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49" r:id="rId1"/>
    <p:sldMasterId id="2147483650" r:id="rId2"/>
  </p:sldMasterIdLst>
  <p:notesMasterIdLst>
    <p:notesMasterId r:id="rId38"/>
  </p:notesMasterIdLst>
  <p:sldIdLst>
    <p:sldId id="256" r:id="rId3"/>
    <p:sldId id="306" r:id="rId4"/>
    <p:sldId id="307" r:id="rId5"/>
    <p:sldId id="268" r:id="rId6"/>
    <p:sldId id="322" r:id="rId7"/>
    <p:sldId id="276" r:id="rId8"/>
    <p:sldId id="279" r:id="rId9"/>
    <p:sldId id="308" r:id="rId10"/>
    <p:sldId id="278" r:id="rId11"/>
    <p:sldId id="285" r:id="rId12"/>
    <p:sldId id="286" r:id="rId13"/>
    <p:sldId id="289" r:id="rId14"/>
    <p:sldId id="290" r:id="rId15"/>
    <p:sldId id="292" r:id="rId16"/>
    <p:sldId id="294" r:id="rId17"/>
    <p:sldId id="296" r:id="rId18"/>
    <p:sldId id="297" r:id="rId19"/>
    <p:sldId id="298" r:id="rId20"/>
    <p:sldId id="323" r:id="rId21"/>
    <p:sldId id="324" r:id="rId22"/>
    <p:sldId id="327" r:id="rId23"/>
    <p:sldId id="325" r:id="rId24"/>
    <p:sldId id="309" r:id="rId25"/>
    <p:sldId id="310" r:id="rId26"/>
    <p:sldId id="311" r:id="rId27"/>
    <p:sldId id="312" r:id="rId28"/>
    <p:sldId id="313" r:id="rId29"/>
    <p:sldId id="314" r:id="rId30"/>
    <p:sldId id="316" r:id="rId31"/>
    <p:sldId id="317" r:id="rId32"/>
    <p:sldId id="326" r:id="rId33"/>
    <p:sldId id="318" r:id="rId34"/>
    <p:sldId id="319" r:id="rId35"/>
    <p:sldId id="320" r:id="rId36"/>
    <p:sldId id="305" r:id="rId37"/>
  </p:sldIdLst>
  <p:sldSz cx="9144000" cy="6858000" type="screen4x3"/>
  <p:notesSz cx="6858000" cy="9144000"/>
  <p:custDataLst>
    <p:tags r:id="rId39"/>
  </p:custDataLst>
  <p:defaultTextStyle>
    <a:defPPr>
      <a:defRPr lang="en-GB"/>
    </a:defPPr>
    <a:lvl1pPr algn="l" defTabSz="457200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0000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699" autoAdjust="0"/>
    <p:restoredTop sz="95216" autoAdjust="0"/>
  </p:normalViewPr>
  <p:slideViewPr>
    <p:cSldViewPr>
      <p:cViewPr varScale="1">
        <p:scale>
          <a:sx n="81" d="100"/>
          <a:sy n="81" d="100"/>
        </p:scale>
        <p:origin x="1450" y="72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  <p:sldLst>
      <p:sld r:id="rId1" collapse="1"/>
      <p:sld r:id="rId2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ags" Target="tags/tag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ableStyles" Target="tableStyles.xml"/></Relationships>
</file>

<file path=ppt/_rels/viewProps.xml.rels><?xml version="1.0" encoding="UTF-8" standalone="yes"?>
<Relationships xmlns="http://schemas.openxmlformats.org/package/2006/relationships"><Relationship Id="rId2" Type="http://schemas.openxmlformats.org/officeDocument/2006/relationships/slide" Target="slides/slide15.xml"/><Relationship Id="rId1" Type="http://schemas.openxmlformats.org/officeDocument/2006/relationships/slide" Target="slides/slide1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AutoShape 1">
            <a:extLst>
              <a:ext uri="{FF2B5EF4-FFF2-40B4-BE49-F238E27FC236}">
                <a16:creationId xmlns:a16="http://schemas.microsoft.com/office/drawing/2014/main" id="{204D0F9F-6257-427E-A0AD-B501DB77F6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endParaRPr lang="cs-CZ" altLang="cs-CZ"/>
          </a:p>
        </p:txBody>
      </p:sp>
      <p:sp>
        <p:nvSpPr>
          <p:cNvPr id="38915" name="AutoShape 2">
            <a:extLst>
              <a:ext uri="{FF2B5EF4-FFF2-40B4-BE49-F238E27FC236}">
                <a16:creationId xmlns:a16="http://schemas.microsoft.com/office/drawing/2014/main" id="{1A8C79D3-B989-49CD-85B9-BBDB79BEBE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endParaRPr lang="cs-CZ" altLang="cs-CZ"/>
          </a:p>
        </p:txBody>
      </p:sp>
      <p:sp>
        <p:nvSpPr>
          <p:cNvPr id="3076" name="Rectangle 3">
            <a:extLst>
              <a:ext uri="{FF2B5EF4-FFF2-40B4-BE49-F238E27FC236}">
                <a16:creationId xmlns:a16="http://schemas.microsoft.com/office/drawing/2014/main" id="{073B8354-8B06-4D30-9EDE-A8A7D6CDCC2E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0" y="-11174413"/>
            <a:ext cx="0" cy="2373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id="{1AC3F23E-C90E-4DED-AF16-4F99D1A65229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1638" cy="4113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cs-CZ" noProof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1pPr>
    <a:lvl2pPr marL="742950" indent="-28575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2pPr>
    <a:lvl3pPr marL="11430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3pPr>
    <a:lvl4pPr marL="16002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4pPr>
    <a:lvl5pPr marL="20574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1">
            <a:extLst>
              <a:ext uri="{FF2B5EF4-FFF2-40B4-BE49-F238E27FC236}">
                <a16:creationId xmlns:a16="http://schemas.microsoft.com/office/drawing/2014/main" id="{437F0A12-CF3B-4895-9946-AFCE3043AF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cs-CZ" altLang="cs-CZ" sz="24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5123" name="Rectangle 2">
            <a:extLst>
              <a:ext uri="{FF2B5EF4-FFF2-40B4-BE49-F238E27FC236}">
                <a16:creationId xmlns:a16="http://schemas.microsoft.com/office/drawing/2014/main" id="{49EC9182-0BB2-45F0-8664-E7D2E0421AC7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3225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1">
            <a:extLst>
              <a:ext uri="{FF2B5EF4-FFF2-40B4-BE49-F238E27FC236}">
                <a16:creationId xmlns:a16="http://schemas.microsoft.com/office/drawing/2014/main" id="{488FA3D0-8AFE-499F-AC3F-09E38489DA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cs-CZ" altLang="cs-CZ" sz="24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23555" name="Rectangle 2">
            <a:extLst>
              <a:ext uri="{FF2B5EF4-FFF2-40B4-BE49-F238E27FC236}">
                <a16:creationId xmlns:a16="http://schemas.microsoft.com/office/drawing/2014/main" id="{D78CB6B6-065B-4D58-8241-627B605F73D2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3225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1">
            <a:extLst>
              <a:ext uri="{FF2B5EF4-FFF2-40B4-BE49-F238E27FC236}">
                <a16:creationId xmlns:a16="http://schemas.microsoft.com/office/drawing/2014/main" id="{F2BF6238-4790-44ED-8652-43E15E5D02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-8859838"/>
            <a:ext cx="1588" cy="19110326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cs-CZ" altLang="cs-CZ" sz="24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25603" name="Rectangle 2">
            <a:extLst>
              <a:ext uri="{FF2B5EF4-FFF2-40B4-BE49-F238E27FC236}">
                <a16:creationId xmlns:a16="http://schemas.microsoft.com/office/drawing/2014/main" id="{8339EF1A-ED5C-4853-AB46-F4A9D3475202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3225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 Box 1">
            <a:extLst>
              <a:ext uri="{FF2B5EF4-FFF2-40B4-BE49-F238E27FC236}">
                <a16:creationId xmlns:a16="http://schemas.microsoft.com/office/drawing/2014/main" id="{C1116A69-6B8E-4067-A091-D65D0E2B5F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cs-CZ" altLang="cs-CZ" sz="24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27651" name="Rectangle 2">
            <a:extLst>
              <a:ext uri="{FF2B5EF4-FFF2-40B4-BE49-F238E27FC236}">
                <a16:creationId xmlns:a16="http://schemas.microsoft.com/office/drawing/2014/main" id="{1BF89C66-6E99-4E82-8D76-FB5C46851832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3225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1">
            <a:extLst>
              <a:ext uri="{FF2B5EF4-FFF2-40B4-BE49-F238E27FC236}">
                <a16:creationId xmlns:a16="http://schemas.microsoft.com/office/drawing/2014/main" id="{45E16E40-BC64-4730-AF66-5FB2BF147C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cs-CZ" altLang="cs-CZ" sz="24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29699" name="Rectangle 2">
            <a:extLst>
              <a:ext uri="{FF2B5EF4-FFF2-40B4-BE49-F238E27FC236}">
                <a16:creationId xmlns:a16="http://schemas.microsoft.com/office/drawing/2014/main" id="{6C6CA9C1-B788-4D02-94BD-609469DCBA40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3225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1">
            <a:extLst>
              <a:ext uri="{FF2B5EF4-FFF2-40B4-BE49-F238E27FC236}">
                <a16:creationId xmlns:a16="http://schemas.microsoft.com/office/drawing/2014/main" id="{680FDC87-E869-487A-AB12-29B485E45CF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5824200" y="-11174413"/>
            <a:ext cx="31649988" cy="23739476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7" name="Rectangle 2">
            <a:extLst>
              <a:ext uri="{FF2B5EF4-FFF2-40B4-BE49-F238E27FC236}">
                <a16:creationId xmlns:a16="http://schemas.microsoft.com/office/drawing/2014/main" id="{4B15FC15-742C-4985-BB21-D0D93F4AB9D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3225" cy="40243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 Box 1">
            <a:extLst>
              <a:ext uri="{FF2B5EF4-FFF2-40B4-BE49-F238E27FC236}">
                <a16:creationId xmlns:a16="http://schemas.microsoft.com/office/drawing/2014/main" id="{41C3B7DA-7711-4FC2-8247-826E68507A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cs-CZ" altLang="cs-CZ" sz="24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33795" name="Rectangle 2">
            <a:extLst>
              <a:ext uri="{FF2B5EF4-FFF2-40B4-BE49-F238E27FC236}">
                <a16:creationId xmlns:a16="http://schemas.microsoft.com/office/drawing/2014/main" id="{913EF754-E7AE-415E-92E4-72866FE201C1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3225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 Box 1">
            <a:extLst>
              <a:ext uri="{FF2B5EF4-FFF2-40B4-BE49-F238E27FC236}">
                <a16:creationId xmlns:a16="http://schemas.microsoft.com/office/drawing/2014/main" id="{DBF36F91-772A-410C-87A3-D3334D4094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8" y="0"/>
            <a:ext cx="1587" cy="1588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cs-CZ" altLang="cs-CZ" sz="24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35843" name="Rectangle 2">
            <a:extLst>
              <a:ext uri="{FF2B5EF4-FFF2-40B4-BE49-F238E27FC236}">
                <a16:creationId xmlns:a16="http://schemas.microsoft.com/office/drawing/2014/main" id="{60D0C3EE-5279-4F01-A9E1-506706A19190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3225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ext Box 1">
            <a:extLst>
              <a:ext uri="{FF2B5EF4-FFF2-40B4-BE49-F238E27FC236}">
                <a16:creationId xmlns:a16="http://schemas.microsoft.com/office/drawing/2014/main" id="{C1145B93-6592-4959-878F-AA5622740A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8" y="0"/>
            <a:ext cx="1587" cy="1588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cs-CZ" altLang="cs-CZ" sz="24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37891" name="Rectangle 2">
            <a:extLst>
              <a:ext uri="{FF2B5EF4-FFF2-40B4-BE49-F238E27FC236}">
                <a16:creationId xmlns:a16="http://schemas.microsoft.com/office/drawing/2014/main" id="{16CF72EC-F79E-4A7E-B65D-774E93505F18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3225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1">
            <a:extLst>
              <a:ext uri="{FF2B5EF4-FFF2-40B4-BE49-F238E27FC236}">
                <a16:creationId xmlns:a16="http://schemas.microsoft.com/office/drawing/2014/main" id="{BB67E593-569F-4F0C-9A9D-97470AD6C5F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5824200" y="-11174413"/>
            <a:ext cx="31649988" cy="23739476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9" name="Rectangle 2">
            <a:extLst>
              <a:ext uri="{FF2B5EF4-FFF2-40B4-BE49-F238E27FC236}">
                <a16:creationId xmlns:a16="http://schemas.microsoft.com/office/drawing/2014/main" id="{D80F47D3-CEA9-44B5-A0F2-42F95B318FB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3225" cy="40243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>
            <a:extLst>
              <a:ext uri="{FF2B5EF4-FFF2-40B4-BE49-F238E27FC236}">
                <a16:creationId xmlns:a16="http://schemas.microsoft.com/office/drawing/2014/main" id="{843C0D9E-784F-4FD9-B4A1-DB82C007F1D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5824200" y="-11174413"/>
            <a:ext cx="31648400" cy="23737888"/>
          </a:xfrm>
        </p:spPr>
      </p:sp>
      <p:sp>
        <p:nvSpPr>
          <p:cNvPr id="41987" name="Rectangle 3">
            <a:extLst>
              <a:ext uri="{FF2B5EF4-FFF2-40B4-BE49-F238E27FC236}">
                <a16:creationId xmlns:a16="http://schemas.microsoft.com/office/drawing/2014/main" id="{5712E430-F2E6-4641-A456-A7E976DD8C3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86DD89E9-AE3F-4647-B3C3-D67DD2E57E9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5824200" y="-11174413"/>
            <a:ext cx="31648400" cy="23737888"/>
          </a:xfrm>
        </p:spPr>
      </p:sp>
      <p:sp>
        <p:nvSpPr>
          <p:cNvPr id="7171" name="Rectangle 3">
            <a:extLst>
              <a:ext uri="{FF2B5EF4-FFF2-40B4-BE49-F238E27FC236}">
                <a16:creationId xmlns:a16="http://schemas.microsoft.com/office/drawing/2014/main" id="{28015F34-C2B7-4725-A2F3-614916327DD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>
            <a:extLst>
              <a:ext uri="{FF2B5EF4-FFF2-40B4-BE49-F238E27FC236}">
                <a16:creationId xmlns:a16="http://schemas.microsoft.com/office/drawing/2014/main" id="{AB6C233A-CD92-4BF0-89EA-A35BC469217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5824200" y="-11174413"/>
            <a:ext cx="31648400" cy="23737888"/>
          </a:xfrm>
        </p:spPr>
      </p:sp>
      <p:sp>
        <p:nvSpPr>
          <p:cNvPr id="44035" name="Rectangle 3">
            <a:extLst>
              <a:ext uri="{FF2B5EF4-FFF2-40B4-BE49-F238E27FC236}">
                <a16:creationId xmlns:a16="http://schemas.microsoft.com/office/drawing/2014/main" id="{96CAB1C8-E356-468B-885B-F72D84E7B03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ext Box 2">
            <a:extLst>
              <a:ext uri="{FF2B5EF4-FFF2-40B4-BE49-F238E27FC236}">
                <a16:creationId xmlns:a16="http://schemas.microsoft.com/office/drawing/2014/main" id="{ECA59667-4B48-439B-AD70-DC54319BAA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8" y="0"/>
            <a:ext cx="1587" cy="1588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cs-CZ" altLang="cs-CZ" sz="24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47107" name="Rectangle 3">
            <a:extLst>
              <a:ext uri="{FF2B5EF4-FFF2-40B4-BE49-F238E27FC236}">
                <a16:creationId xmlns:a16="http://schemas.microsoft.com/office/drawing/2014/main" id="{A12EE624-4963-4F40-AB02-DCFE20CB6ADC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3225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>
            <a:extLst>
              <a:ext uri="{FF2B5EF4-FFF2-40B4-BE49-F238E27FC236}">
                <a16:creationId xmlns:a16="http://schemas.microsoft.com/office/drawing/2014/main" id="{C3787DDF-EC9E-4E31-8728-5E8128BC0BF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5824200" y="-11174413"/>
            <a:ext cx="31648400" cy="23737888"/>
          </a:xfrm>
        </p:spPr>
      </p:sp>
      <p:sp>
        <p:nvSpPr>
          <p:cNvPr id="49155" name="Rectangle 3">
            <a:extLst>
              <a:ext uri="{FF2B5EF4-FFF2-40B4-BE49-F238E27FC236}">
                <a16:creationId xmlns:a16="http://schemas.microsoft.com/office/drawing/2014/main" id="{1E017E8D-13C8-42B3-A4A5-64B7561DCCA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>
            <a:extLst>
              <a:ext uri="{FF2B5EF4-FFF2-40B4-BE49-F238E27FC236}">
                <a16:creationId xmlns:a16="http://schemas.microsoft.com/office/drawing/2014/main" id="{7BA20011-35F7-473F-A5D3-F424124AA0E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5824200" y="-11174413"/>
            <a:ext cx="31648400" cy="23737888"/>
          </a:xfrm>
        </p:spPr>
      </p:sp>
      <p:sp>
        <p:nvSpPr>
          <p:cNvPr id="51203" name="Rectangle 3">
            <a:extLst>
              <a:ext uri="{FF2B5EF4-FFF2-40B4-BE49-F238E27FC236}">
                <a16:creationId xmlns:a16="http://schemas.microsoft.com/office/drawing/2014/main" id="{3AB56F0F-3339-41D9-B5A6-2B7B2D29324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>
            <a:extLst>
              <a:ext uri="{FF2B5EF4-FFF2-40B4-BE49-F238E27FC236}">
                <a16:creationId xmlns:a16="http://schemas.microsoft.com/office/drawing/2014/main" id="{A0AFF6ED-C24D-4956-8E01-E4EAEADB935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5824200" y="-11174413"/>
            <a:ext cx="31648400" cy="23737888"/>
          </a:xfrm>
        </p:spPr>
      </p:sp>
      <p:sp>
        <p:nvSpPr>
          <p:cNvPr id="53251" name="Rectangle 3">
            <a:extLst>
              <a:ext uri="{FF2B5EF4-FFF2-40B4-BE49-F238E27FC236}">
                <a16:creationId xmlns:a16="http://schemas.microsoft.com/office/drawing/2014/main" id="{CAE989F1-FC43-4B75-96A5-B7884C5E240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>
            <a:extLst>
              <a:ext uri="{FF2B5EF4-FFF2-40B4-BE49-F238E27FC236}">
                <a16:creationId xmlns:a16="http://schemas.microsoft.com/office/drawing/2014/main" id="{1E15500F-2D5C-4C03-ACEB-B933B4F1D67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5824200" y="-11174413"/>
            <a:ext cx="31648400" cy="23737888"/>
          </a:xfrm>
        </p:spPr>
      </p:sp>
      <p:sp>
        <p:nvSpPr>
          <p:cNvPr id="55299" name="Rectangle 3">
            <a:extLst>
              <a:ext uri="{FF2B5EF4-FFF2-40B4-BE49-F238E27FC236}">
                <a16:creationId xmlns:a16="http://schemas.microsoft.com/office/drawing/2014/main" id="{F566CB06-0FC8-461B-9E9C-CACD5CED5E3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>
            <a:extLst>
              <a:ext uri="{FF2B5EF4-FFF2-40B4-BE49-F238E27FC236}">
                <a16:creationId xmlns:a16="http://schemas.microsoft.com/office/drawing/2014/main" id="{BED8CC37-0EA2-4343-B960-CE291C2518F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5824200" y="-11174413"/>
            <a:ext cx="31648400" cy="23737888"/>
          </a:xfrm>
        </p:spPr>
      </p:sp>
      <p:sp>
        <p:nvSpPr>
          <p:cNvPr id="57347" name="Rectangle 3">
            <a:extLst>
              <a:ext uri="{FF2B5EF4-FFF2-40B4-BE49-F238E27FC236}">
                <a16:creationId xmlns:a16="http://schemas.microsoft.com/office/drawing/2014/main" id="{80C989E1-8B72-4E4B-9B3A-E2B8F5A3BB3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>
            <a:extLst>
              <a:ext uri="{FF2B5EF4-FFF2-40B4-BE49-F238E27FC236}">
                <a16:creationId xmlns:a16="http://schemas.microsoft.com/office/drawing/2014/main" id="{201142EB-7BD1-4851-A4E8-159EC845D18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5824200" y="-11174413"/>
            <a:ext cx="31648400" cy="23737888"/>
          </a:xfrm>
        </p:spPr>
      </p:sp>
      <p:sp>
        <p:nvSpPr>
          <p:cNvPr id="59395" name="Rectangle 3">
            <a:extLst>
              <a:ext uri="{FF2B5EF4-FFF2-40B4-BE49-F238E27FC236}">
                <a16:creationId xmlns:a16="http://schemas.microsoft.com/office/drawing/2014/main" id="{3CAF8F6C-369C-44C4-A23D-0C23EC31F91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>
            <a:extLst>
              <a:ext uri="{FF2B5EF4-FFF2-40B4-BE49-F238E27FC236}">
                <a16:creationId xmlns:a16="http://schemas.microsoft.com/office/drawing/2014/main" id="{D087DE9B-98C1-4DB6-ACBB-6F1A5DAF926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5824200" y="-11174413"/>
            <a:ext cx="31648400" cy="23737888"/>
          </a:xfrm>
        </p:spPr>
      </p:sp>
      <p:sp>
        <p:nvSpPr>
          <p:cNvPr id="61443" name="Rectangle 3">
            <a:extLst>
              <a:ext uri="{FF2B5EF4-FFF2-40B4-BE49-F238E27FC236}">
                <a16:creationId xmlns:a16="http://schemas.microsoft.com/office/drawing/2014/main" id="{33ECA36A-236A-4F0D-9B73-51C12DE753C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>
            <a:extLst>
              <a:ext uri="{FF2B5EF4-FFF2-40B4-BE49-F238E27FC236}">
                <a16:creationId xmlns:a16="http://schemas.microsoft.com/office/drawing/2014/main" id="{DB852BFA-DFF1-49D7-AEC7-32671A2EDD8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5824200" y="-11174413"/>
            <a:ext cx="31648400" cy="23737888"/>
          </a:xfrm>
        </p:spPr>
      </p:sp>
      <p:sp>
        <p:nvSpPr>
          <p:cNvPr id="63491" name="Rectangle 3">
            <a:extLst>
              <a:ext uri="{FF2B5EF4-FFF2-40B4-BE49-F238E27FC236}">
                <a16:creationId xmlns:a16="http://schemas.microsoft.com/office/drawing/2014/main" id="{AB66BB8E-DB93-4447-8CF3-B2A2AC94AC1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CDD21193-22D9-4F1E-B3BB-3018DF83110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5824200" y="-11174413"/>
            <a:ext cx="31648400" cy="23737888"/>
          </a:xfrm>
        </p:spPr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71B4399F-0510-46BF-87B4-60D54452E4D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>
            <a:extLst>
              <a:ext uri="{FF2B5EF4-FFF2-40B4-BE49-F238E27FC236}">
                <a16:creationId xmlns:a16="http://schemas.microsoft.com/office/drawing/2014/main" id="{DA047198-3745-415C-8CDB-6DE7D7EC138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5824200" y="-11174413"/>
            <a:ext cx="31648400" cy="23737888"/>
          </a:xfrm>
        </p:spPr>
      </p:sp>
      <p:sp>
        <p:nvSpPr>
          <p:cNvPr id="66563" name="Rectangle 3">
            <a:extLst>
              <a:ext uri="{FF2B5EF4-FFF2-40B4-BE49-F238E27FC236}">
                <a16:creationId xmlns:a16="http://schemas.microsoft.com/office/drawing/2014/main" id="{C0A69F3A-29B3-4362-B741-4ACFA9C4A98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>
            <a:extLst>
              <a:ext uri="{FF2B5EF4-FFF2-40B4-BE49-F238E27FC236}">
                <a16:creationId xmlns:a16="http://schemas.microsoft.com/office/drawing/2014/main" id="{FEF9F6A3-C408-478D-8181-C9616240481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5824200" y="-11174413"/>
            <a:ext cx="31648400" cy="23737888"/>
          </a:xfrm>
        </p:spPr>
      </p:sp>
      <p:sp>
        <p:nvSpPr>
          <p:cNvPr id="68611" name="Rectangle 3">
            <a:extLst>
              <a:ext uri="{FF2B5EF4-FFF2-40B4-BE49-F238E27FC236}">
                <a16:creationId xmlns:a16="http://schemas.microsoft.com/office/drawing/2014/main" id="{612F8A3D-1247-43EF-9FD7-999D59947A3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>
            <a:extLst>
              <a:ext uri="{FF2B5EF4-FFF2-40B4-BE49-F238E27FC236}">
                <a16:creationId xmlns:a16="http://schemas.microsoft.com/office/drawing/2014/main" id="{1489DFDC-C9C6-4413-B7D5-2BEE13D8524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5824200" y="-11174413"/>
            <a:ext cx="31648400" cy="23737888"/>
          </a:xfrm>
        </p:spPr>
      </p:sp>
      <p:sp>
        <p:nvSpPr>
          <p:cNvPr id="70659" name="Rectangle 3">
            <a:extLst>
              <a:ext uri="{FF2B5EF4-FFF2-40B4-BE49-F238E27FC236}">
                <a16:creationId xmlns:a16="http://schemas.microsoft.com/office/drawing/2014/main" id="{42F0776E-921A-4843-9780-A928AD18B95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>
            <a:extLst>
              <a:ext uri="{FF2B5EF4-FFF2-40B4-BE49-F238E27FC236}">
                <a16:creationId xmlns:a16="http://schemas.microsoft.com/office/drawing/2014/main" id="{5A286A3D-6560-45B5-8FAB-35E6D3EB6F6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5824200" y="-11174413"/>
            <a:ext cx="31648400" cy="23737888"/>
          </a:xfrm>
        </p:spPr>
      </p:sp>
      <p:sp>
        <p:nvSpPr>
          <p:cNvPr id="72707" name="Rectangle 3">
            <a:extLst>
              <a:ext uri="{FF2B5EF4-FFF2-40B4-BE49-F238E27FC236}">
                <a16:creationId xmlns:a16="http://schemas.microsoft.com/office/drawing/2014/main" id="{3A4ADAB5-2A2C-413F-8CC3-1FC4C233350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1">
            <a:extLst>
              <a:ext uri="{FF2B5EF4-FFF2-40B4-BE49-F238E27FC236}">
                <a16:creationId xmlns:a16="http://schemas.microsoft.com/office/drawing/2014/main" id="{45DBAFD3-B447-4996-B239-6B26293FA3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cs-CZ" altLang="cs-CZ" sz="24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1267" name="Rectangle 2">
            <a:extLst>
              <a:ext uri="{FF2B5EF4-FFF2-40B4-BE49-F238E27FC236}">
                <a16:creationId xmlns:a16="http://schemas.microsoft.com/office/drawing/2014/main" id="{54126A03-48B3-4D44-AF8B-5371D790C483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3225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id="{1797714E-04BC-4EC3-814F-FB416092FFF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5824200" y="-11174413"/>
            <a:ext cx="31648400" cy="23737888"/>
          </a:xfrm>
        </p:spPr>
      </p:sp>
      <p:sp>
        <p:nvSpPr>
          <p:cNvPr id="13315" name="Rectangle 3">
            <a:extLst>
              <a:ext uri="{FF2B5EF4-FFF2-40B4-BE49-F238E27FC236}">
                <a16:creationId xmlns:a16="http://schemas.microsoft.com/office/drawing/2014/main" id="{4602133D-8C38-49BB-A657-7EA38D89C95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1">
            <a:extLst>
              <a:ext uri="{FF2B5EF4-FFF2-40B4-BE49-F238E27FC236}">
                <a16:creationId xmlns:a16="http://schemas.microsoft.com/office/drawing/2014/main" id="{82530929-BBA1-4EA3-9CCF-6D64C36520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cs-CZ" altLang="cs-CZ" sz="24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5363" name="Rectangle 2">
            <a:extLst>
              <a:ext uri="{FF2B5EF4-FFF2-40B4-BE49-F238E27FC236}">
                <a16:creationId xmlns:a16="http://schemas.microsoft.com/office/drawing/2014/main" id="{E5610858-ED38-4A99-A023-917382674622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3225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1">
            <a:extLst>
              <a:ext uri="{FF2B5EF4-FFF2-40B4-BE49-F238E27FC236}">
                <a16:creationId xmlns:a16="http://schemas.microsoft.com/office/drawing/2014/main" id="{2C974988-5C9F-46BB-9AF2-22CC1CD796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cs-CZ" altLang="cs-CZ" sz="24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7411" name="Rectangle 2">
            <a:extLst>
              <a:ext uri="{FF2B5EF4-FFF2-40B4-BE49-F238E27FC236}">
                <a16:creationId xmlns:a16="http://schemas.microsoft.com/office/drawing/2014/main" id="{555A7BF8-A68C-4EA8-B4B8-192807299D36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3225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>
            <a:extLst>
              <a:ext uri="{FF2B5EF4-FFF2-40B4-BE49-F238E27FC236}">
                <a16:creationId xmlns:a16="http://schemas.microsoft.com/office/drawing/2014/main" id="{B79DC19A-0EAF-4BD1-962E-8DFC213CECC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5824200" y="-11174413"/>
            <a:ext cx="31648400" cy="23737888"/>
          </a:xfrm>
        </p:spPr>
      </p:sp>
      <p:sp>
        <p:nvSpPr>
          <p:cNvPr id="19459" name="Rectangle 3">
            <a:extLst>
              <a:ext uri="{FF2B5EF4-FFF2-40B4-BE49-F238E27FC236}">
                <a16:creationId xmlns:a16="http://schemas.microsoft.com/office/drawing/2014/main" id="{890C0216-DEC6-4459-819F-8AA543F4B20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1">
            <a:extLst>
              <a:ext uri="{FF2B5EF4-FFF2-40B4-BE49-F238E27FC236}">
                <a16:creationId xmlns:a16="http://schemas.microsoft.com/office/drawing/2014/main" id="{3765920A-C56D-463B-B30D-264B6B3DF3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cs-CZ" altLang="cs-CZ" sz="24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21507" name="Rectangle 2">
            <a:extLst>
              <a:ext uri="{FF2B5EF4-FFF2-40B4-BE49-F238E27FC236}">
                <a16:creationId xmlns:a16="http://schemas.microsoft.com/office/drawing/2014/main" id="{4CB13D2F-E360-4FC3-A1BF-120D066FDE99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3225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Klepnutím lze upravit styl předlohy podnadpisů.</a:t>
            </a:r>
          </a:p>
        </p:txBody>
      </p:sp>
    </p:spTree>
    <p:extLst>
      <p:ext uri="{BB962C8B-B14F-4D97-AF65-F5344CB8AC3E}">
        <p14:creationId xmlns:p14="http://schemas.microsoft.com/office/powerpoint/2010/main" val="13735176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17091836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515100" y="304800"/>
            <a:ext cx="1943100" cy="5791200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85800" y="304800"/>
            <a:ext cx="5676900" cy="5791200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9241675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CF3CC0B-7584-4F4F-A7EA-49A40E8896C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5CA7755-3C9C-4FDB-99FC-705F69FF812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D8D929E-A393-43DC-A33F-1EFEE7293BE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4674A5F-E458-40B0-B01E-AF66D44F6947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25480954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4E22667-6D4A-48CB-9C5D-A0C333943B6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4184C48-D141-4C70-BCD9-8250FD90FC4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D6E95D3-A907-4C82-A502-392E08D1127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98966D8-E679-47A5-843A-3F9912925D0E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34147207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F09B045-C3DD-468D-A509-A748C101CFB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F32BD4E-E7F4-4233-9921-D9FCC0390D9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9DC47F1-60F5-4499-A4E0-15D855DF729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DBCD52B-CD9F-48A9-84DF-7C2D5295E3BE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7797145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B457C0B-9FD4-4FD0-A54E-3FB396B3C0F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79166C2-12A1-4E2F-B686-212570CB08E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562DF62-FCBE-4371-BC5E-CED175EA763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3B9BB24-7D68-4A3D-92A1-6A72A0A9E407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41874169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D1CAFB31-A86B-40A6-9870-C85625D21BB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DD7D3C12-06EE-4B23-832F-DA354D9BC08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505F79D9-068F-47E6-BDFB-2779F686E55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B173347-C72E-4C79-8C10-EA6AE20ABDE1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32352559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F1F7B0BA-531E-4EBA-9656-F232D8A4FF4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06A11CD0-ECEE-4DC6-BE6D-7D58C8C365E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A9D37F59-C7D2-459F-85E3-CE8D2165A63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BE75AA8-F6BD-4883-A0D6-F4407A3E8CE7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197075857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287FE607-E464-49CC-B469-B6ECDD3A88E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0E8FA453-DA97-4110-BCB5-29ED16E6BCA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C4C43420-598F-41A1-8B54-E64D03F73BD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08D2EFF-84B3-4AC0-B727-480AE10B7BBE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136734741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555A01A-A5E5-4619-8E54-D53FF425BF9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4E30583-4028-4C2B-AD4B-92CC969ADFB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5AF7034-BA91-440C-8C60-E07BF85DEED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EB5ACBF-18D9-4380-97F1-F4F73787FFC5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10946276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292393955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922E049-B88B-4025-BDE5-35FC7E4B77F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29E4C6B-2076-42FD-9068-9F947003226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6B7D198-639D-41C7-A5CB-F3EC1BC60F0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843F77B-15A3-42A8-9B29-2B73C75A7D68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24956401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3A8087C-BD4E-4E95-95B6-77FF7E83FFB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8B9F01E-D3D0-4FAC-8956-709DACCED91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ADDD593-9D25-43EC-90F8-D8DD3DCCED5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8D16D63-8FA7-4E90-A8E8-DD73DF1C87BD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35609882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1A9AA51-2D55-4DD7-AF16-64909987AB5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355A042-C008-4E0E-BE4C-724BBA576ED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DB9BEC3-84C8-42BA-91A9-269D04198C1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67E9396-71C0-49C4-92F4-D047120B9CC2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61811030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9C80E92-D597-4808-8D24-9AB737B7C2C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314DE12-8414-44B1-8ED7-C8BCF04FDDC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4FECD1F-921D-434E-80DB-CCDB8CE1C50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E638957-BF84-47CD-A62E-411EEB77D881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318314772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Nadpis, text a 2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B3D1807A-517F-4448-ACCF-7B8B5F53D0C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9875E07C-069E-47B0-87A2-2EAC9F6548D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8E3117CA-B5CA-44A6-A301-DE35DE23930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B68C0C-1C03-4317-86BA-819066A85A59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34661201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Nadpis a 4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48B1DF15-2729-4677-BDF5-5462B052FBC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55644BF4-8057-425C-870F-F06985D5943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38FBFC75-B8CF-4A5E-8A2A-7A107F19812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6F449EE-C9FB-4B5A-B1D6-AC0A829E1E82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278252609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lastní rozlože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92C5F74E-F8E6-4663-947C-CBEB532B41F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789C2FFC-DA5C-4EB8-8A76-C1A7E0B74D9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2419B7E9-6BAE-4159-86F6-12BAF31E075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6870A1A-0C45-4A35-8D7F-5FCECE74DA4D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138702907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Nadpis, obsah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ED6BAA3-F3C3-4032-AAC4-09AE6B7D043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24ABB09-93EB-4D35-9077-70A57A0E9C0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9755EAF-B5EE-4BE9-A815-95FA18D4F07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EB0951D-DCDA-42C3-A89A-BC2095BE3DA0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6672830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3493702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85800" y="1447800"/>
            <a:ext cx="3810000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447800"/>
            <a:ext cx="3810000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2972577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116549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</p:spTree>
    <p:extLst>
      <p:ext uri="{BB962C8B-B14F-4D97-AF65-F5344CB8AC3E}">
        <p14:creationId xmlns:p14="http://schemas.microsoft.com/office/powerpoint/2010/main" val="336756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38007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32587520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15222533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6" descr="Obrázek1">
            <a:extLst>
              <a:ext uri="{FF2B5EF4-FFF2-40B4-BE49-F238E27FC236}">
                <a16:creationId xmlns:a16="http://schemas.microsoft.com/office/drawing/2014/main" id="{8DC85DCC-685A-4F12-973D-EBFA151048A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>
            <a:lum bright="-80000" contras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2">
            <a:extLst>
              <a:ext uri="{FF2B5EF4-FFF2-40B4-BE49-F238E27FC236}">
                <a16:creationId xmlns:a16="http://schemas.microsoft.com/office/drawing/2014/main" id="{5CEF06A1-F0C6-4AE7-95AE-5E423A2B079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04800"/>
            <a:ext cx="7772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cs-CZ"/>
              <a:t>Click to edit Master title style</a:t>
            </a:r>
          </a:p>
        </p:txBody>
      </p:sp>
      <p:sp>
        <p:nvSpPr>
          <p:cNvPr id="1028" name="Rectangle 3">
            <a:extLst>
              <a:ext uri="{FF2B5EF4-FFF2-40B4-BE49-F238E27FC236}">
                <a16:creationId xmlns:a16="http://schemas.microsoft.com/office/drawing/2014/main" id="{D22DD59B-0767-439B-8269-64F32E5547B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447800"/>
            <a:ext cx="7772400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cs-CZ"/>
              <a:t>Click to edit Master text styles</a:t>
            </a:r>
          </a:p>
          <a:p>
            <a:pPr lvl="1"/>
            <a:r>
              <a:rPr lang="en-US" altLang="cs-CZ"/>
              <a:t>Second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7" descr="Obrázek1">
            <a:extLst>
              <a:ext uri="{FF2B5EF4-FFF2-40B4-BE49-F238E27FC236}">
                <a16:creationId xmlns:a16="http://schemas.microsoft.com/office/drawing/2014/main" id="{FD2AFBD4-7864-49BB-98B0-98845E3AF2F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8">
            <a:lum bright="80000" contrast="-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Rectangle 2">
            <a:extLst>
              <a:ext uri="{FF2B5EF4-FFF2-40B4-BE49-F238E27FC236}">
                <a16:creationId xmlns:a16="http://schemas.microsoft.com/office/drawing/2014/main" id="{341799FA-E946-47E4-B9E2-23898E97495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cs-CZ"/>
              <a:t>Klepnutím lze upravit styl předlohy nadpisů.</a:t>
            </a:r>
          </a:p>
        </p:txBody>
      </p:sp>
      <p:sp>
        <p:nvSpPr>
          <p:cNvPr id="2052" name="Rectangle 3">
            <a:extLst>
              <a:ext uri="{FF2B5EF4-FFF2-40B4-BE49-F238E27FC236}">
                <a16:creationId xmlns:a16="http://schemas.microsoft.com/office/drawing/2014/main" id="{71D57141-EA07-4F0B-B937-B55A3586A0E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cs-CZ"/>
              <a:t>Klepnutím lze upravit styly předlohy textu.</a:t>
            </a:r>
          </a:p>
          <a:p>
            <a:pPr lvl="1"/>
            <a:r>
              <a:rPr lang="en-GB" altLang="cs-CZ"/>
              <a:t>Druhá úroveň</a:t>
            </a:r>
          </a:p>
          <a:p>
            <a:pPr lvl="2"/>
            <a:r>
              <a:rPr lang="en-GB" altLang="cs-CZ"/>
              <a:t>Třetí úroveň</a:t>
            </a:r>
          </a:p>
          <a:p>
            <a:pPr lvl="3"/>
            <a:r>
              <a:rPr lang="en-GB" altLang="cs-CZ"/>
              <a:t>Čtvrtá úroveň</a:t>
            </a:r>
          </a:p>
          <a:p>
            <a:pPr lvl="4"/>
            <a:r>
              <a:rPr lang="en-GB" altLang="cs-CZ"/>
              <a:t>Pátá úroveň</a:t>
            </a:r>
          </a:p>
        </p:txBody>
      </p:sp>
      <p:sp>
        <p:nvSpPr>
          <p:cNvPr id="133124" name="Rectangle 4">
            <a:extLst>
              <a:ext uri="{FF2B5EF4-FFF2-40B4-BE49-F238E27FC236}">
                <a16:creationId xmlns:a16="http://schemas.microsoft.com/office/drawing/2014/main" id="{0C39D664-0DE1-4445-9E23-42A7ED817D5A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191000"/>
              </a:lnSpc>
              <a:buClr>
                <a:srgbClr val="000000"/>
              </a:buClr>
              <a:buSzPct val="100000"/>
              <a:buFont typeface="Arial" charset="0"/>
              <a:buNone/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33125" name="Rectangle 5">
            <a:extLst>
              <a:ext uri="{FF2B5EF4-FFF2-40B4-BE49-F238E27FC236}">
                <a16:creationId xmlns:a16="http://schemas.microsoft.com/office/drawing/2014/main" id="{B8004B01-CF03-4C9B-A886-D4B28119198F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lnSpc>
                <a:spcPct val="191000"/>
              </a:lnSpc>
              <a:buClr>
                <a:srgbClr val="000000"/>
              </a:buClr>
              <a:buSzPct val="100000"/>
              <a:buFont typeface="Arial" charset="0"/>
              <a:buNone/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33126" name="Rectangle 6">
            <a:extLst>
              <a:ext uri="{FF2B5EF4-FFF2-40B4-BE49-F238E27FC236}">
                <a16:creationId xmlns:a16="http://schemas.microsoft.com/office/drawing/2014/main" id="{74024928-7B5F-4262-A8E0-916828BF47CD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lnSpc>
                <a:spcPct val="191000"/>
              </a:lnSpc>
              <a:buClr>
                <a:srgbClr val="000000"/>
              </a:buClr>
              <a:buSzPct val="100000"/>
              <a:buFont typeface="Arial" panose="020B0604020202020204" pitchFamily="34" charset="0"/>
              <a:buNone/>
              <a:defRPr sz="1400">
                <a:solidFill>
                  <a:srgbClr val="000000"/>
                </a:solidFill>
              </a:defRPr>
            </a:lvl1pPr>
          </a:lstStyle>
          <a:p>
            <a:fld id="{4FC07A1D-C76D-4862-96E9-CA0BF7BA4775}" type="slidenum">
              <a:rPr lang="en-GB" altLang="cs-CZ"/>
              <a:pPr/>
              <a:t>‹#›</a:t>
            </a:fld>
            <a:endParaRPr lang="en-GB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7" Type="http://schemas.openxmlformats.org/officeDocument/2006/relationships/image" Target="../media/image3.png"/><Relationship Id="rId2" Type="http://schemas.microsoft.com/office/2007/relationships/media" Target="../media/media1.m4a"/><Relationship Id="rId1" Type="http://schemas.openxmlformats.org/officeDocument/2006/relationships/tags" Target="../tags/tag2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3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16.m4a"/><Relationship Id="rId7" Type="http://schemas.openxmlformats.org/officeDocument/2006/relationships/image" Target="../media/image17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notesSlide" Target="../notesSlides/notesSlide12.xml"/><Relationship Id="rId5" Type="http://schemas.openxmlformats.org/officeDocument/2006/relationships/slideLayout" Target="../slideLayouts/slideLayout13.xml"/><Relationship Id="rId4" Type="http://schemas.openxmlformats.org/officeDocument/2006/relationships/audio" Target="../media/media16.m4a"/><Relationship Id="rId9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3.pn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3.png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21.jpeg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hyperlink" Target="http://images.google.cz/imgres?imgurl=http://www.impactlab.com/wp-content/uploads/2008/05/eeg2.jpg&amp;imgrefurl=http://www.impactlab.com/2008/05/16/a-baseball-cap-that-reads-your-mind/&amp;h=469&amp;w=380&amp;sz=49&amp;hl=cs&amp;start=1&amp;usg=__Lc_cDCEHvOPxcUEL1lYrWGr4loU=&amp;tbnid=ZblHfLFihXEX1M:&amp;tbnh=128&amp;tbnw=104&amp;prev=/images%3Fq%3Deeg%26gbv%3D2%26hl%3Dcs" TargetMode="External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3.png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23.jpeg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3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6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26.png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3.pn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3.png"/><Relationship Id="rId5" Type="http://schemas.openxmlformats.org/officeDocument/2006/relationships/image" Target="../media/image29.png"/><Relationship Id="rId4" Type="http://schemas.openxmlformats.org/officeDocument/2006/relationships/notesSlide" Target="../notesSlides/notesSlide2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3.png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notesSlide" Target="../notesSlides/notesSlide27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32.m4a"/><Relationship Id="rId7" Type="http://schemas.openxmlformats.org/officeDocument/2006/relationships/image" Target="../media/image32.png"/><Relationship Id="rId2" Type="http://schemas.microsoft.com/office/2007/relationships/media" Target="../media/media32.m4a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notesSlide" Target="../notesSlides/notesSlide28.xml"/><Relationship Id="rId4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4.m4a"/><Relationship Id="rId7" Type="http://schemas.openxmlformats.org/officeDocument/2006/relationships/image" Target="../media/image3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13.xml"/><Relationship Id="rId4" Type="http://schemas.openxmlformats.org/officeDocument/2006/relationships/audio" Target="../media/media4.m4a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3.png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notesSlide" Target="../notesSlides/notesSlide2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5" Type="http://schemas.openxmlformats.org/officeDocument/2006/relationships/image" Target="../media/image3.png"/><Relationship Id="rId4" Type="http://schemas.openxmlformats.org/officeDocument/2006/relationships/image" Target="../media/image35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38.png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notesSlide" Target="../notesSlides/notesSlide30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audio" Target="../media/media36.m4a"/><Relationship Id="rId7" Type="http://schemas.openxmlformats.org/officeDocument/2006/relationships/oleObject" Target="../embeddings/oleObject2.bin"/><Relationship Id="rId2" Type="http://schemas.microsoft.com/office/2007/relationships/media" Target="../media/media36.m4a"/><Relationship Id="rId1" Type="http://schemas.openxmlformats.org/officeDocument/2006/relationships/vmlDrawing" Target="../drawings/vmlDrawing2.vml"/><Relationship Id="rId6" Type="http://schemas.openxmlformats.org/officeDocument/2006/relationships/image" Target="../media/image40.png"/><Relationship Id="rId5" Type="http://schemas.openxmlformats.org/officeDocument/2006/relationships/notesSlide" Target="../notesSlides/notesSlide31.xml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3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audio" Target="../media/media37.m4a"/><Relationship Id="rId7" Type="http://schemas.openxmlformats.org/officeDocument/2006/relationships/image" Target="../media/image43.png"/><Relationship Id="rId2" Type="http://schemas.microsoft.com/office/2007/relationships/media" Target="../media/media37.m4a"/><Relationship Id="rId1" Type="http://schemas.openxmlformats.org/officeDocument/2006/relationships/vmlDrawing" Target="../drawings/vmlDrawing3.vml"/><Relationship Id="rId6" Type="http://schemas.openxmlformats.org/officeDocument/2006/relationships/image" Target="../media/image42.jpeg"/><Relationship Id="rId5" Type="http://schemas.openxmlformats.org/officeDocument/2006/relationships/notesSlide" Target="../notesSlides/notesSlide32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41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9.jpe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12.jpe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9.m4a"/><Relationship Id="rId7" Type="http://schemas.openxmlformats.org/officeDocument/2006/relationships/image" Target="../media/image14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13.xml"/><Relationship Id="rId4" Type="http://schemas.openxmlformats.org/officeDocument/2006/relationships/audio" Target="../media/media9.m4a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12.m4a"/><Relationship Id="rId7" Type="http://schemas.openxmlformats.org/officeDocument/2006/relationships/image" Target="../media/image15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23.xml"/><Relationship Id="rId4" Type="http://schemas.openxmlformats.org/officeDocument/2006/relationships/audio" Target="../media/media12.m4a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Zástupný symbol pro číslo snímku 6">
            <a:extLst>
              <a:ext uri="{FF2B5EF4-FFF2-40B4-BE49-F238E27FC236}">
                <a16:creationId xmlns:a16="http://schemas.microsoft.com/office/drawing/2014/main" id="{8B237415-BD7D-4B5F-8552-EBA72703F9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FFA7E135-A332-41A1-8977-B99854B4FC2A}" type="slidenum">
              <a:rPr lang="en-GB" altLang="cs-CZ" sz="1400">
                <a:solidFill>
                  <a:srgbClr val="000000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1</a:t>
            </a:fld>
            <a:endParaRPr lang="en-GB" altLang="cs-CZ" sz="1400">
              <a:solidFill>
                <a:srgbClr val="000000"/>
              </a:solidFill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B5DC9B34-FFEB-4F88-8A41-A643989BA84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39750" y="5235575"/>
            <a:ext cx="8135938" cy="1163638"/>
          </a:xfrm>
        </p:spPr>
        <p:txBody>
          <a:bodyPr lIns="90000" tIns="46800" rIns="90000" bIns="46800">
            <a:spAutoFit/>
          </a:bodyPr>
          <a:lstStyle/>
          <a:p>
            <a:pPr algn="ctr" eaLnBrk="1" hangingPunct="1">
              <a:buClr>
                <a:srgbClr val="FFFFFF"/>
              </a:buClr>
              <a:buFontTx/>
              <a:buNone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cs-CZ" altLang="cs-CZ" b="1"/>
              <a:t>Biosignály a jejich zpracování</a:t>
            </a:r>
          </a:p>
          <a:p>
            <a:pPr algn="ctr" eaLnBrk="1" hangingPunct="1">
              <a:buClr>
                <a:srgbClr val="FFFFFF"/>
              </a:buClr>
              <a:buFontTx/>
              <a:buNone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cs-CZ" altLang="cs-CZ" b="1"/>
              <a:t>Měření teploty</a:t>
            </a:r>
          </a:p>
        </p:txBody>
      </p:sp>
      <p:pic>
        <p:nvPicPr>
          <p:cNvPr id="3075" name="Picture 3">
            <a:extLst>
              <a:ext uri="{FF2B5EF4-FFF2-40B4-BE49-F238E27FC236}">
                <a16:creationId xmlns:a16="http://schemas.microsoft.com/office/drawing/2014/main" id="{E5E5FC18-E70B-466D-9607-A5EAB5B403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1844675"/>
            <a:ext cx="4465637" cy="320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4101" name="Rectangle 5">
            <a:extLst>
              <a:ext uri="{FF2B5EF4-FFF2-40B4-BE49-F238E27FC236}">
                <a16:creationId xmlns:a16="http://schemas.microsoft.com/office/drawing/2014/main" id="{AAD4B715-E9EE-4956-98F0-81AB0EFCCE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313" y="260350"/>
            <a:ext cx="8280400" cy="172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400" eaLnBrk="1" hangingPunct="1">
              <a:spcBef>
                <a:spcPct val="0"/>
              </a:spcBef>
              <a:buClr>
                <a:srgbClr val="000000"/>
              </a:buClr>
              <a:buFontTx/>
              <a:buNone/>
            </a:pPr>
            <a:r>
              <a:rPr lang="cs-CZ" altLang="cs-CZ" sz="4000" b="1"/>
              <a:t>Přednášky z lékařské biofyziky</a:t>
            </a:r>
            <a:br>
              <a:rPr lang="cs-CZ" altLang="cs-CZ" sz="4000" b="1"/>
            </a:br>
            <a:r>
              <a:rPr lang="cs-CZ" altLang="cs-CZ" sz="2000" b="1"/>
              <a:t>Biofyzikální ústav Lékařské fakulty </a:t>
            </a:r>
            <a:br>
              <a:rPr lang="cs-CZ" altLang="cs-CZ" sz="2000" b="1"/>
            </a:br>
            <a:r>
              <a:rPr lang="cs-CZ" altLang="cs-CZ" sz="2000" b="1"/>
              <a:t>Masarykovy univerzity, Brno</a:t>
            </a:r>
          </a:p>
        </p:txBody>
      </p:sp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70AD43FB-846F-4BCB-884C-63980859D36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028384" y="1745456"/>
            <a:ext cx="487363" cy="487363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93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Zástupný symbol pro číslo snímku 5">
            <a:extLst>
              <a:ext uri="{FF2B5EF4-FFF2-40B4-BE49-F238E27FC236}">
                <a16:creationId xmlns:a16="http://schemas.microsoft.com/office/drawing/2014/main" id="{C3010B84-ECE8-4AB1-B0E9-684A76A547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B595C44F-A949-4E00-AA20-0F6F2E778CD6}" type="slidenum">
              <a:rPr lang="en-GB" altLang="cs-CZ" sz="1400">
                <a:solidFill>
                  <a:srgbClr val="000000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10</a:t>
            </a:fld>
            <a:endParaRPr lang="en-GB" altLang="cs-CZ" sz="1400">
              <a:solidFill>
                <a:srgbClr val="000000"/>
              </a:solidFill>
            </a:endParaRPr>
          </a:p>
        </p:txBody>
      </p:sp>
      <p:sp>
        <p:nvSpPr>
          <p:cNvPr id="22531" name="Rectangle 1">
            <a:extLst>
              <a:ext uri="{FF2B5EF4-FFF2-40B4-BE49-F238E27FC236}">
                <a16:creationId xmlns:a16="http://schemas.microsoft.com/office/drawing/2014/main" id="{4E7E595A-D239-4557-9EAC-F2F1F486CB4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555625"/>
            <a:ext cx="8229600" cy="579438"/>
          </a:xfrm>
        </p:spPr>
        <p:txBody>
          <a:bodyPr lIns="90000" tIns="46800" rIns="90000" bIns="46800">
            <a:spAutoFit/>
          </a:bodyPr>
          <a:lstStyle/>
          <a:p>
            <a:pPr eaLnBrk="1" hangingPunct="1">
              <a:buClr>
                <a:srgbClr val="FFFFFF"/>
              </a:buCl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cs-CZ" altLang="cs-CZ" sz="3200">
                <a:solidFill>
                  <a:schemeClr val="tx1"/>
                </a:solidFill>
              </a:rPr>
              <a:t>Zesilovač</a:t>
            </a:r>
            <a:endParaRPr lang="en-GB" altLang="cs-CZ" sz="3200">
              <a:solidFill>
                <a:schemeClr val="tx1"/>
              </a:solidFill>
            </a:endParaRPr>
          </a:p>
        </p:txBody>
      </p:sp>
      <p:sp>
        <p:nvSpPr>
          <p:cNvPr id="22532" name="Rectangle 2">
            <a:extLst>
              <a:ext uri="{FF2B5EF4-FFF2-40B4-BE49-F238E27FC236}">
                <a16:creationId xmlns:a16="http://schemas.microsoft.com/office/drawing/2014/main" id="{11709C08-B989-462C-9B7C-BDEE906DB18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23850" y="1484313"/>
            <a:ext cx="8424863" cy="4352925"/>
          </a:xfrm>
          <a:solidFill>
            <a:schemeClr val="bg1">
              <a:alpha val="30196"/>
            </a:schemeClr>
          </a:solidFill>
        </p:spPr>
        <p:txBody>
          <a:bodyPr lIns="90000" tIns="46800" rIns="90000" bIns="46800">
            <a:spAutoFit/>
          </a:bodyPr>
          <a:lstStyle/>
          <a:p>
            <a:pPr eaLnBrk="1" hangingPunct="1">
              <a:spcBef>
                <a:spcPts val="500"/>
              </a:spcBef>
              <a:buClr>
                <a:schemeClr val="tx1"/>
              </a:buClr>
              <a:buFont typeface="Wingdings" panose="05000000000000000000" pitchFamily="2" charset="2"/>
              <a:buChar char="Ø"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cs-CZ" altLang="cs-CZ" sz="2800"/>
              <a:t>Nezkreslené zesílení biosignálu při různých frekvencích je podmínkou přesného měření</a:t>
            </a:r>
            <a:r>
              <a:rPr lang="en-GB" altLang="cs-CZ" sz="2800"/>
              <a:t>. </a:t>
            </a:r>
            <a:r>
              <a:rPr lang="cs-CZ" altLang="cs-CZ" sz="2800"/>
              <a:t>Moderní zesilovače tuto podmínku zpravidla splňují</a:t>
            </a:r>
            <a:r>
              <a:rPr lang="en-GB" altLang="cs-CZ" sz="2800"/>
              <a:t>.</a:t>
            </a:r>
            <a:endParaRPr lang="cs-CZ" altLang="cs-CZ" sz="2800"/>
          </a:p>
          <a:p>
            <a:pPr eaLnBrk="1" hangingPunct="1">
              <a:spcBef>
                <a:spcPts val="500"/>
              </a:spcBef>
              <a:buClr>
                <a:schemeClr val="tx1"/>
              </a:buClr>
              <a:buFont typeface="Wingdings" panose="05000000000000000000" pitchFamily="2" charset="2"/>
              <a:buNone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endParaRPr lang="en-GB" altLang="cs-CZ" sz="1000"/>
          </a:p>
          <a:p>
            <a:pPr algn="ctr" eaLnBrk="1" hangingPunct="1">
              <a:buFont typeface="Wingdings" panose="05000000000000000000" pitchFamily="2" charset="2"/>
              <a:buNone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cs-CZ" altLang="cs-CZ"/>
              <a:t>Zisk zesilovače</a:t>
            </a:r>
            <a:r>
              <a:rPr lang="en-GB" altLang="cs-CZ"/>
              <a:t> =  20</a:t>
            </a:r>
            <a:r>
              <a:rPr lang="cs-CZ" altLang="cs-CZ"/>
              <a:t>.</a:t>
            </a:r>
            <a:r>
              <a:rPr lang="en-GB" altLang="cs-CZ"/>
              <a:t>logU</a:t>
            </a:r>
            <a:r>
              <a:rPr lang="en-GB" altLang="cs-CZ" baseline="-25000"/>
              <a:t>o</a:t>
            </a:r>
            <a:r>
              <a:rPr lang="en-GB" altLang="cs-CZ"/>
              <a:t>/U</a:t>
            </a:r>
            <a:r>
              <a:rPr lang="en-GB" altLang="cs-CZ" baseline="-25000"/>
              <a:t>i    </a:t>
            </a:r>
            <a:r>
              <a:rPr lang="en-GB" altLang="cs-CZ"/>
              <a:t>[dB]</a:t>
            </a:r>
            <a:endParaRPr lang="cs-CZ" altLang="cs-CZ"/>
          </a:p>
          <a:p>
            <a:pPr algn="ctr" eaLnBrk="1" hangingPunct="1">
              <a:buFont typeface="Wingdings" panose="05000000000000000000" pitchFamily="2" charset="2"/>
              <a:buNone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endParaRPr lang="en-GB" altLang="cs-CZ" sz="1000"/>
          </a:p>
          <a:p>
            <a:pPr eaLnBrk="1" hangingPunct="1">
              <a:spcBef>
                <a:spcPts val="500"/>
              </a:spcBef>
              <a:buClr>
                <a:schemeClr val="tx1"/>
              </a:buClr>
              <a:buFont typeface="Wingdings" panose="05000000000000000000" pitchFamily="2" charset="2"/>
              <a:buChar char="Ø"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cs-CZ" altLang="cs-CZ"/>
              <a:t>Uživatel přístroje se zabývá pouze přesným nastavením různých filtrů</a:t>
            </a:r>
            <a:r>
              <a:rPr lang="en-GB" altLang="cs-CZ"/>
              <a:t> (</a:t>
            </a:r>
            <a:r>
              <a:rPr lang="cs-CZ" altLang="cs-CZ"/>
              <a:t>aby se potlačily některé artefakty</a:t>
            </a:r>
            <a:r>
              <a:rPr lang="en-GB" altLang="cs-CZ"/>
              <a:t>)</a:t>
            </a:r>
            <a:r>
              <a:rPr lang="cs-CZ" altLang="cs-CZ"/>
              <a:t>.</a:t>
            </a:r>
            <a:endParaRPr lang="en-GB" altLang="cs-CZ"/>
          </a:p>
        </p:txBody>
      </p:sp>
      <p:cxnSp>
        <p:nvCxnSpPr>
          <p:cNvPr id="22533" name="Přímá spojovací šipka 5">
            <a:extLst>
              <a:ext uri="{FF2B5EF4-FFF2-40B4-BE49-F238E27FC236}">
                <a16:creationId xmlns:a16="http://schemas.microsoft.com/office/drawing/2014/main" id="{54FD5494-BB04-4E77-B2E7-20F6A951CED5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5508625" y="4005263"/>
            <a:ext cx="647700" cy="2160587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2534" name="Přímá spojovací šipka 7">
            <a:extLst>
              <a:ext uri="{FF2B5EF4-FFF2-40B4-BE49-F238E27FC236}">
                <a16:creationId xmlns:a16="http://schemas.microsoft.com/office/drawing/2014/main" id="{D8AAE98C-35C0-436A-A2F9-5A7144149E4A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6156325" y="4005263"/>
            <a:ext cx="503238" cy="2160587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2535" name="TextovéPole 8">
            <a:extLst>
              <a:ext uri="{FF2B5EF4-FFF2-40B4-BE49-F238E27FC236}">
                <a16:creationId xmlns:a16="http://schemas.microsoft.com/office/drawing/2014/main" id="{69107943-5326-4D90-926A-FB0FB0DBC0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8263" y="6165850"/>
            <a:ext cx="1727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rgbClr val="0070C0"/>
                </a:solidFill>
              </a:rPr>
              <a:t>Output, input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2F7A7425-B448-452A-B0FD-7E583937A6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54537" y="531042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3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Zástupný symbol pro číslo snímku 5">
            <a:extLst>
              <a:ext uri="{FF2B5EF4-FFF2-40B4-BE49-F238E27FC236}">
                <a16:creationId xmlns:a16="http://schemas.microsoft.com/office/drawing/2014/main" id="{75D24452-0174-43D4-9DCD-EDB09D2679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71CC8698-896F-4C77-9079-F317158712E7}" type="slidenum">
              <a:rPr lang="en-GB" altLang="cs-CZ" sz="1400">
                <a:solidFill>
                  <a:srgbClr val="000000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11</a:t>
            </a:fld>
            <a:endParaRPr lang="en-GB" altLang="cs-CZ" sz="1400">
              <a:solidFill>
                <a:srgbClr val="000000"/>
              </a:solidFill>
            </a:endParaRPr>
          </a:p>
        </p:txBody>
      </p:sp>
      <p:sp>
        <p:nvSpPr>
          <p:cNvPr id="24579" name="Rectangle 1">
            <a:extLst>
              <a:ext uri="{FF2B5EF4-FFF2-40B4-BE49-F238E27FC236}">
                <a16:creationId xmlns:a16="http://schemas.microsoft.com/office/drawing/2014/main" id="{436BDB25-BE28-4E52-90AF-6CE0DBC618C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68313" y="333375"/>
            <a:ext cx="8232775" cy="487363"/>
          </a:xfrm>
        </p:spPr>
        <p:txBody>
          <a:bodyPr lIns="0" tIns="0" rIns="0" bIns="0">
            <a:spAutoFit/>
          </a:bodyPr>
          <a:lstStyle/>
          <a:p>
            <a:pPr eaLnBrk="1" hangingPunct="1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cs-CZ" altLang="cs-CZ" sz="3200">
                <a:solidFill>
                  <a:schemeClr val="tx1"/>
                </a:solidFill>
              </a:rPr>
              <a:t>EKG - elektrokardiogram</a:t>
            </a:r>
          </a:p>
        </p:txBody>
      </p:sp>
      <p:sp>
        <p:nvSpPr>
          <p:cNvPr id="24580" name="Rectangle 2">
            <a:extLst>
              <a:ext uri="{FF2B5EF4-FFF2-40B4-BE49-F238E27FC236}">
                <a16:creationId xmlns:a16="http://schemas.microsoft.com/office/drawing/2014/main" id="{3272C13F-FE69-4F10-99C0-5F11A75D1CD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067175" y="1052513"/>
            <a:ext cx="4602163" cy="5143500"/>
          </a:xfrm>
          <a:solidFill>
            <a:schemeClr val="bg1">
              <a:alpha val="30196"/>
            </a:schemeClr>
          </a:solidFill>
        </p:spPr>
        <p:txBody>
          <a:bodyPr lIns="0" tIns="0" rIns="0" bIns="0">
            <a:spAutoFit/>
          </a:bodyPr>
          <a:lstStyle/>
          <a:p>
            <a:pPr eaLnBrk="1" hangingPunct="1">
              <a:lnSpc>
                <a:spcPct val="90000"/>
              </a:lnSpc>
              <a:spcBef>
                <a:spcPct val="0"/>
              </a:spcBef>
              <a:buClr>
                <a:schemeClr val="tx1"/>
              </a:buClr>
              <a:buFont typeface="Wingdings" panose="05000000000000000000" pitchFamily="2" charset="2"/>
              <a:buChar char="Ø"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GB" altLang="cs-CZ" sz="2500"/>
              <a:t>EKG </a:t>
            </a:r>
            <a:r>
              <a:rPr lang="cs-CZ" altLang="cs-CZ" sz="2500"/>
              <a:t>je nejsilnější a nejčastěji měřený aktivní biopotenciál</a:t>
            </a:r>
            <a:r>
              <a:rPr lang="en-GB" altLang="cs-CZ" sz="2500"/>
              <a:t>. 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Clr>
                <a:schemeClr val="tx1"/>
              </a:buClr>
              <a:buFont typeface="Wingdings" panose="05000000000000000000" pitchFamily="2" charset="2"/>
              <a:buChar char="Ø"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cs-CZ" altLang="cs-CZ" sz="2500"/>
              <a:t>Při měření EKG se tři elektrody umísťují na končetiny</a:t>
            </a:r>
            <a:r>
              <a:rPr lang="en-GB" altLang="cs-CZ" sz="2500"/>
              <a:t> (2 </a:t>
            </a:r>
            <a:r>
              <a:rPr lang="cs-CZ" altLang="cs-CZ" sz="2500"/>
              <a:t>na zápěstí</a:t>
            </a:r>
            <a:r>
              <a:rPr lang="en-GB" altLang="cs-CZ" sz="2500"/>
              <a:t>, 1 </a:t>
            </a:r>
            <a:r>
              <a:rPr lang="cs-CZ" altLang="cs-CZ" sz="2500"/>
              <a:t>na levý bérec</a:t>
            </a:r>
            <a:r>
              <a:rPr lang="en-GB" altLang="cs-CZ" sz="2500"/>
              <a:t>) a</a:t>
            </a:r>
            <a:r>
              <a:rPr lang="cs-CZ" altLang="cs-CZ" sz="2500"/>
              <a:t> 6 elektrod na hrudník</a:t>
            </a:r>
            <a:r>
              <a:rPr lang="en-GB" altLang="cs-CZ" sz="2500"/>
              <a:t> (</a:t>
            </a:r>
            <a:r>
              <a:rPr lang="cs-CZ" altLang="cs-CZ" sz="2500"/>
              <a:t>elektrody hrudních svodů na obrázku)</a:t>
            </a:r>
            <a:r>
              <a:rPr lang="en-GB" altLang="cs-CZ" sz="2500"/>
              <a:t>. </a:t>
            </a:r>
            <a:r>
              <a:rPr lang="cs-CZ" altLang="cs-CZ" sz="2500"/>
              <a:t>Pravá noha se používá pro umístění elektrody, která částečně kompenzuje rušivé elektrodové potenciály</a:t>
            </a:r>
            <a:r>
              <a:rPr lang="en-GB" altLang="cs-CZ" sz="2500"/>
              <a:t>.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Clr>
                <a:schemeClr val="tx1"/>
              </a:buClr>
              <a:buFont typeface="Wingdings" panose="05000000000000000000" pitchFamily="2" charset="2"/>
              <a:buChar char="Ø"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cs-CZ" altLang="cs-CZ" sz="2500"/>
              <a:t>Pár elektrod, mezi nimiž měříme napětí, se označuje jako </a:t>
            </a:r>
            <a:r>
              <a:rPr lang="cs-CZ" altLang="cs-CZ" sz="2500" b="1"/>
              <a:t>svod</a:t>
            </a:r>
            <a:r>
              <a:rPr lang="en-GB" altLang="cs-CZ" sz="2500"/>
              <a:t>.</a:t>
            </a:r>
          </a:p>
        </p:txBody>
      </p:sp>
      <p:pic>
        <p:nvPicPr>
          <p:cNvPr id="24581" name="Picture 4">
            <a:extLst>
              <a:ext uri="{FF2B5EF4-FFF2-40B4-BE49-F238E27FC236}">
                <a16:creationId xmlns:a16="http://schemas.microsoft.com/office/drawing/2014/main" id="{C9A53D7B-BF26-41F0-852E-6DFB6F7AB6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052513"/>
            <a:ext cx="3032125" cy="345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4582" name="TextovéPole 5">
            <a:extLst>
              <a:ext uri="{FF2B5EF4-FFF2-40B4-BE49-F238E27FC236}">
                <a16:creationId xmlns:a16="http://schemas.microsoft.com/office/drawing/2014/main" id="{FE038079-1A5E-414D-B01F-017B4B08AE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4797425"/>
            <a:ext cx="3024187" cy="163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/>
              <a:t>Elektrody hrudních svodů – jejich napětí se měří proti indiferentní elektrodě – Wilsonově svorce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064BE230-658A-4B78-AF9E-C4022A7CAD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3118" y="284163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4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Zástupný symbol pro číslo snímku 5">
            <a:extLst>
              <a:ext uri="{FF2B5EF4-FFF2-40B4-BE49-F238E27FC236}">
                <a16:creationId xmlns:a16="http://schemas.microsoft.com/office/drawing/2014/main" id="{447ECDDE-24C9-4D1F-A838-34DC09335F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02067FA5-1CA9-4700-A605-F90469580A9C}" type="slidenum">
              <a:rPr lang="en-GB" altLang="cs-CZ" sz="1400">
                <a:solidFill>
                  <a:srgbClr val="000000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12</a:t>
            </a:fld>
            <a:endParaRPr lang="en-GB" altLang="cs-CZ" sz="1400">
              <a:solidFill>
                <a:srgbClr val="000000"/>
              </a:solidFill>
            </a:endParaRPr>
          </a:p>
        </p:txBody>
      </p:sp>
      <p:sp>
        <p:nvSpPr>
          <p:cNvPr id="26627" name="Rectangle 1">
            <a:extLst>
              <a:ext uri="{FF2B5EF4-FFF2-40B4-BE49-F238E27FC236}">
                <a16:creationId xmlns:a16="http://schemas.microsoft.com/office/drawing/2014/main" id="{F2E4B6E9-D96C-4A4F-9786-49682D452BA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555625"/>
            <a:ext cx="8229600" cy="579438"/>
          </a:xfrm>
        </p:spPr>
        <p:txBody>
          <a:bodyPr lIns="90000" tIns="46800" rIns="90000" bIns="46800">
            <a:spAutoFit/>
          </a:bodyPr>
          <a:lstStyle/>
          <a:p>
            <a:pPr eaLnBrk="1" hangingPunct="1">
              <a:buClr>
                <a:srgbClr val="FFFFFF"/>
              </a:buCl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altLang="cs-CZ" sz="3200">
                <a:solidFill>
                  <a:schemeClr val="tx1"/>
                </a:solidFill>
              </a:rPr>
              <a:t>E</a:t>
            </a:r>
            <a:r>
              <a:rPr lang="cs-CZ" altLang="cs-CZ" sz="3200">
                <a:solidFill>
                  <a:schemeClr val="tx1"/>
                </a:solidFill>
              </a:rPr>
              <a:t>K</a:t>
            </a:r>
            <a:r>
              <a:rPr lang="en-GB" altLang="cs-CZ" sz="3200">
                <a:solidFill>
                  <a:schemeClr val="tx1"/>
                </a:solidFill>
              </a:rPr>
              <a:t>G</a:t>
            </a:r>
          </a:p>
        </p:txBody>
      </p:sp>
      <p:pic>
        <p:nvPicPr>
          <p:cNvPr id="26628" name="Picture 2">
            <a:extLst>
              <a:ext uri="{FF2B5EF4-FFF2-40B4-BE49-F238E27FC236}">
                <a16:creationId xmlns:a16="http://schemas.microsoft.com/office/drawing/2014/main" id="{92106AA0-12C1-44BE-AA8F-671D321D38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36912"/>
            <a:ext cx="3163887" cy="216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6629" name="Picture 3">
            <a:extLst>
              <a:ext uri="{FF2B5EF4-FFF2-40B4-BE49-F238E27FC236}">
                <a16:creationId xmlns:a16="http://schemas.microsoft.com/office/drawing/2014/main" id="{0F2DA9AA-A132-4F28-A733-BB26E35349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8095" y="627063"/>
            <a:ext cx="5210661" cy="3738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6630" name="Text Box 6">
            <a:extLst>
              <a:ext uri="{FF2B5EF4-FFF2-40B4-BE49-F238E27FC236}">
                <a16:creationId xmlns:a16="http://schemas.microsoft.com/office/drawing/2014/main" id="{65125DF6-B852-4CDC-8C85-2EFA505BB8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1550" y="1628775"/>
            <a:ext cx="2447925" cy="701675"/>
          </a:xfrm>
          <a:prstGeom prst="rect">
            <a:avLst/>
          </a:prstGeom>
          <a:solidFill>
            <a:schemeClr val="bg1">
              <a:alpha val="30196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0000"/>
              </a:buClr>
              <a:buFontTx/>
              <a:buNone/>
            </a:pPr>
            <a:r>
              <a:rPr lang="cs-CZ" altLang="cs-CZ" sz="2000"/>
              <a:t>Kalibrační napěťový impuls </a:t>
            </a:r>
            <a:r>
              <a:rPr lang="en-GB" altLang="cs-CZ" sz="2000"/>
              <a:t>1mV </a:t>
            </a:r>
          </a:p>
        </p:txBody>
      </p:sp>
      <p:sp>
        <p:nvSpPr>
          <p:cNvPr id="26631" name="Line 7">
            <a:extLst>
              <a:ext uri="{FF2B5EF4-FFF2-40B4-BE49-F238E27FC236}">
                <a16:creationId xmlns:a16="http://schemas.microsoft.com/office/drawing/2014/main" id="{950D00AC-0941-4CB6-B69D-1EB880762AF4}"/>
              </a:ext>
            </a:extLst>
          </p:cNvPr>
          <p:cNvSpPr>
            <a:spLocks noChangeShapeType="1"/>
          </p:cNvSpPr>
          <p:nvPr/>
        </p:nvSpPr>
        <p:spPr bwMode="auto">
          <a:xfrm>
            <a:off x="2484439" y="2276475"/>
            <a:ext cx="215354" cy="54768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6632" name="Rectangle 8">
            <a:extLst>
              <a:ext uri="{FF2B5EF4-FFF2-40B4-BE49-F238E27FC236}">
                <a16:creationId xmlns:a16="http://schemas.microsoft.com/office/drawing/2014/main" id="{FE6F58BA-A4FC-4E87-A8C6-813F465D19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7088" y="5589588"/>
            <a:ext cx="7924800" cy="641350"/>
          </a:xfrm>
          <a:prstGeom prst="rect">
            <a:avLst/>
          </a:prstGeom>
          <a:solidFill>
            <a:schemeClr val="bg1">
              <a:alpha val="30196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/>
              <a:t>Jak vzniká EKG a pulsová vlna</a:t>
            </a:r>
            <a:r>
              <a:rPr lang="en-GB" altLang="cs-CZ" sz="1800"/>
              <a:t>? </a:t>
            </a:r>
            <a:r>
              <a:rPr lang="cs-CZ" altLang="cs-CZ" sz="1800"/>
              <a:t>Běž na</a:t>
            </a:r>
            <a:r>
              <a:rPr lang="en-GB" altLang="cs-CZ" sz="1800"/>
              <a:t>: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GB" altLang="cs-CZ" sz="1800"/>
              <a:t>http://www.neurop.ruhr-uni-bochum.de/Praktikum/ekgbrowser/engl.html</a:t>
            </a:r>
            <a:endParaRPr lang="en-US" altLang="cs-CZ" sz="1800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7E6013BB-44E9-4ED7-BC7E-E18E6432BD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076473" y="794506"/>
            <a:ext cx="487363" cy="487363"/>
          </a:xfrm>
          <a:prstGeom prst="rect">
            <a:avLst/>
          </a:prstGeom>
        </p:spPr>
      </p:pic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C45E7D1B-0A4E-4A2C-9F4B-C616CA96C47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950172" y="844624"/>
            <a:ext cx="487363" cy="487363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695E66E7-6D88-464D-BCB7-CC1090F8687B}"/>
              </a:ext>
            </a:extLst>
          </p:cNvPr>
          <p:cNvSpPr txBox="1"/>
          <p:nvPr/>
        </p:nvSpPr>
        <p:spPr>
          <a:xfrm>
            <a:off x="3707904" y="4436543"/>
            <a:ext cx="511639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/>
              <a:t>Římskými číslicemi jsou označeny končetinové svody, za nimi pak následují zesílené (</a:t>
            </a:r>
            <a:r>
              <a:rPr lang="cs-CZ" sz="1600" dirty="0" err="1"/>
              <a:t>augmentované</a:t>
            </a:r>
            <a:r>
              <a:rPr lang="cs-CZ" sz="1600" dirty="0"/>
              <a:t>) končetinové svody </a:t>
            </a:r>
            <a:r>
              <a:rPr lang="cs-CZ" sz="1600" dirty="0" err="1"/>
              <a:t>Goldbergerovy</a:t>
            </a:r>
            <a:r>
              <a:rPr lang="cs-CZ" sz="1600" dirty="0"/>
              <a:t>. Dolní série záznamů odpovídá svodům hrudním.</a:t>
            </a:r>
            <a:endParaRPr lang="en-GB" sz="1600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7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9639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Zástupný symbol pro číslo snímku 4">
            <a:extLst>
              <a:ext uri="{FF2B5EF4-FFF2-40B4-BE49-F238E27FC236}">
                <a16:creationId xmlns:a16="http://schemas.microsoft.com/office/drawing/2014/main" id="{6A384578-249C-4EC4-BC98-CA095BFFB3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840F2681-B917-4D49-A21D-3B8364EE4854}" type="slidenum">
              <a:rPr lang="en-GB" altLang="cs-CZ" sz="1400">
                <a:solidFill>
                  <a:srgbClr val="000000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13</a:t>
            </a:fld>
            <a:endParaRPr lang="en-GB" altLang="cs-CZ" sz="1400">
              <a:solidFill>
                <a:srgbClr val="000000"/>
              </a:solidFill>
            </a:endParaRPr>
          </a:p>
        </p:txBody>
      </p:sp>
      <p:sp>
        <p:nvSpPr>
          <p:cNvPr id="28675" name="Rectangle 1">
            <a:extLst>
              <a:ext uri="{FF2B5EF4-FFF2-40B4-BE49-F238E27FC236}">
                <a16:creationId xmlns:a16="http://schemas.microsoft.com/office/drawing/2014/main" id="{7325CC5C-C370-4686-B367-0F2A5DD522E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68313" y="115888"/>
            <a:ext cx="8229600" cy="641350"/>
          </a:xfrm>
        </p:spPr>
        <p:txBody>
          <a:bodyPr lIns="90000" tIns="46800" rIns="90000" bIns="46800">
            <a:spAutoFit/>
          </a:bodyPr>
          <a:lstStyle/>
          <a:p>
            <a:pPr eaLnBrk="1" hangingPunct="1">
              <a:buClr>
                <a:srgbClr val="FFFFFF"/>
              </a:buCl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cs-CZ" altLang="cs-CZ">
                <a:solidFill>
                  <a:schemeClr val="tx1"/>
                </a:solidFill>
              </a:rPr>
              <a:t>Einthovenův trojúhelník</a:t>
            </a:r>
          </a:p>
        </p:txBody>
      </p:sp>
      <p:pic>
        <p:nvPicPr>
          <p:cNvPr id="28676" name="Picture 2">
            <a:extLst>
              <a:ext uri="{FF2B5EF4-FFF2-40B4-BE49-F238E27FC236}">
                <a16:creationId xmlns:a16="http://schemas.microsoft.com/office/drawing/2014/main" id="{62231D52-F054-4DEC-9E7C-8D54D3D5AE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765175"/>
            <a:ext cx="7740650" cy="521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8677" name="Text Box 4">
            <a:extLst>
              <a:ext uri="{FF2B5EF4-FFF2-40B4-BE49-F238E27FC236}">
                <a16:creationId xmlns:a16="http://schemas.microsoft.com/office/drawing/2014/main" id="{3863AC7E-D9CD-4CB7-8A24-3F21AC03AF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43213" y="765175"/>
            <a:ext cx="3816350" cy="4619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>
              <a:spcBef>
                <a:spcPct val="50000"/>
              </a:spcBef>
              <a:buFontTx/>
              <a:buNone/>
            </a:pPr>
            <a:r>
              <a:rPr lang="cs-CZ" altLang="cs-CZ" sz="2400"/>
              <a:t>Elektrický dipól srdce</a:t>
            </a:r>
          </a:p>
        </p:txBody>
      </p:sp>
      <p:sp>
        <p:nvSpPr>
          <p:cNvPr id="28678" name="TextovéPole 5">
            <a:extLst>
              <a:ext uri="{FF2B5EF4-FFF2-40B4-BE49-F238E27FC236}">
                <a16:creationId xmlns:a16="http://schemas.microsoft.com/office/drawing/2014/main" id="{24800B88-400F-4CA1-95F9-24A607A7CE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027738"/>
            <a:ext cx="835342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600" dirty="0"/>
              <a:t>Tento obrázek obsahuje často pomíjený problém – kdyby vypadal E. trojúhelník skutečně takto, pak by poloha končetin ovlivňovala zobrazení tzv. elektrické osy srdeční, která je velmi přibližným zobrazením dipólového momentu srdce.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A5B4118E-5E31-4223-81F5-C5172CE608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933030" y="1270001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1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Zástupný symbol pro číslo snímku 4">
            <a:extLst>
              <a:ext uri="{FF2B5EF4-FFF2-40B4-BE49-F238E27FC236}">
                <a16:creationId xmlns:a16="http://schemas.microsoft.com/office/drawing/2014/main" id="{F98ACB08-8657-46E1-9AD6-4E32D133BE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0F6503A1-ABCB-45B3-89D4-C34E65E83F9C}" type="slidenum">
              <a:rPr lang="en-GB" altLang="cs-CZ" sz="1400">
                <a:solidFill>
                  <a:srgbClr val="000000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14</a:t>
            </a:fld>
            <a:endParaRPr lang="en-GB" altLang="cs-CZ" sz="1400">
              <a:solidFill>
                <a:srgbClr val="000000"/>
              </a:solidFill>
            </a:endParaRPr>
          </a:p>
        </p:txBody>
      </p:sp>
      <p:sp>
        <p:nvSpPr>
          <p:cNvPr id="30723" name="Rectangle 1">
            <a:extLst>
              <a:ext uri="{FF2B5EF4-FFF2-40B4-BE49-F238E27FC236}">
                <a16:creationId xmlns:a16="http://schemas.microsoft.com/office/drawing/2014/main" id="{B73F67A7-14FC-434E-921E-D7810F33280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68313" y="404813"/>
            <a:ext cx="3382962" cy="2176462"/>
          </a:xfrm>
        </p:spPr>
        <p:txBody>
          <a:bodyPr lIns="0" tIns="0" rIns="0" bIns="0">
            <a:spAutoFit/>
          </a:bodyPr>
          <a:lstStyle/>
          <a:p>
            <a:pPr eaLnBrk="1" hangingPunct="1">
              <a:lnSpc>
                <a:spcPct val="124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cs-CZ" altLang="cs-CZ" sz="2800">
                <a:solidFill>
                  <a:schemeClr val="tx1"/>
                </a:solidFill>
              </a:rPr>
              <a:t>Princip vektorkardiografie</a:t>
            </a:r>
            <a:br>
              <a:rPr lang="cs-CZ" altLang="cs-CZ" sz="2800">
                <a:solidFill>
                  <a:schemeClr val="tx1"/>
                </a:solidFill>
              </a:rPr>
            </a:br>
            <a:r>
              <a:rPr lang="cs-CZ" altLang="cs-CZ" sz="2000">
                <a:solidFill>
                  <a:schemeClr val="tx1"/>
                </a:solidFill>
              </a:rPr>
              <a:t>(</a:t>
            </a:r>
            <a:r>
              <a:rPr lang="cs-CZ" altLang="cs-CZ" sz="2000" u="sng">
                <a:solidFill>
                  <a:schemeClr val="tx1"/>
                </a:solidFill>
              </a:rPr>
              <a:t>příklad pokusu </a:t>
            </a:r>
            <a:r>
              <a:rPr lang="cs-CZ" altLang="cs-CZ" sz="2000">
                <a:solidFill>
                  <a:schemeClr val="tx1"/>
                </a:solidFill>
              </a:rPr>
              <a:t>o jiný záznam elektrické aktivity srdce)</a:t>
            </a:r>
          </a:p>
        </p:txBody>
      </p:sp>
      <p:sp>
        <p:nvSpPr>
          <p:cNvPr id="30724" name="Rectangle 4">
            <a:extLst>
              <a:ext uri="{FF2B5EF4-FFF2-40B4-BE49-F238E27FC236}">
                <a16:creationId xmlns:a16="http://schemas.microsoft.com/office/drawing/2014/main" id="{BD0DBD1B-F548-4C1B-ABF9-7CB992FB1B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3573463"/>
            <a:ext cx="8713788" cy="2282825"/>
          </a:xfrm>
          <a:prstGeom prst="rect">
            <a:avLst/>
          </a:prstGeom>
          <a:solidFill>
            <a:schemeClr val="bg1">
              <a:alpha val="30196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/>
              <a:t>Elektrody umístěné na povrchu těla umožňují měření hodnot napětí „promítnutých“ ze srdce na příslušnou část povrchu těla. Protože známe polohu a tvar srdce, elektrické vlastnosti tkání a umístění elektrod, můžeme vypočítat původní hodnoty napětí v bezprostřední blízkosti srdce. Takto lze lokalizovat infarkt nebo problémy s přenosem vzruchů v myokardu.</a:t>
            </a:r>
          </a:p>
        </p:txBody>
      </p:sp>
      <p:pic>
        <p:nvPicPr>
          <p:cNvPr id="30725" name="Picture 6">
            <a:extLst>
              <a:ext uri="{FF2B5EF4-FFF2-40B4-BE49-F238E27FC236}">
                <a16:creationId xmlns:a16="http://schemas.microsoft.com/office/drawing/2014/main" id="{DD48D9EC-5FBE-4441-9FB2-9D0134D982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476250"/>
            <a:ext cx="4495800" cy="279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8F2B7B30-1271-4B06-9223-63D46EC14A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771800" y="2448154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5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Zástupný symbol pro číslo snímku 7">
            <a:extLst>
              <a:ext uri="{FF2B5EF4-FFF2-40B4-BE49-F238E27FC236}">
                <a16:creationId xmlns:a16="http://schemas.microsoft.com/office/drawing/2014/main" id="{09FBD7D1-197D-47B7-920D-4C5A5ED9F1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6A4A7AC1-439C-40BB-8C99-9742AB001430}" type="slidenum">
              <a:rPr lang="en-GB" altLang="cs-CZ" sz="1400">
                <a:solidFill>
                  <a:srgbClr val="000000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15</a:t>
            </a:fld>
            <a:endParaRPr lang="en-GB" altLang="cs-CZ" sz="1400">
              <a:solidFill>
                <a:srgbClr val="000000"/>
              </a:solidFill>
            </a:endParaRPr>
          </a:p>
        </p:txBody>
      </p:sp>
      <p:sp>
        <p:nvSpPr>
          <p:cNvPr id="32771" name="Rectangle 1">
            <a:extLst>
              <a:ext uri="{FF2B5EF4-FFF2-40B4-BE49-F238E27FC236}">
                <a16:creationId xmlns:a16="http://schemas.microsoft.com/office/drawing/2014/main" id="{BE0E5B7C-28BF-4444-A01F-72FEF5C5F74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381500" y="0"/>
            <a:ext cx="4762500" cy="519113"/>
          </a:xfrm>
        </p:spPr>
        <p:txBody>
          <a:bodyPr lIns="90000" tIns="46800" rIns="90000" bIns="46800">
            <a:spAutoFit/>
          </a:bodyPr>
          <a:lstStyle/>
          <a:p>
            <a:pPr eaLnBrk="1" hangingPunct="1">
              <a:buClr>
                <a:srgbClr val="FFFFFF"/>
              </a:buCl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cs-CZ" altLang="cs-CZ" sz="2800">
                <a:solidFill>
                  <a:schemeClr val="tx1"/>
                </a:solidFill>
              </a:rPr>
              <a:t>EEG Elektroencefalografie</a:t>
            </a:r>
          </a:p>
        </p:txBody>
      </p:sp>
      <p:sp>
        <p:nvSpPr>
          <p:cNvPr id="32772" name="Rectangle 2">
            <a:extLst>
              <a:ext uri="{FF2B5EF4-FFF2-40B4-BE49-F238E27FC236}">
                <a16:creationId xmlns:a16="http://schemas.microsoft.com/office/drawing/2014/main" id="{4F35B184-B341-419C-BD2C-D51638E1CF86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79388" y="549275"/>
            <a:ext cx="4824412" cy="6096000"/>
          </a:xfrm>
          <a:solidFill>
            <a:schemeClr val="bg1">
              <a:alpha val="30196"/>
            </a:schemeClr>
          </a:solidFill>
        </p:spPr>
        <p:txBody>
          <a:bodyPr lIns="90000" tIns="46800" rIns="90000" bIns="46800">
            <a:spAutoFit/>
          </a:bodyPr>
          <a:lstStyle/>
          <a:p>
            <a:pPr eaLnBrk="1" hangingPunct="1">
              <a:lnSpc>
                <a:spcPct val="80000"/>
              </a:lnSpc>
              <a:spcBef>
                <a:spcPts val="600"/>
              </a:spcBef>
              <a:buClr>
                <a:schemeClr val="tx1"/>
              </a:buClr>
              <a:buSzPct val="135000"/>
              <a:buFont typeface="Wingdings" panose="05000000000000000000" pitchFamily="2" charset="2"/>
              <a:buChar char="Ø"/>
              <a:tabLst>
                <a:tab pos="8683625" algn="l"/>
                <a:tab pos="9140825" algn="l"/>
              </a:tabLst>
            </a:pPr>
            <a:r>
              <a:rPr lang="cs-CZ" altLang="cs-CZ" sz="2000">
                <a:latin typeface="Symbol" panose="05050102010706020507" pitchFamily="18" charset="2"/>
              </a:rPr>
              <a:t>-</a:t>
            </a:r>
            <a:r>
              <a:rPr lang="cs-CZ" altLang="cs-CZ" sz="2000"/>
              <a:t>vlny: f = 8-13 Hz, amplituda (A) max. 50 </a:t>
            </a:r>
            <a:r>
              <a:rPr lang="cs-CZ" altLang="cs-CZ" sz="2000">
                <a:latin typeface="Symbol" panose="05050102010706020507" pitchFamily="18" charset="2"/>
              </a:rPr>
              <a:t></a:t>
            </a:r>
            <a:r>
              <a:rPr lang="cs-CZ" altLang="cs-CZ" sz="2000"/>
              <a:t>V. Tělesný a duševní klid.</a:t>
            </a:r>
          </a:p>
          <a:p>
            <a:pPr eaLnBrk="1" hangingPunct="1">
              <a:lnSpc>
                <a:spcPct val="80000"/>
              </a:lnSpc>
              <a:spcBef>
                <a:spcPts val="600"/>
              </a:spcBef>
              <a:buClr>
                <a:schemeClr val="tx1"/>
              </a:buClr>
              <a:buSzPct val="135000"/>
              <a:buFont typeface="Wingdings" panose="05000000000000000000" pitchFamily="2" charset="2"/>
              <a:buChar char="Ø"/>
              <a:tabLst>
                <a:tab pos="8683625" algn="l"/>
                <a:tab pos="9140825" algn="l"/>
              </a:tabLst>
            </a:pPr>
            <a:r>
              <a:rPr lang="cs-CZ" altLang="cs-CZ" sz="2000">
                <a:latin typeface="Symbol" panose="05050102010706020507" pitchFamily="18" charset="2"/>
              </a:rPr>
              <a:t>-</a:t>
            </a:r>
            <a:r>
              <a:rPr lang="cs-CZ" altLang="cs-CZ" sz="2000"/>
              <a:t>vlny: f = 15 - 30 Hz, A = 5 - 10 </a:t>
            </a:r>
            <a:r>
              <a:rPr lang="cs-CZ" altLang="cs-CZ" sz="2000">
                <a:latin typeface="Symbol" panose="05050102010706020507" pitchFamily="18" charset="2"/>
              </a:rPr>
              <a:t></a:t>
            </a:r>
            <a:r>
              <a:rPr lang="cs-CZ" altLang="cs-CZ" sz="2000"/>
              <a:t>V. Zdraví lidé za plné bdělosti.</a:t>
            </a:r>
          </a:p>
          <a:p>
            <a:pPr eaLnBrk="1" hangingPunct="1">
              <a:lnSpc>
                <a:spcPct val="80000"/>
              </a:lnSpc>
              <a:spcBef>
                <a:spcPts val="600"/>
              </a:spcBef>
              <a:buClr>
                <a:schemeClr val="tx1"/>
              </a:buClr>
              <a:buSzPct val="135000"/>
              <a:buFont typeface="Wingdings" panose="05000000000000000000" pitchFamily="2" charset="2"/>
              <a:buChar char="Ø"/>
              <a:tabLst>
                <a:tab pos="8683625" algn="l"/>
                <a:tab pos="9140825" algn="l"/>
              </a:tabLst>
            </a:pPr>
            <a:r>
              <a:rPr lang="el-GR" altLang="cs-CZ" sz="2000">
                <a:cs typeface="Arial" panose="020B0604020202020204" pitchFamily="34" charset="0"/>
              </a:rPr>
              <a:t>ϑ</a:t>
            </a:r>
            <a:r>
              <a:rPr lang="cs-CZ" altLang="cs-CZ" sz="2000">
                <a:latin typeface="Symbol" panose="05050102010706020507" pitchFamily="18" charset="2"/>
              </a:rPr>
              <a:t>- </a:t>
            </a:r>
            <a:r>
              <a:rPr lang="cs-CZ" altLang="cs-CZ" sz="2000"/>
              <a:t>vlny: f  = 4 - 7 Hz, A </a:t>
            </a:r>
            <a:r>
              <a:rPr lang="en-US" altLang="cs-CZ" sz="2000">
                <a:cs typeface="Arial" panose="020B0604020202020204" pitchFamily="34" charset="0"/>
              </a:rPr>
              <a:t>&gt;</a:t>
            </a:r>
            <a:r>
              <a:rPr lang="cs-CZ" altLang="cs-CZ" sz="2000"/>
              <a:t> 50 </a:t>
            </a:r>
            <a:r>
              <a:rPr lang="cs-CZ" altLang="cs-CZ" sz="2000">
                <a:latin typeface="Symbol" panose="05050102010706020507" pitchFamily="18" charset="2"/>
              </a:rPr>
              <a:t></a:t>
            </a:r>
            <a:r>
              <a:rPr lang="cs-CZ" altLang="cs-CZ" sz="2000"/>
              <a:t>V. Fyziologické u dětí, u dospělých patologické.</a:t>
            </a:r>
          </a:p>
          <a:p>
            <a:pPr eaLnBrk="1" hangingPunct="1">
              <a:lnSpc>
                <a:spcPct val="80000"/>
              </a:lnSpc>
              <a:spcBef>
                <a:spcPts val="600"/>
              </a:spcBef>
              <a:buClr>
                <a:schemeClr val="tx1"/>
              </a:buClr>
              <a:buSzPct val="135000"/>
              <a:buFont typeface="Wingdings" panose="05000000000000000000" pitchFamily="2" charset="2"/>
              <a:buChar char="Ø"/>
              <a:tabLst>
                <a:tab pos="8683625" algn="l"/>
                <a:tab pos="9140825" algn="l"/>
              </a:tabLst>
            </a:pPr>
            <a:r>
              <a:rPr lang="cs-CZ" altLang="cs-CZ" sz="2000">
                <a:latin typeface="Symbol" panose="05050102010706020507" pitchFamily="18" charset="2"/>
              </a:rPr>
              <a:t>- </a:t>
            </a:r>
            <a:r>
              <a:rPr lang="cs-CZ" altLang="cs-CZ" sz="2000"/>
              <a:t>vlny: f = 1 - 4 Hz, A = 100 </a:t>
            </a:r>
            <a:r>
              <a:rPr lang="cs-CZ" altLang="cs-CZ" sz="2000">
                <a:latin typeface="Symbol" panose="05050102010706020507" pitchFamily="18" charset="2"/>
              </a:rPr>
              <a:t></a:t>
            </a:r>
            <a:r>
              <a:rPr lang="cs-CZ" altLang="cs-CZ" sz="2000"/>
              <a:t>V. Za normálních okolností se vyskytují v hlubokém spánku. V bdělém stavu jsou patologické. </a:t>
            </a:r>
          </a:p>
          <a:p>
            <a:pPr eaLnBrk="1" hangingPunct="1">
              <a:lnSpc>
                <a:spcPct val="80000"/>
              </a:lnSpc>
              <a:spcBef>
                <a:spcPts val="600"/>
              </a:spcBef>
              <a:buClr>
                <a:schemeClr val="tx1"/>
              </a:buClr>
              <a:buSzPct val="135000"/>
              <a:tabLst>
                <a:tab pos="8683625" algn="l"/>
                <a:tab pos="9140825" algn="l"/>
              </a:tabLst>
            </a:pPr>
            <a:r>
              <a:rPr lang="cs-CZ" altLang="cs-CZ" sz="2000"/>
              <a:t>V záznamu EEG se mohou objevit i jiné vzory elektrické aktivity, charakteristické pro různá mozková onemocnění. Např. komplexy hrot-vlna u epilepsie.</a:t>
            </a:r>
          </a:p>
          <a:p>
            <a:pPr eaLnBrk="1" hangingPunct="1">
              <a:lnSpc>
                <a:spcPct val="80000"/>
              </a:lnSpc>
              <a:spcBef>
                <a:spcPts val="600"/>
              </a:spcBef>
              <a:buClr>
                <a:schemeClr val="tx1"/>
              </a:buClr>
              <a:buSzPct val="135000"/>
              <a:tabLst>
                <a:tab pos="8683625" algn="l"/>
                <a:tab pos="9140825" algn="l"/>
              </a:tabLst>
            </a:pPr>
            <a:r>
              <a:rPr lang="cs-CZ" altLang="cs-CZ" sz="2000"/>
              <a:t>Mozkové biopotenciály mohou být spontánní nebo evokované (vyvolané). </a:t>
            </a:r>
            <a:r>
              <a:rPr lang="cs-CZ" altLang="cs-CZ" sz="2000" b="1"/>
              <a:t>Evokované potenciály</a:t>
            </a:r>
            <a:r>
              <a:rPr lang="cs-CZ" altLang="cs-CZ" sz="2000"/>
              <a:t> mohou být způsobeny stimulací sensorickou (zrak, sluch) nebo přímou  např. impulsy magnetického pole. </a:t>
            </a:r>
          </a:p>
        </p:txBody>
      </p:sp>
      <p:pic>
        <p:nvPicPr>
          <p:cNvPr id="32773" name="Picture 5" descr="1306">
            <a:extLst>
              <a:ext uri="{FF2B5EF4-FFF2-40B4-BE49-F238E27FC236}">
                <a16:creationId xmlns:a16="http://schemas.microsoft.com/office/drawing/2014/main" id="{CF58B2D3-4091-4676-84C8-F98C48AB55C7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54625" y="765175"/>
            <a:ext cx="3889375" cy="3336925"/>
          </a:xfrm>
          <a:noFill/>
        </p:spPr>
      </p:pic>
      <p:pic>
        <p:nvPicPr>
          <p:cNvPr id="32774" name="Picture 7" descr="eeg2">
            <a:hlinkClick r:id="rId6"/>
            <a:extLst>
              <a:ext uri="{FF2B5EF4-FFF2-40B4-BE49-F238E27FC236}">
                <a16:creationId xmlns:a16="http://schemas.microsoft.com/office/drawing/2014/main" id="{07D00445-0699-40D8-BFF2-C9111F889293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51738" y="4076700"/>
            <a:ext cx="1592262" cy="1958975"/>
          </a:xfrm>
        </p:spPr>
      </p:pic>
      <p:sp>
        <p:nvSpPr>
          <p:cNvPr id="32775" name="TextovéPole 6">
            <a:extLst>
              <a:ext uri="{FF2B5EF4-FFF2-40B4-BE49-F238E27FC236}">
                <a16:creationId xmlns:a16="http://schemas.microsoft.com/office/drawing/2014/main" id="{551D97F2-FF61-4CB6-96E7-0054869831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03800" y="4365625"/>
            <a:ext cx="2448519" cy="1785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 dirty="0"/>
              <a:t>Poznámka: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 dirty="0">
                <a:solidFill>
                  <a:srgbClr val="0070C0"/>
                </a:solidFill>
              </a:rPr>
              <a:t>Při uvádění frekvencí a amplitud jednotlivých „vln“ je literatura velmi nejednotná 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9975C50E-CC8C-485D-ADC4-F3BEF2737B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370861" y="3340918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9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Zástupný symbol pro číslo snímku 4">
            <a:extLst>
              <a:ext uri="{FF2B5EF4-FFF2-40B4-BE49-F238E27FC236}">
                <a16:creationId xmlns:a16="http://schemas.microsoft.com/office/drawing/2014/main" id="{5EF8C7D3-E903-4FD9-A5F2-184B796CFB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44C24CB0-5387-4B49-AAE1-31D489C4C600}" type="slidenum">
              <a:rPr lang="en-GB" altLang="cs-CZ" sz="1400">
                <a:solidFill>
                  <a:srgbClr val="000000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16</a:t>
            </a:fld>
            <a:endParaRPr lang="en-GB" altLang="cs-CZ" sz="1400">
              <a:solidFill>
                <a:srgbClr val="000000"/>
              </a:solidFill>
            </a:endParaRPr>
          </a:p>
        </p:txBody>
      </p:sp>
      <p:sp>
        <p:nvSpPr>
          <p:cNvPr id="34819" name="Rectangle 1">
            <a:extLst>
              <a:ext uri="{FF2B5EF4-FFF2-40B4-BE49-F238E27FC236}">
                <a16:creationId xmlns:a16="http://schemas.microsoft.com/office/drawing/2014/main" id="{5A26C576-0343-42F9-B8D9-5C5EFB7523D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514350"/>
            <a:ext cx="8229600" cy="1435100"/>
          </a:xfrm>
        </p:spPr>
        <p:txBody>
          <a:bodyPr lIns="0" tIns="0" rIns="0" bIns="0">
            <a:spAutoFit/>
          </a:bodyPr>
          <a:lstStyle/>
          <a:p>
            <a:pPr eaLnBrk="1" hangingPunct="1">
              <a:lnSpc>
                <a:spcPct val="124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altLang="cs-CZ" sz="2800">
                <a:solidFill>
                  <a:schemeClr val="tx1"/>
                </a:solidFill>
              </a:rPr>
              <a:t>Colour Brain Mapping</a:t>
            </a:r>
            <a:br>
              <a:rPr lang="en-GB" altLang="cs-CZ" sz="2800">
                <a:solidFill>
                  <a:schemeClr val="tx1"/>
                </a:solidFill>
              </a:rPr>
            </a:br>
            <a:r>
              <a:rPr lang="cs-CZ" altLang="cs-CZ" sz="2400">
                <a:solidFill>
                  <a:schemeClr val="tx1"/>
                </a:solidFill>
              </a:rPr>
              <a:t>(barvy představují intenzitu elektrické aktivity jednotlivých částí mozku)</a:t>
            </a:r>
          </a:p>
        </p:txBody>
      </p:sp>
      <p:pic>
        <p:nvPicPr>
          <p:cNvPr id="34820" name="Picture 3">
            <a:extLst>
              <a:ext uri="{FF2B5EF4-FFF2-40B4-BE49-F238E27FC236}">
                <a16:creationId xmlns:a16="http://schemas.microsoft.com/office/drawing/2014/main" id="{25AE1BB7-7027-401B-B22B-572148C9C9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2668588"/>
            <a:ext cx="3227388" cy="276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34821" name="Obdélník 1">
            <a:extLst>
              <a:ext uri="{FF2B5EF4-FFF2-40B4-BE49-F238E27FC236}">
                <a16:creationId xmlns:a16="http://schemas.microsoft.com/office/drawing/2014/main" id="{1500FFEB-9D1F-475D-B3CD-0DF8833D5D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188" y="5532438"/>
            <a:ext cx="4572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cs-CZ" sz="1400">
                <a:solidFill>
                  <a:srgbClr val="000000"/>
                </a:solidFill>
                <a:latin typeface="Open Sans"/>
              </a:rPr>
              <a:t>Attention Deficit Hyperactivity Disorder (ADHD) </a:t>
            </a:r>
            <a:endParaRPr lang="cs-CZ" altLang="cs-CZ" sz="1400"/>
          </a:p>
        </p:txBody>
      </p:sp>
      <p:pic>
        <p:nvPicPr>
          <p:cNvPr id="34822" name="Picture 7" descr="http://www.mybrainmap.com.au/wp-content/uploads/2016/09/1.jpg">
            <a:extLst>
              <a:ext uri="{FF2B5EF4-FFF2-40B4-BE49-F238E27FC236}">
                <a16:creationId xmlns:a16="http://schemas.microsoft.com/office/drawing/2014/main" id="{83BD2601-9A21-4467-961C-8BAA8E37A4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125" y="2579688"/>
            <a:ext cx="4781550" cy="257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966BE2DC-E56A-40D4-A881-5B251A89F5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812360" y="808168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6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Zástupný symbol pro číslo snímku 6">
            <a:extLst>
              <a:ext uri="{FF2B5EF4-FFF2-40B4-BE49-F238E27FC236}">
                <a16:creationId xmlns:a16="http://schemas.microsoft.com/office/drawing/2014/main" id="{EC62E293-349B-4F12-BFC7-8C0F894E7D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CDAE2075-6949-4A41-8CAB-82F38D99B79A}" type="slidenum">
              <a:rPr lang="en-GB" altLang="cs-CZ" sz="1400">
                <a:solidFill>
                  <a:srgbClr val="000000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17</a:t>
            </a:fld>
            <a:endParaRPr lang="en-GB" altLang="cs-CZ" sz="1400">
              <a:solidFill>
                <a:srgbClr val="000000"/>
              </a:solidFill>
            </a:endParaRPr>
          </a:p>
        </p:txBody>
      </p:sp>
      <p:sp>
        <p:nvSpPr>
          <p:cNvPr id="36867" name="Rectangle 1">
            <a:extLst>
              <a:ext uri="{FF2B5EF4-FFF2-40B4-BE49-F238E27FC236}">
                <a16:creationId xmlns:a16="http://schemas.microsoft.com/office/drawing/2014/main" id="{ABD86A46-744A-4D02-8342-22FCDFB94BC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95288" y="298450"/>
            <a:ext cx="8229600" cy="604838"/>
          </a:xfrm>
        </p:spPr>
        <p:txBody>
          <a:bodyPr lIns="0" tIns="0" rIns="0" bIns="0">
            <a:spAutoFit/>
          </a:bodyPr>
          <a:lstStyle/>
          <a:p>
            <a:pPr eaLnBrk="1" hangingPunct="1">
              <a:lnSpc>
                <a:spcPct val="124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altLang="cs-CZ" sz="3200">
                <a:solidFill>
                  <a:schemeClr val="tx1"/>
                </a:solidFill>
              </a:rPr>
              <a:t>Bispe</a:t>
            </a:r>
            <a:r>
              <a:rPr lang="cs-CZ" altLang="cs-CZ" sz="3200">
                <a:solidFill>
                  <a:schemeClr val="tx1"/>
                </a:solidFill>
              </a:rPr>
              <a:t>k</a:t>
            </a:r>
            <a:r>
              <a:rPr lang="en-GB" altLang="cs-CZ" sz="3200">
                <a:solidFill>
                  <a:schemeClr val="tx1"/>
                </a:solidFill>
              </a:rPr>
              <a:t>tr</a:t>
            </a:r>
            <a:r>
              <a:rPr lang="cs-CZ" altLang="cs-CZ" sz="3200">
                <a:solidFill>
                  <a:schemeClr val="tx1"/>
                </a:solidFill>
              </a:rPr>
              <a:t>ální i</a:t>
            </a:r>
            <a:r>
              <a:rPr lang="en-GB" altLang="cs-CZ" sz="3200">
                <a:solidFill>
                  <a:schemeClr val="tx1"/>
                </a:solidFill>
              </a:rPr>
              <a:t>ndex, Comfort Score</a:t>
            </a:r>
          </a:p>
        </p:txBody>
      </p:sp>
      <p:sp>
        <p:nvSpPr>
          <p:cNvPr id="36868" name="Rectangle 2">
            <a:extLst>
              <a:ext uri="{FF2B5EF4-FFF2-40B4-BE49-F238E27FC236}">
                <a16:creationId xmlns:a16="http://schemas.microsoft.com/office/drawing/2014/main" id="{59F47380-7B79-41A9-BEB5-85156BD874E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4019550" cy="2670175"/>
          </a:xfrm>
        </p:spPr>
        <p:txBody>
          <a:bodyPr/>
          <a:lstStyle/>
          <a:p>
            <a:pPr eaLnBrk="1" hangingPunct="1"/>
            <a:endParaRPr lang="cs-CZ" altLang="cs-CZ"/>
          </a:p>
        </p:txBody>
      </p:sp>
      <p:sp>
        <p:nvSpPr>
          <p:cNvPr id="36869" name="Rectangle 3">
            <a:extLst>
              <a:ext uri="{FF2B5EF4-FFF2-40B4-BE49-F238E27FC236}">
                <a16:creationId xmlns:a16="http://schemas.microsoft.com/office/drawing/2014/main" id="{A42B7609-B029-44E3-A6E4-0267CEBEFC40}"/>
              </a:ext>
            </a:extLst>
          </p:cNvPr>
          <p:cNvSpPr>
            <a:spLocks noGrp="1" noChangeArrowheads="1"/>
          </p:cNvSpPr>
          <p:nvPr>
            <p:ph type="body" idx="2"/>
          </p:nvPr>
        </p:nvSpPr>
        <p:spPr>
          <a:xfrm>
            <a:off x="4932363" y="1196975"/>
            <a:ext cx="3960812" cy="4102100"/>
          </a:xfrm>
          <a:solidFill>
            <a:schemeClr val="bg1">
              <a:alpha val="30196"/>
            </a:schemeClr>
          </a:solidFill>
        </p:spPr>
        <p:txBody>
          <a:bodyPr lIns="0" tIns="0" rIns="0" bIns="0">
            <a:spAutoFit/>
          </a:bodyPr>
          <a:lstStyle/>
          <a:p>
            <a:pPr eaLnBrk="1" hangingPunct="1">
              <a:lnSpc>
                <a:spcPct val="104000"/>
              </a:lnSpc>
              <a:buClr>
                <a:schemeClr val="tx1"/>
              </a:buClr>
              <a:buFont typeface="Wingdings" panose="05000000000000000000" pitchFamily="2" charset="2"/>
              <a:buChar char="Ø"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GB" altLang="cs-CZ" sz="2500"/>
              <a:t>Monitor</a:t>
            </a:r>
            <a:r>
              <a:rPr lang="cs-CZ" altLang="cs-CZ" sz="2500"/>
              <a:t>ováno u pacientů v anestézii při intenzivní péči</a:t>
            </a:r>
            <a:r>
              <a:rPr lang="en-GB" altLang="cs-CZ" sz="2500"/>
              <a:t>.</a:t>
            </a:r>
            <a:endParaRPr lang="cs-CZ" altLang="cs-CZ" sz="2500"/>
          </a:p>
          <a:p>
            <a:pPr eaLnBrk="1" hangingPunct="1">
              <a:lnSpc>
                <a:spcPct val="104000"/>
              </a:lnSpc>
              <a:buClr>
                <a:schemeClr val="tx1"/>
              </a:buClr>
              <a:buFont typeface="Wingdings" panose="05000000000000000000" pitchFamily="2" charset="2"/>
              <a:buNone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endParaRPr lang="en-GB" altLang="cs-CZ" sz="1000"/>
          </a:p>
          <a:p>
            <a:pPr eaLnBrk="1" hangingPunct="1">
              <a:lnSpc>
                <a:spcPct val="104000"/>
              </a:lnSpc>
              <a:buClr>
                <a:schemeClr val="tx1"/>
              </a:buClr>
              <a:buFont typeface="Wingdings" panose="05000000000000000000" pitchFamily="2" charset="2"/>
              <a:buChar char="Ø"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cs-CZ" altLang="cs-CZ" sz="2500"/>
              <a:t>Je málo anestetika, pacient je stresován a bude si pamatovat?</a:t>
            </a:r>
          </a:p>
          <a:p>
            <a:pPr eaLnBrk="1" hangingPunct="1">
              <a:lnSpc>
                <a:spcPct val="104000"/>
              </a:lnSpc>
              <a:buClr>
                <a:schemeClr val="tx1"/>
              </a:buClr>
              <a:buFont typeface="Wingdings" panose="05000000000000000000" pitchFamily="2" charset="2"/>
              <a:buNone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endParaRPr lang="en-GB" altLang="cs-CZ" sz="1000"/>
          </a:p>
          <a:p>
            <a:pPr eaLnBrk="1" hangingPunct="1">
              <a:lnSpc>
                <a:spcPct val="104000"/>
              </a:lnSpc>
              <a:buClr>
                <a:schemeClr val="tx1"/>
              </a:buClr>
              <a:buFont typeface="Wingdings" panose="05000000000000000000" pitchFamily="2" charset="2"/>
              <a:buChar char="Ø"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cs-CZ" altLang="cs-CZ" sz="2500"/>
              <a:t>Je příliš mnoho anestetika a mozek je poškozován</a:t>
            </a:r>
            <a:r>
              <a:rPr lang="en-GB" altLang="cs-CZ" sz="2500"/>
              <a:t>?</a:t>
            </a:r>
          </a:p>
        </p:txBody>
      </p:sp>
      <p:pic>
        <p:nvPicPr>
          <p:cNvPr id="36870" name="Picture 4">
            <a:extLst>
              <a:ext uri="{FF2B5EF4-FFF2-40B4-BE49-F238E27FC236}">
                <a16:creationId xmlns:a16="http://schemas.microsoft.com/office/drawing/2014/main" id="{D1C48331-277C-43A5-83E0-E1A6482DB6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700213"/>
            <a:ext cx="4222750" cy="324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36871" name="Text Box 5">
            <a:extLst>
              <a:ext uri="{FF2B5EF4-FFF2-40B4-BE49-F238E27FC236}">
                <a16:creationId xmlns:a16="http://schemas.microsoft.com/office/drawing/2014/main" id="{061FF261-FA27-4AC6-A153-1362634F23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5734050"/>
            <a:ext cx="8588375" cy="60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>
            <a:spAutoFit/>
          </a:bodyPr>
          <a:lstStyle>
            <a:lvl1pPr>
              <a:spcBef>
                <a:spcPct val="20000"/>
              </a:spcBef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54000"/>
              </a:lnSpc>
              <a:spcBef>
                <a:spcPct val="0"/>
              </a:spcBef>
              <a:buClr>
                <a:srgbClr val="000000"/>
              </a:buClr>
              <a:buFontTx/>
              <a:buNone/>
            </a:pPr>
            <a:r>
              <a:rPr lang="cs-CZ" altLang="cs-CZ" sz="2200"/>
              <a:t>Nejnižší řádek je BiS</a:t>
            </a:r>
            <a:r>
              <a:rPr lang="en-GB" altLang="cs-CZ" sz="2200"/>
              <a:t>. BiS </a:t>
            </a:r>
            <a:r>
              <a:rPr lang="cs-CZ" altLang="cs-CZ" sz="2200"/>
              <a:t>se počítá z </a:t>
            </a:r>
            <a:r>
              <a:rPr lang="en-GB" altLang="cs-CZ" sz="2200"/>
              <a:t>EEG.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1F4C4669-0833-495F-A838-BEE67B9F26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37525" y="454024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7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Zástupný symbol pro číslo snímku 4">
            <a:extLst>
              <a:ext uri="{FF2B5EF4-FFF2-40B4-BE49-F238E27FC236}">
                <a16:creationId xmlns:a16="http://schemas.microsoft.com/office/drawing/2014/main" id="{1E3849FA-3964-415F-82D7-8BB4308E6A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8EFF0183-2E27-44D9-B828-25B06EDD9947}" type="slidenum">
              <a:rPr lang="en-GB" altLang="cs-CZ" sz="1400">
                <a:solidFill>
                  <a:srgbClr val="000000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18</a:t>
            </a:fld>
            <a:endParaRPr lang="en-GB" altLang="cs-CZ" sz="1400">
              <a:solidFill>
                <a:srgbClr val="000000"/>
              </a:solidFill>
            </a:endParaRPr>
          </a:p>
        </p:txBody>
      </p:sp>
      <p:sp>
        <p:nvSpPr>
          <p:cNvPr id="38915" name="Rectangle 1">
            <a:extLst>
              <a:ext uri="{FF2B5EF4-FFF2-40B4-BE49-F238E27FC236}">
                <a16:creationId xmlns:a16="http://schemas.microsoft.com/office/drawing/2014/main" id="{3F886595-3DCC-45EF-8865-B48E6966DEA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79613" y="0"/>
            <a:ext cx="5256212" cy="604838"/>
          </a:xfrm>
        </p:spPr>
        <p:txBody>
          <a:bodyPr lIns="0" tIns="0" rIns="0" bIns="0">
            <a:spAutoFit/>
          </a:bodyPr>
          <a:lstStyle/>
          <a:p>
            <a:pPr eaLnBrk="1" hangingPunct="1">
              <a:lnSpc>
                <a:spcPct val="124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cs-CZ" altLang="cs-CZ" sz="3200">
                <a:solidFill>
                  <a:schemeClr val="tx1"/>
                </a:solidFill>
              </a:rPr>
              <a:t>Komentář k </a:t>
            </a:r>
            <a:r>
              <a:rPr lang="en-GB" altLang="cs-CZ" sz="3200">
                <a:solidFill>
                  <a:schemeClr val="tx1"/>
                </a:solidFill>
              </a:rPr>
              <a:t>BiS, CS </a:t>
            </a:r>
            <a:r>
              <a:rPr lang="cs-CZ" altLang="cs-CZ" sz="3200">
                <a:solidFill>
                  <a:schemeClr val="tx1"/>
                </a:solidFill>
              </a:rPr>
              <a:t>atd</a:t>
            </a:r>
            <a:r>
              <a:rPr lang="en-GB" altLang="cs-CZ" sz="320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38916" name="Rectangle 2">
            <a:extLst>
              <a:ext uri="{FF2B5EF4-FFF2-40B4-BE49-F238E27FC236}">
                <a16:creationId xmlns:a16="http://schemas.microsoft.com/office/drawing/2014/main" id="{FFD8B8F9-0F9E-4513-AEFB-90345D18E127}"/>
              </a:ext>
            </a:extLst>
          </p:cNvPr>
          <p:cNvSpPr>
            <a:spLocks noGrp="1" noChangeArrowheads="1"/>
          </p:cNvSpPr>
          <p:nvPr>
            <p:ph type="subTitle" idx="4294967295"/>
          </p:nvPr>
        </p:nvSpPr>
        <p:spPr>
          <a:xfrm>
            <a:off x="250825" y="646113"/>
            <a:ext cx="8642350" cy="6032500"/>
          </a:xfrm>
          <a:solidFill>
            <a:schemeClr val="bg1">
              <a:alpha val="30196"/>
            </a:schemeClr>
          </a:solidFill>
          <a:ln>
            <a:solidFill>
              <a:schemeClr val="accent1"/>
            </a:solidFill>
            <a:miter lim="800000"/>
            <a:headEnd/>
            <a:tailEnd/>
          </a:ln>
        </p:spPr>
        <p:txBody>
          <a:bodyPr lIns="0" tIns="0" rIns="0" bIns="0" anchor="ctr">
            <a:spAutoFit/>
          </a:bodyPr>
          <a:lstStyle/>
          <a:p>
            <a:pPr marL="179388" indent="-179388" algn="just" eaLnBrk="1" hangingPunct="1">
              <a:buFontTx/>
              <a:buNone/>
              <a:tabLst>
                <a:tab pos="8229600" algn="l"/>
                <a:tab pos="8686800" algn="l"/>
                <a:tab pos="9144000" algn="l"/>
              </a:tabLst>
            </a:pPr>
            <a:r>
              <a:rPr lang="cs-CZ" altLang="cs-CZ" sz="2000"/>
              <a:t>Bispektrální index, Comfort Score atd. jsou příklady tzv. “popisných indexů”, které nejsou skutečnými fyzikálními veličinami. Jsou to uměle vytvořené empirické parametry, jejichž hodnoty jsou určovány z mnoha měřených parametrů velmi složitým způsobem.</a:t>
            </a:r>
          </a:p>
          <a:p>
            <a:pPr marL="179388" indent="-179388" algn="just" eaLnBrk="1" hangingPunct="1">
              <a:buFontTx/>
              <a:buNone/>
              <a:tabLst>
                <a:tab pos="8229600" algn="l"/>
                <a:tab pos="8686800" algn="l"/>
                <a:tab pos="9144000" algn="l"/>
              </a:tabLst>
            </a:pPr>
            <a:r>
              <a:rPr lang="cs-CZ" altLang="cs-CZ" sz="2000"/>
              <a:t>Určení těchto indexů vychází i z vyhledávání v tzv. znalostních databázích, založených na měření mnoha různých pacientů (z různých etnik) s mnoha diagnózami. Úplné algoritmy výpočtů a zejména znalostní databáze nejsou obvykle plně publikovány (tajemství výrobce).</a:t>
            </a:r>
          </a:p>
          <a:p>
            <a:pPr marL="179388" indent="-179388" eaLnBrk="1" hangingPunct="1">
              <a:tabLst>
                <a:tab pos="8229600" algn="l"/>
                <a:tab pos="8686800" algn="l"/>
                <a:tab pos="9144000" algn="l"/>
              </a:tabLst>
            </a:pPr>
            <a:r>
              <a:rPr lang="cs-CZ" altLang="cs-CZ" sz="2000"/>
              <a:t>Lékař se pouze musí seznámit s významem příslušného indexu a s hodnotami, které může nabývat, nemusí se však nutně příliš zajímat o způsob, jakým způsobem jsou měřeny.</a:t>
            </a:r>
          </a:p>
          <a:p>
            <a:pPr marL="179388" indent="-179388" eaLnBrk="1" hangingPunct="1">
              <a:tabLst>
                <a:tab pos="8229600" algn="l"/>
                <a:tab pos="8686800" algn="l"/>
                <a:tab pos="9144000" algn="l"/>
              </a:tabLst>
            </a:pPr>
            <a:r>
              <a:rPr lang="cs-CZ" altLang="cs-CZ" sz="2000"/>
              <a:t>V případě některých indexů je nutno poskytnout dostatek údajů o pacientovi, aby bylo přístroji umožněno přesné vyhledávání ve znalostních databázích. Zpravidla je nutno zadat věk, pohlaví, rasu, tělesnou výšku a hmotnost. Časté jsou otázky na např. délku prstů na rukou nebo na nohou. Tyto “divné otázky” jsou časté hlavně u přístrojů monitorujících kardiovaskulární systém. Pokud příslušná odpověď chybí, software může zvolit nepřesný statistický pacientský model a zobrazí se nepřesná hodnota indexu.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Zástupný symbol pro číslo snímku 5">
            <a:extLst>
              <a:ext uri="{FF2B5EF4-FFF2-40B4-BE49-F238E27FC236}">
                <a16:creationId xmlns:a16="http://schemas.microsoft.com/office/drawing/2014/main" id="{A4919A50-06C4-4542-B708-624C64F00E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61ACEA15-0D7A-4AD6-8616-A9F3B91AB4D6}" type="slidenum">
              <a:rPr lang="en-GB" altLang="cs-CZ" sz="1400">
                <a:solidFill>
                  <a:srgbClr val="000000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19</a:t>
            </a:fld>
            <a:endParaRPr lang="en-GB" altLang="cs-CZ" sz="1400">
              <a:solidFill>
                <a:srgbClr val="000000"/>
              </a:solidFill>
            </a:endParaRPr>
          </a:p>
        </p:txBody>
      </p:sp>
      <p:sp>
        <p:nvSpPr>
          <p:cNvPr id="40963" name="Rectangle 2">
            <a:extLst>
              <a:ext uri="{FF2B5EF4-FFF2-40B4-BE49-F238E27FC236}">
                <a16:creationId xmlns:a16="http://schemas.microsoft.com/office/drawing/2014/main" id="{3307C6FC-9CC2-4A8B-8BC2-0DA2AE4860F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cs-CZ"/>
              <a:t>Artefa</a:t>
            </a:r>
            <a:r>
              <a:rPr lang="cs-CZ" altLang="cs-CZ"/>
              <a:t>kty</a:t>
            </a:r>
            <a:endParaRPr lang="en-US" altLang="cs-CZ"/>
          </a:p>
        </p:txBody>
      </p:sp>
      <p:sp>
        <p:nvSpPr>
          <p:cNvPr id="40964" name="Rectangle 3">
            <a:extLst>
              <a:ext uri="{FF2B5EF4-FFF2-40B4-BE49-F238E27FC236}">
                <a16:creationId xmlns:a16="http://schemas.microsoft.com/office/drawing/2014/main" id="{FB35871B-B03D-4840-B607-6EC13A12491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23850" y="1268413"/>
            <a:ext cx="8569325" cy="5256212"/>
          </a:xfrm>
        </p:spPr>
        <p:txBody>
          <a:bodyPr/>
          <a:lstStyle/>
          <a:p>
            <a:pPr eaLnBrk="1" hangingPunct="1"/>
            <a:r>
              <a:rPr lang="en-US" altLang="cs-CZ" sz="2800"/>
              <a:t>Defini</a:t>
            </a:r>
            <a:r>
              <a:rPr lang="cs-CZ" altLang="cs-CZ" sz="2800"/>
              <a:t>ce</a:t>
            </a:r>
            <a:r>
              <a:rPr lang="en-US" altLang="cs-CZ" sz="2800"/>
              <a:t>: </a:t>
            </a:r>
            <a:r>
              <a:rPr lang="cs-CZ" altLang="cs-CZ" sz="2800"/>
              <a:t>Prvky (rysy) signálu, které nevznikají v cílové tkáni</a:t>
            </a:r>
            <a:endParaRPr lang="en-US" altLang="cs-CZ" sz="2800"/>
          </a:p>
          <a:p>
            <a:pPr eaLnBrk="1" hangingPunct="1"/>
            <a:r>
              <a:rPr lang="cs-CZ" altLang="cs-CZ" sz="2800"/>
              <a:t>Vznikají </a:t>
            </a:r>
            <a:r>
              <a:rPr lang="cs-CZ" altLang="cs-CZ" sz="2800" b="1"/>
              <a:t>pohybem</a:t>
            </a:r>
            <a:r>
              <a:rPr lang="cs-CZ" altLang="cs-CZ" sz="2800"/>
              <a:t> pacienta, působením elektromagnetického pole v prostředí</a:t>
            </a:r>
            <a:r>
              <a:rPr lang="en-US" altLang="cs-CZ" sz="2800"/>
              <a:t> (</a:t>
            </a:r>
            <a:r>
              <a:rPr lang="cs-CZ" altLang="cs-CZ" sz="2800" b="1"/>
              <a:t>rušením</a:t>
            </a:r>
            <a:r>
              <a:rPr lang="cs-CZ" altLang="cs-CZ" sz="2800"/>
              <a:t>, např.</a:t>
            </a:r>
            <a:r>
              <a:rPr lang="en-US" altLang="cs-CZ" sz="2800"/>
              <a:t> 50</a:t>
            </a:r>
            <a:r>
              <a:rPr lang="cs-CZ" altLang="cs-CZ" sz="2800"/>
              <a:t> </a:t>
            </a:r>
            <a:r>
              <a:rPr lang="en-US" altLang="cs-CZ" sz="2800"/>
              <a:t>Hz </a:t>
            </a:r>
            <a:r>
              <a:rPr lang="cs-CZ" altLang="cs-CZ" sz="2800"/>
              <a:t>síťová frekvence, mobilní telefony</a:t>
            </a:r>
            <a:r>
              <a:rPr lang="en-US" altLang="cs-CZ" sz="2800"/>
              <a:t>)</a:t>
            </a:r>
            <a:r>
              <a:rPr lang="cs-CZ" altLang="cs-CZ" sz="2800"/>
              <a:t>, v důsledku </a:t>
            </a:r>
            <a:r>
              <a:rPr lang="cs-CZ" altLang="cs-CZ" sz="2800" b="1"/>
              <a:t>pocení</a:t>
            </a:r>
            <a:r>
              <a:rPr lang="en-US" altLang="cs-CZ" sz="2800" b="1"/>
              <a:t> </a:t>
            </a:r>
            <a:r>
              <a:rPr lang="en-US" altLang="cs-CZ" sz="2800"/>
              <a:t>etc</a:t>
            </a:r>
            <a:r>
              <a:rPr lang="cs-CZ" altLang="cs-CZ" sz="2800"/>
              <a:t>.</a:t>
            </a:r>
          </a:p>
          <a:p>
            <a:pPr eaLnBrk="1" hangingPunct="1"/>
            <a:r>
              <a:rPr lang="cs-CZ" altLang="cs-CZ" sz="2800"/>
              <a:t>Specifickým problémem může být </a:t>
            </a:r>
            <a:r>
              <a:rPr lang="cs-CZ" altLang="cs-CZ" sz="2800" b="1"/>
              <a:t>nesprávné umístění </a:t>
            </a:r>
            <a:r>
              <a:rPr lang="cs-CZ" altLang="cs-CZ" sz="2800"/>
              <a:t>(přehození) </a:t>
            </a:r>
            <a:r>
              <a:rPr lang="cs-CZ" altLang="cs-CZ" sz="2800" b="1"/>
              <a:t>elektrod</a:t>
            </a:r>
            <a:r>
              <a:rPr lang="cs-CZ" altLang="cs-CZ" sz="2800"/>
              <a:t>, např. u svodů EKG. Elektrodový systém musí být pečlivě kontrolován.</a:t>
            </a:r>
            <a:endParaRPr lang="en-US" altLang="cs-CZ" sz="2800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DD40577C-0682-4269-9465-EB43A44E16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7969" y="36584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Zástupný symbol pro číslo snímku 7">
            <a:extLst>
              <a:ext uri="{FF2B5EF4-FFF2-40B4-BE49-F238E27FC236}">
                <a16:creationId xmlns:a16="http://schemas.microsoft.com/office/drawing/2014/main" id="{F6D2B6AC-4657-4CFC-9BDD-ABB33756A7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8802470E-C173-46CC-AC98-9173336EC2F1}" type="slidenum">
              <a:rPr lang="en-GB" altLang="cs-CZ" sz="1400">
                <a:solidFill>
                  <a:srgbClr val="000000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2</a:t>
            </a:fld>
            <a:endParaRPr lang="en-GB" altLang="cs-CZ" sz="1400">
              <a:solidFill>
                <a:srgbClr val="000000"/>
              </a:solidFill>
            </a:endParaRPr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1525C69C-1CA1-4179-A64D-027774737E0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Co to je biosignál</a:t>
            </a:r>
            <a:r>
              <a:rPr lang="en-US" altLang="cs-CZ"/>
              <a:t>?</a:t>
            </a:r>
          </a:p>
        </p:txBody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63576C87-1865-42B0-81A9-EE35631D762A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468313" y="1268413"/>
            <a:ext cx="4546600" cy="5256212"/>
          </a:xfrm>
          <a:solidFill>
            <a:schemeClr val="bg1">
              <a:alpha val="30196"/>
            </a:schemeClr>
          </a:solidFill>
        </p:spPr>
        <p:txBody>
          <a:bodyPr/>
          <a:lstStyle/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cs-CZ" sz="1900" b="1"/>
              <a:t>Zjednodušeně lze říci, že dnes jej chápeme jako měřenou hodnotu napětí U</a:t>
            </a:r>
            <a:r>
              <a:rPr lang="cs-CZ" altLang="cs-CZ" sz="1900"/>
              <a:t>, která poskytuje biologickou informaci. Příklady:</a:t>
            </a:r>
            <a:endParaRPr lang="en-US" altLang="cs-CZ" sz="1900"/>
          </a:p>
          <a:p>
            <a:pPr marL="465138" lvl="1" eaLnBrk="1" hangingPunct="1">
              <a:lnSpc>
                <a:spcPct val="80000"/>
              </a:lnSpc>
            </a:pPr>
            <a:r>
              <a:rPr lang="en-US" altLang="cs-CZ" sz="1900"/>
              <a:t>EKG </a:t>
            </a:r>
            <a:r>
              <a:rPr lang="cs-CZ" altLang="cs-CZ" sz="1900"/>
              <a:t>je </a:t>
            </a:r>
            <a:r>
              <a:rPr lang="cs-CZ" altLang="cs-CZ" sz="1900" i="1"/>
              <a:t>U(t)</a:t>
            </a:r>
            <a:r>
              <a:rPr lang="cs-CZ" altLang="cs-CZ" sz="1900"/>
              <a:t> biosignál, který poskytuje informaci o fyziologii nebo patologii srdce. </a:t>
            </a:r>
          </a:p>
          <a:p>
            <a:pPr marL="465138" lvl="1" eaLnBrk="1" hangingPunct="1">
              <a:lnSpc>
                <a:spcPct val="80000"/>
              </a:lnSpc>
            </a:pPr>
            <a:r>
              <a:rPr lang="cs-CZ" altLang="cs-CZ" sz="1900"/>
              <a:t>U ultrasonogramu je biosignál </a:t>
            </a:r>
            <a:r>
              <a:rPr lang="cs-CZ" altLang="cs-CZ" sz="1900" i="1"/>
              <a:t>U</a:t>
            </a:r>
            <a:r>
              <a:rPr lang="cs-CZ" altLang="cs-CZ" sz="1900"/>
              <a:t> napětí, které vzniká v elementárním elektroakustickém měniči v důsledku zachycení odrazu ultrazvuku od tkáňové struktury                             </a:t>
            </a:r>
          </a:p>
          <a:p>
            <a:pPr marL="465138" lvl="1" eaLnBrk="1" hangingPunct="1">
              <a:lnSpc>
                <a:spcPct val="80000"/>
              </a:lnSpc>
              <a:buFontTx/>
              <a:buNone/>
            </a:pPr>
            <a:endParaRPr lang="en-US" altLang="cs-CZ" sz="800"/>
          </a:p>
          <a:p>
            <a:pPr marL="465138" lvl="1" eaLnBrk="1" hangingPunct="1">
              <a:lnSpc>
                <a:spcPct val="80000"/>
              </a:lnSpc>
            </a:pPr>
            <a:r>
              <a:rPr lang="cs-CZ" altLang="cs-CZ" sz="1900"/>
              <a:t>Digitální rentgenový snímek je biosignál </a:t>
            </a:r>
            <a:r>
              <a:rPr lang="cs-CZ" altLang="cs-CZ" sz="1900" i="1"/>
              <a:t>U(</a:t>
            </a:r>
            <a:r>
              <a:rPr lang="en-US" altLang="cs-CZ" sz="1900" i="1"/>
              <a:t>x, y)</a:t>
            </a:r>
            <a:r>
              <a:rPr lang="cs-CZ" altLang="cs-CZ" sz="1900"/>
              <a:t>, u kterého hodnota napětí odpovídá každému pixelu o souřadnicích </a:t>
            </a:r>
            <a:r>
              <a:rPr lang="en-US" altLang="cs-CZ" sz="1900"/>
              <a:t>(x,y)</a:t>
            </a:r>
            <a:r>
              <a:rPr lang="cs-CZ" altLang="cs-CZ" sz="1900"/>
              <a:t>.</a:t>
            </a:r>
          </a:p>
          <a:p>
            <a:pPr marL="465138" lvl="1" eaLnBrk="1" hangingPunct="1">
              <a:lnSpc>
                <a:spcPct val="80000"/>
              </a:lnSpc>
              <a:buFontTx/>
              <a:buNone/>
            </a:pPr>
            <a:endParaRPr lang="en-US" altLang="cs-CZ" sz="800"/>
          </a:p>
          <a:p>
            <a:pPr marL="465138" lvl="1" eaLnBrk="1" hangingPunct="1">
              <a:lnSpc>
                <a:spcPct val="80000"/>
              </a:lnSpc>
            </a:pPr>
            <a:r>
              <a:rPr lang="en-US" altLang="cs-CZ" sz="1900"/>
              <a:t>3-D MRI </a:t>
            </a:r>
            <a:r>
              <a:rPr lang="cs-CZ" altLang="cs-CZ" sz="1900"/>
              <a:t>obraz je biosignál </a:t>
            </a:r>
            <a:r>
              <a:rPr lang="cs-CZ" altLang="cs-CZ" sz="1900" i="1"/>
              <a:t>U</a:t>
            </a:r>
            <a:r>
              <a:rPr lang="en-US" altLang="cs-CZ" sz="1900" i="1"/>
              <a:t>(x,y,z)</a:t>
            </a:r>
            <a:r>
              <a:rPr lang="cs-CZ" altLang="cs-CZ" sz="1900" i="1"/>
              <a:t>, </a:t>
            </a:r>
            <a:r>
              <a:rPr lang="cs-CZ" altLang="cs-CZ" sz="1900"/>
              <a:t>u kterého hodnota napětí odpovídá každému voxelu o souřadnicích </a:t>
            </a:r>
            <a:r>
              <a:rPr lang="en-US" altLang="cs-CZ" sz="1900"/>
              <a:t>(x, y, z)</a:t>
            </a:r>
            <a:r>
              <a:rPr lang="cs-CZ" altLang="cs-CZ" sz="1900"/>
              <a:t> v těle pacienta.</a:t>
            </a:r>
            <a:endParaRPr lang="en-US" altLang="cs-CZ" sz="1900"/>
          </a:p>
        </p:txBody>
      </p:sp>
      <p:pic>
        <p:nvPicPr>
          <p:cNvPr id="6149" name="Picture 4" descr="ECG">
            <a:extLst>
              <a:ext uri="{FF2B5EF4-FFF2-40B4-BE49-F238E27FC236}">
                <a16:creationId xmlns:a16="http://schemas.microsoft.com/office/drawing/2014/main" id="{B3ECA6C7-1D79-4C97-A7EF-BF7C58A7FF5D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867400" y="188913"/>
            <a:ext cx="2474913" cy="2185987"/>
          </a:xfrm>
          <a:noFill/>
        </p:spPr>
      </p:pic>
      <p:pic>
        <p:nvPicPr>
          <p:cNvPr id="6150" name="Picture 6" descr="SEAM%20Figure_4">
            <a:extLst>
              <a:ext uri="{FF2B5EF4-FFF2-40B4-BE49-F238E27FC236}">
                <a16:creationId xmlns:a16="http://schemas.microsoft.com/office/drawing/2014/main" id="{2887C910-0CED-4A4A-91F6-DE4D80FBA341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35600" y="2420938"/>
            <a:ext cx="2916238" cy="2187575"/>
          </a:xfrm>
          <a:noFill/>
        </p:spPr>
      </p:pic>
      <p:pic>
        <p:nvPicPr>
          <p:cNvPr id="6151" name="Picture 8" descr="logo_mri">
            <a:extLst>
              <a:ext uri="{FF2B5EF4-FFF2-40B4-BE49-F238E27FC236}">
                <a16:creationId xmlns:a16="http://schemas.microsoft.com/office/drawing/2014/main" id="{1E690098-D584-45AA-92C8-B2B56C00CF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4652963"/>
            <a:ext cx="1943100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FF01FF49-F7CA-4D15-9E0F-91B157ED2C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052620" y="602456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6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Zástupný symbol pro číslo snímku 6">
            <a:extLst>
              <a:ext uri="{FF2B5EF4-FFF2-40B4-BE49-F238E27FC236}">
                <a16:creationId xmlns:a16="http://schemas.microsoft.com/office/drawing/2014/main" id="{C542626F-E37A-436F-B78B-779919DC8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66EA4F72-D959-4F6C-92F8-D90C9E99CBD6}" type="slidenum">
              <a:rPr lang="en-GB" altLang="cs-CZ" sz="1400">
                <a:solidFill>
                  <a:srgbClr val="000000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20</a:t>
            </a:fld>
            <a:endParaRPr lang="en-GB" altLang="cs-CZ" sz="1400">
              <a:solidFill>
                <a:srgbClr val="000000"/>
              </a:solidFill>
            </a:endParaRPr>
          </a:p>
        </p:txBody>
      </p:sp>
      <p:sp>
        <p:nvSpPr>
          <p:cNvPr id="43011" name="Rectangle 2">
            <a:extLst>
              <a:ext uri="{FF2B5EF4-FFF2-40B4-BE49-F238E27FC236}">
                <a16:creationId xmlns:a16="http://schemas.microsoft.com/office/drawing/2014/main" id="{FE43B307-D501-444E-92C4-47CA6D288C8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cs-CZ"/>
              <a:t>EKG Artefa</a:t>
            </a:r>
            <a:r>
              <a:rPr lang="cs-CZ" altLang="cs-CZ"/>
              <a:t>kty</a:t>
            </a:r>
            <a:endParaRPr lang="en-US" altLang="cs-CZ"/>
          </a:p>
        </p:txBody>
      </p:sp>
      <p:pic>
        <p:nvPicPr>
          <p:cNvPr id="43012" name="Picture 3" descr="Tremor">
            <a:extLst>
              <a:ext uri="{FF2B5EF4-FFF2-40B4-BE49-F238E27FC236}">
                <a16:creationId xmlns:a16="http://schemas.microsoft.com/office/drawing/2014/main" id="{99705B51-4292-4429-BC23-E4AD6C2ACE3F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3121025"/>
            <a:ext cx="4038600" cy="1484313"/>
          </a:xfrm>
          <a:noFill/>
        </p:spPr>
      </p:pic>
      <p:pic>
        <p:nvPicPr>
          <p:cNvPr id="43013" name="Picture 4" descr="ACInterference">
            <a:extLst>
              <a:ext uri="{FF2B5EF4-FFF2-40B4-BE49-F238E27FC236}">
                <a16:creationId xmlns:a16="http://schemas.microsoft.com/office/drawing/2014/main" id="{A6413418-6AF6-4BA6-9B3C-FC4422728D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268413"/>
            <a:ext cx="4200525" cy="154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4" name="Text Box 5">
            <a:extLst>
              <a:ext uri="{FF2B5EF4-FFF2-40B4-BE49-F238E27FC236}">
                <a16:creationId xmlns:a16="http://schemas.microsoft.com/office/drawing/2014/main" id="{7B942E4B-2753-4398-A2D2-75F447BFD6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59338" y="1773238"/>
            <a:ext cx="3816350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>
              <a:spcBef>
                <a:spcPct val="50000"/>
              </a:spcBef>
              <a:buFontTx/>
              <a:buNone/>
            </a:pPr>
            <a:r>
              <a:rPr lang="en-US" altLang="cs-CZ" sz="2400"/>
              <a:t>50Hz </a:t>
            </a:r>
            <a:r>
              <a:rPr lang="cs-CZ" altLang="cs-CZ" sz="2400"/>
              <a:t>střídavého proudu superponováno na signál EKG</a:t>
            </a:r>
            <a:endParaRPr lang="en-US" altLang="cs-CZ" sz="2400"/>
          </a:p>
        </p:txBody>
      </p:sp>
      <p:sp>
        <p:nvSpPr>
          <p:cNvPr id="43015" name="Text Box 6">
            <a:extLst>
              <a:ext uri="{FF2B5EF4-FFF2-40B4-BE49-F238E27FC236}">
                <a16:creationId xmlns:a16="http://schemas.microsoft.com/office/drawing/2014/main" id="{4F7C392E-7D69-49CB-8158-8D893FD932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8263" y="3644900"/>
            <a:ext cx="27368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>
              <a:spcBef>
                <a:spcPct val="50000"/>
              </a:spcBef>
              <a:buFontTx/>
              <a:buNone/>
            </a:pPr>
            <a:r>
              <a:rPr lang="cs-CZ" altLang="cs-CZ" sz="2400"/>
              <a:t>Svalový třes</a:t>
            </a:r>
            <a:endParaRPr lang="en-US" altLang="cs-CZ" sz="2400"/>
          </a:p>
        </p:txBody>
      </p:sp>
      <p:pic>
        <p:nvPicPr>
          <p:cNvPr id="43016" name="Picture 7" descr="WBaseline">
            <a:extLst>
              <a:ext uri="{FF2B5EF4-FFF2-40B4-BE49-F238E27FC236}">
                <a16:creationId xmlns:a16="http://schemas.microsoft.com/office/drawing/2014/main" id="{058A3860-0DE8-4B45-BA0E-185B315A446B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313" y="4797425"/>
            <a:ext cx="4038600" cy="1484313"/>
          </a:xfrm>
          <a:noFill/>
        </p:spPr>
      </p:pic>
      <p:sp>
        <p:nvSpPr>
          <p:cNvPr id="43017" name="Text Box 8">
            <a:extLst>
              <a:ext uri="{FF2B5EF4-FFF2-40B4-BE49-F238E27FC236}">
                <a16:creationId xmlns:a16="http://schemas.microsoft.com/office/drawing/2014/main" id="{ED73C742-921A-4BB7-AD05-D20712E99B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8263" y="4868863"/>
            <a:ext cx="3455987" cy="191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>
              <a:spcBef>
                <a:spcPct val="50000"/>
              </a:spcBef>
              <a:buFontTx/>
              <a:buNone/>
            </a:pPr>
            <a:r>
              <a:rPr lang="cs-CZ" altLang="cs-CZ" sz="2400"/>
              <a:t>Pohyb izoelektrické linie v důsledku pohybu pacienta</a:t>
            </a:r>
            <a:r>
              <a:rPr lang="en-US" altLang="cs-CZ" sz="2400"/>
              <a:t>, </a:t>
            </a:r>
            <a:r>
              <a:rPr lang="cs-CZ" altLang="cs-CZ" sz="2400"/>
              <a:t>nečistých elektrod, uvolněných elektrod…</a:t>
            </a:r>
            <a:endParaRPr lang="en-US" altLang="cs-CZ" sz="2400"/>
          </a:p>
        </p:txBody>
      </p:sp>
      <p:sp>
        <p:nvSpPr>
          <p:cNvPr id="43018" name="Rectangle 9">
            <a:extLst>
              <a:ext uri="{FF2B5EF4-FFF2-40B4-BE49-F238E27FC236}">
                <a16:creationId xmlns:a16="http://schemas.microsoft.com/office/drawing/2014/main" id="{BA6DF416-F819-4CB1-B89C-8D3F9B394F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79838" y="765175"/>
            <a:ext cx="291782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>
              <a:spcBef>
                <a:spcPct val="0"/>
              </a:spcBef>
              <a:buFontTx/>
              <a:buNone/>
            </a:pPr>
            <a:r>
              <a:rPr lang="en-US" altLang="cs-CZ" sz="1200"/>
              <a:t>http://mauvila.com/ECG/ecg_artifact.htm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BB0F87D7-0AD5-4AF8-83AF-E3890791A5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028384" y="552450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2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Comment 2">
            <a:extLst>
              <a:ext uri="{FF2B5EF4-FFF2-40B4-BE49-F238E27FC236}">
                <a16:creationId xmlns:a16="http://schemas.microsoft.com/office/drawing/2014/main" id="{B2B352F6-DAA9-4EAF-824E-9004C5C403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43600" y="5694363"/>
            <a:ext cx="1333500" cy="3968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endParaRPr lang="cs-CZ" altLang="cs-CZ" sz="2000" u="sng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id="{F9FBD5F4-61F8-470F-ADE6-1F62FF42BF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22538" y="228600"/>
            <a:ext cx="7572375" cy="5238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cs-CZ" altLang="cs-CZ" sz="2800" b="1" i="1" dirty="0">
                <a:solidFill>
                  <a:srgbClr val="0070C0"/>
                </a:solidFill>
                <a:latin typeface="+mj-lt"/>
              </a:rPr>
              <a:t>Přehozené končetinové svody</a:t>
            </a:r>
          </a:p>
        </p:txBody>
      </p:sp>
      <p:pic>
        <p:nvPicPr>
          <p:cNvPr id="45060" name="Picture 4" descr="přehozené končet">
            <a:extLst>
              <a:ext uri="{FF2B5EF4-FFF2-40B4-BE49-F238E27FC236}">
                <a16:creationId xmlns:a16="http://schemas.microsoft.com/office/drawing/2014/main" id="{AC4E5B3E-B0FA-42AC-B3A8-F63718AAD4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0013" y="966788"/>
            <a:ext cx="5089525" cy="2465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1" name="Picture 9" descr="přehozené hrudní svody">
            <a:extLst>
              <a:ext uri="{FF2B5EF4-FFF2-40B4-BE49-F238E27FC236}">
                <a16:creationId xmlns:a16="http://schemas.microsoft.com/office/drawing/2014/main" id="{78BF87F1-3722-44E0-873B-23C2885276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4113" y="4064000"/>
            <a:ext cx="4851400" cy="2570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0" name="Rectangle 3">
            <a:extLst>
              <a:ext uri="{FF2B5EF4-FFF2-40B4-BE49-F238E27FC236}">
                <a16:creationId xmlns:a16="http://schemas.microsoft.com/office/drawing/2014/main" id="{BE1AF25F-A91C-4958-A5BA-E68D71FA8B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84575" y="3392488"/>
            <a:ext cx="4887913" cy="5238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cs-CZ" altLang="cs-CZ" sz="2800" b="1" i="1" dirty="0">
                <a:solidFill>
                  <a:srgbClr val="0070C0"/>
                </a:solidFill>
                <a:latin typeface="+mj-lt"/>
              </a:rPr>
              <a:t>Přehozené hrudní svody</a:t>
            </a:r>
          </a:p>
        </p:txBody>
      </p:sp>
      <p:sp>
        <p:nvSpPr>
          <p:cNvPr id="16391" name="Text Box 7">
            <a:extLst>
              <a:ext uri="{FF2B5EF4-FFF2-40B4-BE49-F238E27FC236}">
                <a16:creationId xmlns:a16="http://schemas.microsoft.com/office/drawing/2014/main" id="{9AE4E86B-1F14-40DD-9C8C-26CB2EF180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0025" y="3611563"/>
            <a:ext cx="3273425" cy="1692275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cs-CZ" altLang="cs-CZ" sz="2800" b="1" i="1" dirty="0">
                <a:solidFill>
                  <a:schemeClr val="accent2"/>
                </a:solidFill>
                <a:latin typeface="+mj-lt"/>
                <a:cs typeface="Times New Roman" panose="02020603050405020304" pitchFamily="18" charset="0"/>
              </a:rPr>
              <a:t>Lékař musí poznat!!!!!!</a:t>
            </a:r>
            <a:endParaRPr lang="cs-CZ" altLang="cs-CZ" sz="2800" b="1" i="1" dirty="0">
              <a:solidFill>
                <a:srgbClr val="66FFFF"/>
              </a:solidFill>
              <a:latin typeface="+mj-lt"/>
              <a:cs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defRPr/>
            </a:pPr>
            <a:endParaRPr lang="cs-CZ" altLang="cs-CZ" sz="3200" b="1" i="1" dirty="0">
              <a:solidFill>
                <a:schemeClr val="accent2"/>
              </a:solidFill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1C22CD40-4E99-4BC1-84D1-61DE8A8C76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01831" y="508793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9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Zástupný symbol pro číslo snímku 4">
            <a:extLst>
              <a:ext uri="{FF2B5EF4-FFF2-40B4-BE49-F238E27FC236}">
                <a16:creationId xmlns:a16="http://schemas.microsoft.com/office/drawing/2014/main" id="{D378BC1B-590D-4070-A2A5-52E70B0F91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0A39B2A3-349E-4F89-9173-8ADBC7EC0F45}" type="slidenum">
              <a:rPr lang="en-GB" altLang="cs-CZ" sz="1400">
                <a:solidFill>
                  <a:srgbClr val="000000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22</a:t>
            </a:fld>
            <a:endParaRPr lang="en-GB" altLang="cs-CZ" sz="1400">
              <a:solidFill>
                <a:srgbClr val="000000"/>
              </a:solidFill>
            </a:endParaRPr>
          </a:p>
        </p:txBody>
      </p:sp>
      <p:sp>
        <p:nvSpPr>
          <p:cNvPr id="46083" name="Rectangle 2">
            <a:extLst>
              <a:ext uri="{FF2B5EF4-FFF2-40B4-BE49-F238E27FC236}">
                <a16:creationId xmlns:a16="http://schemas.microsoft.com/office/drawing/2014/main" id="{BBFAF764-9DF0-4A39-9CD3-1E3F002E3C2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68313" y="620713"/>
            <a:ext cx="8226425" cy="604837"/>
          </a:xfrm>
        </p:spPr>
        <p:txBody>
          <a:bodyPr lIns="0" tIns="0" rIns="0" bIns="0">
            <a:spAutoFit/>
          </a:bodyPr>
          <a:lstStyle/>
          <a:p>
            <a:pPr eaLnBrk="1" hangingPunct="1">
              <a:lnSpc>
                <a:spcPct val="124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cs-CZ" altLang="cs-CZ" sz="3200">
                <a:solidFill>
                  <a:schemeClr val="tx1"/>
                </a:solidFill>
              </a:rPr>
              <a:t>Některé artefakty </a:t>
            </a:r>
            <a:r>
              <a:rPr lang="en-GB" altLang="cs-CZ" sz="3200">
                <a:solidFill>
                  <a:schemeClr val="tx1"/>
                </a:solidFill>
              </a:rPr>
              <a:t>EEG</a:t>
            </a:r>
          </a:p>
        </p:txBody>
      </p:sp>
      <p:sp>
        <p:nvSpPr>
          <p:cNvPr id="46084" name="Text Box 3">
            <a:extLst>
              <a:ext uri="{FF2B5EF4-FFF2-40B4-BE49-F238E27FC236}">
                <a16:creationId xmlns:a16="http://schemas.microsoft.com/office/drawing/2014/main" id="{B6D69644-BEF5-4B35-9F12-025E8D7F05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1775" y="1320800"/>
            <a:ext cx="3187700" cy="2668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>
              <a:spcBef>
                <a:spcPct val="20000"/>
              </a:spcBef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24000"/>
              </a:lnSpc>
              <a:spcBef>
                <a:spcPts val="800"/>
              </a:spcBef>
              <a:buClr>
                <a:srgbClr val="000000"/>
              </a:buClr>
              <a:buFontTx/>
              <a:buNone/>
            </a:pPr>
            <a:endParaRPr lang="en-GB" altLang="cs-CZ">
              <a:solidFill>
                <a:srgbClr val="000000"/>
              </a:solidFill>
            </a:endParaRPr>
          </a:p>
          <a:p>
            <a:pPr algn="ctr" eaLnBrk="1" hangingPunct="1">
              <a:lnSpc>
                <a:spcPct val="191000"/>
              </a:lnSpc>
              <a:spcBef>
                <a:spcPts val="800"/>
              </a:spcBef>
              <a:buClr>
                <a:srgbClr val="000000"/>
              </a:buClr>
              <a:buFontTx/>
              <a:buNone/>
            </a:pPr>
            <a:endParaRPr lang="en-GB" altLang="cs-CZ">
              <a:solidFill>
                <a:srgbClr val="000000"/>
              </a:solidFill>
            </a:endParaRPr>
          </a:p>
          <a:p>
            <a:pPr algn="ctr" eaLnBrk="1" hangingPunct="1">
              <a:lnSpc>
                <a:spcPct val="191000"/>
              </a:lnSpc>
              <a:spcBef>
                <a:spcPts val="800"/>
              </a:spcBef>
              <a:buClr>
                <a:srgbClr val="000000"/>
              </a:buClr>
              <a:buFontTx/>
              <a:buNone/>
            </a:pPr>
            <a:endParaRPr lang="en-GB" altLang="cs-CZ">
              <a:solidFill>
                <a:srgbClr val="000000"/>
              </a:solidFill>
            </a:endParaRPr>
          </a:p>
        </p:txBody>
      </p:sp>
      <p:pic>
        <p:nvPicPr>
          <p:cNvPr id="46085" name="Picture 4">
            <a:extLst>
              <a:ext uri="{FF2B5EF4-FFF2-40B4-BE49-F238E27FC236}">
                <a16:creationId xmlns:a16="http://schemas.microsoft.com/office/drawing/2014/main" id="{80CEF3AB-17B5-4510-9C21-6DC15123EA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1844675"/>
            <a:ext cx="4772025" cy="201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46086" name="Text Box 5">
            <a:extLst>
              <a:ext uri="{FF2B5EF4-FFF2-40B4-BE49-F238E27FC236}">
                <a16:creationId xmlns:a16="http://schemas.microsoft.com/office/drawing/2014/main" id="{B94FF3ED-446C-4F45-A526-DF8A27F67B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4387850"/>
            <a:ext cx="8437562" cy="1847850"/>
          </a:xfrm>
          <a:prstGeom prst="rect">
            <a:avLst/>
          </a:prstGeom>
          <a:solidFill>
            <a:schemeClr val="bg1">
              <a:alpha val="30196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>
              <a:spcBef>
                <a:spcPct val="20000"/>
              </a:spcBef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0000"/>
              </a:buClr>
              <a:buFontTx/>
              <a:buNone/>
            </a:pPr>
            <a:r>
              <a:rPr lang="cs-CZ" altLang="cs-CZ" sz="2400" dirty="0"/>
              <a:t>Artefakt způsobený pulzovou vlnou</a:t>
            </a:r>
            <a:r>
              <a:rPr lang="en-GB" altLang="cs-CZ" sz="2400" dirty="0"/>
              <a:t>: </a:t>
            </a:r>
            <a:r>
              <a:rPr lang="cs-CZ" altLang="cs-CZ" sz="2400" dirty="0"/>
              <a:t>pohyb elektrody vzniká v důsledku pulzování tkáně pod elektrodou</a:t>
            </a:r>
            <a:r>
              <a:rPr lang="en-GB" altLang="cs-CZ" sz="2400" dirty="0"/>
              <a:t>.</a:t>
            </a: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FontTx/>
              <a:buNone/>
            </a:pPr>
            <a:r>
              <a:rPr lang="cs-CZ" altLang="cs-CZ" sz="2400" dirty="0"/>
              <a:t>Artefakt způsobený </a:t>
            </a:r>
            <a:r>
              <a:rPr lang="en-GB" altLang="cs-CZ" sz="2400" dirty="0"/>
              <a:t>EKG sign</a:t>
            </a:r>
            <a:r>
              <a:rPr lang="cs-CZ" altLang="cs-CZ" sz="2400" dirty="0" err="1"/>
              <a:t>álem</a:t>
            </a:r>
            <a:r>
              <a:rPr lang="en-GB" altLang="cs-CZ" sz="2400" dirty="0"/>
              <a:t>: </a:t>
            </a:r>
            <a:r>
              <a:rPr lang="cs-CZ" altLang="cs-CZ" sz="2400" dirty="0"/>
              <a:t>Elektrody snímají i EKG</a:t>
            </a:r>
            <a:r>
              <a:rPr lang="en-GB" altLang="cs-CZ" sz="2400" dirty="0"/>
              <a:t>.</a:t>
            </a: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FontTx/>
              <a:buNone/>
            </a:pPr>
            <a:r>
              <a:rPr lang="cs-CZ" altLang="cs-CZ" sz="2400" b="1" dirty="0"/>
              <a:t>Oba druhy artefaktů jsou snadno rozpoznatelné, protože jsou periodické</a:t>
            </a:r>
            <a:r>
              <a:rPr lang="en-GB" altLang="cs-CZ" sz="2400" b="1" dirty="0"/>
              <a:t>.</a:t>
            </a:r>
          </a:p>
        </p:txBody>
      </p:sp>
      <p:sp>
        <p:nvSpPr>
          <p:cNvPr id="46087" name="Text Box 6">
            <a:extLst>
              <a:ext uri="{FF2B5EF4-FFF2-40B4-BE49-F238E27FC236}">
                <a16:creationId xmlns:a16="http://schemas.microsoft.com/office/drawing/2014/main" id="{0F8C14E4-5C8C-4318-A3BA-1E4E966EF1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088" y="1484313"/>
            <a:ext cx="7416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>
              <a:spcBef>
                <a:spcPct val="50000"/>
              </a:spcBef>
              <a:buFontTx/>
              <a:buNone/>
            </a:pPr>
            <a:r>
              <a:rPr lang="en-US" altLang="cs-CZ" sz="1400"/>
              <a:t>http://www.brown.edu/Departments/Clinical_Neurosciences/louis/artefct.html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76830E59-C3D3-4B23-8B03-657436D8D3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73230" y="1383236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Zástupný symbol pro číslo snímku 3">
            <a:extLst>
              <a:ext uri="{FF2B5EF4-FFF2-40B4-BE49-F238E27FC236}">
                <a16:creationId xmlns:a16="http://schemas.microsoft.com/office/drawing/2014/main" id="{5606C5C0-7658-4B00-930A-F362E82C88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A1C747CC-9BDC-4E80-9B7F-D21A180DBB86}" type="slidenum">
              <a:rPr lang="en-GB" altLang="cs-CZ" sz="1400">
                <a:solidFill>
                  <a:srgbClr val="000000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23</a:t>
            </a:fld>
            <a:endParaRPr lang="en-GB" altLang="cs-CZ" sz="1400">
              <a:solidFill>
                <a:srgbClr val="000000"/>
              </a:solidFill>
            </a:endParaRPr>
          </a:p>
        </p:txBody>
      </p:sp>
      <p:sp>
        <p:nvSpPr>
          <p:cNvPr id="48131" name="Text Box 2">
            <a:extLst>
              <a:ext uri="{FF2B5EF4-FFF2-40B4-BE49-F238E27FC236}">
                <a16:creationId xmlns:a16="http://schemas.microsoft.com/office/drawing/2014/main" id="{8B711511-5EAB-4290-B2DD-0708809BD5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4648200"/>
            <a:ext cx="7467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>
              <a:spcBef>
                <a:spcPct val="50000"/>
              </a:spcBef>
              <a:buFontTx/>
              <a:buNone/>
            </a:pPr>
            <a:endParaRPr lang="cs-CZ" altLang="cs-CZ" sz="2400">
              <a:latin typeface="Times New Roman" panose="02020603050405020304" pitchFamily="18" charset="0"/>
            </a:endParaRPr>
          </a:p>
        </p:txBody>
      </p:sp>
      <p:sp>
        <p:nvSpPr>
          <p:cNvPr id="48132" name="Rectangle 3">
            <a:extLst>
              <a:ext uri="{FF2B5EF4-FFF2-40B4-BE49-F238E27FC236}">
                <a16:creationId xmlns:a16="http://schemas.microsoft.com/office/drawing/2014/main" id="{AC3B51A4-B37A-4A42-9AA0-B3C552CEE5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750" y="765175"/>
            <a:ext cx="6248400" cy="579438"/>
          </a:xfrm>
          <a:prstGeom prst="rect">
            <a:avLst/>
          </a:prstGeom>
          <a:solidFill>
            <a:srgbClr val="FF0000">
              <a:alpha val="3019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>
              <a:spcBef>
                <a:spcPct val="0"/>
              </a:spcBef>
              <a:buFontTx/>
              <a:buNone/>
            </a:pPr>
            <a:r>
              <a:rPr lang="cs-CZ" altLang="cs-CZ" b="1"/>
              <a:t>Měření teploty</a:t>
            </a:r>
            <a:endParaRPr lang="en-GB" altLang="cs-CZ" b="1"/>
          </a:p>
        </p:txBody>
      </p:sp>
      <p:sp>
        <p:nvSpPr>
          <p:cNvPr id="48133" name="Rectangle 4">
            <a:extLst>
              <a:ext uri="{FF2B5EF4-FFF2-40B4-BE49-F238E27FC236}">
                <a16:creationId xmlns:a16="http://schemas.microsoft.com/office/drawing/2014/main" id="{58B1FE9E-38CF-4F18-B7DC-7826689132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750" y="1989138"/>
            <a:ext cx="8208963" cy="4103687"/>
          </a:xfrm>
          <a:prstGeom prst="rect">
            <a:avLst/>
          </a:prstGeom>
          <a:solidFill>
            <a:schemeClr val="bg1">
              <a:alpha val="30196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>
              <a:spcBef>
                <a:spcPct val="0"/>
              </a:spcBef>
              <a:buFontTx/>
              <a:buNone/>
            </a:pPr>
            <a:r>
              <a:rPr lang="en-GB" altLang="cs-CZ" sz="2400"/>
              <a:t>MOTTO: </a:t>
            </a:r>
            <a:endParaRPr lang="cs-CZ" altLang="cs-CZ" sz="2400"/>
          </a:p>
          <a:p>
            <a:pPr defTabSz="914400">
              <a:spcBef>
                <a:spcPct val="0"/>
              </a:spcBef>
              <a:buFontTx/>
              <a:buNone/>
            </a:pPr>
            <a:r>
              <a:rPr lang="en-GB" altLang="cs-CZ" sz="2400"/>
              <a:t>                                     </a:t>
            </a:r>
          </a:p>
          <a:p>
            <a:pPr defTabSz="914400">
              <a:spcBef>
                <a:spcPct val="0"/>
              </a:spcBef>
              <a:buFontTx/>
              <a:buNone/>
            </a:pPr>
            <a:r>
              <a:rPr lang="cs-CZ" altLang="cs-CZ" sz="3600" b="1"/>
              <a:t>Jestliže je nějaká část lidského těla teplejší nebo i chladnější než okolní části</a:t>
            </a:r>
            <a:r>
              <a:rPr lang="en-GB" altLang="cs-CZ" sz="3600" b="1"/>
              <a:t>, </a:t>
            </a:r>
            <a:r>
              <a:rPr lang="cs-CZ" altLang="cs-CZ" sz="3600" b="1"/>
              <a:t>je nutné hledat ohnisko nemoci v tomto místě</a:t>
            </a:r>
            <a:r>
              <a:rPr lang="en-GB" altLang="cs-CZ" sz="3600" b="1"/>
              <a:t>. </a:t>
            </a:r>
          </a:p>
          <a:p>
            <a:pPr algn="r" defTabSz="914400">
              <a:spcBef>
                <a:spcPct val="0"/>
              </a:spcBef>
              <a:buFontTx/>
              <a:buNone/>
            </a:pPr>
            <a:r>
              <a:rPr lang="en-GB" altLang="cs-CZ" sz="3600" b="1"/>
              <a:t>                             </a:t>
            </a:r>
            <a:r>
              <a:rPr lang="en-GB" altLang="cs-CZ" sz="3600" b="1" i="1"/>
              <a:t>Hippo</a:t>
            </a:r>
            <a:r>
              <a:rPr lang="cs-CZ" altLang="cs-CZ" sz="3600" b="1" i="1"/>
              <a:t>k</a:t>
            </a:r>
            <a:r>
              <a:rPr lang="en-GB" altLang="cs-CZ" sz="3600" b="1" i="1"/>
              <a:t>rates</a:t>
            </a:r>
            <a:endParaRPr lang="en-GB" altLang="cs-CZ" sz="3600" b="1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1F4F134F-BE07-4359-8DA7-9EA43B1E83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94637" y="857250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3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Zástupný symbol pro číslo snímku 5">
            <a:extLst>
              <a:ext uri="{FF2B5EF4-FFF2-40B4-BE49-F238E27FC236}">
                <a16:creationId xmlns:a16="http://schemas.microsoft.com/office/drawing/2014/main" id="{2775872D-01A2-456C-9114-7A93E1D374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F2C7C3ED-E6CD-4500-8164-4409C6DA4D83}" type="slidenum">
              <a:rPr lang="en-GB" altLang="cs-CZ" sz="1400">
                <a:solidFill>
                  <a:srgbClr val="000000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24</a:t>
            </a:fld>
            <a:endParaRPr lang="en-GB" altLang="cs-CZ" sz="1400">
              <a:solidFill>
                <a:srgbClr val="000000"/>
              </a:solidFill>
            </a:endParaRPr>
          </a:p>
        </p:txBody>
      </p:sp>
      <p:sp>
        <p:nvSpPr>
          <p:cNvPr id="50179" name="Rectangle 2">
            <a:extLst>
              <a:ext uri="{FF2B5EF4-FFF2-40B4-BE49-F238E27FC236}">
                <a16:creationId xmlns:a16="http://schemas.microsoft.com/office/drawing/2014/main" id="{C5CD2EB6-8929-45D1-BBC6-8ED58A0EBA1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922337"/>
          </a:xfrm>
        </p:spPr>
        <p:txBody>
          <a:bodyPr/>
          <a:lstStyle/>
          <a:p>
            <a:pPr eaLnBrk="1" hangingPunct="1"/>
            <a:r>
              <a:rPr lang="cs-CZ" altLang="cs-CZ" sz="3200">
                <a:solidFill>
                  <a:schemeClr val="tx1"/>
                </a:solidFill>
              </a:rPr>
              <a:t>Hlavní důvody pro měření teploty</a:t>
            </a:r>
            <a:endParaRPr lang="en-GB" altLang="cs-CZ" sz="3200">
              <a:solidFill>
                <a:schemeClr val="tx1"/>
              </a:solidFill>
            </a:endParaRPr>
          </a:p>
        </p:txBody>
      </p:sp>
      <p:sp>
        <p:nvSpPr>
          <p:cNvPr id="50180" name="Rectangle 3">
            <a:extLst>
              <a:ext uri="{FF2B5EF4-FFF2-40B4-BE49-F238E27FC236}">
                <a16:creationId xmlns:a16="http://schemas.microsoft.com/office/drawing/2014/main" id="{86CFFC07-2875-4EA9-AB73-62502AA1BF8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68313" y="1412875"/>
            <a:ext cx="8280400" cy="1943100"/>
          </a:xfrm>
          <a:solidFill>
            <a:schemeClr val="bg1">
              <a:alpha val="30196"/>
            </a:schemeClr>
          </a:solidFill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cs-CZ" altLang="cs-CZ" sz="2400"/>
              <a:t>Sledování nemocných pacientů</a:t>
            </a:r>
            <a:endParaRPr lang="en-GB" altLang="cs-CZ" sz="2400"/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cs-CZ" altLang="cs-CZ" sz="2400"/>
              <a:t>Sledování fyziologický (</a:t>
            </a:r>
            <a:r>
              <a:rPr lang="en-GB" altLang="cs-CZ" sz="2400"/>
              <a:t>psycho</a:t>
            </a:r>
            <a:r>
              <a:rPr lang="cs-CZ" altLang="cs-CZ" sz="2400"/>
              <a:t>fyziologických</a:t>
            </a:r>
            <a:r>
              <a:rPr lang="en-GB" altLang="cs-CZ" sz="2400"/>
              <a:t>) </a:t>
            </a:r>
            <a:r>
              <a:rPr lang="cs-CZ" altLang="cs-CZ" sz="2400"/>
              <a:t>reakcí</a:t>
            </a:r>
            <a:endParaRPr lang="en-GB" altLang="cs-CZ" sz="2400"/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cs-CZ" altLang="cs-CZ" sz="2400"/>
              <a:t>Sledování léčby hypertermií</a:t>
            </a:r>
            <a:endParaRPr lang="en-GB" altLang="cs-CZ" sz="2400"/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cs-CZ" altLang="cs-CZ" sz="2400"/>
              <a:t>Laboratorní experimenty</a:t>
            </a:r>
            <a:endParaRPr lang="en-GB" altLang="cs-CZ" sz="2400"/>
          </a:p>
        </p:txBody>
      </p:sp>
      <p:sp>
        <p:nvSpPr>
          <p:cNvPr id="50181" name="Rectangle 4">
            <a:extLst>
              <a:ext uri="{FF2B5EF4-FFF2-40B4-BE49-F238E27FC236}">
                <a16:creationId xmlns:a16="http://schemas.microsoft.com/office/drawing/2014/main" id="{1247D2B2-C823-44F5-BFD3-543F01F915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188" y="3644900"/>
            <a:ext cx="7772400" cy="93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hangingPunct="1">
              <a:spcBef>
                <a:spcPct val="0"/>
              </a:spcBef>
              <a:buFontTx/>
              <a:buNone/>
            </a:pPr>
            <a:r>
              <a:rPr lang="cs-CZ" altLang="cs-CZ" b="1"/>
              <a:t>Problémy, které musíme při měření teploty brát v úvahu</a:t>
            </a:r>
            <a:r>
              <a:rPr lang="en-GB" altLang="cs-CZ" b="1"/>
              <a:t>:</a:t>
            </a:r>
          </a:p>
        </p:txBody>
      </p:sp>
      <p:sp>
        <p:nvSpPr>
          <p:cNvPr id="50182" name="Rectangle 5">
            <a:extLst>
              <a:ext uri="{FF2B5EF4-FFF2-40B4-BE49-F238E27FC236}">
                <a16:creationId xmlns:a16="http://schemas.microsoft.com/office/drawing/2014/main" id="{47B0BCCC-6E65-496B-AC88-2A4C8BBE85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313" y="4797425"/>
            <a:ext cx="8229600" cy="1690688"/>
          </a:xfrm>
          <a:prstGeom prst="rect">
            <a:avLst/>
          </a:prstGeom>
          <a:solidFill>
            <a:schemeClr val="bg1">
              <a:alpha val="30196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hangingPunct="1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cs-CZ" altLang="cs-CZ" sz="2400"/>
              <a:t>přesnost</a:t>
            </a:r>
          </a:p>
          <a:p>
            <a:pPr defTabSz="914400" eaLnBrk="1" hangingPunct="1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cs-CZ" altLang="cs-CZ" sz="2400"/>
              <a:t>doba odpovědi (ustálení teplotního údaje)</a:t>
            </a:r>
          </a:p>
          <a:p>
            <a:pPr defTabSz="914400" eaLnBrk="1" hangingPunct="1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cs-CZ" altLang="cs-CZ" sz="2400"/>
              <a:t>invazivita</a:t>
            </a:r>
          </a:p>
          <a:p>
            <a:pPr defTabSz="914400" eaLnBrk="1" hangingPunct="1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cs-CZ" altLang="cs-CZ" sz="2400"/>
              <a:t>tepelná kapacity a vodivost čidla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272BB1FA-5316-47F1-AB52-099791BB64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28384" y="610393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2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Zástupný symbol pro číslo snímku 3">
            <a:extLst>
              <a:ext uri="{FF2B5EF4-FFF2-40B4-BE49-F238E27FC236}">
                <a16:creationId xmlns:a16="http://schemas.microsoft.com/office/drawing/2014/main" id="{5E7D4F42-2F34-47E0-8C45-C47C307A8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52A33A93-6663-41B6-A1ED-9470E419525D}" type="slidenum">
              <a:rPr lang="en-GB" altLang="cs-CZ" sz="1400">
                <a:solidFill>
                  <a:srgbClr val="000000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25</a:t>
            </a:fld>
            <a:endParaRPr lang="en-GB" altLang="cs-CZ" sz="1400">
              <a:solidFill>
                <a:srgbClr val="000000"/>
              </a:solidFill>
            </a:endParaRPr>
          </a:p>
        </p:txBody>
      </p:sp>
      <p:sp>
        <p:nvSpPr>
          <p:cNvPr id="52227" name="Text Box 2">
            <a:extLst>
              <a:ext uri="{FF2B5EF4-FFF2-40B4-BE49-F238E27FC236}">
                <a16:creationId xmlns:a16="http://schemas.microsoft.com/office/drawing/2014/main" id="{D59CE3F6-3A31-4D65-9965-676B00C014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88" y="1628775"/>
            <a:ext cx="8064500" cy="4608513"/>
          </a:xfrm>
          <a:prstGeom prst="rect">
            <a:avLst/>
          </a:prstGeom>
          <a:solidFill>
            <a:schemeClr val="bg1">
              <a:alpha val="30196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>
              <a:spcBef>
                <a:spcPct val="0"/>
              </a:spcBef>
              <a:buFontTx/>
              <a:buNone/>
            </a:pPr>
            <a:r>
              <a:rPr lang="cs-CZ" altLang="cs-CZ" sz="2800" dirty="0"/>
              <a:t>Termometrie – bodové měření teploty</a:t>
            </a:r>
          </a:p>
          <a:p>
            <a:pPr defTabSz="914400">
              <a:spcBef>
                <a:spcPct val="0"/>
              </a:spcBef>
              <a:buFontTx/>
              <a:buNone/>
            </a:pPr>
            <a:endParaRPr lang="cs-CZ" altLang="cs-CZ" sz="2800" dirty="0"/>
          </a:p>
          <a:p>
            <a:pPr defTabSz="914400">
              <a:spcBef>
                <a:spcPct val="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Ø"/>
            </a:pPr>
            <a:r>
              <a:rPr lang="cs-CZ" altLang="cs-CZ" sz="2800" dirty="0"/>
              <a:t>  Kontaktní </a:t>
            </a:r>
          </a:p>
          <a:p>
            <a:pPr defTabSz="914400">
              <a:spcBef>
                <a:spcPct val="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Ø"/>
            </a:pPr>
            <a:r>
              <a:rPr lang="cs-CZ" altLang="cs-CZ" sz="2800" dirty="0"/>
              <a:t>  Bezkontaktní</a:t>
            </a:r>
          </a:p>
          <a:p>
            <a:pPr defTabSz="914400">
              <a:spcBef>
                <a:spcPct val="0"/>
              </a:spcBef>
              <a:buClr>
                <a:schemeClr val="tx1"/>
              </a:buClr>
              <a:buSzPct val="65000"/>
              <a:buFont typeface="MS LineDraw" pitchFamily="49" charset="2"/>
              <a:buNone/>
            </a:pPr>
            <a:endParaRPr lang="cs-CZ" altLang="cs-CZ" sz="2800" dirty="0"/>
          </a:p>
          <a:p>
            <a:pPr defTabSz="914400">
              <a:spcBef>
                <a:spcPct val="0"/>
              </a:spcBef>
              <a:buClr>
                <a:schemeClr val="tx1"/>
              </a:buClr>
              <a:buSzPct val="65000"/>
              <a:buFont typeface="MS LineDraw" pitchFamily="49" charset="2"/>
              <a:buNone/>
            </a:pPr>
            <a:r>
              <a:rPr lang="cs-CZ" altLang="cs-CZ" sz="2800" dirty="0"/>
              <a:t>Termografie – sleduje rozložení hodnot teploty na povrchu těla</a:t>
            </a:r>
          </a:p>
          <a:p>
            <a:pPr defTabSz="914400">
              <a:spcBef>
                <a:spcPct val="0"/>
              </a:spcBef>
              <a:buClr>
                <a:schemeClr val="tx1"/>
              </a:buClr>
              <a:buSzPct val="65000"/>
              <a:buFont typeface="MS LineDraw" pitchFamily="49" charset="2"/>
              <a:buNone/>
            </a:pPr>
            <a:endParaRPr lang="cs-CZ" altLang="cs-CZ" sz="2800" dirty="0"/>
          </a:p>
          <a:p>
            <a:pPr defTabSz="914400">
              <a:spcBef>
                <a:spcPct val="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Ø"/>
            </a:pPr>
            <a:r>
              <a:rPr lang="cs-CZ" altLang="cs-CZ" sz="2800" dirty="0"/>
              <a:t> Kontaktní </a:t>
            </a:r>
          </a:p>
          <a:p>
            <a:pPr defTabSz="914400">
              <a:spcBef>
                <a:spcPct val="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Ø"/>
            </a:pPr>
            <a:r>
              <a:rPr lang="cs-CZ" altLang="cs-CZ" sz="2800" dirty="0"/>
              <a:t> Bezkontaktní – Termovize (jiná přednáška)</a:t>
            </a:r>
          </a:p>
        </p:txBody>
      </p:sp>
      <p:sp>
        <p:nvSpPr>
          <p:cNvPr id="52228" name="Text Box 3">
            <a:extLst>
              <a:ext uri="{FF2B5EF4-FFF2-40B4-BE49-F238E27FC236}">
                <a16:creationId xmlns:a16="http://schemas.microsoft.com/office/drawing/2014/main" id="{F276E09A-0D7A-40AE-A4F5-D77E8F6308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476250"/>
            <a:ext cx="748982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hangingPunct="1">
              <a:spcBef>
                <a:spcPct val="0"/>
              </a:spcBef>
              <a:buFontTx/>
              <a:buNone/>
            </a:pPr>
            <a:r>
              <a:rPr lang="cs-CZ" altLang="cs-CZ" b="1"/>
              <a:t>Měření teploty v diagnostice</a:t>
            </a:r>
            <a:endParaRPr lang="en-GB" altLang="cs-CZ" b="1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C7F8CADA-C7DB-426C-99E4-80B40ABA6D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27717" y="631189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2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Zástupný symbol pro číslo snímku 3">
            <a:extLst>
              <a:ext uri="{FF2B5EF4-FFF2-40B4-BE49-F238E27FC236}">
                <a16:creationId xmlns:a16="http://schemas.microsoft.com/office/drawing/2014/main" id="{E3695F90-B24D-4022-BBE8-53A167A65D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02A5DA7D-58E2-4319-8C1D-DA08FC5F755A}" type="slidenum">
              <a:rPr lang="en-GB" altLang="cs-CZ" sz="1400">
                <a:solidFill>
                  <a:srgbClr val="000000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26</a:t>
            </a:fld>
            <a:endParaRPr lang="en-GB" altLang="cs-CZ" sz="1400">
              <a:solidFill>
                <a:srgbClr val="000000"/>
              </a:solidFill>
            </a:endParaRPr>
          </a:p>
        </p:txBody>
      </p:sp>
      <p:sp>
        <p:nvSpPr>
          <p:cNvPr id="54275" name="Text Box 2">
            <a:extLst>
              <a:ext uri="{FF2B5EF4-FFF2-40B4-BE49-F238E27FC236}">
                <a16:creationId xmlns:a16="http://schemas.microsoft.com/office/drawing/2014/main" id="{B791EBEF-6972-450B-A1FB-212F482C50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1268413"/>
            <a:ext cx="7991475" cy="5114925"/>
          </a:xfrm>
          <a:prstGeom prst="rect">
            <a:avLst/>
          </a:prstGeom>
          <a:solidFill>
            <a:schemeClr val="bg1">
              <a:alpha val="30196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tabLst>
                <a:tab pos="53975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53975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53975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5397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5397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397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397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397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397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>
              <a:spcBef>
                <a:spcPct val="0"/>
              </a:spcBef>
              <a:buFont typeface="Monotype Sorts" pitchFamily="2" charset="2"/>
              <a:buNone/>
            </a:pPr>
            <a:r>
              <a:rPr lang="cs-CZ" altLang="cs-CZ" sz="2800" b="1"/>
              <a:t>Kontaktní termometrické metody</a:t>
            </a:r>
          </a:p>
          <a:p>
            <a:pPr defTabSz="914400">
              <a:spcBef>
                <a:spcPct val="0"/>
              </a:spcBef>
              <a:buFont typeface="Monotype Sorts" pitchFamily="2" charset="2"/>
              <a:buNone/>
            </a:pPr>
            <a:endParaRPr lang="cs-CZ" altLang="cs-CZ" sz="2400" b="1"/>
          </a:p>
          <a:p>
            <a:pPr defTabSz="914400">
              <a:spcBef>
                <a:spcPct val="0"/>
              </a:spcBef>
              <a:buFontTx/>
              <a:buAutoNum type="arabicParenR"/>
            </a:pPr>
            <a:r>
              <a:rPr lang="cs-CZ" altLang="cs-CZ" sz="2400" b="1"/>
              <a:t>Metody založené na teplotní roztažnosti (dilataci) různých látek 	</a:t>
            </a:r>
          </a:p>
          <a:p>
            <a:pPr defTabSz="914400">
              <a:spcBef>
                <a:spcPct val="0"/>
              </a:spcBef>
              <a:buFontTx/>
              <a:buNone/>
            </a:pPr>
            <a:r>
              <a:rPr lang="cs-CZ" altLang="cs-CZ" sz="2400"/>
              <a:t>	- kapalinové teploměry</a:t>
            </a:r>
          </a:p>
          <a:p>
            <a:pPr defTabSz="914400">
              <a:spcBef>
                <a:spcPct val="0"/>
              </a:spcBef>
              <a:buFontTx/>
              <a:buNone/>
            </a:pPr>
            <a:r>
              <a:rPr lang="cs-CZ" altLang="cs-CZ" sz="2400"/>
              <a:t>	- rtuť a alkohol</a:t>
            </a:r>
          </a:p>
          <a:p>
            <a:pPr defTabSz="914400">
              <a:spcBef>
                <a:spcPct val="0"/>
              </a:spcBef>
              <a:buFontTx/>
              <a:buNone/>
            </a:pPr>
            <a:endParaRPr lang="cs-CZ" altLang="cs-CZ" sz="1000"/>
          </a:p>
          <a:p>
            <a:pPr defTabSz="914400">
              <a:spcBef>
                <a:spcPct val="0"/>
              </a:spcBef>
              <a:buClr>
                <a:schemeClr val="tx1"/>
              </a:buClr>
              <a:buSzPct val="70000"/>
              <a:buFont typeface="MS LineDraw" pitchFamily="49" charset="2"/>
              <a:buNone/>
            </a:pPr>
            <a:r>
              <a:rPr lang="cs-CZ" altLang="cs-CZ" sz="2400" b="1"/>
              <a:t>2) Metody založené na změnách elektrických vlastností vodičů nebo polovodičů</a:t>
            </a:r>
          </a:p>
          <a:p>
            <a:pPr defTabSz="914400">
              <a:spcBef>
                <a:spcPct val="0"/>
              </a:spcBef>
              <a:buClr>
                <a:schemeClr val="tx1"/>
              </a:buClr>
              <a:buSzPct val="70000"/>
              <a:buFont typeface="MS LineDraw" pitchFamily="49" charset="2"/>
              <a:buNone/>
            </a:pPr>
            <a:r>
              <a:rPr lang="cs-CZ" altLang="cs-CZ" sz="2400" b="1"/>
              <a:t>   </a:t>
            </a:r>
            <a:r>
              <a:rPr lang="cs-CZ" altLang="cs-CZ" sz="2400"/>
              <a:t>- odporové teploměry - termistory</a:t>
            </a:r>
          </a:p>
          <a:p>
            <a:pPr defTabSz="914400">
              <a:spcBef>
                <a:spcPct val="0"/>
              </a:spcBef>
              <a:buClr>
                <a:schemeClr val="tx1"/>
              </a:buClr>
              <a:buSzPct val="70000"/>
              <a:buFont typeface="MS LineDraw" pitchFamily="49" charset="2"/>
              <a:buNone/>
            </a:pPr>
            <a:r>
              <a:rPr lang="cs-CZ" altLang="cs-CZ" sz="2400"/>
              <a:t>   - termočlánky</a:t>
            </a:r>
          </a:p>
          <a:p>
            <a:pPr defTabSz="914400">
              <a:spcBef>
                <a:spcPct val="0"/>
              </a:spcBef>
              <a:buClr>
                <a:schemeClr val="tx1"/>
              </a:buClr>
              <a:buSzPct val="70000"/>
              <a:buFont typeface="MS LineDraw" pitchFamily="49" charset="2"/>
              <a:buNone/>
            </a:pPr>
            <a:endParaRPr lang="cs-CZ" altLang="cs-CZ" sz="2400"/>
          </a:p>
          <a:p>
            <a:pPr defTabSz="914400">
              <a:spcBef>
                <a:spcPct val="0"/>
              </a:spcBef>
              <a:buClr>
                <a:schemeClr val="tx1"/>
              </a:buClr>
              <a:buFont typeface="MS LineDraw" pitchFamily="49" charset="2"/>
              <a:buNone/>
            </a:pPr>
            <a:r>
              <a:rPr lang="cs-CZ" altLang="cs-CZ" sz="2800" b="1"/>
              <a:t>Bezkontaktní termometrické metody</a:t>
            </a:r>
          </a:p>
          <a:p>
            <a:pPr defTabSz="914400">
              <a:spcBef>
                <a:spcPct val="0"/>
              </a:spcBef>
              <a:buClr>
                <a:schemeClr val="tx1"/>
              </a:buClr>
              <a:buSzPct val="70000"/>
              <a:buFont typeface="MS LineDraw" pitchFamily="49" charset="2"/>
              <a:buNone/>
            </a:pPr>
            <a:r>
              <a:rPr lang="cs-CZ" altLang="cs-CZ" sz="2400" b="1"/>
              <a:t>   </a:t>
            </a:r>
            <a:r>
              <a:rPr lang="cs-CZ" altLang="cs-CZ" sz="2400"/>
              <a:t>- radiační teploměr</a:t>
            </a:r>
          </a:p>
        </p:txBody>
      </p:sp>
      <p:sp>
        <p:nvSpPr>
          <p:cNvPr id="54276" name="Text Box 3">
            <a:extLst>
              <a:ext uri="{FF2B5EF4-FFF2-40B4-BE49-F238E27FC236}">
                <a16:creationId xmlns:a16="http://schemas.microsoft.com/office/drawing/2014/main" id="{EBF37C6A-0BF9-42FC-B8CC-73B5C5D553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404813"/>
            <a:ext cx="748982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hangingPunct="1">
              <a:spcBef>
                <a:spcPct val="0"/>
              </a:spcBef>
              <a:buFontTx/>
              <a:buNone/>
            </a:pPr>
            <a:r>
              <a:rPr lang="cs-CZ" altLang="cs-CZ" b="1"/>
              <a:t>Měření teploty v diagnostice</a:t>
            </a:r>
            <a:endParaRPr lang="en-GB" altLang="cs-CZ" b="1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941DAF62-31A6-4023-872B-4695F2F3B4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72425" y="740568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2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Zástupný symbol pro číslo snímku 3">
            <a:extLst>
              <a:ext uri="{FF2B5EF4-FFF2-40B4-BE49-F238E27FC236}">
                <a16:creationId xmlns:a16="http://schemas.microsoft.com/office/drawing/2014/main" id="{B217F2C5-05B5-4B59-8E79-09658D7B2E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0BD56AE9-5EFE-4444-AA62-BDB03269D5A8}" type="slidenum">
              <a:rPr lang="en-GB" altLang="cs-CZ" sz="1400">
                <a:solidFill>
                  <a:srgbClr val="000000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27</a:t>
            </a:fld>
            <a:endParaRPr lang="en-GB" altLang="cs-CZ" sz="1400">
              <a:solidFill>
                <a:srgbClr val="000000"/>
              </a:solidFill>
            </a:endParaRPr>
          </a:p>
        </p:txBody>
      </p:sp>
      <p:sp>
        <p:nvSpPr>
          <p:cNvPr id="56323" name="Text Box 2">
            <a:extLst>
              <a:ext uri="{FF2B5EF4-FFF2-40B4-BE49-F238E27FC236}">
                <a16:creationId xmlns:a16="http://schemas.microsoft.com/office/drawing/2014/main" id="{355B161B-4116-4808-A9EF-310F3BE80C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2276475"/>
            <a:ext cx="8208963" cy="3938588"/>
          </a:xfrm>
          <a:prstGeom prst="rect">
            <a:avLst/>
          </a:prstGeom>
          <a:solidFill>
            <a:schemeClr val="bg1">
              <a:alpha val="30196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>
              <a:lnSpc>
                <a:spcPct val="80000"/>
              </a:lnSpc>
              <a:spcBef>
                <a:spcPct val="50000"/>
              </a:spcBef>
              <a:buFontTx/>
              <a:buNone/>
            </a:pPr>
            <a:r>
              <a:rPr lang="cs-CZ" altLang="cs-CZ" sz="2800" b="1" dirty="0"/>
              <a:t>Lékařský maximální teploměr - </a:t>
            </a:r>
            <a:r>
              <a:rPr lang="cs-CZ" altLang="cs-CZ" sz="2400" b="1" dirty="0"/>
              <a:t>rtuťový</a:t>
            </a:r>
            <a:r>
              <a:rPr lang="en-GB" altLang="cs-CZ" sz="2400" b="1" dirty="0"/>
              <a:t>: </a:t>
            </a:r>
            <a:endParaRPr lang="cs-CZ" altLang="cs-CZ" sz="2400" b="1" dirty="0"/>
          </a:p>
          <a:p>
            <a:pPr defTabSz="914400">
              <a:lnSpc>
                <a:spcPct val="80000"/>
              </a:lnSpc>
              <a:spcBef>
                <a:spcPct val="50000"/>
              </a:spcBef>
              <a:buFontTx/>
              <a:buNone/>
            </a:pPr>
            <a:r>
              <a:rPr lang="cs-CZ" altLang="cs-CZ" sz="2400" dirty="0"/>
              <a:t>Má zúženou kapiláru, která brání návratu rtuti do rezervoáru</a:t>
            </a:r>
          </a:p>
          <a:p>
            <a:pPr defTabSz="914400">
              <a:lnSpc>
                <a:spcPct val="80000"/>
              </a:lnSpc>
              <a:spcBef>
                <a:spcPct val="50000"/>
              </a:spcBef>
              <a:buFontTx/>
              <a:buNone/>
            </a:pPr>
            <a:r>
              <a:rPr lang="cs-CZ" altLang="cs-CZ" sz="2400" dirty="0"/>
              <a:t>Nevýhoda</a:t>
            </a:r>
            <a:r>
              <a:rPr lang="en-GB" altLang="cs-CZ" sz="2400" dirty="0"/>
              <a:t>: </a:t>
            </a:r>
            <a:r>
              <a:rPr lang="cs-CZ" altLang="cs-CZ" sz="2400" dirty="0"/>
              <a:t>dlouhá doba odpovědi</a:t>
            </a:r>
            <a:r>
              <a:rPr lang="en-GB" altLang="cs-CZ" sz="2400" dirty="0"/>
              <a:t> (</a:t>
            </a:r>
            <a:r>
              <a:rPr lang="cs-CZ" altLang="cs-CZ" sz="2400" dirty="0"/>
              <a:t>doby nutné pro stabilizaci teplotního údaje </a:t>
            </a:r>
            <a:r>
              <a:rPr lang="en-GB" altLang="cs-CZ" sz="2400" dirty="0"/>
              <a:t>– 3-5 min.)</a:t>
            </a:r>
            <a:endParaRPr lang="cs-CZ" altLang="cs-CZ" sz="2400" dirty="0"/>
          </a:p>
          <a:p>
            <a:pPr defTabSz="914400">
              <a:lnSpc>
                <a:spcPct val="80000"/>
              </a:lnSpc>
              <a:spcBef>
                <a:spcPct val="50000"/>
              </a:spcBef>
              <a:buFontTx/>
              <a:buNone/>
            </a:pPr>
            <a:endParaRPr lang="en-GB" altLang="cs-CZ" sz="1800" dirty="0"/>
          </a:p>
          <a:p>
            <a:pPr defTabSz="914400">
              <a:lnSpc>
                <a:spcPct val="80000"/>
              </a:lnSpc>
              <a:spcBef>
                <a:spcPct val="50000"/>
              </a:spcBef>
              <a:buFontTx/>
              <a:buNone/>
            </a:pPr>
            <a:r>
              <a:rPr lang="cs-CZ" altLang="cs-CZ" sz="2800" b="1" dirty="0"/>
              <a:t>Lékařský rychloběžný teploměr: </a:t>
            </a:r>
          </a:p>
          <a:p>
            <a:pPr defTabSz="914400">
              <a:lnSpc>
                <a:spcPct val="80000"/>
              </a:lnSpc>
              <a:spcBef>
                <a:spcPct val="50000"/>
              </a:spcBef>
              <a:buFontTx/>
              <a:buNone/>
            </a:pPr>
            <a:r>
              <a:rPr lang="cs-CZ" altLang="cs-CZ" sz="2400" dirty="0"/>
              <a:t>Lihová náplň</a:t>
            </a:r>
            <a:r>
              <a:rPr lang="en-GB" altLang="cs-CZ" sz="2400" dirty="0"/>
              <a:t> – </a:t>
            </a:r>
            <a:r>
              <a:rPr lang="cs-CZ" altLang="cs-CZ" sz="2400" dirty="0"/>
              <a:t>kapilára není zúžena</a:t>
            </a:r>
            <a:r>
              <a:rPr lang="en-GB" altLang="cs-CZ" sz="2400" dirty="0"/>
              <a:t>, </a:t>
            </a:r>
            <a:r>
              <a:rPr lang="cs-CZ" altLang="cs-CZ" sz="2400" dirty="0"/>
              <a:t>teplota se musí odečítat během měření (in </a:t>
            </a:r>
            <a:r>
              <a:rPr lang="cs-CZ" altLang="cs-CZ" sz="2400" dirty="0" err="1"/>
              <a:t>situ</a:t>
            </a:r>
            <a:r>
              <a:rPr lang="cs-CZ" altLang="cs-CZ" sz="2400" dirty="0"/>
              <a:t>)</a:t>
            </a:r>
            <a:r>
              <a:rPr lang="en-GB" altLang="cs-CZ" sz="2400" dirty="0"/>
              <a:t>, </a:t>
            </a:r>
            <a:r>
              <a:rPr lang="cs-CZ" altLang="cs-CZ" sz="2400" dirty="0"/>
              <a:t>doba odpovědi</a:t>
            </a:r>
            <a:r>
              <a:rPr lang="en-GB" altLang="cs-CZ" sz="2400" dirty="0"/>
              <a:t> max. 1 min. </a:t>
            </a:r>
            <a:endParaRPr lang="en-GB" altLang="cs-CZ" sz="3600" dirty="0"/>
          </a:p>
        </p:txBody>
      </p:sp>
      <p:sp>
        <p:nvSpPr>
          <p:cNvPr id="56324" name="Text Box 3">
            <a:extLst>
              <a:ext uri="{FF2B5EF4-FFF2-40B4-BE49-F238E27FC236}">
                <a16:creationId xmlns:a16="http://schemas.microsoft.com/office/drawing/2014/main" id="{81FF9913-978F-4A54-9833-0BD0E189F0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549275"/>
            <a:ext cx="648017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hangingPunct="1">
              <a:spcBef>
                <a:spcPct val="50000"/>
              </a:spcBef>
              <a:buFontTx/>
              <a:buNone/>
            </a:pPr>
            <a:r>
              <a:rPr lang="en-GB" altLang="cs-CZ" b="1"/>
              <a:t>Dilata</a:t>
            </a:r>
            <a:r>
              <a:rPr lang="cs-CZ" altLang="cs-CZ" b="1"/>
              <a:t>ční teploměry</a:t>
            </a:r>
            <a:endParaRPr lang="en-GB" altLang="cs-CZ" b="1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0A8B8B03-E6E1-45BF-A118-68482BD860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56376" y="54927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4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Zástupný symbol pro číslo snímku 3">
            <a:extLst>
              <a:ext uri="{FF2B5EF4-FFF2-40B4-BE49-F238E27FC236}">
                <a16:creationId xmlns:a16="http://schemas.microsoft.com/office/drawing/2014/main" id="{112A4CD2-DAC4-4A42-B145-DBEF63D99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D8136C53-3502-46B2-B8B3-A3336815EAEC}" type="slidenum">
              <a:rPr lang="en-GB" altLang="cs-CZ" sz="1400">
                <a:solidFill>
                  <a:srgbClr val="000000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28</a:t>
            </a:fld>
            <a:endParaRPr lang="en-GB" altLang="cs-CZ" sz="1400">
              <a:solidFill>
                <a:srgbClr val="000000"/>
              </a:solidFill>
            </a:endParaRPr>
          </a:p>
        </p:txBody>
      </p:sp>
      <p:sp>
        <p:nvSpPr>
          <p:cNvPr id="58371" name="Text Box 2">
            <a:extLst>
              <a:ext uri="{FF2B5EF4-FFF2-40B4-BE49-F238E27FC236}">
                <a16:creationId xmlns:a16="http://schemas.microsoft.com/office/drawing/2014/main" id="{43723855-4A3B-4EEA-8376-39A0864729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213" y="404813"/>
            <a:ext cx="7489825" cy="1220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>
              <a:spcBef>
                <a:spcPct val="50000"/>
              </a:spcBef>
              <a:buFontTx/>
              <a:buNone/>
            </a:pPr>
            <a:r>
              <a:rPr lang="cs-CZ" altLang="cs-CZ" b="1"/>
              <a:t>Kapalinové teploměry</a:t>
            </a:r>
            <a:endParaRPr lang="en-GB" altLang="cs-CZ" b="1"/>
          </a:p>
          <a:p>
            <a:pPr defTabSz="914400">
              <a:spcBef>
                <a:spcPct val="50000"/>
              </a:spcBef>
              <a:buFontTx/>
              <a:buNone/>
            </a:pPr>
            <a:r>
              <a:rPr lang="cs-CZ" altLang="cs-CZ" sz="2800" b="1"/>
              <a:t>Maximální a rychloběžné teploměry</a:t>
            </a:r>
            <a:endParaRPr lang="en-GB" altLang="cs-CZ" sz="3600" b="1"/>
          </a:p>
        </p:txBody>
      </p:sp>
      <p:pic>
        <p:nvPicPr>
          <p:cNvPr id="58372" name="Picture 3">
            <a:extLst>
              <a:ext uri="{FF2B5EF4-FFF2-40B4-BE49-F238E27FC236}">
                <a16:creationId xmlns:a16="http://schemas.microsoft.com/office/drawing/2014/main" id="{96AC23E4-1DAB-41A2-9E65-C07F24411C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916113"/>
            <a:ext cx="3600450" cy="3582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3" name="Text Box 4">
            <a:extLst>
              <a:ext uri="{FF2B5EF4-FFF2-40B4-BE49-F238E27FC236}">
                <a16:creationId xmlns:a16="http://schemas.microsoft.com/office/drawing/2014/main" id="{53DA25D0-5B49-4E95-9BD3-0D5DB712B9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2200" y="6019800"/>
            <a:ext cx="2667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>
              <a:spcBef>
                <a:spcPct val="50000"/>
              </a:spcBef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    </a:t>
            </a:r>
          </a:p>
        </p:txBody>
      </p:sp>
      <p:pic>
        <p:nvPicPr>
          <p:cNvPr id="58374" name="Picture 5">
            <a:extLst>
              <a:ext uri="{FF2B5EF4-FFF2-40B4-BE49-F238E27FC236}">
                <a16:creationId xmlns:a16="http://schemas.microsoft.com/office/drawing/2014/main" id="{D48751CF-D4CA-41CC-92FA-E95E6A4DD3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1916113"/>
            <a:ext cx="3298825" cy="3529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5" name="Text Box 6">
            <a:extLst>
              <a:ext uri="{FF2B5EF4-FFF2-40B4-BE49-F238E27FC236}">
                <a16:creationId xmlns:a16="http://schemas.microsoft.com/office/drawing/2014/main" id="{068CFD93-6F1B-4181-806A-AA36B8CD9D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589588"/>
            <a:ext cx="3600450" cy="822325"/>
          </a:xfrm>
          <a:prstGeom prst="rect">
            <a:avLst/>
          </a:prstGeom>
          <a:solidFill>
            <a:schemeClr val="bg1">
              <a:alpha val="30196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>
              <a:spcBef>
                <a:spcPct val="50000"/>
              </a:spcBef>
              <a:buFontTx/>
              <a:buNone/>
            </a:pPr>
            <a:r>
              <a:rPr lang="en-GB" altLang="cs-CZ" sz="2400"/>
              <a:t>Or</a:t>
            </a:r>
            <a:r>
              <a:rPr lang="cs-CZ" altLang="cs-CZ" sz="2400"/>
              <a:t>ální nebo axilární maximální </a:t>
            </a:r>
            <a:endParaRPr lang="en-GB" altLang="cs-CZ" sz="2400"/>
          </a:p>
        </p:txBody>
      </p:sp>
      <p:sp>
        <p:nvSpPr>
          <p:cNvPr id="58376" name="Text Box 7">
            <a:extLst>
              <a:ext uri="{FF2B5EF4-FFF2-40B4-BE49-F238E27FC236}">
                <a16:creationId xmlns:a16="http://schemas.microsoft.com/office/drawing/2014/main" id="{1889CE68-408A-448D-A965-6017FBF8CC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00563" y="5589588"/>
            <a:ext cx="3240087" cy="457200"/>
          </a:xfrm>
          <a:prstGeom prst="rect">
            <a:avLst/>
          </a:prstGeom>
          <a:solidFill>
            <a:schemeClr val="bg1">
              <a:alpha val="30196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>
              <a:spcBef>
                <a:spcPct val="50000"/>
              </a:spcBef>
              <a:buFontTx/>
              <a:buNone/>
            </a:pPr>
            <a:r>
              <a:rPr lang="cs-CZ" altLang="cs-CZ" sz="2400"/>
              <a:t>Rektální rychloběžný</a:t>
            </a:r>
            <a:endParaRPr lang="en-GB" altLang="cs-CZ" sz="2400"/>
          </a:p>
        </p:txBody>
      </p:sp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70863A27-28E5-41EC-94C2-F038BE4D30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59162" y="692696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Zástupný symbol pro číslo snímku 3">
            <a:extLst>
              <a:ext uri="{FF2B5EF4-FFF2-40B4-BE49-F238E27FC236}">
                <a16:creationId xmlns:a16="http://schemas.microsoft.com/office/drawing/2014/main" id="{520338E7-31B6-4C60-A6C2-FF6803C5DF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7DA3E703-50F9-43B5-AF71-4975269365C3}" type="slidenum">
              <a:rPr lang="en-GB" altLang="cs-CZ" sz="1400">
                <a:solidFill>
                  <a:srgbClr val="000000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29</a:t>
            </a:fld>
            <a:endParaRPr lang="en-GB" altLang="cs-CZ" sz="1400">
              <a:solidFill>
                <a:srgbClr val="000000"/>
              </a:solidFill>
            </a:endParaRPr>
          </a:p>
        </p:txBody>
      </p:sp>
      <p:sp>
        <p:nvSpPr>
          <p:cNvPr id="60419" name="Text Box 2">
            <a:extLst>
              <a:ext uri="{FF2B5EF4-FFF2-40B4-BE49-F238E27FC236}">
                <a16:creationId xmlns:a16="http://schemas.microsoft.com/office/drawing/2014/main" id="{B7C6B17A-0C90-498B-BDC9-692DDEC543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213" y="476250"/>
            <a:ext cx="7620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>
              <a:spcBef>
                <a:spcPct val="50000"/>
              </a:spcBef>
              <a:buFontTx/>
              <a:buNone/>
            </a:pPr>
            <a:r>
              <a:rPr lang="cs-CZ" altLang="cs-CZ" b="1"/>
              <a:t>Digitální teploměr</a:t>
            </a:r>
          </a:p>
        </p:txBody>
      </p:sp>
      <p:graphicFrame>
        <p:nvGraphicFramePr>
          <p:cNvPr id="60420" name="Object 3">
            <a:extLst>
              <a:ext uri="{FF2B5EF4-FFF2-40B4-BE49-F238E27FC236}">
                <a16:creationId xmlns:a16="http://schemas.microsoft.com/office/drawing/2014/main" id="{02A10180-7B6F-4A0C-BCF7-A83A7857CD1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908175" y="1484313"/>
          <a:ext cx="5257800" cy="4395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430" name="Rastrový obrázek" r:id="rId6" imgW="4533333" imgH="3790476" progId="Paint.Picture">
                  <p:embed/>
                </p:oleObj>
              </mc:Choice>
              <mc:Fallback>
                <p:oleObj name="Rastrový obrázek" r:id="rId6" imgW="4533333" imgH="3790476" progId="Paint.Picture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08175" y="1484313"/>
                        <a:ext cx="5257800" cy="43957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A05147D1-5C2F-4F92-A859-2ACC02B9503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950956" y="5683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0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Zástupný symbol pro číslo snímku 5">
            <a:extLst>
              <a:ext uri="{FF2B5EF4-FFF2-40B4-BE49-F238E27FC236}">
                <a16:creationId xmlns:a16="http://schemas.microsoft.com/office/drawing/2014/main" id="{3EDE8D0C-AF37-41F4-A936-45E0C330D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A38ADA92-E883-458B-996F-E37DCEE24621}" type="slidenum">
              <a:rPr lang="en-GB" altLang="cs-CZ" sz="1400">
                <a:solidFill>
                  <a:srgbClr val="000000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3</a:t>
            </a:fld>
            <a:endParaRPr lang="en-GB" altLang="cs-CZ" sz="1400">
              <a:solidFill>
                <a:srgbClr val="000000"/>
              </a:solidFill>
            </a:endParaRPr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id="{54DE5183-189D-49A7-9ED2-FA1FA228478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200">
                <a:solidFill>
                  <a:schemeClr val="tx1"/>
                </a:solidFill>
              </a:rPr>
              <a:t>Druhy biosignálů (obecněji chápané)</a:t>
            </a:r>
            <a:endParaRPr lang="en-US" altLang="cs-CZ" sz="3200">
              <a:solidFill>
                <a:schemeClr val="tx1"/>
              </a:solidFill>
            </a:endParaRPr>
          </a:p>
        </p:txBody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id="{B90E3B6C-5090-4E30-BF49-DC7B59ED792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68313" y="1341438"/>
            <a:ext cx="8229600" cy="4751387"/>
          </a:xfrm>
        </p:spPr>
        <p:txBody>
          <a:bodyPr/>
          <a:lstStyle/>
          <a:p>
            <a:pPr eaLnBrk="1" hangingPunct="1">
              <a:spcBef>
                <a:spcPct val="0"/>
              </a:spcBef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cs-CZ" altLang="cs-CZ" sz="2000"/>
              <a:t>AKTIVNÍ (vlastní, generované): zdrojem energie je sám biologický objekt, např. EKG.</a:t>
            </a:r>
          </a:p>
          <a:p>
            <a:pPr eaLnBrk="1" hangingPunct="1">
              <a:spcBef>
                <a:spcPct val="0"/>
              </a:spcBef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cs-CZ" altLang="cs-CZ" sz="2000"/>
              <a:t>PASIVNÍ (modulované): vznikají při interakci „vnější“ energie s biologickým objektem, např. rtg snímek, MRI obraz, ultrazvukový obraz.</a:t>
            </a:r>
          </a:p>
          <a:p>
            <a:pPr eaLnBrk="1" hangingPunct="1">
              <a:spcBef>
                <a:spcPct val="0"/>
              </a:spcBef>
              <a:buClr>
                <a:schemeClr val="tx1"/>
              </a:buClr>
              <a:buFont typeface="Wingdings" panose="05000000000000000000" pitchFamily="2" charset="2"/>
              <a:buChar char="Ø"/>
            </a:pPr>
            <a:endParaRPr lang="cs-CZ" altLang="cs-CZ" sz="2000"/>
          </a:p>
          <a:p>
            <a:pPr eaLnBrk="1" hangingPunct="1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cs-CZ" altLang="cs-CZ" sz="2000" b="1"/>
              <a:t>Příčina aktivních elektrických biosignálů</a:t>
            </a:r>
            <a:r>
              <a:rPr lang="cs-CZ" altLang="cs-CZ" sz="2000"/>
              <a:t>: Živá buňka transportuje ionty přes membránu a</a:t>
            </a:r>
            <a:r>
              <a:rPr lang="en-GB" altLang="cs-CZ" sz="2000"/>
              <a:t> </a:t>
            </a:r>
            <a:r>
              <a:rPr lang="cs-CZ" altLang="cs-CZ" sz="2000"/>
              <a:t>vytváří na ní takto napětí, které se může měnit v čase</a:t>
            </a:r>
            <a:r>
              <a:rPr lang="en-GB" altLang="cs-CZ" sz="2000"/>
              <a:t>.</a:t>
            </a:r>
            <a:r>
              <a:rPr lang="cs-CZ" altLang="cs-CZ" sz="2000"/>
              <a:t> Většina buněk ve tkáních však nevytváří elektrické napětí synchronně</a:t>
            </a:r>
            <a:r>
              <a:rPr lang="en-GB" altLang="cs-CZ" sz="2000"/>
              <a:t>, </a:t>
            </a:r>
            <a:r>
              <a:rPr lang="cs-CZ" altLang="cs-CZ" sz="2000"/>
              <a:t>nýbrž víceméně náhodně</a:t>
            </a:r>
            <a:r>
              <a:rPr lang="en-GB" altLang="cs-CZ" sz="2000"/>
              <a:t>. </a:t>
            </a:r>
            <a:r>
              <a:rPr lang="cs-CZ" altLang="cs-CZ" sz="2000"/>
              <a:t>Většinou je tudíž výsledné napětí nulové – náhodná napětí se vzájemně ruší</a:t>
            </a:r>
            <a:r>
              <a:rPr lang="en-GB" altLang="cs-CZ" sz="2000"/>
              <a:t>.</a:t>
            </a:r>
            <a:r>
              <a:rPr lang="cs-CZ" altLang="cs-CZ" sz="2000"/>
              <a:t> Je-li mnoho buněk synchronně aktivních, vytvářejí výsledné napětí, které je dobře měřitelné. Např. při svalové kontrakci většina buněk vlákna jeví stejnou a synchronní  elektrickou aktivitu a na svalu se objevuje měřitelné elektrické napětí</a:t>
            </a:r>
            <a:r>
              <a:rPr lang="en-GB" altLang="cs-CZ" sz="2000"/>
              <a:t>.</a:t>
            </a:r>
          </a:p>
          <a:p>
            <a:pPr eaLnBrk="1" hangingPunct="1">
              <a:spcBef>
                <a:spcPct val="0"/>
              </a:spcBef>
              <a:buClr>
                <a:schemeClr val="tx1"/>
              </a:buClr>
              <a:buFont typeface="Wingdings" panose="05000000000000000000" pitchFamily="2" charset="2"/>
              <a:buChar char="Ø"/>
            </a:pPr>
            <a:endParaRPr lang="cs-CZ" altLang="cs-CZ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1E891C0F-05B2-49F9-896F-6DB550BC8D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32440" y="162449"/>
            <a:ext cx="487363" cy="487363"/>
          </a:xfrm>
          <a:prstGeom prst="rect">
            <a:avLst/>
          </a:prstGeom>
        </p:spPr>
      </p:pic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544DEDB6-2C39-48DB-8998-DE936A7B6F4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97634" y="3861048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7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367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Zástupný symbol pro číslo snímku 5">
            <a:extLst>
              <a:ext uri="{FF2B5EF4-FFF2-40B4-BE49-F238E27FC236}">
                <a16:creationId xmlns:a16="http://schemas.microsoft.com/office/drawing/2014/main" id="{E4782B50-63A7-40CD-9DFC-F81CC0EA96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7D80A324-07D9-4A47-8E62-1A6490B2CE96}" type="slidenum">
              <a:rPr lang="en-GB" altLang="cs-CZ" sz="1400">
                <a:solidFill>
                  <a:srgbClr val="000000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30</a:t>
            </a:fld>
            <a:endParaRPr lang="en-GB" altLang="cs-CZ" sz="1400">
              <a:solidFill>
                <a:srgbClr val="000000"/>
              </a:solidFill>
            </a:endParaRPr>
          </a:p>
        </p:txBody>
      </p:sp>
      <p:sp>
        <p:nvSpPr>
          <p:cNvPr id="62467" name="Rectangle 2">
            <a:extLst>
              <a:ext uri="{FF2B5EF4-FFF2-40B4-BE49-F238E27FC236}">
                <a16:creationId xmlns:a16="http://schemas.microsoft.com/office/drawing/2014/main" id="{8ADEA3C9-A93C-4118-9A59-A80296AB836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23850" y="1484313"/>
            <a:ext cx="4330700" cy="1143000"/>
          </a:xfrm>
          <a:solidFill>
            <a:schemeClr val="bg1">
              <a:alpha val="30196"/>
            </a:schemeClr>
          </a:solidFill>
        </p:spPr>
        <p:txBody>
          <a:bodyPr/>
          <a:lstStyle/>
          <a:p>
            <a:pPr eaLnBrk="1" hangingPunct="1"/>
            <a:r>
              <a:rPr lang="en-GB" altLang="cs-CZ" sz="1800">
                <a:solidFill>
                  <a:schemeClr val="tx1"/>
                </a:solidFill>
              </a:rPr>
              <a:t>Te</a:t>
            </a:r>
            <a:r>
              <a:rPr lang="cs-CZ" altLang="cs-CZ" sz="1800">
                <a:solidFill>
                  <a:schemeClr val="tx1"/>
                </a:solidFill>
              </a:rPr>
              <a:t>ploměr s IR čidlem pro měření teploty „z ucha“</a:t>
            </a:r>
            <a:endParaRPr lang="en-GB" altLang="cs-CZ" sz="1800">
              <a:solidFill>
                <a:schemeClr val="tx1"/>
              </a:solidFill>
            </a:endParaRPr>
          </a:p>
        </p:txBody>
      </p:sp>
      <p:pic>
        <p:nvPicPr>
          <p:cNvPr id="62468" name="Picture 3" descr="B00008BFSZ">
            <a:extLst>
              <a:ext uri="{FF2B5EF4-FFF2-40B4-BE49-F238E27FC236}">
                <a16:creationId xmlns:a16="http://schemas.microsoft.com/office/drawing/2014/main" id="{EEBA69FC-075B-4F62-84AF-50198AED8A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584965">
            <a:off x="3132138" y="0"/>
            <a:ext cx="1952625" cy="476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9" name="Text Box 4">
            <a:extLst>
              <a:ext uri="{FF2B5EF4-FFF2-40B4-BE49-F238E27FC236}">
                <a16:creationId xmlns:a16="http://schemas.microsoft.com/office/drawing/2014/main" id="{96CBDD2B-154E-4D83-8321-3BF5C887C5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24300" y="3357563"/>
            <a:ext cx="1871663" cy="1187450"/>
          </a:xfrm>
          <a:prstGeom prst="rect">
            <a:avLst/>
          </a:prstGeom>
          <a:solidFill>
            <a:schemeClr val="bg1">
              <a:alpha val="30196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>
              <a:spcBef>
                <a:spcPct val="50000"/>
              </a:spcBef>
              <a:buFontTx/>
              <a:buNone/>
            </a:pPr>
            <a:r>
              <a:rPr lang="cs-CZ" altLang="cs-CZ" sz="2400"/>
              <a:t>Výměnný hygienický nástavec</a:t>
            </a:r>
            <a:r>
              <a:rPr lang="en-GB" altLang="cs-CZ" sz="2400"/>
              <a:t> </a:t>
            </a:r>
          </a:p>
        </p:txBody>
      </p:sp>
      <p:sp>
        <p:nvSpPr>
          <p:cNvPr id="62470" name="Line 5">
            <a:extLst>
              <a:ext uri="{FF2B5EF4-FFF2-40B4-BE49-F238E27FC236}">
                <a16:creationId xmlns:a16="http://schemas.microsoft.com/office/drawing/2014/main" id="{B8808AD8-4659-473B-A618-A5F50DCAB63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787900" y="1268413"/>
            <a:ext cx="792163" cy="208915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GB"/>
          </a:p>
        </p:txBody>
      </p:sp>
      <p:sp>
        <p:nvSpPr>
          <p:cNvPr id="62471" name="Text Box 6">
            <a:extLst>
              <a:ext uri="{FF2B5EF4-FFF2-40B4-BE49-F238E27FC236}">
                <a16:creationId xmlns:a16="http://schemas.microsoft.com/office/drawing/2014/main" id="{58A66FD3-89A7-4199-A4D5-11512CD69B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213" y="476250"/>
            <a:ext cx="7620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>
              <a:spcBef>
                <a:spcPct val="50000"/>
              </a:spcBef>
              <a:buFontTx/>
              <a:buNone/>
            </a:pPr>
            <a:r>
              <a:rPr lang="cs-CZ" altLang="cs-CZ" b="1"/>
              <a:t>Ušní teploměr</a:t>
            </a:r>
            <a:endParaRPr lang="en-GB" altLang="cs-CZ" b="1"/>
          </a:p>
        </p:txBody>
      </p:sp>
      <p:pic>
        <p:nvPicPr>
          <p:cNvPr id="62472" name="Picture 7" descr="geniuspic">
            <a:extLst>
              <a:ext uri="{FF2B5EF4-FFF2-40B4-BE49-F238E27FC236}">
                <a16:creationId xmlns:a16="http://schemas.microsoft.com/office/drawing/2014/main" id="{03C13313-9540-41AD-B2F1-C26ABC13235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11863" y="1268413"/>
            <a:ext cx="2940050" cy="4321175"/>
          </a:xfrm>
          <a:noFill/>
        </p:spPr>
      </p:pic>
      <p:sp>
        <p:nvSpPr>
          <p:cNvPr id="62473" name="Text Box 9">
            <a:extLst>
              <a:ext uri="{FF2B5EF4-FFF2-40B4-BE49-F238E27FC236}">
                <a16:creationId xmlns:a16="http://schemas.microsoft.com/office/drawing/2014/main" id="{9AA8B0CD-DD91-40AE-A6BE-AA973B38B8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292600"/>
            <a:ext cx="5724525" cy="222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>
              <a:spcBef>
                <a:spcPct val="0"/>
              </a:spcBef>
              <a:buFontTx/>
              <a:buNone/>
            </a:pPr>
            <a:r>
              <a:rPr lang="cs-CZ" altLang="cs-CZ" sz="2000" b="1"/>
              <a:t>Ušní teploměry:</a:t>
            </a:r>
          </a:p>
          <a:p>
            <a:pPr defTabSz="914400">
              <a:spcBef>
                <a:spcPct val="0"/>
              </a:spcBef>
              <a:buFontTx/>
              <a:buNone/>
            </a:pPr>
            <a:r>
              <a:rPr lang="cs-CZ" altLang="cs-CZ" sz="2000"/>
              <a:t>Jejich principem je měření infračerveného záření, které je vyzařováno z bubínku. Teplotní údaj se získává pouze jednu sekundu po přiložení čidla k distálnímu konci zvukovodu. Tyto přístroje jsou velmi vhodné pro malé děti, měření je rychlé a jemné.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10F17CC2-707B-4252-9080-9496F6E7DA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99437" y="369094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6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Nadpis 1">
            <a:extLst>
              <a:ext uri="{FF2B5EF4-FFF2-40B4-BE49-F238E27FC236}">
                <a16:creationId xmlns:a16="http://schemas.microsoft.com/office/drawing/2014/main" id="{6A660570-5947-4ED7-8BD6-87D74538754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Fyzikální zdůvodnění měření teploty pomocí infračerveného záření</a:t>
            </a:r>
          </a:p>
        </p:txBody>
      </p:sp>
      <p:sp>
        <p:nvSpPr>
          <p:cNvPr id="64515" name="Zástupný symbol pro obsah 2">
            <a:extLst>
              <a:ext uri="{FF2B5EF4-FFF2-40B4-BE49-F238E27FC236}">
                <a16:creationId xmlns:a16="http://schemas.microsoft.com/office/drawing/2014/main" id="{CA665210-17B8-4850-99EE-747F13B219A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508625" y="2708275"/>
            <a:ext cx="3465513" cy="1368425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cs-CZ" altLang="cs-CZ" sz="2000"/>
              <a:t>Stefan-Boltzmannův zákon – závislost tzv. spektrální hustoty záření černého tělesa na teplotě</a:t>
            </a:r>
            <a:endParaRPr lang="cs-CZ" altLang="cs-CZ"/>
          </a:p>
        </p:txBody>
      </p:sp>
      <p:sp>
        <p:nvSpPr>
          <p:cNvPr id="64516" name="Zástupný symbol pro číslo snímku 3">
            <a:extLst>
              <a:ext uri="{FF2B5EF4-FFF2-40B4-BE49-F238E27FC236}">
                <a16:creationId xmlns:a16="http://schemas.microsoft.com/office/drawing/2014/main" id="{30F3B0C7-2679-4F55-961E-C253722F71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DB170223-1B43-4644-9100-17F7926A6576}" type="slidenum">
              <a:rPr lang="en-GB" altLang="cs-CZ" sz="1400">
                <a:solidFill>
                  <a:srgbClr val="000000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31</a:t>
            </a:fld>
            <a:endParaRPr lang="en-GB" altLang="cs-CZ" sz="1400">
              <a:solidFill>
                <a:srgbClr val="000000"/>
              </a:solidFill>
            </a:endParaRPr>
          </a:p>
        </p:txBody>
      </p:sp>
      <p:pic>
        <p:nvPicPr>
          <p:cNvPr id="64517" name="Picture 4" descr="http://www.qtest.cz/bezdotykove-teplomery/img/princip-mereni/teorie_fig03.gif">
            <a:extLst>
              <a:ext uri="{FF2B5EF4-FFF2-40B4-BE49-F238E27FC236}">
                <a16:creationId xmlns:a16="http://schemas.microsoft.com/office/drawing/2014/main" id="{49376FB7-3292-458D-A523-049C8A4F8D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484313"/>
            <a:ext cx="487680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872974BD-D088-4577-8F1D-4B282BD596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36022" y="1510237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0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Zástupný symbol pro číslo snímku 3">
            <a:extLst>
              <a:ext uri="{FF2B5EF4-FFF2-40B4-BE49-F238E27FC236}">
                <a16:creationId xmlns:a16="http://schemas.microsoft.com/office/drawing/2014/main" id="{C6D6B969-2658-4A1E-8A8B-9C826CD62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3B84BDF0-FC3E-4852-AEFB-6FFDDC0CB238}" type="slidenum">
              <a:rPr lang="en-GB" altLang="cs-CZ" sz="1400">
                <a:solidFill>
                  <a:srgbClr val="000000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32</a:t>
            </a:fld>
            <a:endParaRPr lang="en-GB" altLang="cs-CZ" sz="1400">
              <a:solidFill>
                <a:srgbClr val="000000"/>
              </a:solidFill>
            </a:endParaRPr>
          </a:p>
        </p:txBody>
      </p:sp>
      <p:sp>
        <p:nvSpPr>
          <p:cNvPr id="65539" name="Text Box 2">
            <a:extLst>
              <a:ext uri="{FF2B5EF4-FFF2-40B4-BE49-F238E27FC236}">
                <a16:creationId xmlns:a16="http://schemas.microsoft.com/office/drawing/2014/main" id="{D2ABAFCC-A138-4F57-A7CC-DF4C91B231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836613"/>
            <a:ext cx="7920038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>
              <a:spcBef>
                <a:spcPct val="0"/>
              </a:spcBef>
              <a:buFontTx/>
              <a:buNone/>
            </a:pPr>
            <a:r>
              <a:rPr lang="cs-CZ" altLang="cs-CZ" b="1" dirty="0"/>
              <a:t>Infračervené radiační teploměry pro běžné použití (i nelékařské)</a:t>
            </a:r>
            <a:endParaRPr lang="en-GB" altLang="cs-CZ" b="1" dirty="0"/>
          </a:p>
        </p:txBody>
      </p:sp>
      <p:pic>
        <p:nvPicPr>
          <p:cNvPr id="65540" name="Picture 3">
            <a:extLst>
              <a:ext uri="{FF2B5EF4-FFF2-40B4-BE49-F238E27FC236}">
                <a16:creationId xmlns:a16="http://schemas.microsoft.com/office/drawing/2014/main" id="{AE05F0CB-2FDE-4472-AB64-1CD5429011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2924175"/>
            <a:ext cx="2057400" cy="25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1" name="Picture 4">
            <a:extLst>
              <a:ext uri="{FF2B5EF4-FFF2-40B4-BE49-F238E27FC236}">
                <a16:creationId xmlns:a16="http://schemas.microsoft.com/office/drawing/2014/main" id="{BD12BA38-F0A7-47E8-93BA-1CA086557F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88" y="2708275"/>
            <a:ext cx="2457450" cy="286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2" name="Picture 5">
            <a:extLst>
              <a:ext uri="{FF2B5EF4-FFF2-40B4-BE49-F238E27FC236}">
                <a16:creationId xmlns:a16="http://schemas.microsoft.com/office/drawing/2014/main" id="{9D7F6F65-0090-4652-B14A-B6D26AD7BA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038" y="2492375"/>
            <a:ext cx="2498725" cy="3602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920344B3-C7B3-4561-A594-715D90A9D8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270875" y="592931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0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Zástupný symbol pro číslo snímku 3">
            <a:extLst>
              <a:ext uri="{FF2B5EF4-FFF2-40B4-BE49-F238E27FC236}">
                <a16:creationId xmlns:a16="http://schemas.microsoft.com/office/drawing/2014/main" id="{D94B4A56-8073-41F4-A1B8-040FF76DB1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CB5EBC2D-0A24-4DC8-B7C1-B8F0F564E9AD}" type="slidenum">
              <a:rPr lang="en-GB" altLang="cs-CZ" sz="1400">
                <a:solidFill>
                  <a:srgbClr val="000000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33</a:t>
            </a:fld>
            <a:endParaRPr lang="en-GB" altLang="cs-CZ" sz="1400">
              <a:solidFill>
                <a:srgbClr val="000000"/>
              </a:solidFill>
            </a:endParaRPr>
          </a:p>
        </p:txBody>
      </p:sp>
      <p:sp>
        <p:nvSpPr>
          <p:cNvPr id="67587" name="Text Box 2">
            <a:extLst>
              <a:ext uri="{FF2B5EF4-FFF2-40B4-BE49-F238E27FC236}">
                <a16:creationId xmlns:a16="http://schemas.microsoft.com/office/drawing/2014/main" id="{2AD86855-2130-4D5C-962D-C0E5AF3BA2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088" y="620713"/>
            <a:ext cx="748982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>
              <a:spcBef>
                <a:spcPct val="50000"/>
              </a:spcBef>
              <a:buFontTx/>
              <a:buNone/>
            </a:pPr>
            <a:r>
              <a:rPr lang="cs-CZ" altLang="cs-CZ" b="1"/>
              <a:t>Odporové teploměry</a:t>
            </a:r>
            <a:r>
              <a:rPr lang="en-GB" altLang="cs-CZ" b="1"/>
              <a:t> – termistor</a:t>
            </a:r>
          </a:p>
        </p:txBody>
      </p:sp>
      <p:pic>
        <p:nvPicPr>
          <p:cNvPr id="67588" name="Picture 3">
            <a:extLst>
              <a:ext uri="{FF2B5EF4-FFF2-40B4-BE49-F238E27FC236}">
                <a16:creationId xmlns:a16="http://schemas.microsoft.com/office/drawing/2014/main" id="{87E0B16E-E39D-43E6-A6BB-FD4A8B9757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2205038"/>
            <a:ext cx="4032250" cy="3579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9" name="Text Box 4">
            <a:extLst>
              <a:ext uri="{FF2B5EF4-FFF2-40B4-BE49-F238E27FC236}">
                <a16:creationId xmlns:a16="http://schemas.microsoft.com/office/drawing/2014/main" id="{9062CA03-C807-46E1-B98C-87FED39F0D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3429000"/>
            <a:ext cx="3960812" cy="1552575"/>
          </a:xfrm>
          <a:prstGeom prst="rect">
            <a:avLst/>
          </a:prstGeom>
          <a:solidFill>
            <a:schemeClr val="bg1">
              <a:alpha val="30196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>
              <a:spcBef>
                <a:spcPct val="50000"/>
              </a:spcBef>
              <a:buFontTx/>
              <a:buNone/>
            </a:pPr>
            <a:r>
              <a:rPr lang="en-GB" altLang="cs-CZ" sz="2400" b="1"/>
              <a:t>R – </a:t>
            </a:r>
            <a:r>
              <a:rPr lang="cs-CZ" altLang="cs-CZ" sz="2400" b="1"/>
              <a:t>odpor při teplotě </a:t>
            </a:r>
            <a:r>
              <a:rPr lang="en-GB" altLang="cs-CZ" sz="2400" b="1"/>
              <a:t>T</a:t>
            </a:r>
          </a:p>
          <a:p>
            <a:pPr defTabSz="914400">
              <a:spcBef>
                <a:spcPct val="50000"/>
              </a:spcBef>
              <a:buFontTx/>
              <a:buNone/>
            </a:pPr>
            <a:r>
              <a:rPr lang="en-GB" altLang="cs-CZ" sz="2400" b="1"/>
              <a:t>R</a:t>
            </a:r>
            <a:r>
              <a:rPr lang="en-GB" altLang="cs-CZ" sz="2400" b="1" baseline="-25000"/>
              <a:t>o</a:t>
            </a:r>
            <a:r>
              <a:rPr lang="en-GB" altLang="cs-CZ" sz="2400" b="1"/>
              <a:t> – </a:t>
            </a:r>
            <a:r>
              <a:rPr lang="cs-CZ" altLang="cs-CZ" sz="2400" b="1"/>
              <a:t>odpor při teplotě </a:t>
            </a:r>
            <a:r>
              <a:rPr lang="en-GB" altLang="cs-CZ" sz="2400" b="1"/>
              <a:t>T</a:t>
            </a:r>
            <a:r>
              <a:rPr lang="en-GB" altLang="cs-CZ" sz="2400" b="1" baseline="-25000"/>
              <a:t>o</a:t>
            </a:r>
          </a:p>
          <a:p>
            <a:pPr defTabSz="914400">
              <a:spcBef>
                <a:spcPct val="50000"/>
              </a:spcBef>
              <a:buFontTx/>
              <a:buNone/>
            </a:pPr>
            <a:r>
              <a:rPr lang="en-GB" altLang="cs-CZ" sz="2400" b="1"/>
              <a:t>B – </a:t>
            </a:r>
            <a:r>
              <a:rPr lang="cs-CZ" altLang="cs-CZ" sz="2400" b="1"/>
              <a:t>konstanta</a:t>
            </a:r>
            <a:endParaRPr lang="en-GB" altLang="cs-CZ" sz="2400" b="1"/>
          </a:p>
        </p:txBody>
      </p:sp>
      <p:graphicFrame>
        <p:nvGraphicFramePr>
          <p:cNvPr id="67590" name="Object 5">
            <a:extLst>
              <a:ext uri="{FF2B5EF4-FFF2-40B4-BE49-F238E27FC236}">
                <a16:creationId xmlns:a16="http://schemas.microsoft.com/office/drawing/2014/main" id="{BBD77072-68F4-4A64-90C7-A3E3032F93E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39750" y="2022475"/>
          <a:ext cx="3816350" cy="1174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599" name="Rastrový obrázek" r:id="rId7" imgW="2324424" imgH="714286" progId="Paint.Picture">
                  <p:embed/>
                </p:oleObj>
              </mc:Choice>
              <mc:Fallback>
                <p:oleObj name="Rastrový obrázek" r:id="rId7" imgW="2324424" imgH="714286" progId="Paint.Picture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9750" y="2022475"/>
                        <a:ext cx="3816350" cy="1174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FFD4265D-CF93-4399-9CC0-1F77FAD7262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221697" y="585787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4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Zástupný symbol pro číslo snímku 3">
            <a:extLst>
              <a:ext uri="{FF2B5EF4-FFF2-40B4-BE49-F238E27FC236}">
                <a16:creationId xmlns:a16="http://schemas.microsoft.com/office/drawing/2014/main" id="{AC648929-60B8-4964-8166-5A26EE03E0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14C8EF30-F7F1-4420-907E-E8B76D018A2E}" type="slidenum">
              <a:rPr lang="en-GB" altLang="cs-CZ" sz="1400">
                <a:solidFill>
                  <a:srgbClr val="000000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34</a:t>
            </a:fld>
            <a:endParaRPr lang="en-GB" altLang="cs-CZ" sz="1400">
              <a:solidFill>
                <a:srgbClr val="000000"/>
              </a:solidFill>
            </a:endParaRPr>
          </a:p>
        </p:txBody>
      </p:sp>
      <p:sp>
        <p:nvSpPr>
          <p:cNvPr id="69635" name="Text Box 2">
            <a:extLst>
              <a:ext uri="{FF2B5EF4-FFF2-40B4-BE49-F238E27FC236}">
                <a16:creationId xmlns:a16="http://schemas.microsoft.com/office/drawing/2014/main" id="{CCE73B76-1D89-45F7-870A-2C2B5C1B20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765175"/>
            <a:ext cx="77724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>
              <a:spcBef>
                <a:spcPct val="50000"/>
              </a:spcBef>
              <a:buFontTx/>
              <a:buNone/>
            </a:pPr>
            <a:r>
              <a:rPr lang="en-GB" altLang="cs-CZ" b="1"/>
              <a:t>Termo</a:t>
            </a:r>
            <a:r>
              <a:rPr lang="cs-CZ" altLang="cs-CZ" b="1"/>
              <a:t>článek</a:t>
            </a:r>
            <a:endParaRPr lang="en-GB" altLang="cs-CZ" b="1"/>
          </a:p>
        </p:txBody>
      </p:sp>
      <p:pic>
        <p:nvPicPr>
          <p:cNvPr id="69636" name="Picture 3" descr="digital-thermocouple">
            <a:extLst>
              <a:ext uri="{FF2B5EF4-FFF2-40B4-BE49-F238E27FC236}">
                <a16:creationId xmlns:a16="http://schemas.microsoft.com/office/drawing/2014/main" id="{F2B35828-1D07-473E-A209-2D93AA613F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844675"/>
            <a:ext cx="3311525" cy="2560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7" name="Text Box 4">
            <a:extLst>
              <a:ext uri="{FF2B5EF4-FFF2-40B4-BE49-F238E27FC236}">
                <a16:creationId xmlns:a16="http://schemas.microsoft.com/office/drawing/2014/main" id="{C5ECBA05-366B-4EC7-9D6D-9ABE1D49AA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364038"/>
            <a:ext cx="3816350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>
              <a:spcBef>
                <a:spcPct val="50000"/>
              </a:spcBef>
              <a:buFontTx/>
              <a:buNone/>
            </a:pPr>
            <a:r>
              <a:rPr lang="cs-CZ" altLang="cs-CZ" sz="2200"/>
              <a:t>Digitální termočlánkové čidlo</a:t>
            </a:r>
            <a:endParaRPr lang="en-GB" altLang="cs-CZ" sz="2200"/>
          </a:p>
        </p:txBody>
      </p:sp>
      <p:pic>
        <p:nvPicPr>
          <p:cNvPr id="69638" name="Picture 5" descr="nbtc_bar2_02">
            <a:extLst>
              <a:ext uri="{FF2B5EF4-FFF2-40B4-BE49-F238E27FC236}">
                <a16:creationId xmlns:a16="http://schemas.microsoft.com/office/drawing/2014/main" id="{A6DBF04B-746E-4123-A327-C4A5913663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4797425"/>
            <a:ext cx="2400300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9" name="Text Box 6">
            <a:extLst>
              <a:ext uri="{FF2B5EF4-FFF2-40B4-BE49-F238E27FC236}">
                <a16:creationId xmlns:a16="http://schemas.microsoft.com/office/drawing/2014/main" id="{2B5B88C8-511E-4213-867D-3BA63FE453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4663" y="5445125"/>
            <a:ext cx="3960812" cy="93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>
              <a:spcBef>
                <a:spcPct val="50000"/>
              </a:spcBef>
              <a:buFontTx/>
              <a:buNone/>
            </a:pPr>
            <a:r>
              <a:rPr lang="cs-CZ" altLang="cs-CZ" sz="2200"/>
              <a:t>Termoelektrické napětí</a:t>
            </a:r>
          </a:p>
          <a:p>
            <a:pPr defTabSz="914400">
              <a:spcBef>
                <a:spcPct val="50000"/>
              </a:spcBef>
              <a:buFontTx/>
              <a:buNone/>
            </a:pPr>
            <a:r>
              <a:rPr lang="en-GB" altLang="cs-CZ" sz="2200"/>
              <a:t> U</a:t>
            </a:r>
            <a:r>
              <a:rPr lang="en-GB" altLang="cs-CZ" sz="2200">
                <a:latin typeface="Times New Roman" panose="02020603050405020304" pitchFamily="18" charset="0"/>
              </a:rPr>
              <a:t> </a:t>
            </a:r>
            <a:r>
              <a:rPr lang="en-GB" altLang="cs-CZ" sz="2200"/>
              <a:t>=</a:t>
            </a:r>
            <a:r>
              <a:rPr lang="en-GB" altLang="cs-CZ" sz="2200">
                <a:latin typeface="Times New Roman" panose="02020603050405020304" pitchFamily="18" charset="0"/>
              </a:rPr>
              <a:t> </a:t>
            </a:r>
            <a:r>
              <a:rPr lang="en-GB" altLang="cs-CZ" sz="2200">
                <a:latin typeface="Symbol" panose="05050102010706020507" pitchFamily="18" charset="2"/>
              </a:rPr>
              <a:t>a</a:t>
            </a:r>
            <a:r>
              <a:rPr lang="en-GB" altLang="cs-CZ" sz="2200"/>
              <a:t>(t – t</a:t>
            </a:r>
            <a:r>
              <a:rPr lang="en-GB" altLang="cs-CZ" sz="2200" baseline="-25000"/>
              <a:t>0</a:t>
            </a:r>
            <a:r>
              <a:rPr lang="en-GB" altLang="cs-CZ" sz="2200"/>
              <a:t>)</a:t>
            </a:r>
          </a:p>
        </p:txBody>
      </p:sp>
      <p:graphicFrame>
        <p:nvGraphicFramePr>
          <p:cNvPr id="69640" name="Object 7">
            <a:extLst>
              <a:ext uri="{FF2B5EF4-FFF2-40B4-BE49-F238E27FC236}">
                <a16:creationId xmlns:a16="http://schemas.microsoft.com/office/drawing/2014/main" id="{59D0ACBC-A3BD-45EA-A0B4-E9E4791E9E6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211638" y="2781300"/>
          <a:ext cx="4321175" cy="2644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650" name="Rastrový obrázek" r:id="rId8" imgW="3438095" imgH="2104762" progId="Paint.Picture">
                  <p:embed/>
                </p:oleObj>
              </mc:Choice>
              <mc:Fallback>
                <p:oleObj name="Rastrový obrázek" r:id="rId8" imgW="3438095" imgH="2104762" progId="Paint.Picture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11638" y="2781300"/>
                        <a:ext cx="4321175" cy="2644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9641" name="Text Box 8">
            <a:extLst>
              <a:ext uri="{FF2B5EF4-FFF2-40B4-BE49-F238E27FC236}">
                <a16:creationId xmlns:a16="http://schemas.microsoft.com/office/drawing/2014/main" id="{FF512271-5267-4E39-B5AC-CA033D40A0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1773238"/>
            <a:ext cx="3744913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>
              <a:spcBef>
                <a:spcPct val="50000"/>
              </a:spcBef>
              <a:buFontTx/>
              <a:buNone/>
            </a:pPr>
            <a:r>
              <a:rPr lang="cs-CZ" altLang="cs-CZ" sz="2000" b="1"/>
              <a:t>Měřicí systém s dvojicí termočlánků měď/konstantan</a:t>
            </a:r>
            <a:endParaRPr lang="en-GB" altLang="cs-CZ" sz="2000" b="1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E5D1D012-599A-4580-8599-5CCEF8625FD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203006" y="620737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0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>
            <a:extLst>
              <a:ext uri="{FF2B5EF4-FFF2-40B4-BE49-F238E27FC236}">
                <a16:creationId xmlns:a16="http://schemas.microsoft.com/office/drawing/2014/main" id="{6EFD7755-49C4-4207-A8FF-4717BFD6286E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539750" y="549275"/>
            <a:ext cx="8135938" cy="1150938"/>
          </a:xfrm>
        </p:spPr>
        <p:txBody>
          <a:bodyPr/>
          <a:lstStyle/>
          <a:p>
            <a:pPr algn="l"/>
            <a:r>
              <a:rPr lang="cs-CZ" altLang="cs-CZ">
                <a:solidFill>
                  <a:schemeClr val="bg1"/>
                </a:solidFill>
                <a:latin typeface="Comic Sans MS" panose="030F0702030302020204" pitchFamily="66" charset="0"/>
              </a:rPr>
              <a:t>A</a:t>
            </a:r>
            <a:r>
              <a:rPr lang="cs-CZ" altLang="cs-CZ" sz="2000">
                <a:solidFill>
                  <a:schemeClr val="bg1"/>
                </a:solidFill>
                <a:latin typeface="Comic Sans MS" panose="030F0702030302020204" pitchFamily="66" charset="0"/>
              </a:rPr>
              <a:t>utoři:</a:t>
            </a:r>
            <a:r>
              <a:rPr lang="en-GB" altLang="cs-CZ" sz="200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endParaRPr lang="en-GB" altLang="cs-CZ" sz="2000">
              <a:solidFill>
                <a:schemeClr val="bg1"/>
              </a:solidFill>
            </a:endParaRPr>
          </a:p>
        </p:txBody>
      </p:sp>
      <p:sp>
        <p:nvSpPr>
          <p:cNvPr id="106499" name="Rectangle 3">
            <a:extLst>
              <a:ext uri="{FF2B5EF4-FFF2-40B4-BE49-F238E27FC236}">
                <a16:creationId xmlns:a16="http://schemas.microsoft.com/office/drawing/2014/main" id="{FC0B9F9D-A1A7-48B1-A258-53DFBBC8A2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92763" y="5089525"/>
            <a:ext cx="29845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defTabSz="914400">
              <a:spcBef>
                <a:spcPct val="0"/>
              </a:spcBef>
              <a:buFontTx/>
              <a:buNone/>
            </a:pPr>
            <a:r>
              <a:rPr lang="cs-CZ" altLang="cs-CZ" sz="3600">
                <a:solidFill>
                  <a:schemeClr val="bg1"/>
                </a:solidFill>
                <a:latin typeface="Comic Sans MS" panose="030F0702030302020204" pitchFamily="66" charset="0"/>
              </a:rPr>
              <a:t>O</a:t>
            </a:r>
            <a:r>
              <a:rPr lang="cs-CZ" altLang="cs-CZ" sz="2000">
                <a:solidFill>
                  <a:schemeClr val="bg1"/>
                </a:solidFill>
                <a:latin typeface="Comic Sans MS" panose="030F0702030302020204" pitchFamily="66" charset="0"/>
              </a:rPr>
              <a:t>bsahová spolupráce</a:t>
            </a:r>
            <a:r>
              <a:rPr lang="en-GB" altLang="cs-CZ" sz="2000">
                <a:solidFill>
                  <a:schemeClr val="bg1"/>
                </a:solidFill>
                <a:latin typeface="Comic Sans MS" panose="030F0702030302020204" pitchFamily="66" charset="0"/>
              </a:rPr>
              <a:t>:</a:t>
            </a:r>
            <a:r>
              <a:rPr lang="en-GB" altLang="cs-CZ" sz="240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endParaRPr lang="en-GB" altLang="cs-CZ" sz="2400" b="1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06500" name="Rectangle 4">
            <a:extLst>
              <a:ext uri="{FF2B5EF4-FFF2-40B4-BE49-F238E27FC236}">
                <a16:creationId xmlns:a16="http://schemas.microsoft.com/office/drawing/2014/main" id="{9EEEEE86-502E-4CB4-AF92-01AD79DEAC76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-2470150" y="3565525"/>
            <a:ext cx="576262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>
              <a:spcBef>
                <a:spcPct val="0"/>
              </a:spcBef>
              <a:buFontTx/>
              <a:buNone/>
            </a:pPr>
            <a:r>
              <a:rPr lang="cs-CZ" altLang="cs-CZ" sz="2400">
                <a:solidFill>
                  <a:schemeClr val="bg1"/>
                </a:solidFill>
                <a:latin typeface="Comic Sans MS" panose="030F0702030302020204" pitchFamily="66" charset="0"/>
              </a:rPr>
              <a:t>Grafika</a:t>
            </a:r>
            <a:r>
              <a:rPr lang="en-GB" altLang="cs-CZ" sz="2400">
                <a:solidFill>
                  <a:schemeClr val="bg1"/>
                </a:solidFill>
                <a:latin typeface="Comic Sans MS" panose="030F0702030302020204" pitchFamily="66" charset="0"/>
              </a:rPr>
              <a:t>: </a:t>
            </a:r>
            <a:br>
              <a:rPr lang="en-GB" altLang="cs-CZ" sz="2400">
                <a:solidFill>
                  <a:schemeClr val="bg1"/>
                </a:solidFill>
                <a:latin typeface="Comic Sans MS" panose="030F0702030302020204" pitchFamily="66" charset="0"/>
              </a:rPr>
            </a:br>
            <a:r>
              <a:rPr lang="en-GB" altLang="cs-CZ" sz="2400" b="1">
                <a:solidFill>
                  <a:schemeClr val="bg1"/>
                </a:solidFill>
                <a:latin typeface="Comic Sans MS" panose="030F0702030302020204" pitchFamily="66" charset="0"/>
              </a:rPr>
              <a:t>Lucie Mornsteinová</a:t>
            </a:r>
          </a:p>
        </p:txBody>
      </p:sp>
      <p:sp>
        <p:nvSpPr>
          <p:cNvPr id="106501" name="Rectangle 5">
            <a:extLst>
              <a:ext uri="{FF2B5EF4-FFF2-40B4-BE49-F238E27FC236}">
                <a16:creationId xmlns:a16="http://schemas.microsoft.com/office/drawing/2014/main" id="{44A89F6F-0606-4C33-B2FA-517D81A8C3FD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6194154" y="2303515"/>
            <a:ext cx="525336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>
              <a:spcBef>
                <a:spcPct val="0"/>
              </a:spcBef>
              <a:buFontTx/>
              <a:buNone/>
            </a:pPr>
            <a:r>
              <a:rPr lang="cs-CZ" altLang="cs-CZ" sz="3600" dirty="0">
                <a:solidFill>
                  <a:schemeClr val="bg1"/>
                </a:solidFill>
                <a:latin typeface="Comic Sans MS" panose="030F0702030302020204" pitchFamily="66" charset="0"/>
              </a:rPr>
              <a:t>P</a:t>
            </a:r>
            <a:r>
              <a:rPr lang="cs-CZ" altLang="cs-CZ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o</a:t>
            </a:r>
            <a:r>
              <a:rPr lang="en-GB" altLang="cs-CZ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s</a:t>
            </a:r>
            <a:r>
              <a:rPr lang="cs-CZ" altLang="cs-CZ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lední revize a ozvučení</a:t>
            </a:r>
            <a:r>
              <a:rPr lang="en-GB" altLang="cs-CZ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:</a:t>
            </a:r>
            <a:r>
              <a:rPr lang="en-GB" altLang="cs-CZ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cs-CZ" altLang="cs-CZ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duben 2020</a:t>
            </a:r>
            <a:endParaRPr lang="en-GB" altLang="cs-CZ" sz="24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06502" name="Rectangle 6">
            <a:extLst>
              <a:ext uri="{FF2B5EF4-FFF2-40B4-BE49-F238E27FC236}">
                <a16:creationId xmlns:a16="http://schemas.microsoft.com/office/drawing/2014/main" id="{5AB8E844-AA20-47EC-896F-1303A4FB72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750" y="1773238"/>
            <a:ext cx="3157538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>
              <a:spcBef>
                <a:spcPct val="0"/>
              </a:spcBef>
              <a:buFontTx/>
              <a:buNone/>
            </a:pPr>
            <a:r>
              <a:rPr lang="en-GB" altLang="cs-CZ" sz="2400" b="1">
                <a:solidFill>
                  <a:schemeClr val="bg1"/>
                </a:solidFill>
                <a:latin typeface="Comic Sans MS" panose="030F0702030302020204" pitchFamily="66" charset="0"/>
              </a:rPr>
              <a:t>Vojtěch Mornstein, </a:t>
            </a:r>
            <a:endParaRPr lang="cs-CZ" altLang="cs-CZ" sz="2400" b="1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pPr defTabSz="914400">
              <a:spcBef>
                <a:spcPct val="0"/>
              </a:spcBef>
              <a:buFontTx/>
              <a:buNone/>
            </a:pPr>
            <a:r>
              <a:rPr lang="en-GB" altLang="cs-CZ" sz="2400" b="1">
                <a:solidFill>
                  <a:schemeClr val="bg1"/>
                </a:solidFill>
                <a:latin typeface="Comic Sans MS" panose="030F0702030302020204" pitchFamily="66" charset="0"/>
              </a:rPr>
              <a:t>Jan Dvo</a:t>
            </a:r>
            <a:r>
              <a:rPr lang="cs-CZ" altLang="cs-CZ" sz="2400" b="1">
                <a:solidFill>
                  <a:schemeClr val="bg1"/>
                </a:solidFill>
                <a:latin typeface="Comic Sans MS" panose="030F0702030302020204" pitchFamily="66" charset="0"/>
              </a:rPr>
              <a:t>řák, </a:t>
            </a:r>
          </a:p>
          <a:p>
            <a:pPr defTabSz="914400"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chemeClr val="bg1"/>
                </a:solidFill>
                <a:latin typeface="Comic Sans MS" panose="030F0702030302020204" pitchFamily="66" charset="0"/>
              </a:rPr>
              <a:t>Věra Maryšková</a:t>
            </a:r>
            <a:endParaRPr lang="en-GB" altLang="cs-CZ" sz="2400" b="1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06503" name="Rectangle 7">
            <a:extLst>
              <a:ext uri="{FF2B5EF4-FFF2-40B4-BE49-F238E27FC236}">
                <a16:creationId xmlns:a16="http://schemas.microsoft.com/office/drawing/2014/main" id="{6972FDE9-66E3-494A-B59A-CA4E386682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8600" y="5734050"/>
            <a:ext cx="5105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>
              <a:spcBef>
                <a:spcPct val="0"/>
              </a:spcBef>
              <a:buFontTx/>
              <a:buNone/>
            </a:pPr>
            <a:r>
              <a:rPr lang="en-GB" altLang="cs-CZ" sz="2400" b="1">
                <a:solidFill>
                  <a:schemeClr val="bg1"/>
                </a:solidFill>
                <a:latin typeface="Comic Sans MS" panose="030F0702030302020204" pitchFamily="66" charset="0"/>
              </a:rPr>
              <a:t>Carmel J. Caruana</a:t>
            </a:r>
            <a:r>
              <a:rPr lang="cs-CZ" altLang="cs-CZ" sz="2400" b="1">
                <a:solidFill>
                  <a:schemeClr val="bg1"/>
                </a:solidFill>
                <a:latin typeface="Comic Sans MS" panose="030F0702030302020204" pitchFamily="66" charset="0"/>
              </a:rPr>
              <a:t>, Ivo Hrazdira</a:t>
            </a:r>
            <a:endParaRPr lang="en-GB" altLang="cs-CZ" sz="2400" b="1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0" dur="1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1" dur="1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2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3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98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9800"/>
                            </p:stCondLst>
                            <p:childTnLst>
                              <p:par>
                                <p:cTn id="18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0" dur="1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1" dur="1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2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3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7000"/>
                            </p:stCondLst>
                            <p:childTnLst>
                              <p:par>
                                <p:cTn id="25" presetID="35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1000" fill="hold"/>
                                        <p:tgtEl>
                                          <p:spTgt spid="106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5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discrete" valueType="str">
                                      <p:cBhvr>
                                        <p:cTn id="28" dur="1000" fill="hold"/>
                                        <p:tgtEl>
                                          <p:spTgt spid="106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18000"/>
                            </p:stCondLst>
                            <p:childTnLst>
                              <p:par>
                                <p:cTn id="3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1000"/>
                                        <p:tgtEl>
                                          <p:spTgt spid="1065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19000"/>
                            </p:stCondLst>
                            <p:childTnLst>
                              <p:par>
                                <p:cTn id="3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2000"/>
                                        <p:tgtEl>
                                          <p:spTgt spid="1065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498" grpId="0"/>
      <p:bldP spid="106498" grpId="1"/>
      <p:bldP spid="106500" grpId="0"/>
      <p:bldP spid="106501" grpId="0"/>
      <p:bldP spid="106502" grpId="0"/>
      <p:bldP spid="106502" grpId="1"/>
      <p:bldP spid="10650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Zástupný symbol pro číslo snímku 7">
            <a:extLst>
              <a:ext uri="{FF2B5EF4-FFF2-40B4-BE49-F238E27FC236}">
                <a16:creationId xmlns:a16="http://schemas.microsoft.com/office/drawing/2014/main" id="{7544BE9E-8A72-492D-97A2-D8DD51329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F4AF4C36-5576-43AE-BD95-0AC6A23A17B8}" type="slidenum">
              <a:rPr lang="en-GB" altLang="cs-CZ" sz="1400">
                <a:solidFill>
                  <a:srgbClr val="000000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4</a:t>
            </a:fld>
            <a:endParaRPr lang="en-GB" altLang="cs-CZ" sz="1400">
              <a:solidFill>
                <a:srgbClr val="000000"/>
              </a:solidFill>
            </a:endParaRPr>
          </a:p>
        </p:txBody>
      </p:sp>
      <p:sp>
        <p:nvSpPr>
          <p:cNvPr id="10243" name="Rectangle 1">
            <a:extLst>
              <a:ext uri="{FF2B5EF4-FFF2-40B4-BE49-F238E27FC236}">
                <a16:creationId xmlns:a16="http://schemas.microsoft.com/office/drawing/2014/main" id="{E588D45B-16A7-4DE7-89D4-9F530F5985D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555625"/>
            <a:ext cx="8229600" cy="579438"/>
          </a:xfrm>
        </p:spPr>
        <p:txBody>
          <a:bodyPr lIns="90000" tIns="46800" rIns="90000" bIns="46800">
            <a:spAutoFit/>
          </a:bodyPr>
          <a:lstStyle/>
          <a:p>
            <a:pPr eaLnBrk="1" hangingPunct="1">
              <a:buClr>
                <a:srgbClr val="FFFFFF"/>
              </a:buCl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cs-CZ" altLang="cs-CZ" sz="3200">
                <a:solidFill>
                  <a:schemeClr val="tx1"/>
                </a:solidFill>
              </a:rPr>
              <a:t>Měření biosignálů elektrické povahy</a:t>
            </a:r>
            <a:endParaRPr lang="en-GB" altLang="cs-CZ" sz="3200">
              <a:solidFill>
                <a:schemeClr val="tx1"/>
              </a:solidFill>
            </a:endParaRPr>
          </a:p>
        </p:txBody>
      </p:sp>
      <p:sp>
        <p:nvSpPr>
          <p:cNvPr id="10244" name="Rectangle 2">
            <a:extLst>
              <a:ext uri="{FF2B5EF4-FFF2-40B4-BE49-F238E27FC236}">
                <a16:creationId xmlns:a16="http://schemas.microsoft.com/office/drawing/2014/main" id="{B3754CA3-4870-4BFE-9E76-E7545B1B8F9B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250825" y="1196975"/>
            <a:ext cx="4244975" cy="5326063"/>
          </a:xfrm>
          <a:solidFill>
            <a:schemeClr val="bg1">
              <a:alpha val="30196"/>
            </a:schemeClr>
          </a:solidFill>
        </p:spPr>
        <p:txBody>
          <a:bodyPr lIns="90000" tIns="46800" rIns="90000" bIns="46800">
            <a:spAutoFit/>
          </a:bodyPr>
          <a:lstStyle/>
          <a:p>
            <a:pPr marL="0" indent="0" eaLnBrk="1" hangingPunct="1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  <a:tabLst>
                <a:tab pos="0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cs-CZ" altLang="cs-CZ" sz="2000"/>
              <a:t>Aktivní biosignály: vždy potřebujeme zařízení, které se skládá ze tří částí:</a:t>
            </a:r>
          </a:p>
          <a:p>
            <a:pPr marL="0" indent="0" eaLnBrk="1" hangingPunct="1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AutoNum type="alphaUcParenR"/>
              <a:tabLst>
                <a:tab pos="0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cs-CZ" altLang="cs-CZ" sz="2000" b="1"/>
              <a:t> Snímací elektrody: </a:t>
            </a:r>
            <a:r>
              <a:rPr lang="cs-CZ" altLang="cs-CZ" sz="2000"/>
              <a:t>umožňují vodivé spojení vyšetřované části těla s měřicím systémem. (EKG)</a:t>
            </a:r>
          </a:p>
          <a:p>
            <a:pPr marL="0" indent="0" eaLnBrk="1" hangingPunct="1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AutoNum type="alphaUcParenR"/>
              <a:tabLst>
                <a:tab pos="0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cs-CZ" altLang="cs-CZ" sz="2000" b="1"/>
              <a:t> Zařízení na zpracování signálu</a:t>
            </a:r>
            <a:r>
              <a:rPr lang="cs-CZ" altLang="cs-CZ" sz="2000"/>
              <a:t> (včetně zesilovače</a:t>
            </a:r>
            <a:r>
              <a:rPr lang="cs-CZ" altLang="cs-CZ" sz="2000" b="1"/>
              <a:t>,</a:t>
            </a:r>
            <a:r>
              <a:rPr lang="cs-CZ" altLang="cs-CZ" sz="2000"/>
              <a:t> AD převodníku, filtrů pro odstranění šumu a nežádoucích frekvencí atd.)</a:t>
            </a:r>
          </a:p>
          <a:p>
            <a:pPr marL="0" indent="0" eaLnBrk="1" hangingPunct="1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AutoNum type="alphaUcParenR"/>
              <a:tabLst>
                <a:tab pos="0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cs-CZ" altLang="cs-CZ" sz="2000" b="1"/>
              <a:t> Záznamové zařízení </a:t>
            </a:r>
            <a:r>
              <a:rPr lang="cs-CZ" altLang="cs-CZ" sz="2000"/>
              <a:t>(dnes obvykle monitor nebo zapisovač/tiskárna)</a:t>
            </a:r>
          </a:p>
          <a:p>
            <a:pPr marL="0" indent="0" eaLnBrk="1" hangingPunct="1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  <a:tabLst>
                <a:tab pos="0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cs-CZ" altLang="cs-CZ" sz="2000" i="1"/>
              <a:t>Pasivní biosignály (též aktivní neelektrické): </a:t>
            </a:r>
            <a:r>
              <a:rPr lang="cs-CZ" altLang="cs-CZ" sz="2000"/>
              <a:t>snímací elektrody jsou nahrazeny čidly - měniči (např. čidla rtg záření u digitálního rtg přístroje nebo teplotní čidla).</a:t>
            </a:r>
          </a:p>
        </p:txBody>
      </p:sp>
      <p:pic>
        <p:nvPicPr>
          <p:cNvPr id="10245" name="Picture 4" descr="Medical Temperature probes">
            <a:extLst>
              <a:ext uri="{FF2B5EF4-FFF2-40B4-BE49-F238E27FC236}">
                <a16:creationId xmlns:a16="http://schemas.microsoft.com/office/drawing/2014/main" id="{3FF6013B-E123-4F26-93DF-979AC562EE42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24525" y="4060825"/>
            <a:ext cx="3024188" cy="2797175"/>
          </a:xfrm>
          <a:noFill/>
        </p:spPr>
      </p:pic>
      <p:pic>
        <p:nvPicPr>
          <p:cNvPr id="10246" name="Picture 6" descr="electrodes">
            <a:extLst>
              <a:ext uri="{FF2B5EF4-FFF2-40B4-BE49-F238E27FC236}">
                <a16:creationId xmlns:a16="http://schemas.microsoft.com/office/drawing/2014/main" id="{E4267B86-6D73-492B-987B-6F109F8BC49C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87900" y="1484313"/>
            <a:ext cx="2006600" cy="2187575"/>
          </a:xfrm>
          <a:noFill/>
        </p:spPr>
      </p:pic>
      <p:pic>
        <p:nvPicPr>
          <p:cNvPr id="10247" name="Picture 8" descr="12">
            <a:extLst>
              <a:ext uri="{FF2B5EF4-FFF2-40B4-BE49-F238E27FC236}">
                <a16:creationId xmlns:a16="http://schemas.microsoft.com/office/drawing/2014/main" id="{02CF8402-EE9F-4889-A169-CC6A292E8D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025" y="1484313"/>
            <a:ext cx="2187575" cy="218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8" name="Line 9">
            <a:extLst>
              <a:ext uri="{FF2B5EF4-FFF2-40B4-BE49-F238E27FC236}">
                <a16:creationId xmlns:a16="http://schemas.microsoft.com/office/drawing/2014/main" id="{7D1A6585-4AD3-4179-A1F2-16E7F91A230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140200" y="2636838"/>
            <a:ext cx="1296988" cy="2159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0249" name="Line 10">
            <a:extLst>
              <a:ext uri="{FF2B5EF4-FFF2-40B4-BE49-F238E27FC236}">
                <a16:creationId xmlns:a16="http://schemas.microsoft.com/office/drawing/2014/main" id="{8084B394-C8CD-4D9A-AAE4-ECD87C6EECF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419475" y="5876925"/>
            <a:ext cx="2160588" cy="40005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0250" name="TextovéPole 9">
            <a:extLst>
              <a:ext uri="{FF2B5EF4-FFF2-40B4-BE49-F238E27FC236}">
                <a16:creationId xmlns:a16="http://schemas.microsoft.com/office/drawing/2014/main" id="{23094E1E-66ED-4E75-BAFF-9309FA2681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16463" y="3789363"/>
            <a:ext cx="42481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/>
              <a:t>Elektrody EKG na jedno použití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3D2C24E4-A161-4E45-8699-18541BBBD6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261350" y="333364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8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Zástupný symbol pro číslo snímku 8">
            <a:extLst>
              <a:ext uri="{FF2B5EF4-FFF2-40B4-BE49-F238E27FC236}">
                <a16:creationId xmlns:a16="http://schemas.microsoft.com/office/drawing/2014/main" id="{902E3BA1-C192-4028-953C-BCED808E7D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A0770640-142E-4720-B407-83AD5023AAB8}" type="slidenum">
              <a:rPr lang="en-GB" altLang="cs-CZ" sz="1400">
                <a:solidFill>
                  <a:srgbClr val="000000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5</a:t>
            </a:fld>
            <a:endParaRPr lang="en-GB" altLang="cs-CZ" sz="1400">
              <a:solidFill>
                <a:srgbClr val="000000"/>
              </a:solidFill>
            </a:endParaRPr>
          </a:p>
        </p:txBody>
      </p:sp>
      <p:sp>
        <p:nvSpPr>
          <p:cNvPr id="12291" name="Rectangle 2">
            <a:extLst>
              <a:ext uri="{FF2B5EF4-FFF2-40B4-BE49-F238E27FC236}">
                <a16:creationId xmlns:a16="http://schemas.microsoft.com/office/drawing/2014/main" id="{B28DD027-142D-4056-AE4E-01EA87D3A0CA}"/>
              </a:ext>
            </a:extLst>
          </p:cNvPr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pPr eaLnBrk="1" hangingPunct="1"/>
            <a:r>
              <a:rPr lang="en-US" altLang="cs-CZ" sz="3200"/>
              <a:t>Monitor</a:t>
            </a:r>
            <a:r>
              <a:rPr lang="cs-CZ" altLang="cs-CZ" sz="3200"/>
              <a:t>ování biosignálů na jednotce intenzivní péče</a:t>
            </a:r>
            <a:endParaRPr lang="en-US" altLang="cs-CZ" sz="3200"/>
          </a:p>
        </p:txBody>
      </p:sp>
      <p:pic>
        <p:nvPicPr>
          <p:cNvPr id="12292" name="Picture 3" descr="gesu_02_img0124">
            <a:extLst>
              <a:ext uri="{FF2B5EF4-FFF2-40B4-BE49-F238E27FC236}">
                <a16:creationId xmlns:a16="http://schemas.microsoft.com/office/drawing/2014/main" id="{51799A92-5ACB-4FD2-9A8E-11E05F6362B8}"/>
              </a:ext>
            </a:extLst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5813" y="1600200"/>
            <a:ext cx="3381375" cy="2185988"/>
          </a:xfrm>
          <a:noFill/>
        </p:spPr>
      </p:pic>
      <p:pic>
        <p:nvPicPr>
          <p:cNvPr id="12293" name="Picture 4" descr="If a new drug were as effective at saving lives as Peter Pronovost’s checklist, there would be a nationwide marketing campaign urging doctors to use it.">
            <a:extLst>
              <a:ext uri="{FF2B5EF4-FFF2-40B4-BE49-F238E27FC236}">
                <a16:creationId xmlns:a16="http://schemas.microsoft.com/office/drawing/2014/main" id="{517CDBE4-F338-4A87-81E2-EEA4E82FA738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64163" y="4149725"/>
            <a:ext cx="2338387" cy="2349500"/>
          </a:xfrm>
          <a:noFill/>
        </p:spPr>
      </p:pic>
      <p:pic>
        <p:nvPicPr>
          <p:cNvPr id="12294" name="Picture 5" descr="nk_monitor">
            <a:extLst>
              <a:ext uri="{FF2B5EF4-FFF2-40B4-BE49-F238E27FC236}">
                <a16:creationId xmlns:a16="http://schemas.microsoft.com/office/drawing/2014/main" id="{D5A813DF-C44F-4B9B-8C60-33FAA2DCB6CA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0" y="981075"/>
            <a:ext cx="2501900" cy="3167063"/>
          </a:xfrm>
          <a:noFill/>
        </p:spPr>
      </p:pic>
      <p:pic>
        <p:nvPicPr>
          <p:cNvPr id="12295" name="Picture 6">
            <a:extLst>
              <a:ext uri="{FF2B5EF4-FFF2-40B4-BE49-F238E27FC236}">
                <a16:creationId xmlns:a16="http://schemas.microsoft.com/office/drawing/2014/main" id="{A2FB6B4B-36F1-4F5D-9CA0-E257BFE8BD21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47813" y="4149725"/>
            <a:ext cx="3095625" cy="2322513"/>
          </a:xfrm>
          <a:noFill/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D2454EBF-4833-4E40-9E15-EA04CCCEB0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199437" y="2011779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6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Zástupný symbol pro číslo snímku 5">
            <a:extLst>
              <a:ext uri="{FF2B5EF4-FFF2-40B4-BE49-F238E27FC236}">
                <a16:creationId xmlns:a16="http://schemas.microsoft.com/office/drawing/2014/main" id="{8891270C-8472-48B2-9AD5-CA533975E1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DFE33257-7E81-4421-8C5F-A980FF5D555B}" type="slidenum">
              <a:rPr lang="en-GB" altLang="cs-CZ" sz="1400">
                <a:solidFill>
                  <a:srgbClr val="000000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6</a:t>
            </a:fld>
            <a:endParaRPr lang="en-GB" altLang="cs-CZ" sz="1400">
              <a:solidFill>
                <a:srgbClr val="000000"/>
              </a:solidFill>
            </a:endParaRPr>
          </a:p>
        </p:txBody>
      </p:sp>
      <p:sp>
        <p:nvSpPr>
          <p:cNvPr id="14339" name="Rectangle 1">
            <a:extLst>
              <a:ext uri="{FF2B5EF4-FFF2-40B4-BE49-F238E27FC236}">
                <a16:creationId xmlns:a16="http://schemas.microsoft.com/office/drawing/2014/main" id="{48C9105F-768D-46E0-A154-0A7442AD52E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81000" y="228600"/>
            <a:ext cx="8439150" cy="579438"/>
          </a:xfrm>
        </p:spPr>
        <p:txBody>
          <a:bodyPr lIns="90000" tIns="46800" rIns="90000" bIns="46800">
            <a:spAutoFit/>
          </a:bodyPr>
          <a:lstStyle/>
          <a:p>
            <a:pPr eaLnBrk="1" hangingPunct="1">
              <a:buClr>
                <a:srgbClr val="FFFFFF"/>
              </a:buCl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cs-CZ" altLang="cs-CZ" sz="3200">
                <a:solidFill>
                  <a:schemeClr val="tx1"/>
                </a:solidFill>
              </a:rPr>
              <a:t>Elektrody pro měření aktivních biosignálů</a:t>
            </a:r>
          </a:p>
        </p:txBody>
      </p:sp>
      <p:sp>
        <p:nvSpPr>
          <p:cNvPr id="14340" name="Rectangle 2">
            <a:extLst>
              <a:ext uri="{FF2B5EF4-FFF2-40B4-BE49-F238E27FC236}">
                <a16:creationId xmlns:a16="http://schemas.microsoft.com/office/drawing/2014/main" id="{7639EC92-31C3-4FC6-9F1A-BEF0C6DB077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95288" y="1196975"/>
            <a:ext cx="8291512" cy="4824413"/>
          </a:xfrm>
          <a:solidFill>
            <a:schemeClr val="bg1">
              <a:alpha val="30196"/>
            </a:schemeClr>
          </a:solidFill>
        </p:spPr>
        <p:txBody>
          <a:bodyPr lIns="90000" tIns="46800" rIns="90000" bIns="46800">
            <a:spAutoFit/>
          </a:bodyPr>
          <a:lstStyle/>
          <a:p>
            <a:pPr marL="0" indent="26988" eaLnBrk="1" hangingPunct="1">
              <a:lnSpc>
                <a:spcPct val="90000"/>
              </a:lnSpc>
              <a:spcBef>
                <a:spcPct val="0"/>
              </a:spcBef>
              <a:buClr>
                <a:schemeClr val="tx1"/>
              </a:buClr>
              <a:buSzPct val="125000"/>
              <a:buFont typeface="Wingdings" panose="05000000000000000000" pitchFamily="2" charset="2"/>
              <a:buNone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cs-CZ" altLang="cs-CZ" sz="2200"/>
              <a:t>Polarizovatelné (elektrody vytvářejí </a:t>
            </a:r>
            <a:r>
              <a:rPr lang="cs-CZ" altLang="cs-CZ" sz="2200" i="1"/>
              <a:t>proměnlivý</a:t>
            </a:r>
            <a:r>
              <a:rPr lang="cs-CZ" altLang="cs-CZ" sz="2200"/>
              <a:t> vlastní kontaktní potenciál v důsledku elektrochemické reakce) nebo </a:t>
            </a:r>
          </a:p>
          <a:p>
            <a:pPr marL="0" indent="26988" eaLnBrk="1" hangingPunct="1">
              <a:lnSpc>
                <a:spcPct val="90000"/>
              </a:lnSpc>
              <a:spcBef>
                <a:spcPct val="0"/>
              </a:spcBef>
              <a:buClr>
                <a:schemeClr val="tx1"/>
              </a:buClr>
              <a:buSzPct val="125000"/>
              <a:buFont typeface="Wingdings" panose="05000000000000000000" pitchFamily="2" charset="2"/>
              <a:buNone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cs-CZ" altLang="cs-CZ" sz="2200"/>
              <a:t>nepolarizovatelné (mají </a:t>
            </a:r>
            <a:r>
              <a:rPr lang="cs-CZ" altLang="cs-CZ" sz="2200" i="1"/>
              <a:t>konstantní</a:t>
            </a:r>
            <a:r>
              <a:rPr lang="cs-CZ" altLang="cs-CZ" sz="2200"/>
              <a:t> vlastní potenciál)</a:t>
            </a:r>
          </a:p>
          <a:p>
            <a:pPr marL="0" indent="26988" eaLnBrk="1" hangingPunct="1">
              <a:lnSpc>
                <a:spcPct val="90000"/>
              </a:lnSpc>
              <a:spcBef>
                <a:spcPct val="0"/>
              </a:spcBef>
              <a:buClr>
                <a:schemeClr val="tx1"/>
              </a:buClr>
              <a:buSzPct val="125000"/>
              <a:buFont typeface="Wingdings" panose="05000000000000000000" pitchFamily="2" charset="2"/>
              <a:buNone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endParaRPr lang="cs-CZ" altLang="cs-CZ" sz="1000"/>
          </a:p>
          <a:p>
            <a:pPr marL="825500" lvl="1" indent="-280988" eaLnBrk="1" hangingPunct="1">
              <a:lnSpc>
                <a:spcPct val="90000"/>
              </a:lnSpc>
              <a:buClr>
                <a:schemeClr val="tx1"/>
              </a:buClr>
              <a:buSzPct val="125000"/>
              <a:buFont typeface="Wingdings" panose="05000000000000000000" pitchFamily="2" charset="2"/>
              <a:buChar char="Ø"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cs-CZ" altLang="cs-CZ" sz="2100"/>
              <a:t>Polarizovatelné: měření je nepřesné, protože elektrodové napětí je proměnlivé, např. v důsledku vlhkosti (pocení), chemického složení okolního prostředí atd. Většina polarizovatelných elektrod se vyrábí z ušlechtilých kovů. V případě koncentrační polarizace se v okolí elektrody mění koncentrace iontů v důsledku elektrochemických procesů. V případě chemické polarizace dochází k uvolňování plynů na povrchu elektrod. </a:t>
            </a:r>
          </a:p>
          <a:p>
            <a:pPr marL="825500" lvl="1" indent="-280988" eaLnBrk="1" hangingPunct="1">
              <a:lnSpc>
                <a:spcPct val="90000"/>
              </a:lnSpc>
              <a:buClr>
                <a:schemeClr val="tx1"/>
              </a:buClr>
              <a:buSzPct val="125000"/>
              <a:buFont typeface="Wingdings" panose="05000000000000000000" pitchFamily="2" charset="2"/>
              <a:buChar char="Ø"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endParaRPr lang="cs-CZ" altLang="cs-CZ" sz="1000"/>
          </a:p>
          <a:p>
            <a:pPr marL="825500" lvl="1" indent="-280988" eaLnBrk="1" hangingPunct="1">
              <a:lnSpc>
                <a:spcPct val="90000"/>
              </a:lnSpc>
              <a:buClr>
                <a:schemeClr val="tx1"/>
              </a:buClr>
              <a:buSzPct val="125000"/>
              <a:buFont typeface="Wingdings" panose="05000000000000000000" pitchFamily="2" charset="2"/>
              <a:buChar char="Ø"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cs-CZ" altLang="cs-CZ" sz="2100"/>
              <a:t>Nepolarizovatelné elektrody: přesné měření biopotenciálů. V praxi se nejčastěji používá elektroda stříbrochloridová (Ag-AgCl).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8B613175-81C6-4B0F-A2E2-B6258976B6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56637" y="592930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5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Zástupný symbol pro číslo snímku 5">
            <a:extLst>
              <a:ext uri="{FF2B5EF4-FFF2-40B4-BE49-F238E27FC236}">
                <a16:creationId xmlns:a16="http://schemas.microsoft.com/office/drawing/2014/main" id="{95DDEC3A-3AF0-4AD3-8E87-A2AD8905A4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A357762D-1C70-4435-AE09-EED2219F90C2}" type="slidenum">
              <a:rPr lang="en-GB" altLang="cs-CZ" sz="1400">
                <a:solidFill>
                  <a:srgbClr val="000000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7</a:t>
            </a:fld>
            <a:endParaRPr lang="en-GB" altLang="cs-CZ" sz="1400">
              <a:solidFill>
                <a:srgbClr val="000000"/>
              </a:solidFill>
            </a:endParaRPr>
          </a:p>
        </p:txBody>
      </p:sp>
      <p:sp>
        <p:nvSpPr>
          <p:cNvPr id="16387" name="Rectangle 1">
            <a:extLst>
              <a:ext uri="{FF2B5EF4-FFF2-40B4-BE49-F238E27FC236}">
                <a16:creationId xmlns:a16="http://schemas.microsoft.com/office/drawing/2014/main" id="{088A33A4-B786-4F22-8AC2-7CA463EB004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00113" y="552450"/>
            <a:ext cx="7786687" cy="1066800"/>
          </a:xfrm>
        </p:spPr>
        <p:txBody>
          <a:bodyPr lIns="90000" tIns="46800" rIns="90000" bIns="46800">
            <a:spAutoFit/>
          </a:bodyPr>
          <a:lstStyle/>
          <a:p>
            <a:pPr eaLnBrk="1" hangingPunct="1">
              <a:buClr>
                <a:srgbClr val="FFFFFF"/>
              </a:buCl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cs-CZ" altLang="cs-CZ" sz="3200">
                <a:solidFill>
                  <a:schemeClr val="tx1"/>
                </a:solidFill>
              </a:rPr>
              <a:t>Snímací elektroda</a:t>
            </a:r>
            <a:br>
              <a:rPr lang="en-GB" altLang="cs-CZ" sz="3200">
                <a:solidFill>
                  <a:schemeClr val="tx1"/>
                </a:solidFill>
              </a:rPr>
            </a:br>
            <a:r>
              <a:rPr lang="en-GB" altLang="cs-CZ" sz="3200">
                <a:solidFill>
                  <a:schemeClr val="tx1"/>
                </a:solidFill>
              </a:rPr>
              <a:t>(</a:t>
            </a:r>
            <a:r>
              <a:rPr lang="cs-CZ" altLang="cs-CZ" sz="3200">
                <a:solidFill>
                  <a:schemeClr val="tx1"/>
                </a:solidFill>
              </a:rPr>
              <a:t>misková</a:t>
            </a:r>
            <a:r>
              <a:rPr lang="en-GB" altLang="cs-CZ" sz="3200">
                <a:solidFill>
                  <a:schemeClr val="tx1"/>
                </a:solidFill>
              </a:rPr>
              <a:t>, n</a:t>
            </a:r>
            <a:r>
              <a:rPr lang="cs-CZ" altLang="cs-CZ" sz="3200">
                <a:solidFill>
                  <a:schemeClr val="tx1"/>
                </a:solidFill>
              </a:rPr>
              <a:t>e</a:t>
            </a:r>
            <a:r>
              <a:rPr lang="en-GB" altLang="cs-CZ" sz="3200">
                <a:solidFill>
                  <a:schemeClr val="tx1"/>
                </a:solidFill>
              </a:rPr>
              <a:t>polari</a:t>
            </a:r>
            <a:r>
              <a:rPr lang="cs-CZ" altLang="cs-CZ" sz="3200">
                <a:solidFill>
                  <a:schemeClr val="tx1"/>
                </a:solidFill>
              </a:rPr>
              <a:t>zovatelná</a:t>
            </a:r>
            <a:r>
              <a:rPr lang="en-GB" altLang="cs-CZ" sz="3200">
                <a:solidFill>
                  <a:schemeClr val="tx1"/>
                </a:solidFill>
              </a:rPr>
              <a:t>)</a:t>
            </a:r>
          </a:p>
        </p:txBody>
      </p:sp>
      <p:pic>
        <p:nvPicPr>
          <p:cNvPr id="16388" name="Picture 7" descr="electrode">
            <a:extLst>
              <a:ext uri="{FF2B5EF4-FFF2-40B4-BE49-F238E27FC236}">
                <a16:creationId xmlns:a16="http://schemas.microsoft.com/office/drawing/2014/main" id="{2978795C-EA81-4473-A0BF-85A153F7655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7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16013" y="2617788"/>
            <a:ext cx="7200900" cy="2343150"/>
          </a:xfrm>
          <a:noFill/>
        </p:spPr>
      </p:pic>
      <p:sp>
        <p:nvSpPr>
          <p:cNvPr id="16389" name="TextovéPole 4">
            <a:extLst>
              <a:ext uri="{FF2B5EF4-FFF2-40B4-BE49-F238E27FC236}">
                <a16:creationId xmlns:a16="http://schemas.microsoft.com/office/drawing/2014/main" id="{7A6C4C22-B326-4247-8AE2-316087DB9E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7450" y="5229225"/>
            <a:ext cx="46799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/>
              <a:t>Insulant = izolant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B0255B48-9FC7-48F8-AE4E-D604C7E89B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851810" y="908720"/>
            <a:ext cx="487363" cy="487363"/>
          </a:xfrm>
          <a:prstGeom prst="rect">
            <a:avLst/>
          </a:prstGeom>
        </p:spPr>
      </p:pic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442E4E48-0F0C-4EE6-99C7-1529B492834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888723" y="1731838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7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17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68293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Zástupný symbol pro číslo snímku 5">
            <a:extLst>
              <a:ext uri="{FF2B5EF4-FFF2-40B4-BE49-F238E27FC236}">
                <a16:creationId xmlns:a16="http://schemas.microsoft.com/office/drawing/2014/main" id="{4C56F67A-7AD4-4610-87AE-1709521525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A3E0D2E4-A3AC-4A96-894B-218F40A5C174}" type="slidenum">
              <a:rPr lang="en-GB" altLang="cs-CZ" sz="1400">
                <a:solidFill>
                  <a:srgbClr val="000000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8</a:t>
            </a:fld>
            <a:endParaRPr lang="en-GB" altLang="cs-CZ" sz="1400">
              <a:solidFill>
                <a:srgbClr val="000000"/>
              </a:solidFill>
            </a:endParaRPr>
          </a:p>
        </p:txBody>
      </p:sp>
      <p:sp>
        <p:nvSpPr>
          <p:cNvPr id="18435" name="Rectangle 2">
            <a:extLst>
              <a:ext uri="{FF2B5EF4-FFF2-40B4-BE49-F238E27FC236}">
                <a16:creationId xmlns:a16="http://schemas.microsoft.com/office/drawing/2014/main" id="{8E49F99C-9BC6-4787-9570-FFFB9D85196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435975" cy="1143000"/>
          </a:xfrm>
        </p:spPr>
        <p:txBody>
          <a:bodyPr/>
          <a:lstStyle/>
          <a:p>
            <a:pPr eaLnBrk="1" hangingPunct="1"/>
            <a:r>
              <a:rPr lang="cs-CZ" altLang="cs-CZ" sz="3200">
                <a:solidFill>
                  <a:schemeClr val="tx1"/>
                </a:solidFill>
              </a:rPr>
              <a:t>Elektrody pro měření aktivních biosignálů</a:t>
            </a:r>
            <a:endParaRPr lang="en-GB" altLang="cs-CZ" sz="3200">
              <a:solidFill>
                <a:schemeClr val="tx1"/>
              </a:solidFill>
            </a:endParaRPr>
          </a:p>
        </p:txBody>
      </p:sp>
      <p:sp>
        <p:nvSpPr>
          <p:cNvPr id="18436" name="Rectangle 3">
            <a:extLst>
              <a:ext uri="{FF2B5EF4-FFF2-40B4-BE49-F238E27FC236}">
                <a16:creationId xmlns:a16="http://schemas.microsoft.com/office/drawing/2014/main" id="{109E903D-9224-4780-8339-1AAB8206A49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95288" y="1628775"/>
            <a:ext cx="8362950" cy="4492625"/>
          </a:xfrm>
          <a:solidFill>
            <a:schemeClr val="bg1">
              <a:alpha val="30196"/>
            </a:schemeClr>
          </a:solidFill>
        </p:spPr>
        <p:txBody>
          <a:bodyPr/>
          <a:lstStyle/>
          <a:p>
            <a:pPr eaLnBrk="1" hangingPunct="1">
              <a:lnSpc>
                <a:spcPct val="80000"/>
              </a:lnSpc>
              <a:buClr>
                <a:schemeClr val="tx1"/>
              </a:buClr>
              <a:buSzPct val="125000"/>
              <a:buFont typeface="Wingdings" panose="05000000000000000000" pitchFamily="2" charset="2"/>
              <a:buChar char="Ø"/>
            </a:pPr>
            <a:r>
              <a:rPr lang="cs-CZ" altLang="cs-CZ" sz="2400" b="1"/>
              <a:t>Makro- </a:t>
            </a:r>
            <a:r>
              <a:rPr lang="cs-CZ" altLang="cs-CZ" sz="2400"/>
              <a:t>nebo</a:t>
            </a:r>
            <a:r>
              <a:rPr lang="cs-CZ" altLang="cs-CZ" sz="2400" b="1"/>
              <a:t> mikroelektrody</a:t>
            </a:r>
            <a:r>
              <a:rPr lang="cs-CZ" altLang="cs-CZ" sz="2400"/>
              <a:t>. Mikroelektrody se používají pro měření biopotenciálů jednotlivých buněk. Mají malý průměr hrotu (</a:t>
            </a:r>
            <a:r>
              <a:rPr lang="en-US" altLang="cs-CZ" sz="2400">
                <a:cs typeface="Arial" panose="020B0604020202020204" pitchFamily="34" charset="0"/>
              </a:rPr>
              <a:t>&lt;</a:t>
            </a:r>
            <a:r>
              <a:rPr lang="cs-CZ" altLang="cs-CZ" sz="2400"/>
              <a:t>0,5 </a:t>
            </a:r>
            <a:r>
              <a:rPr lang="cs-CZ" altLang="cs-CZ" sz="2400">
                <a:latin typeface="Symbol" panose="05050102010706020507" pitchFamily="18" charset="2"/>
              </a:rPr>
              <a:t></a:t>
            </a:r>
            <a:r>
              <a:rPr lang="cs-CZ" altLang="cs-CZ" sz="2400"/>
              <a:t>m) a jsou vyrobeny z kovu (polarizovatelné) nebo skla (nepolarizovatelné). Skleněné mikroelektrody jsou kapiláry s otevřeným koncem, naplněné elektrolytem o standardní koncentraci. </a:t>
            </a:r>
          </a:p>
          <a:p>
            <a:pPr eaLnBrk="1" hangingPunct="1">
              <a:lnSpc>
                <a:spcPct val="80000"/>
              </a:lnSpc>
              <a:buClr>
                <a:schemeClr val="tx1"/>
              </a:buClr>
              <a:buSzPct val="125000"/>
              <a:buFont typeface="Wingdings" panose="05000000000000000000" pitchFamily="2" charset="2"/>
              <a:buNone/>
            </a:pPr>
            <a:endParaRPr lang="cs-CZ" altLang="cs-CZ" sz="1000"/>
          </a:p>
          <a:p>
            <a:pPr eaLnBrk="1" hangingPunct="1">
              <a:lnSpc>
                <a:spcPct val="80000"/>
              </a:lnSpc>
              <a:spcBef>
                <a:spcPts val="700"/>
              </a:spcBef>
              <a:buClr>
                <a:schemeClr val="tx1"/>
              </a:buClr>
              <a:buSzPct val="125000"/>
              <a:buFont typeface="Wingdings" panose="05000000000000000000" pitchFamily="2" charset="2"/>
              <a:buChar char="Ø"/>
            </a:pPr>
            <a:r>
              <a:rPr lang="cs-CZ" altLang="cs-CZ" sz="2400" b="1"/>
              <a:t>Povrchové elektrody</a:t>
            </a:r>
            <a:r>
              <a:rPr lang="cs-CZ" altLang="cs-CZ" sz="2400"/>
              <a:t> jsou kovové destičky různého tvaru a velikosti. Dobrý elektrický kontakt je zajišťován vodivým gelem. Jejich tvar je často miskový. </a:t>
            </a:r>
          </a:p>
          <a:p>
            <a:pPr eaLnBrk="1" hangingPunct="1">
              <a:lnSpc>
                <a:spcPct val="80000"/>
              </a:lnSpc>
              <a:spcBef>
                <a:spcPts val="700"/>
              </a:spcBef>
              <a:buClr>
                <a:schemeClr val="tx1"/>
              </a:buClr>
              <a:buSzPct val="125000"/>
              <a:buFont typeface="Wingdings" panose="05000000000000000000" pitchFamily="2" charset="2"/>
              <a:buChar char="Ø"/>
            </a:pPr>
            <a:r>
              <a:rPr lang="cs-CZ" altLang="cs-CZ" sz="2400" b="1"/>
              <a:t>Vpichové elektrody </a:t>
            </a:r>
            <a:r>
              <a:rPr lang="cs-CZ" altLang="cs-CZ" sz="2400"/>
              <a:t>se používají pro snímání biopotenciálů z malých oblastí tkáně. Vyrábějí se z ušlechtilých kovů a používají zejména pro měření svalových biopotenciálů nebo dlouhodobé snímání potenciálů srdečních či mozkových.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C46D9D9F-8853-4DD8-94AE-15C60E0C8D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02562" y="1330251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35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Zástupný symbol pro číslo snímku 6">
            <a:extLst>
              <a:ext uri="{FF2B5EF4-FFF2-40B4-BE49-F238E27FC236}">
                <a16:creationId xmlns:a16="http://schemas.microsoft.com/office/drawing/2014/main" id="{54CC12F9-F67E-45FF-8619-FF4BF4F5F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72279296-26A9-4B41-97F3-752E5EF8A133}" type="slidenum">
              <a:rPr lang="en-GB" altLang="cs-CZ" sz="1400">
                <a:solidFill>
                  <a:srgbClr val="000000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9</a:t>
            </a:fld>
            <a:endParaRPr lang="en-GB" altLang="cs-CZ" sz="1400">
              <a:solidFill>
                <a:srgbClr val="000000"/>
              </a:solidFill>
            </a:endParaRPr>
          </a:p>
        </p:txBody>
      </p:sp>
      <p:sp>
        <p:nvSpPr>
          <p:cNvPr id="20483" name="Rectangle 1">
            <a:extLst>
              <a:ext uri="{FF2B5EF4-FFF2-40B4-BE49-F238E27FC236}">
                <a16:creationId xmlns:a16="http://schemas.microsoft.com/office/drawing/2014/main" id="{6577EDB9-2930-4846-8535-A898E7532F1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555625"/>
            <a:ext cx="8229600" cy="579438"/>
          </a:xfrm>
        </p:spPr>
        <p:txBody>
          <a:bodyPr lIns="90000" tIns="46800" rIns="90000" bIns="46800">
            <a:spAutoFit/>
          </a:bodyPr>
          <a:lstStyle/>
          <a:p>
            <a:pPr eaLnBrk="1" hangingPunct="1">
              <a:buClr>
                <a:srgbClr val="FFFFFF"/>
              </a:buCl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cs-CZ" altLang="cs-CZ" sz="3200">
                <a:solidFill>
                  <a:schemeClr val="tx1"/>
                </a:solidFill>
              </a:rPr>
              <a:t>Bipolární a unipolární dvojice elektrod</a:t>
            </a:r>
          </a:p>
        </p:txBody>
      </p:sp>
      <p:sp>
        <p:nvSpPr>
          <p:cNvPr id="20484" name="Rectangle 2">
            <a:extLst>
              <a:ext uri="{FF2B5EF4-FFF2-40B4-BE49-F238E27FC236}">
                <a16:creationId xmlns:a16="http://schemas.microsoft.com/office/drawing/2014/main" id="{7C7ECF19-0662-42C6-86BA-3D309AB9B366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323850" y="1341438"/>
            <a:ext cx="4537075" cy="5329237"/>
          </a:xfrm>
          <a:solidFill>
            <a:schemeClr val="bg1">
              <a:alpha val="30196"/>
            </a:schemeClr>
          </a:solidFill>
        </p:spPr>
        <p:txBody>
          <a:bodyPr lIns="90000" tIns="46800" rIns="90000" bIns="46800">
            <a:spAutoFit/>
          </a:bodyPr>
          <a:lstStyle/>
          <a:p>
            <a:pPr marL="182563" indent="-182563" eaLnBrk="1" hangingPunct="1">
              <a:lnSpc>
                <a:spcPct val="80000"/>
              </a:lnSpc>
              <a:spcBef>
                <a:spcPts val="500"/>
              </a:spcBef>
              <a:buClr>
                <a:schemeClr val="tx1"/>
              </a:buClr>
              <a:buFontTx/>
              <a:buNone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cs-CZ" altLang="cs-CZ" sz="2800"/>
              <a:t>Při </a:t>
            </a:r>
            <a:r>
              <a:rPr lang="cs-CZ" altLang="cs-CZ" sz="2800" b="1"/>
              <a:t>bipolární aplikaci </a:t>
            </a:r>
            <a:r>
              <a:rPr lang="cs-CZ" altLang="cs-CZ" sz="2800"/>
              <a:t>jsou obě elektrody diferentní, tj. umístěné do elektricky aktivní oblasti. </a:t>
            </a:r>
          </a:p>
          <a:p>
            <a:pPr marL="182563" indent="-182563" eaLnBrk="1" hangingPunct="1">
              <a:lnSpc>
                <a:spcPct val="80000"/>
              </a:lnSpc>
              <a:spcBef>
                <a:spcPts val="500"/>
              </a:spcBef>
              <a:buClr>
                <a:schemeClr val="tx1"/>
              </a:buClr>
              <a:buFontTx/>
              <a:buNone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cs-CZ" altLang="cs-CZ" sz="2800"/>
              <a:t>Při </a:t>
            </a:r>
            <a:r>
              <a:rPr lang="cs-CZ" altLang="cs-CZ" sz="2800" b="1"/>
              <a:t>unipolární aplikaci</a:t>
            </a:r>
            <a:r>
              <a:rPr lang="cs-CZ" altLang="cs-CZ" sz="2800"/>
              <a:t> je jedna elektroda diferentní (maloplošná), umístěná v elektricky aktivní oblasti. Druhá elektroda je indiferentní (většinou velkoplošná), umístěná v elektricky neaktivní oblasti. Výjimka: </a:t>
            </a:r>
            <a:r>
              <a:rPr lang="cs-CZ" altLang="cs-CZ" sz="2800" i="1"/>
              <a:t>Wilsonova svorka </a:t>
            </a:r>
            <a:r>
              <a:rPr lang="cs-CZ" altLang="cs-CZ" sz="2800"/>
              <a:t>používaná v EKG.</a:t>
            </a:r>
          </a:p>
        </p:txBody>
      </p:sp>
      <p:pic>
        <p:nvPicPr>
          <p:cNvPr id="20485" name="Picture 4" descr="lead1">
            <a:extLst>
              <a:ext uri="{FF2B5EF4-FFF2-40B4-BE49-F238E27FC236}">
                <a16:creationId xmlns:a16="http://schemas.microsoft.com/office/drawing/2014/main" id="{1E8D8CE7-42B9-4DC2-BD97-F8B977AF56FA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95838" y="1484313"/>
            <a:ext cx="3884612" cy="4032250"/>
          </a:xfrm>
          <a:noFill/>
        </p:spPr>
      </p:pic>
      <p:sp>
        <p:nvSpPr>
          <p:cNvPr id="20486" name="Text Box 6">
            <a:extLst>
              <a:ext uri="{FF2B5EF4-FFF2-40B4-BE49-F238E27FC236}">
                <a16:creationId xmlns:a16="http://schemas.microsoft.com/office/drawing/2014/main" id="{F582C84A-18AB-44D7-93CB-D85D625884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08850" y="3716338"/>
            <a:ext cx="1835150" cy="192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>
              <a:spcBef>
                <a:spcPct val="50000"/>
              </a:spcBef>
              <a:buFontTx/>
              <a:buNone/>
            </a:pPr>
            <a:r>
              <a:rPr lang="cs-CZ" altLang="cs-CZ" sz="2000"/>
              <a:t>B</a:t>
            </a:r>
            <a:r>
              <a:rPr lang="en-GB" altLang="cs-CZ" sz="2000"/>
              <a:t>ipol</a:t>
            </a:r>
            <a:r>
              <a:rPr lang="cs-CZ" altLang="cs-CZ" sz="2000"/>
              <a:t>ární elektrodový pár při EKG – zobrazení 1. končetinového svodu (lead I)</a:t>
            </a:r>
            <a:endParaRPr lang="en-GB" altLang="cs-CZ" sz="2000"/>
          </a:p>
        </p:txBody>
      </p:sp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610B21EF-1795-4757-A19A-993D83FF3F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32440" y="555625"/>
            <a:ext cx="487363" cy="487363"/>
          </a:xfrm>
          <a:prstGeom prst="rect">
            <a:avLst/>
          </a:prstGeom>
        </p:spPr>
      </p:pic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E661EFFF-D66F-43D0-83BD-E81EC03DDF0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20399" y="2897980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8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18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PPT_DBNAME" val="db6958be-ecda-4c51-b328-331376e5e73c.mdb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OINTWIDTH" val="0.5"/>
  <p:tag name="ARS_CHARTSHOWITEMTEXT" val="0"/>
</p:tagLst>
</file>

<file path=ppt/theme/theme1.xml><?xml version="1.0" encoding="utf-8"?>
<a:theme xmlns:a="http://schemas.openxmlformats.org/drawingml/2006/main" name="My ppt template 151106 COPY">
  <a:themeElements>
    <a:clrScheme name="My ppt template 151106 COPY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y ppt template 151106 COPY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My ppt template 151106 COPY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y ppt template 151106 COPY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y ppt template 151106 COPY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y ppt template 151106 COPY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y ppt template 151106 COPY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y ppt template 151106 COPY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y ppt template 151106 COPY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Vlastní návrh">
  <a:themeElements>
    <a:clrScheme name="Vlastn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lastn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Vlastn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lastn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lastn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lastn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lastn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lastn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lastn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lastn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lastn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lastn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lastn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lastn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C:\WINDOWS\Desktop\My ppt template 151106 COPY.ppt</Template>
  <TotalTime>2239</TotalTime>
  <Words>2083</Words>
  <Application>Microsoft Office PowerPoint</Application>
  <PresentationFormat>Předvádění na obrazovce (4:3)</PresentationFormat>
  <Paragraphs>214</Paragraphs>
  <Slides>35</Slides>
  <Notes>33</Notes>
  <HiddenSlides>0</HiddenSlides>
  <MMClips>37</MMClips>
  <ScaleCrop>false</ScaleCrop>
  <HeadingPairs>
    <vt:vector size="8" baseType="variant">
      <vt:variant>
        <vt:lpstr>Použitá písma</vt:lpstr>
      </vt:variant>
      <vt:variant>
        <vt:i4>8</vt:i4>
      </vt:variant>
      <vt:variant>
        <vt:lpstr>Motiv</vt:lpstr>
      </vt:variant>
      <vt:variant>
        <vt:i4>2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35</vt:i4>
      </vt:variant>
    </vt:vector>
  </HeadingPairs>
  <TitlesOfParts>
    <vt:vector size="46" baseType="lpstr">
      <vt:lpstr>Arial</vt:lpstr>
      <vt:lpstr>Comic Sans MS</vt:lpstr>
      <vt:lpstr>Monotype Sorts</vt:lpstr>
      <vt:lpstr>MS LineDraw</vt:lpstr>
      <vt:lpstr>Open Sans</vt:lpstr>
      <vt:lpstr>Symbol</vt:lpstr>
      <vt:lpstr>Times New Roman</vt:lpstr>
      <vt:lpstr>Wingdings</vt:lpstr>
      <vt:lpstr>My ppt template 151106 COPY</vt:lpstr>
      <vt:lpstr>Vlastní návrh</vt:lpstr>
      <vt:lpstr>Rastrový obrázek</vt:lpstr>
      <vt:lpstr>Prezentace aplikace PowerPoint</vt:lpstr>
      <vt:lpstr>Co to je biosignál?</vt:lpstr>
      <vt:lpstr>Druhy biosignálů (obecněji chápané)</vt:lpstr>
      <vt:lpstr>Měření biosignálů elektrické povahy</vt:lpstr>
      <vt:lpstr>Monitorování biosignálů na jednotce intenzivní péče</vt:lpstr>
      <vt:lpstr>Elektrody pro měření aktivních biosignálů</vt:lpstr>
      <vt:lpstr>Snímací elektroda (misková, nepolarizovatelná)</vt:lpstr>
      <vt:lpstr>Elektrody pro měření aktivních biosignálů</vt:lpstr>
      <vt:lpstr>Bipolární a unipolární dvojice elektrod</vt:lpstr>
      <vt:lpstr>Zesilovač</vt:lpstr>
      <vt:lpstr>EKG - elektrokardiogram</vt:lpstr>
      <vt:lpstr>EKG</vt:lpstr>
      <vt:lpstr>Einthovenův trojúhelník</vt:lpstr>
      <vt:lpstr>Princip vektorkardiografie (příklad pokusu o jiný záznam elektrické aktivity srdce)</vt:lpstr>
      <vt:lpstr>EEG Elektroencefalografie</vt:lpstr>
      <vt:lpstr>Colour Brain Mapping (barvy představují intenzitu elektrické aktivity jednotlivých částí mozku)</vt:lpstr>
      <vt:lpstr>Bispektrální index, Comfort Score</vt:lpstr>
      <vt:lpstr>Komentář k BiS, CS atd.</vt:lpstr>
      <vt:lpstr>Artefakty</vt:lpstr>
      <vt:lpstr>EKG Artefakty</vt:lpstr>
      <vt:lpstr>Prezentace aplikace PowerPoint</vt:lpstr>
      <vt:lpstr>Některé artefakty EEG</vt:lpstr>
      <vt:lpstr>Prezentace aplikace PowerPoint</vt:lpstr>
      <vt:lpstr>Hlavní důvody pro měření teploty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Teploměr s IR čidlem pro měření teploty „z ucha“</vt:lpstr>
      <vt:lpstr>Fyzikální zdůvodnění měření teploty pomocí infračerveného záření</vt:lpstr>
      <vt:lpstr>Prezentace aplikace PowerPoint</vt:lpstr>
      <vt:lpstr>Prezentace aplikace PowerPoint</vt:lpstr>
      <vt:lpstr>Prezentace aplikace PowerPoint</vt:lpstr>
      <vt:lpstr>Autoři: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Přednášky z lékařské přístrojové techniky Masarykova univerzita v Brně – Biofyzikální centrum</dc:title>
  <dc:creator>Mornstein</dc:creator>
  <cp:lastModifiedBy>Vojtěch Mornstein</cp:lastModifiedBy>
  <cp:revision>79</cp:revision>
  <dcterms:modified xsi:type="dcterms:W3CDTF">2020-04-02T11:20:33Z</dcterms:modified>
</cp:coreProperties>
</file>