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B8F9065A-6B97-49A1-A2F8-7B27EA9FA9D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97903D5-308E-4DF9-B250-10FF0AA51B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470501E4-4BED-4200-99E9-E03DC3A7FE5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E7DCBE2-F637-4D09-846E-2974EE82A4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096EBE89-5834-43F9-916B-950D0CFFB6E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567ECDB-27EB-4677-A898-2BAE759D1D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44C0DAE0-051D-4E73-A1FB-55A24C39F16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C48CAD4-4BDF-4054-956B-A96E9DB423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F6D0690F-8B3A-44B6-9AF4-93B71B4C19E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6E051AE-6043-44AE-86AB-E6236EDC27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6FCFB80B-B22A-4048-9F40-5FC79125CCA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941F1DD-94FF-43CA-8A45-1BC1A784B0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A4EFA658-9406-4C03-8672-CAE3B0510E6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AF584EE-23B8-4F23-B60A-AD2DF1B6AB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20159B9D-3DFD-4D03-AD55-F46662705E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EC044EC-3ABD-402B-8894-CF75758C69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A297A7FB-8C11-4D1F-BB23-5EA92A2AEC2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4867DD-90EF-4F77-B2D7-52119DDAFA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2CB8B78F-4378-4155-B34B-D93E6BE144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7F83572-4FA8-4C66-A027-5E68EF3C82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D6A4E3E8-4AE2-49CA-8EE4-076F9A57FBD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C0A3C12-B851-4D94-993D-522F9DDE4E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7F39B2E6-6A1F-43D7-82DC-3108FAF7001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C201EAA-29EE-4711-B505-7521767B6E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4B254FA9-5E25-4271-8CCB-C0C03C2165B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254B6FF-0FCD-4155-9F4D-CD659A4069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B4606C3E-D7C8-4BB4-ACC3-9BF126F1682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FA4F2DB-C1BA-4B72-87D6-4CDB6256BB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EB0A8EBC-E661-4ED7-A7A9-10688B0B07E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B56EA40-050C-4DDC-AE5A-1602EFFA3F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6F6B6A73-ADFD-470A-B48C-BF472E1E4C4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779C6FF-3833-4F1B-924A-E8A6450588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9A379A64-3E01-4BF3-B97D-89BE0CBA734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831B2CC-8244-4D2B-995F-E8EFF156DD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3CC5D324-507E-4E90-9AD1-C7917C07246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E761327-4C03-4230-AEDF-4E73871307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E404B96A-6860-450C-96C8-B2D0072D0A4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B567D5-5D54-49DE-A508-36675EEC18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601986" cy="698497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5000" dirty="0"/>
              <a:t>Objektivní vyšetření</a:t>
            </a:r>
            <a:br>
              <a:rPr lang="cs-CZ" altLang="cs-CZ" sz="2500" dirty="0"/>
            </a:br>
            <a:br>
              <a:rPr lang="cs-CZ" altLang="cs-CZ" sz="2500" dirty="0">
                <a:latin typeface="Constantia" panose="02030602050306030303" pitchFamily="18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B3BDDB-FB45-4FA2-A2B6-5A83ED936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500" b="1" dirty="0">
                <a:solidFill>
                  <a:schemeClr val="tx2"/>
                </a:solidFill>
              </a:rPr>
              <a:t>Pohled</a:t>
            </a:r>
          </a:p>
          <a:p>
            <a:pPr>
              <a:lnSpc>
                <a:spcPct val="80000"/>
              </a:lnSpc>
            </a:pPr>
            <a:r>
              <a:rPr lang="cs-CZ" sz="2500" b="1" dirty="0">
                <a:solidFill>
                  <a:schemeClr val="tx2"/>
                </a:solidFill>
              </a:rPr>
              <a:t>Poklep</a:t>
            </a:r>
          </a:p>
          <a:p>
            <a:pPr>
              <a:lnSpc>
                <a:spcPct val="80000"/>
              </a:lnSpc>
            </a:pPr>
            <a:r>
              <a:rPr lang="cs-CZ" sz="2500" b="1" dirty="0">
                <a:solidFill>
                  <a:schemeClr val="tx2"/>
                </a:solidFill>
              </a:rPr>
              <a:t>Pohmat</a:t>
            </a:r>
          </a:p>
          <a:p>
            <a:pPr>
              <a:lnSpc>
                <a:spcPct val="80000"/>
              </a:lnSpc>
            </a:pPr>
            <a:r>
              <a:rPr lang="cs-CZ" sz="2500" b="1" dirty="0">
                <a:solidFill>
                  <a:schemeClr val="tx2"/>
                </a:solidFill>
              </a:rPr>
              <a:t>Poslech</a:t>
            </a:r>
          </a:p>
          <a:p>
            <a:pPr>
              <a:lnSpc>
                <a:spcPct val="80000"/>
              </a:lnSpc>
            </a:pPr>
            <a:r>
              <a:rPr lang="cs-CZ" sz="2500" b="1" dirty="0">
                <a:solidFill>
                  <a:schemeClr val="tx2"/>
                </a:solidFill>
              </a:rPr>
              <a:t>Per </a:t>
            </a:r>
            <a:r>
              <a:rPr lang="cs-CZ" sz="2500" b="1" dirty="0" err="1">
                <a:solidFill>
                  <a:schemeClr val="tx2"/>
                </a:solidFill>
              </a:rPr>
              <a:t>rectum</a:t>
            </a:r>
            <a:endParaRPr lang="cs-CZ" sz="25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1541A7C2-BF6D-49CF-B540-B3CEA905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54973"/>
            <a:ext cx="6649055" cy="52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CCEB93-DB5D-4192-B5D6-64A9EBBDE0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3F9708-52D7-488D-B224-1CB35701E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>
            <a:extLst>
              <a:ext uri="{FF2B5EF4-FFF2-40B4-BE49-F238E27FC236}">
                <a16:creationId xmlns:a16="http://schemas.microsoft.com/office/drawing/2014/main" id="{965A6501-BC2C-44C6-A005-46338A3F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09" y="3429000"/>
            <a:ext cx="4379912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95EA23-E894-42A4-ADA2-E5248D0ADD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6FFC4A-ADED-48BE-B9F0-30947E67D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B464EE9-5810-4F36-978C-BDCB4AC7B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vyšetření jater pohmatem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vyšetřujeme vleže na zádech, při hlubokém nádechu, pod pravým žeberním obloukem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posouzení vztahu k žebernímu oblouku v čáře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medioklavikulární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(v cm)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povrch – hladký, hrbolatý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okraj – listovitý, oblý, hrbolatý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konzistence – měkká, tužší, uzlovitá, kamenná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>
            <a:extLst>
              <a:ext uri="{FF2B5EF4-FFF2-40B4-BE49-F238E27FC236}">
                <a16:creationId xmlns:a16="http://schemas.microsoft.com/office/drawing/2014/main" id="{E38EB577-8886-4D5C-B400-0210DD7F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29" y="3550325"/>
            <a:ext cx="418623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2E11F1-E98F-42A2-AD41-6AC264E1F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EA9F72-546F-413D-84FF-5674D9A00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BC3EB21-91FD-4D9A-ABEB-A98F5DCA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vyšetření sleziny pohmatem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poloha</a:t>
            </a:r>
            <a:r>
              <a:rPr lang="cs-CZ" altLang="cs-CZ" sz="22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na pravém boku, LHK za hlavu, LDK flexe v koleni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při nádechu palpace pod levým žeberním obloukem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slezina nenaráží x naráží, při zvětšené slezině se vyjadřuje vztah k pupku v cm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>
            <a:extLst>
              <a:ext uri="{FF2B5EF4-FFF2-40B4-BE49-F238E27FC236}">
                <a16:creationId xmlns:a16="http://schemas.microsoft.com/office/drawing/2014/main" id="{4CEDF8E3-8005-48D1-9884-CA81CBA0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66" y="2632991"/>
            <a:ext cx="4863314" cy="3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A1364C-68E4-44D0-A0F8-A9876A310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2DFF73-EABF-49A4-B02C-B7235FA3A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BD953A0-424D-4A4A-936D-B05B86A18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vyšetření ledvin pohmatem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Israeliho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hmat - jedna ruka vyšetřujícího podpírá bederní krajinu, druhá hmatá přes stěnu břišní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zjistíme bolestivost, event. velikost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>
            <a:extLst>
              <a:ext uri="{FF2B5EF4-FFF2-40B4-BE49-F238E27FC236}">
                <a16:creationId xmlns:a16="http://schemas.microsoft.com/office/drawing/2014/main" id="{8855287D-8847-4B77-8685-9CE10681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90" y="378000"/>
            <a:ext cx="3848295" cy="563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3D63B7-4A8A-4875-8E96-66D294FEC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4C4DC1-4DA2-4F45-9740-58D0D36F9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0542D5-7F14-4A30-8F65-C9944F86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vyšetření tepu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místa vyšetřování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norma, tachykardie, bradykardie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pravidelnost (prav., neprav, resp. arytmie)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kvalita (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pulsus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durus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mollis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501C02-FAF8-4817-A63D-B1B9335DF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EA8648-8C07-466A-B5C2-06080B356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1A711B1-59D8-484A-B9F7-0189689E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2E89722-1A46-4425-A50D-846C6527A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poslech prostý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způsob mluvení - huhňavá řeč, fatické poruchy, příliš hlasitá řeč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distanční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fenomeny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pískoty, vlhké chropy při dýchání,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škrouhání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v břiše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dušnost klidová (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tachypnoe,bradypnoe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hyperpnoe), námahová, neurotická (nemožnost dodýchnout)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dýchání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Kussmaulovo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Biotovo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Cheyne-Stokesovo</a:t>
            </a:r>
            <a:endParaRPr lang="cs-CZ" altLang="cs-CZ" sz="2200" dirty="0">
              <a:solidFill>
                <a:srgbClr val="000000"/>
              </a:solidFill>
              <a:latin typeface="+mj-lt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C4DEE1-F49A-4A00-B27D-C93F4C50F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D37D14-D6D9-4E95-99FE-7023D2702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4428A75-DA15-4A01-B038-A70EC9F0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poslech instrumentální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stetoskop – plodové ozvy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fonendoskop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srdce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ozvy srdečních chlopní, šelest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plíce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dýchání, vedlejší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fenomeny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suché, vlhké, pleurální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fenomeny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přítomnost tekutiny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břicho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peristaltika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cévy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šelesty nad stenózami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>
            <a:extLst>
              <a:ext uri="{FF2B5EF4-FFF2-40B4-BE49-F238E27FC236}">
                <a16:creationId xmlns:a16="http://schemas.microsoft.com/office/drawing/2014/main" id="{ABEC1074-55E9-4C98-8EC8-84DD87FC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3671889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6835D3-923F-4348-BD5E-71585CA1B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96A283-2A3E-4AB4-950B-21E60C5BD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AC8EE33-0FD7-4848-BC59-6C34166F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 </a:t>
            </a:r>
            <a:r>
              <a:rPr lang="cs-CZ" dirty="0" err="1"/>
              <a:t>rectum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BB94634-CFEB-4499-9652-32BEC3931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má být běžnou součástí – opomíjené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až 60% nádorů rekta je hmatných prstem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provedení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poloha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genupektorální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x gynekologická x na boku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ukazovák dominantní ruky s gumovou rukavicí s gelem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vyzveme nemocného k zatlačení na stolici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 průniku svěračem palpujeme dostupnou oblast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 vytažení prohlédneme rukavici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C9A5A217-AFCB-4571-B7AD-99475812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5" y="596583"/>
            <a:ext cx="38639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B1C3DD0E-70E0-4C76-9921-F978D1F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8" y="3331329"/>
            <a:ext cx="3855712" cy="28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5F8C346A-A4AD-450A-87EB-E945D73F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26" y="1306658"/>
            <a:ext cx="4064582" cy="404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F607AB-7EEC-4A41-B2CE-C329EDEBE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A31B57-4FB5-4A34-9480-1757177C2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2CCFF6FD-5868-49D2-88BF-2A993CC0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04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75BD3A-09E9-42E4-AA80-41B3C38C97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44E0A6-545D-4CDD-BA47-4B7BC1D66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8FB4725-6513-4918-A1E3-6AF8D3E18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orientace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jako ciferník hodin, č. 12 je na kostrči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prostata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na č. 6, hodnotíme velikost, konsistenci, povrch, bolestivost, příp. fixaci k okolí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  <a:latin typeface="+mj-lt"/>
              </a:rPr>
              <a:t>Douglasův</a:t>
            </a: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 prostor 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– nejnižší místo peritoneální dutiny, hodnotíme bolestivost, obsah tekutiny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Adnexa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jen orientačně – velikost, event. bolestivost</a:t>
            </a:r>
            <a:endParaRPr lang="cs-CZ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0FB9F0-7E4B-46EB-95D8-84FA22729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2CAB0B-CB23-4B9D-B059-E8C15B748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D9ACE94-4394-444A-B716-EDC61D58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- inspekce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7EBBD94-D114-431D-B75E-065448BA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14641" cy="4139998"/>
          </a:xfrm>
        </p:spPr>
        <p:txBody>
          <a:bodyPr/>
          <a:lstStyle/>
          <a:p>
            <a:pPr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podmínky: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vhodné osvětlení (žluté světlo může skrýt ikterus) 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vhodná poloha nemocného - někdy nelze dosáhnout při závažných onemocněních </a:t>
            </a:r>
            <a:r>
              <a:rPr lang="cs-CZ" altLang="cs-CZ" sz="22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astmatický záchvat, peritonitida 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možnost soustředění </a:t>
            </a:r>
            <a:r>
              <a:rPr lang="cs-CZ" altLang="cs-CZ" sz="22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telefony, návštěvníci, příbuzní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44958EC3-370B-478D-8CD5-371B5B8F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305778"/>
            <a:ext cx="91440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id="{960F3E9B-7135-4C82-B111-306CAA16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552222"/>
            <a:ext cx="914400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0AA727-2788-4708-8B59-2FF855A21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9207C8-D696-4F95-A0EE-CB728E2CE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6E352B1-3005-4B4D-AB6B-86611589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vyšetření – status </a:t>
            </a:r>
            <a:r>
              <a:rPr lang="cs-CZ" dirty="0" err="1"/>
              <a:t>praesens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EE2ACC-44F1-42DD-9941-A718C0C13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B79077-2A5B-4BF6-970A-4C61C069A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BF03046-9FCB-46EE-B0C5-37E67FCD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4465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vyšetření pohledem: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  <a:latin typeface="+mj-lt"/>
              </a:rPr>
              <a:t>stav vědomí:</a:t>
            </a:r>
          </a:p>
          <a:p>
            <a:pPr marL="1257300" lvl="2" indent="-342900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kvantitativní poruchy - somnolence,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sopor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koma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synkopa </a:t>
            </a:r>
          </a:p>
          <a:p>
            <a:pPr marL="1257300" lvl="2" indent="-342900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kvalitativní poruchy - obnubilace, zmatenost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  <a:latin typeface="+mj-lt"/>
              </a:rPr>
              <a:t>postoj, poloha </a:t>
            </a:r>
            <a:r>
              <a:rPr lang="cs-CZ" altLang="cs-CZ" sz="22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uvolněná, vynucená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  <a:latin typeface="+mj-lt"/>
              </a:rPr>
              <a:t>pohyby 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- gestikulace, abnormální pohyby, symetrie, třes, záškuby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  <a:latin typeface="+mj-lt"/>
              </a:rPr>
              <a:t>chůze 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- s oporou či bez ní  </a:t>
            </a:r>
          </a:p>
          <a:p>
            <a:pPr marL="1257300" lvl="2" indent="-342900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klaudikace – ICHDKK</a:t>
            </a:r>
          </a:p>
          <a:p>
            <a:pPr marL="1257300" lvl="2" indent="-342900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cirkumdukce – CMP</a:t>
            </a:r>
          </a:p>
          <a:p>
            <a:pPr marL="1257300" lvl="2" indent="-342900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chůze o široké bázi - závratě, chůze v předklonu - Parkinsonova choroba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DB1CC7EA-CAE9-4412-ADAB-2CE41E28A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351370"/>
            <a:ext cx="8229600" cy="455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eaLnBrk="0" hangingPunct="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marL="633413" indent="-241300" eaLnBrk="0" hangingPunct="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 hangingPunct="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 hangingPunct="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 hangingPunct="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lvl="1">
              <a:spcBef>
                <a:spcPts val="600"/>
              </a:spcBef>
              <a:buSzPct val="85000"/>
            </a:pPr>
            <a:endParaRPr lang="cs-CZ" altLang="cs-CZ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A6B130-731A-4403-88CA-965E1CCDF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FCA508-EBD2-4DFE-BDD4-359A00610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1EEF7CF-1ED9-42C7-81B3-6D047E76B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vzhled a vlastnosti kůže</a:t>
            </a:r>
          </a:p>
          <a:p>
            <a:pPr lvl="1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barva kůže - ikterus,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cyanoza</a:t>
            </a:r>
            <a:endParaRPr lang="cs-CZ" altLang="cs-CZ" sz="2200" dirty="0">
              <a:solidFill>
                <a:srgbClr val="000000"/>
              </a:solidFill>
              <a:latin typeface="+mj-lt"/>
            </a:endParaRPr>
          </a:p>
          <a:p>
            <a:pPr lvl="1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exantémy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</a:t>
            </a:r>
          </a:p>
          <a:p>
            <a:pPr lvl="1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krvácení do kůže - petechie,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sufuze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</a:t>
            </a:r>
          </a:p>
          <a:p>
            <a:pPr lvl="1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žilní kresba, </a:t>
            </a:r>
          </a:p>
          <a:p>
            <a:pPr lvl="1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kožní adnexa, stav péče o ně, </a:t>
            </a:r>
          </a:p>
          <a:p>
            <a:pPr lvl="1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vlhkost kůže, napětí kůže</a:t>
            </a:r>
          </a:p>
          <a:p>
            <a:pPr lvl="1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poruchy integrity - dekubity, bércové vředy 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2ECCE77A-9419-4E9C-AFC0-2C53C43F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0ADE9C-E077-4AB2-9108-FAFFDC4D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F58558-5D45-4B4A-9D2B-C69B528C6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F0848CC-C148-4415-B65C-4291D9C91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proporce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poměr výšky a hmotnosti (BMI)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typ uložení tuku (maskulinní,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feminní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), konstituční typ (astenik,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normostenik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hyperstenik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, pyknik)</a:t>
            </a:r>
          </a:p>
          <a:p>
            <a:pPr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celkový stav hygieny nemocného</a:t>
            </a:r>
          </a:p>
          <a:p>
            <a:pPr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přítomnost katetrů, </a:t>
            </a: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stomií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apod.</a:t>
            </a:r>
            <a:endParaRPr lang="cs-CZ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F15DB06F-8AD1-479A-90AB-F23C389C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07552"/>
            <a:ext cx="47418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C3BAE6A7-5A75-4C2A-B539-94A33213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83" y="2682700"/>
            <a:ext cx="4457109" cy="35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3972CF-2F3B-4105-85F5-2D8A17E1F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A5E2FE-6FE2-48EC-AF8D-4237ECD35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80098B-2DE4-47D6-A641-0531973FF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E0BEEF-17E6-4E28-8394-A025D0B23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A7D15EB-A6F5-4A69-9750-8530513D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Poklep - perkuse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DB549C8-321B-4878-9EDA-99E5E186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hodnocení zvuku vyvolaného klepáním přímo na vyšetřovanou oblast nebo na prostředník druhé ruky vyšetřujícího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plný jasný – fyziologický – nad zdravou plící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hypersonorní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zvýšené zvučný (škatulový) – nad emfyzematózní plící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ztemnělý – nad pevnou tkání – např. infiltrovaná plíce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bubínkový – nad dutinami – např. plynaté střevo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diferencovaný bubínkový – fyziologicky na břiše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 err="1">
                <a:solidFill>
                  <a:srgbClr val="000000"/>
                </a:solidFill>
                <a:latin typeface="+mj-lt"/>
              </a:rPr>
              <a:t>amforický</a:t>
            </a: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 – nad kolabovanou plící, nad velkou dutinou – dříve kaverny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4FC2A19D-BA58-4F54-AD2A-27228DC8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5" y="1449387"/>
            <a:ext cx="4441615" cy="444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055C2066-821B-4741-8552-0BB3A41D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43" y="1444624"/>
            <a:ext cx="4146691" cy="444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22EAF6-7950-4927-966E-6CAD90D8B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5B1ED5-7DB1-4CC4-A024-3451E9061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F79CEBFD-0715-40DA-92FF-A893EAE2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527426"/>
            <a:ext cx="82296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56DA1C-8582-41C3-AD9A-114BFF19B4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FE8029-6871-400F-BE57-DB442EDD1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0CD1A04-1DFB-46E9-908B-CADECEB4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Pohmat - palpace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DD3844C-55E6-4995-8A9C-FEAF9EAE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povrchová palpace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jemně - zachytí vlhkost a teplotu kůže, sílu podkoží, drobné podkožní útvary, pulsaci povrchově uložených tepen</a:t>
            </a:r>
          </a:p>
          <a:p>
            <a:pPr>
              <a:lnSpc>
                <a:spcPct val="110000"/>
              </a:lnSpc>
              <a:spcBef>
                <a:spcPts val="650"/>
              </a:spcBef>
              <a:buSzPct val="95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hluboká palpace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0000"/>
                </a:solidFill>
                <a:latin typeface="+mj-lt"/>
              </a:rPr>
              <a:t>jednou nebo dvěma rukama zachytí napětí břišní stěny, parenchymatózní orgány (jejich velikost, konzistenci, povrch, okraje), rezistence (velikost, bolestivost, fixace k okolí, povrch, konzistence), pulsace hluboko uložených tepen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1981</TotalTime>
  <Words>992</Words>
  <Application>Microsoft Office PowerPoint</Application>
  <PresentationFormat>Širokoúhlá obrazovka</PresentationFormat>
  <Paragraphs>134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Constantia</vt:lpstr>
      <vt:lpstr>Droid Sans Fallback</vt:lpstr>
      <vt:lpstr>Tahoma</vt:lpstr>
      <vt:lpstr>Times New Roman</vt:lpstr>
      <vt:lpstr>Wingdings</vt:lpstr>
      <vt:lpstr>Prezentace_MU_CZ</vt:lpstr>
      <vt:lpstr>Objektivní vyšetření   </vt:lpstr>
      <vt:lpstr>Pohled - inspekce</vt:lpstr>
      <vt:lpstr>Prezentace aplikace PowerPoint</vt:lpstr>
      <vt:lpstr>Prezentace aplikace PowerPoint</vt:lpstr>
      <vt:lpstr>Prezentace aplikace PowerPoint</vt:lpstr>
      <vt:lpstr>Prezentace aplikace PowerPoint</vt:lpstr>
      <vt:lpstr>Poklep - perkuse</vt:lpstr>
      <vt:lpstr>Prezentace aplikace PowerPoint</vt:lpstr>
      <vt:lpstr>Pohmat - palpace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Poslech</vt:lpstr>
      <vt:lpstr>Prezentace aplikace PowerPoint</vt:lpstr>
      <vt:lpstr>Per rectum</vt:lpstr>
      <vt:lpstr>Prezentace aplikace PowerPoint</vt:lpstr>
      <vt:lpstr>Prezentace aplikace PowerPoint</vt:lpstr>
      <vt:lpstr>Objektivní vyšetření – status praesens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138</cp:revision>
  <cp:lastPrinted>1601-01-01T00:00:00Z</cp:lastPrinted>
  <dcterms:created xsi:type="dcterms:W3CDTF">2021-04-27T07:29:37Z</dcterms:created>
  <dcterms:modified xsi:type="dcterms:W3CDTF">2021-09-04T16:44:08Z</dcterms:modified>
</cp:coreProperties>
</file>