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69" r:id="rId19"/>
    <p:sldId id="270" r:id="rId20"/>
    <p:sldId id="271" r:id="rId21"/>
    <p:sldId id="272" r:id="rId22"/>
    <p:sldId id="30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Vyšetření hrudníku a dýchacího ústrojí</a:t>
            </a:r>
            <a:br>
              <a:rPr lang="cs-CZ" altLang="cs-CZ" sz="2500" dirty="0"/>
            </a:br>
            <a:br>
              <a:rPr lang="cs-CZ" altLang="cs-CZ" sz="2500" dirty="0">
                <a:latin typeface="Constantia" panose="02030602050306030303" pitchFamily="18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065E7519-9118-45E4-9695-6C7986CD4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500" b="1" dirty="0">
                <a:solidFill>
                  <a:schemeClr val="tx2"/>
                </a:solidFill>
              </a:rPr>
              <a:t>Pohled, pohmat, poklep, poslech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Bronchoskopie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Zobrazovací metody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Funkční vyšetření plic</a:t>
            </a:r>
          </a:p>
          <a:p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FA1AA-F0CF-42D6-B16A-22531935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Poslech III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53E44-7853-4494-A52D-EB3078B1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třáskání - </a:t>
            </a:r>
            <a:r>
              <a:rPr lang="cs-CZ" altLang="cs-CZ" sz="2400" dirty="0" err="1"/>
              <a:t>krepitus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indux</a:t>
            </a:r>
            <a:r>
              <a:rPr lang="cs-CZ" altLang="cs-CZ" sz="2400" dirty="0"/>
              <a:t> (při počínajícím zánětu plic), </a:t>
            </a:r>
            <a:r>
              <a:rPr lang="cs-CZ" altLang="cs-CZ" sz="2400" dirty="0" err="1"/>
              <a:t>redux</a:t>
            </a:r>
            <a:r>
              <a:rPr lang="cs-CZ" altLang="cs-CZ" sz="2400" dirty="0"/>
              <a:t> (při končícím zánětu plic) – jako mnutí vlasů mezi prsty (BPN, plicní </a:t>
            </a:r>
            <a:r>
              <a:rPr lang="cs-CZ" altLang="cs-CZ" sz="2400" dirty="0" err="1"/>
              <a:t>fibroze</a:t>
            </a:r>
            <a:r>
              <a:rPr lang="cs-CZ" altLang="cs-CZ" sz="2400" dirty="0"/>
              <a:t>)</a:t>
            </a:r>
          </a:p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třecí pleurální šelest – jako chůze po sněhu (suchý zánět pohrudnice, zejm. v inspiriu)</a:t>
            </a:r>
          </a:p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dirty="0" err="1"/>
              <a:t>bronchofonie</a:t>
            </a:r>
            <a:r>
              <a:rPr lang="cs-CZ" altLang="cs-CZ" sz="2400" dirty="0"/>
              <a:t> - jako </a:t>
            </a:r>
            <a:r>
              <a:rPr lang="cs-CZ" altLang="cs-CZ" sz="2400" dirty="0" err="1"/>
              <a:t>fremitus</a:t>
            </a:r>
            <a:r>
              <a:rPr lang="cs-CZ" altLang="cs-CZ" sz="2400" dirty="0"/>
              <a:t>, ale poslechem, zesílený nad infiltrovanou plicní tkání, oslabený nad výpotkem, PNX a </a:t>
            </a:r>
            <a:r>
              <a:rPr lang="cs-CZ" altLang="cs-CZ" sz="2400" dirty="0" err="1"/>
              <a:t>atelektázou</a:t>
            </a:r>
            <a:endParaRPr lang="cs-CZ" altLang="cs-CZ" sz="2400" dirty="0"/>
          </a:p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dirty="0" err="1"/>
              <a:t>stridor</a:t>
            </a:r>
            <a:r>
              <a:rPr lang="cs-CZ" altLang="cs-CZ" sz="2400" dirty="0"/>
              <a:t> – ostrý pískavý zvuk v inspiriu – obstrukce velkých dýchacích cest (hrtan, průdušnice, hl. bronchus) (nádor, benigní </a:t>
            </a:r>
            <a:r>
              <a:rPr lang="cs-CZ" altLang="cs-CZ" sz="2400" dirty="0" err="1"/>
              <a:t>stenoza</a:t>
            </a:r>
            <a:r>
              <a:rPr lang="cs-CZ" altLang="cs-CZ" sz="2400" dirty="0"/>
              <a:t>, zánět, cizí aspirované těleso, dysfunkce hlasových vazů)</a:t>
            </a:r>
          </a:p>
          <a:p>
            <a:pPr marL="91440" indent="-91440" fontAlgn="auto"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7B3102-24B4-47FA-80C3-A6DBE4A93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69CF6A-E496-4DD7-A1B1-B9343B110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7E7BE6-41E1-4E5D-B3F9-48B5F55B3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Vyšetření sputa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33EA826-D871-480D-8675-7AF1F75B6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makroskopicky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barva bílá, šedá - bez akutní bakteriální infekce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/>
              <a:t>Curshmannovy</a:t>
            </a:r>
            <a:r>
              <a:rPr lang="cs-CZ" altLang="cs-CZ" sz="2400" dirty="0"/>
              <a:t> spirály - sputum s odlitky n. hlenovými zátkami u </a:t>
            </a:r>
            <a:r>
              <a:rPr lang="cs-CZ" altLang="cs-CZ" sz="2400" dirty="0" err="1"/>
              <a:t>asthma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bronchiale</a:t>
            </a:r>
            <a:r>
              <a:rPr lang="cs-CZ" altLang="cs-CZ" sz="2400" dirty="0"/>
              <a:t> 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barva žlutá, zelená, hnědá - známky akutní bakteriální infekce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barva červená - krvácení - hemoptýza, -</a:t>
            </a:r>
            <a:r>
              <a:rPr lang="cs-CZ" altLang="cs-CZ" sz="2400" dirty="0" err="1"/>
              <a:t>ptoe</a:t>
            </a:r>
            <a:endParaRPr lang="cs-CZ" altLang="cs-CZ" sz="2400" dirty="0"/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barva narezavělá - sputum </a:t>
            </a:r>
            <a:r>
              <a:rPr lang="cs-CZ" altLang="cs-CZ" sz="2400" dirty="0" err="1"/>
              <a:t>croceum</a:t>
            </a:r>
            <a:r>
              <a:rPr lang="cs-CZ" altLang="cs-CZ" sz="2400" dirty="0"/>
              <a:t> – u pneumokokové BPN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hnilobné - putridní při rozpadu plicní tkáně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narůžověle - u plicního edému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142182-9F0A-4C37-AE97-05D3CB686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71DFD-7FC2-478A-9156-7AD0B2A67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4D95B2C-D7F4-4DB2-AF7A-18E1A9BE4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Vyšetření sputa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6AEC67-F1AA-4C24-9526-211ABDB8F5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mikroskopicky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/>
              <a:t>epitelie</a:t>
            </a:r>
            <a:r>
              <a:rPr lang="cs-CZ" altLang="cs-CZ" sz="2400" dirty="0"/>
              <a:t>, bakterie (koky, diplokoky, stafylokoky, G+ i G-)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kvasinky (Candida </a:t>
            </a:r>
            <a:r>
              <a:rPr lang="cs-CZ" altLang="cs-CZ" sz="2400" dirty="0" err="1"/>
              <a:t>albicans</a:t>
            </a:r>
            <a:r>
              <a:rPr lang="cs-CZ" altLang="cs-CZ" sz="2400" dirty="0"/>
              <a:t>)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leukocyty (hnisavé sputum)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/>
              <a:t>eosinofily</a:t>
            </a:r>
            <a:r>
              <a:rPr lang="cs-CZ" altLang="cs-CZ" sz="2400" dirty="0"/>
              <a:t> (alergie)</a:t>
            </a:r>
          </a:p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cytologie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přítomnost jiných buněk</a:t>
            </a:r>
          </a:p>
          <a:p>
            <a:pPr marL="342900" indent="-34290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mikrobiologicky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kultivace s přidáním ATB disků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2FABDB-667C-4B17-BE1A-EE74C18A1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AF1F5-4B47-46AF-A526-731E0F973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0E99D32-C4F8-4ACD-A592-6382610EB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Bronchoskopie 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0563DD-969A-4FD7-88F2-543A4E3F1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42900" indent="-342900" fontAlgn="auto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endoskopické vyšetření bronchiálního stromu flexibilním (dříve rigidním)  bronchoskopem, obvykle prováděna v LA, v určitých případech v CA</a:t>
            </a:r>
          </a:p>
          <a:p>
            <a:pPr marL="720000" indent="-342900" fontAlgn="auto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umožňuje odběr materiálu a některé léčebné úkony</a:t>
            </a:r>
          </a:p>
          <a:p>
            <a:pPr marL="720000" indent="-342900" fontAlgn="auto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umožňuje prohlédnout bronchiální strom až do 5.- 6. řádu</a:t>
            </a:r>
          </a:p>
          <a:p>
            <a:pPr marL="342900" indent="-342900" fontAlgn="auto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indikace</a:t>
            </a:r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u každého nemocného s podezřením na TU plic</a:t>
            </a:r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hemoptýza, hemoptoe</a:t>
            </a:r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recidivující pneumonie</a:t>
            </a:r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nejasný RTG nález</a:t>
            </a:r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nejasné </a:t>
            </a:r>
            <a:r>
              <a:rPr lang="cs-CZ" altLang="cs-CZ" sz="2200" dirty="0" err="1"/>
              <a:t>febrilie</a:t>
            </a:r>
            <a:endParaRPr lang="cs-CZ" altLang="cs-CZ" sz="2200" dirty="0"/>
          </a:p>
          <a:p>
            <a:pPr marL="720000" indent="-342900" fontAlgn="auto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 TBC plic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1866B0-CA47-4295-B1AD-AD3948291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B2708F-7ED1-425C-BB1F-C2AEDBF2F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4AB7BDD-819B-451B-9083-8303DA2A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Bronchoskopie 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8DA3154-610F-4E55-8E25-62A08954E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zhodnocení vzhledu sliznice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odběr stěru ze sliznice (tzv. </a:t>
            </a:r>
            <a:r>
              <a:rPr lang="cs-CZ" altLang="cs-CZ" sz="2200" dirty="0" err="1"/>
              <a:t>brushing</a:t>
            </a:r>
            <a:r>
              <a:rPr lang="cs-CZ" altLang="cs-CZ" sz="2200" dirty="0"/>
              <a:t>, abraze – kartáčkový stěr)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odběr biopsie z postižených míst (punkce)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bronchoalveolární </a:t>
            </a:r>
            <a:r>
              <a:rPr lang="cs-CZ" altLang="cs-CZ" sz="2200" dirty="0" err="1"/>
              <a:t>laváž</a:t>
            </a:r>
            <a:r>
              <a:rPr lang="cs-CZ" altLang="cs-CZ" sz="2200" dirty="0"/>
              <a:t> (tzv. BAL)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vyšetření bronchoalveolární tekutiny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40AA37-3244-440F-A1CF-A1B598704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C5D4A-5141-445E-9D60-2879EB359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C2E1A1-C17E-4BC6-A043-F7C66ABAA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RTG vyšetření hrudníku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23321E6-EB5D-4FE4-95B0-036F020D3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zadopřední</a:t>
            </a:r>
            <a:r>
              <a:rPr lang="cs-CZ" altLang="cs-CZ" sz="2200" dirty="0"/>
              <a:t> průmět – standartní snímek - čelem k desce asi 2 m od lampy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boční průměty dle nálezu patologie - pravý a levý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hodnocení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 skelet (lytická ložiska, zlomeniny, </a:t>
            </a:r>
            <a:r>
              <a:rPr lang="cs-CZ" altLang="cs-CZ" sz="2200" dirty="0" err="1"/>
              <a:t>poróza</a:t>
            </a:r>
            <a:r>
              <a:rPr lang="cs-CZ" altLang="cs-CZ" sz="2200" dirty="0"/>
              <a:t>)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 plicní kresba, přítomnost infiltrací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 plicní hily, plicní hroty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 bránice, </a:t>
            </a:r>
            <a:r>
              <a:rPr lang="cs-CZ" altLang="cs-CZ" sz="2200" dirty="0" err="1"/>
              <a:t>kostofrenické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kardiofrenické</a:t>
            </a:r>
            <a:r>
              <a:rPr lang="cs-CZ" altLang="cs-CZ" sz="2200" dirty="0"/>
              <a:t> úhly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 tvar srdečního stínu, aortální oblouk, plicnice</a:t>
            </a:r>
          </a:p>
          <a:p>
            <a:pPr marL="882900" indent="-34290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šíře mezihrudí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950B76-D8B0-4B02-B320-19E51C159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978A4F-94D0-4FDA-84FB-BDF52A021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03B5933-FCB3-424E-865D-956A2EBB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Normální RTG snímek hrudníku</a:t>
            </a:r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5440ED93-BF77-4A69-BBDA-13092C463C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78825"/>
              </p:ext>
            </p:extLst>
          </p:nvPr>
        </p:nvGraphicFramePr>
        <p:xfrm>
          <a:off x="720000" y="1521387"/>
          <a:ext cx="5611201" cy="454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otografie" r:id="rId3" imgW="4371429" imgH="3543795" progId="MSPhotoEd.3">
                  <p:embed/>
                </p:oleObj>
              </mc:Choice>
              <mc:Fallback>
                <p:oleObj name="Fotografie" r:id="rId3" imgW="4371429" imgH="3543795" progId="MSPhotoEd.3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id="{5440ED93-BF77-4A69-BBDA-13092C463C1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521387"/>
                        <a:ext cx="5611201" cy="454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D60706-C729-432A-B989-7AB5872A6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7F8204-FA74-40A5-8C66-2C257F37F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F0E0F234-C48B-4F5D-8236-76592D164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Lobární pneumonie vpravo</a:t>
            </a:r>
          </a:p>
        </p:txBody>
      </p:sp>
      <p:graphicFrame>
        <p:nvGraphicFramePr>
          <p:cNvPr id="24579" name="Object 5">
            <a:extLst>
              <a:ext uri="{FF2B5EF4-FFF2-40B4-BE49-F238E27FC236}">
                <a16:creationId xmlns:a16="http://schemas.microsoft.com/office/drawing/2014/main" id="{ECA9C92E-B333-4739-8057-DE2403F9D42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189104"/>
              </p:ext>
            </p:extLst>
          </p:nvPr>
        </p:nvGraphicFramePr>
        <p:xfrm>
          <a:off x="720000" y="1506046"/>
          <a:ext cx="3993524" cy="446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Fotografie" r:id="rId3" imgW="3543795" imgH="3962953" progId="MSPhotoEd.3">
                  <p:embed/>
                </p:oleObj>
              </mc:Choice>
              <mc:Fallback>
                <p:oleObj name="Fotografie" r:id="rId3" imgW="3543795" imgH="3962953" progId="MSPhotoEd.3">
                  <p:embed/>
                  <p:pic>
                    <p:nvPicPr>
                      <p:cNvPr id="24579" name="Object 5">
                        <a:extLst>
                          <a:ext uri="{FF2B5EF4-FFF2-40B4-BE49-F238E27FC236}">
                            <a16:creationId xmlns:a16="http://schemas.microsoft.com/office/drawing/2014/main" id="{ECA9C92E-B333-4739-8057-DE2403F9D4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506046"/>
                        <a:ext cx="3993524" cy="446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A001F-8CAB-4876-BB45-55329EF3E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917D4-2333-4937-887C-AC3954589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2461221-B0A2-4FD6-910B-F60E85D43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Hodnocení srdečního stínu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E3E63B7-E81B-4B6A-95FC-F79847904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KTI - </a:t>
            </a:r>
            <a:r>
              <a:rPr lang="cs-CZ" altLang="cs-CZ" sz="2200" dirty="0" err="1"/>
              <a:t>kardio</a:t>
            </a:r>
            <a:r>
              <a:rPr lang="cs-CZ" altLang="cs-CZ" sz="2200" dirty="0"/>
              <a:t>-torakální index - pod 0,5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pravá kontura </a:t>
            </a:r>
            <a:r>
              <a:rPr lang="cs-CZ" altLang="cs-CZ" sz="2200" dirty="0"/>
              <a:t>- HDŽ, plicní hilus, pravá síň, DDŽ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levá kontura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Ao</a:t>
            </a:r>
            <a:r>
              <a:rPr lang="cs-CZ" altLang="cs-CZ" sz="2200" dirty="0"/>
              <a:t> knoflík, plicní hilus, ouško levé síně, levá komora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1E6705-F53D-42B6-9D08-C400DECBB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E17AC6-1FED-4A35-A043-F3CB6F751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F4AEF7E-68AD-4F7D-B17E-E2A27743A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CT hrudníku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CE354BC-8AD2-4B4C-955A-4CA711362F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mediastinum a pevné struktury - řezy ve vodorovné rovině v nastavené tloušťce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parenchym - HRCT - </a:t>
            </a:r>
            <a:r>
              <a:rPr lang="cs-CZ" altLang="cs-CZ" sz="2200" dirty="0" err="1"/>
              <a:t>high</a:t>
            </a:r>
            <a:r>
              <a:rPr lang="cs-CZ" altLang="cs-CZ" sz="2200" dirty="0"/>
              <a:t> </a:t>
            </a:r>
            <a:r>
              <a:rPr lang="cs-CZ" altLang="cs-CZ" sz="2200" dirty="0" err="1"/>
              <a:t>resolution</a:t>
            </a:r>
            <a:r>
              <a:rPr lang="cs-CZ" altLang="cs-CZ" sz="2200" dirty="0"/>
              <a:t> CT - lépe vykreslí </a:t>
            </a:r>
            <a:r>
              <a:rPr lang="cs-CZ" altLang="cs-CZ" sz="2200" dirty="0" err="1"/>
              <a:t>intraparenchymové</a:t>
            </a:r>
            <a:r>
              <a:rPr lang="cs-CZ" altLang="cs-CZ" sz="2200" dirty="0"/>
              <a:t> změny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033C5B-D21B-4DC9-8AF8-49FD450AB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858DFC-1B95-48C9-A489-46B468063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664E8E3-0CA2-4BBD-BDA7-88CAD25C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Pohled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F861BE-54E0-4E82-8AC8-010EBFD30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/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souměrnost</a:t>
            </a:r>
            <a:r>
              <a:rPr lang="cs-CZ" altLang="cs-CZ" sz="2200" dirty="0"/>
              <a:t> - skoliózy, PNO, </a:t>
            </a:r>
            <a:r>
              <a:rPr lang="cs-CZ" altLang="cs-CZ" sz="2200" dirty="0" err="1"/>
              <a:t>atelektáza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 tvar </a:t>
            </a:r>
            <a:r>
              <a:rPr lang="cs-CZ" altLang="cs-CZ" sz="2200" dirty="0"/>
              <a:t>- soudkovitý, emfyzematózní, astenický, </a:t>
            </a:r>
            <a:r>
              <a:rPr lang="cs-CZ" altLang="cs-CZ" sz="2200" dirty="0" err="1"/>
              <a:t>hyperstenický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pectus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carinatum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pectus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excavatum</a:t>
            </a:r>
            <a:r>
              <a:rPr lang="cs-CZ" altLang="cs-CZ" sz="2200" dirty="0"/>
              <a:t>, znamení růžence - signum </a:t>
            </a:r>
            <a:r>
              <a:rPr lang="cs-CZ" altLang="cs-CZ" sz="2200" dirty="0" err="1"/>
              <a:t>rosarii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vtahování mezižeberních prostor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zapojení přídatného dechového svalstva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prsy </a:t>
            </a:r>
            <a:r>
              <a:rPr lang="cs-CZ" altLang="cs-CZ" sz="2200" dirty="0"/>
              <a:t>- souměrnost, tvar, změny tvaru při změnách polohy hrudníku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</a:t>
            </a:r>
            <a:r>
              <a:rPr lang="cs-CZ" altLang="cs-CZ" sz="2200" dirty="0" err="1"/>
              <a:t>naevi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arachnoideae</a:t>
            </a:r>
            <a:r>
              <a:rPr lang="cs-CZ" altLang="cs-CZ" sz="2200" dirty="0"/>
              <a:t> - pavoučkové névy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FC71F-CD77-4E1E-B2A4-607345647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1F8D15-F0AC-46EA-B3E5-C82B43670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1B46B71-F926-4044-94DD-B3649B3E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Funkční vyšetření plic 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A72699E-AC71-44ED-817C-43876CFEE7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spirometrie</a:t>
            </a:r>
            <a:r>
              <a:rPr lang="cs-CZ" altLang="cs-CZ" sz="2200" dirty="0"/>
              <a:t> - rozepsaný usilovný výdech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FVC</a:t>
            </a:r>
            <a:r>
              <a:rPr lang="cs-CZ" altLang="cs-CZ" sz="2200" dirty="0"/>
              <a:t> - funkční vitální kapacita - vydechnutý objem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FEV1</a:t>
            </a:r>
            <a:r>
              <a:rPr lang="cs-CZ" altLang="cs-CZ" sz="2200" dirty="0"/>
              <a:t> - usilovný výdech / l sec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FEV1/FVC </a:t>
            </a:r>
            <a:r>
              <a:rPr lang="cs-CZ" altLang="cs-CZ" sz="2200" dirty="0"/>
              <a:t>- poměr </a:t>
            </a:r>
          </a:p>
          <a:p>
            <a:pPr marL="88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norma 75%</a:t>
            </a:r>
          </a:p>
          <a:p>
            <a:pPr marL="88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nižší - obstrukce</a:t>
            </a:r>
          </a:p>
          <a:p>
            <a:pPr marL="88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vyšší - restrikce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PEF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peak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exspiratory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flow</a:t>
            </a:r>
            <a:r>
              <a:rPr lang="cs-CZ" altLang="cs-CZ" sz="2200" dirty="0"/>
              <a:t> - nejvyšší výdechová rychlost - sledování astmatiků - </a:t>
            </a:r>
            <a:r>
              <a:rPr lang="cs-CZ" altLang="cs-CZ" sz="2200" dirty="0" err="1"/>
              <a:t>peakflowmetr</a:t>
            </a:r>
            <a:r>
              <a:rPr lang="cs-CZ" altLang="cs-CZ" sz="2200" dirty="0"/>
              <a:t> - předzvěst záchvatu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D2F1B1-0C95-40B1-98D6-95A0E3DB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4565B-1FD5-4233-94D7-A7D8C25DC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72FF71-DB4C-47B4-BF76-01227C58F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Funkční vyšetření plic 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7733AD7-AB69-492A-B6C8-2E9765FE7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plicní difuze </a:t>
            </a:r>
            <a:r>
              <a:rPr lang="cs-CZ" altLang="cs-CZ" sz="2200" dirty="0"/>
              <a:t>- informuje o kvalitě </a:t>
            </a:r>
            <a:r>
              <a:rPr lang="cs-CZ" altLang="cs-CZ" sz="2200" dirty="0" err="1"/>
              <a:t>alveolokapilární</a:t>
            </a:r>
            <a:r>
              <a:rPr lang="cs-CZ" altLang="cs-CZ" sz="2200" dirty="0"/>
              <a:t> membrány - zhoršení u plicních fibróz</a:t>
            </a: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plicní </a:t>
            </a:r>
            <a:r>
              <a:rPr lang="cs-CZ" altLang="cs-CZ" sz="2200" b="1" dirty="0" err="1">
                <a:solidFill>
                  <a:schemeClr val="tx2"/>
                </a:solidFill>
              </a:rPr>
              <a:t>perfuze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- scintigraficky, angiograficky - výpadky při plicních embolizacích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02B30F-40B5-4B82-BFF1-F95CA2689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DE76F5-C78C-47F9-8E78-58D40B3B1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2FA9F-841C-4CDE-A5EF-0BB38B4A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27" y="1761846"/>
            <a:ext cx="5533333" cy="4001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D5ECE2-8A1A-445E-9ECB-CF202DA7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Pohmat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4784818-C4A0-4788-84C4-003C5989A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podkožní útvary (lipomy), bolestivost skeletu, krepitace při zlomeninách žeber</a:t>
            </a:r>
          </a:p>
          <a:p>
            <a:pPr marL="342900" indent="-342900"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fremitus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pectoralis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/>
              <a:t>-</a:t>
            </a:r>
            <a:r>
              <a:rPr lang="cs-CZ" altLang="cs-CZ" sz="2200" dirty="0"/>
              <a:t> hrudní chvění způsobené hlasem - zeslabení nad výpotkem, zesílení nad infiltrací, ztlumení při silné hrudní stěně</a:t>
            </a:r>
          </a:p>
          <a:p>
            <a:pPr marL="342900" indent="-342900"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vyšetření prsů </a:t>
            </a:r>
            <a:r>
              <a:rPr lang="cs-CZ" altLang="cs-CZ" sz="2200" dirty="0"/>
              <a:t>- homogenita žlázy, horní zevní kvadrant, sekrece z bradavek, vyšetření axil</a:t>
            </a:r>
          </a:p>
          <a:p>
            <a:pPr marL="342900" indent="-342900"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srdce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zvedavý</a:t>
            </a:r>
            <a:r>
              <a:rPr lang="cs-CZ" altLang="cs-CZ" sz="2200" dirty="0"/>
              <a:t> úder hrotu, víry </a:t>
            </a:r>
          </a:p>
          <a:p>
            <a:pPr marL="342900" indent="-342900"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pleurální tření </a:t>
            </a:r>
            <a:r>
              <a:rPr lang="cs-CZ" altLang="cs-CZ" sz="2200" dirty="0"/>
              <a:t>– jako chůze po zmrzlém sněhu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821283-0D58-432B-B420-510EBA63A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D42CF1-76A6-4FB1-AA12-49C70CE34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4EE59B-9489-40FD-AC35-910F655D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Poklep - topografický I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DFECC8-0F79-4D4C-AFA2-AF857544C5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plíce - prst rovnoběžně s průběhem žeber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poklepové hranice plic = topografický poklep</a:t>
            </a:r>
          </a:p>
          <a:p>
            <a:pPr eaLnBrk="1" hangingPunct="1">
              <a:buFontTx/>
              <a:buChar char="~"/>
            </a:pPr>
            <a:r>
              <a:rPr lang="cs-CZ" altLang="cs-CZ" sz="2200" dirty="0"/>
              <a:t>čára </a:t>
            </a:r>
            <a:r>
              <a:rPr lang="cs-CZ" altLang="cs-CZ" sz="2200" dirty="0" err="1"/>
              <a:t>parasternální</a:t>
            </a:r>
            <a:r>
              <a:rPr lang="cs-CZ" altLang="cs-CZ" sz="2200" dirty="0"/>
              <a:t> - 6. žebro</a:t>
            </a:r>
          </a:p>
          <a:p>
            <a:pPr eaLnBrk="1" hangingPunct="1">
              <a:buFontTx/>
              <a:buChar char="~"/>
            </a:pPr>
            <a:r>
              <a:rPr lang="cs-CZ" altLang="cs-CZ" sz="2200" dirty="0"/>
              <a:t>čára </a:t>
            </a:r>
            <a:r>
              <a:rPr lang="cs-CZ" altLang="cs-CZ" sz="2200" dirty="0" err="1"/>
              <a:t>medioklavikulární</a:t>
            </a:r>
            <a:r>
              <a:rPr lang="cs-CZ" altLang="cs-CZ" sz="2200" dirty="0"/>
              <a:t> - 6. mezižeberní prostor</a:t>
            </a:r>
          </a:p>
          <a:p>
            <a:pPr eaLnBrk="1" hangingPunct="1">
              <a:buFontTx/>
              <a:buChar char="~"/>
            </a:pPr>
            <a:r>
              <a:rPr lang="cs-CZ" altLang="cs-CZ" sz="2200" dirty="0"/>
              <a:t>čára střední axilární - 8. mezižeberní prostor</a:t>
            </a:r>
          </a:p>
          <a:p>
            <a:pPr eaLnBrk="1" hangingPunct="1">
              <a:buFontTx/>
              <a:buChar char="~"/>
            </a:pPr>
            <a:r>
              <a:rPr lang="cs-CZ" altLang="cs-CZ" sz="2200" dirty="0"/>
              <a:t>čára </a:t>
            </a:r>
            <a:r>
              <a:rPr lang="cs-CZ" altLang="cs-CZ" sz="2200" dirty="0" err="1"/>
              <a:t>skapulární</a:t>
            </a:r>
            <a:r>
              <a:rPr lang="cs-CZ" altLang="cs-CZ" sz="2200" dirty="0"/>
              <a:t> - 10. mezižeberní prostor</a:t>
            </a:r>
          </a:p>
          <a:p>
            <a:pPr eaLnBrk="1" hangingPunct="1">
              <a:buFontTx/>
              <a:buChar char="~"/>
            </a:pPr>
            <a:r>
              <a:rPr lang="cs-CZ" altLang="cs-CZ" sz="2200" dirty="0" err="1"/>
              <a:t>paravertebrální</a:t>
            </a:r>
            <a:r>
              <a:rPr lang="cs-CZ" altLang="cs-CZ" sz="2200" dirty="0"/>
              <a:t> - 11. žebro, vlevo níže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64DB88-A5FA-4CDC-BD84-367B96331A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849989-A9E6-4E33-8BF0-3E28EC512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5F1C9EE-BC78-4974-95CE-04B3FD058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Poklep - srovnávací 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85BD41F-8D17-48B8-918D-8E271A381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srovnání kvality zvuku na odpovídajících místech obou polovin hrudníku</a:t>
            </a:r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plný jasný - nad zdravou plící</a:t>
            </a:r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</a:t>
            </a:r>
            <a:r>
              <a:rPr lang="cs-CZ" altLang="cs-CZ" sz="2200" dirty="0" err="1"/>
              <a:t>hypersonorní</a:t>
            </a:r>
            <a:r>
              <a:rPr lang="cs-CZ" altLang="cs-CZ" sz="2200" dirty="0"/>
              <a:t> - nad emfyzematózní plící</a:t>
            </a:r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ztemnělý- nad infiltrovanou či kolabovanou</a:t>
            </a:r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temný - nad tekutinou (</a:t>
            </a:r>
            <a:r>
              <a:rPr lang="cs-CZ" altLang="cs-CZ" sz="2200" dirty="0" err="1"/>
              <a:t>Ellis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Damoiseauova</a:t>
            </a:r>
            <a:r>
              <a:rPr lang="cs-CZ" altLang="cs-CZ" sz="2200" dirty="0"/>
              <a:t> čára - zánětlivý), </a:t>
            </a:r>
            <a:r>
              <a:rPr lang="cs-CZ" altLang="cs-CZ" sz="2200" dirty="0" err="1"/>
              <a:t>atelektázou</a:t>
            </a:r>
            <a:endParaRPr lang="cs-CZ" altLang="cs-CZ" sz="2200" dirty="0"/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bubínkový - nad dutinami nad 6 cm, PNO</a:t>
            </a:r>
          </a:p>
          <a:p>
            <a:pPr marL="91440" indent="-91440" fontAlgn="auto">
              <a:buFontTx/>
              <a:buChar char="»"/>
              <a:defRPr/>
            </a:pPr>
            <a:r>
              <a:rPr lang="cs-CZ" altLang="cs-CZ" sz="2200" dirty="0"/>
              <a:t> zkrácený – nad nevzdušnou plíci – zánět plic, tekutina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70E68-DAED-4071-9DAF-AD7AABC48B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A249F1-EACB-4AEF-83A8-27B9F0A97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0BB8500-58CF-4629-9990-99C6C77EE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Distribuce pleurální tekutiny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7FFE1A51-242C-4820-9029-7AFDAEB54AC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92648"/>
              </p:ext>
            </p:extLst>
          </p:nvPr>
        </p:nvGraphicFramePr>
        <p:xfrm>
          <a:off x="720000" y="1451193"/>
          <a:ext cx="5480576" cy="44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tografie" r:id="rId3" imgW="4352381" imgH="3572374" progId="MSPhotoEd.3">
                  <p:embed/>
                </p:oleObj>
              </mc:Choice>
              <mc:Fallback>
                <p:oleObj name="Fotografie" r:id="rId3" imgW="4352381" imgH="3572374" progId="MSPhotoEd.3">
                  <p:embed/>
                  <p:pic>
                    <p:nvPicPr>
                      <p:cNvPr id="13315" name="Object 4">
                        <a:extLst>
                          <a:ext uri="{FF2B5EF4-FFF2-40B4-BE49-F238E27FC236}">
                            <a16:creationId xmlns:a16="http://schemas.microsoft.com/office/drawing/2014/main" id="{7FFE1A51-242C-4820-9029-7AFDAEB54AC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451193"/>
                        <a:ext cx="5480576" cy="449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B831AF-F94C-4333-BA5D-2A8337B03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1A2C78-43E0-42B9-9A7A-CFFD802C7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CA1390C-DF57-4070-991E-C512230C3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Poklep – vybraná specifika III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DBCF87-F058-463E-8D98-8884ADB2B8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Škodův poklepový tón </a:t>
            </a:r>
            <a:r>
              <a:rPr lang="cs-CZ" altLang="cs-CZ" sz="2200" dirty="0"/>
              <a:t>– pád bubínkového poklepu - při přechodu z výpotku do normální plíce bubínkový poklep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 hrotech plicních poklep jedním prstem - </a:t>
            </a:r>
            <a:r>
              <a:rPr lang="cs-CZ" altLang="cs-CZ" sz="2200" b="1" dirty="0" err="1">
                <a:solidFill>
                  <a:schemeClr val="tx2"/>
                </a:solidFill>
              </a:rPr>
              <a:t>Kronigovy</a:t>
            </a:r>
            <a:r>
              <a:rPr lang="cs-CZ" altLang="cs-CZ" sz="2200" b="1" dirty="0">
                <a:solidFill>
                  <a:schemeClr val="tx2"/>
                </a:solidFill>
              </a:rPr>
              <a:t>-Syllabovy pásy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srdce</a:t>
            </a:r>
            <a:r>
              <a:rPr lang="cs-CZ" altLang="cs-CZ" sz="2200" dirty="0"/>
              <a:t> - prst kolmo na žebra, srdeční ztemnění absolutní, relativní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0C55C-941E-45F3-BE16-B356D7DC8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E88B90-AA72-4EB9-9F4D-2AC208086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8E0F6E4-0022-4178-8B2F-473C41A9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Poslech 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C0025C-8EF7-4E99-BB85-4BEEC3B19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/>
              <a:t> </a:t>
            </a:r>
            <a:r>
              <a:rPr lang="cs-CZ" altLang="cs-CZ" sz="2200" dirty="0"/>
              <a:t>uchem, stetoskopem, fonendoskopem</a:t>
            </a:r>
          </a:p>
          <a:p>
            <a:pPr marL="72000" indent="0" eaLnBrk="1" hangingPunct="1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plíce</a:t>
            </a:r>
            <a:r>
              <a:rPr lang="cs-CZ" altLang="cs-CZ" sz="2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dýchání alveolární - „f“ jen v </a:t>
            </a:r>
            <a:r>
              <a:rPr lang="cs-CZ" altLang="cs-CZ" sz="2200" dirty="0" err="1"/>
              <a:t>inspiriu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fyziologické odchylky - </a:t>
            </a:r>
            <a:r>
              <a:rPr lang="cs-CZ" altLang="cs-CZ" sz="2200" dirty="0" err="1"/>
              <a:t>sakadované</a:t>
            </a:r>
            <a:r>
              <a:rPr lang="cs-CZ" altLang="cs-CZ" sz="2200" dirty="0"/>
              <a:t> dýchání, puerilní dýchání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 patologické dýchání</a:t>
            </a:r>
          </a:p>
          <a:p>
            <a:pPr marL="720000"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alveolární tiché - emfyzém plic</a:t>
            </a:r>
          </a:p>
          <a:p>
            <a:pPr marL="720000"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s prodlouženým </a:t>
            </a:r>
            <a:r>
              <a:rPr lang="cs-CZ" altLang="cs-CZ" sz="2200" dirty="0" err="1"/>
              <a:t>exspiriem</a:t>
            </a:r>
            <a:endParaRPr lang="cs-CZ" altLang="cs-CZ" sz="2200" dirty="0"/>
          </a:p>
          <a:p>
            <a:pPr marL="720000"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trubicové - „ch“ v </a:t>
            </a:r>
            <a:r>
              <a:rPr lang="cs-CZ" altLang="cs-CZ" sz="2200" dirty="0" err="1"/>
              <a:t>inspiriu</a:t>
            </a:r>
            <a:r>
              <a:rPr lang="cs-CZ" altLang="cs-CZ" sz="2200" dirty="0"/>
              <a:t> i </a:t>
            </a:r>
            <a:r>
              <a:rPr lang="cs-CZ" altLang="cs-CZ" sz="2200" dirty="0" err="1"/>
              <a:t>exspiriu</a:t>
            </a:r>
            <a:r>
              <a:rPr lang="cs-CZ" altLang="cs-CZ" sz="2200" dirty="0"/>
              <a:t> - infiltrace, komprese,  abscesy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99476-C894-4211-B050-AF2859344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59004B-8EC2-4646-A318-B00C16C67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68C338-8A79-4C3C-AFD1-D13ED9DC9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Poslech II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1E2838-963A-4249-A9BB-F4EC9D25A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fyziologický výskyt trubicového dýchání - nad tracheou, ve výši Th4 vpravo</a:t>
            </a:r>
          </a:p>
          <a:p>
            <a:pPr fontAlgn="auto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kompresivní dýchání - těsně nad tekutinou</a:t>
            </a:r>
          </a:p>
          <a:p>
            <a:pPr fontAlgn="auto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vedlejší dýchací fenomény:</a:t>
            </a:r>
          </a:p>
          <a:p>
            <a:pPr marL="7200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suché - pískoty, vrzoty – ve výdechu pískovatý nebo vrzavý zvuk (</a:t>
            </a:r>
            <a:r>
              <a:rPr lang="cs-CZ" altLang="cs-CZ" sz="2200" dirty="0" err="1"/>
              <a:t>asthma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bronchiale</a:t>
            </a:r>
            <a:r>
              <a:rPr lang="cs-CZ" altLang="cs-CZ" sz="2200" dirty="0"/>
              <a:t>, CHOPN, ale i nádory, cizí těleso)</a:t>
            </a:r>
          </a:p>
          <a:p>
            <a:pPr marL="720000" indent="-342900" fontAlgn="auto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vlhké – jako praskání bublin na povrchu vodní hladiny – nepřízvučné – jakoby z dálky (městnavé srdeční selhání); přízvučné – jasně slyšitelné těsně pod membránou fonendoskopu (pneumonie, bronchiektázie)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3C1CD3-8A20-4030-9FF6-0DA38D67F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C712FC-B9A8-46BB-A6BF-604268D79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2132</TotalTime>
  <Words>1337</Words>
  <Application>Microsoft Office PowerPoint</Application>
  <PresentationFormat>Širokoúhlá obrazovka</PresentationFormat>
  <Paragraphs>169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Constantia</vt:lpstr>
      <vt:lpstr>Tahoma</vt:lpstr>
      <vt:lpstr>Wingdings</vt:lpstr>
      <vt:lpstr>Prezentace_MU_CZ</vt:lpstr>
      <vt:lpstr>Fotografie</vt:lpstr>
      <vt:lpstr>Vyšetření hrudníku a dýchacího ústrojí   </vt:lpstr>
      <vt:lpstr>Pohled</vt:lpstr>
      <vt:lpstr>Pohmat</vt:lpstr>
      <vt:lpstr>Poklep - topografický I </vt:lpstr>
      <vt:lpstr>Poklep - srovnávací II</vt:lpstr>
      <vt:lpstr>Distribuce pleurální tekutiny</vt:lpstr>
      <vt:lpstr>Poklep – vybraná specifika III</vt:lpstr>
      <vt:lpstr>Poslech I</vt:lpstr>
      <vt:lpstr>Poslech II</vt:lpstr>
      <vt:lpstr>Poslech III</vt:lpstr>
      <vt:lpstr>Vyšetření sputa I</vt:lpstr>
      <vt:lpstr>Vyšetření sputa II</vt:lpstr>
      <vt:lpstr>Bronchoskopie I</vt:lpstr>
      <vt:lpstr>Bronchoskopie II</vt:lpstr>
      <vt:lpstr>RTG vyšetření hrudníku</vt:lpstr>
      <vt:lpstr>Normální RTG snímek hrudníku</vt:lpstr>
      <vt:lpstr>Lobární pneumonie vpravo</vt:lpstr>
      <vt:lpstr>Hodnocení srdečního stínu</vt:lpstr>
      <vt:lpstr>CT hrudníku</vt:lpstr>
      <vt:lpstr>Funkční vyšetření plic I</vt:lpstr>
      <vt:lpstr>Funkční vyšetření plic II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159</cp:revision>
  <cp:lastPrinted>1601-01-01T00:00:00Z</cp:lastPrinted>
  <dcterms:created xsi:type="dcterms:W3CDTF">2021-04-27T07:29:37Z</dcterms:created>
  <dcterms:modified xsi:type="dcterms:W3CDTF">2021-09-04T19:14:42Z</dcterms:modified>
</cp:coreProperties>
</file>