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7" r:id="rId12"/>
    <p:sldId id="281" r:id="rId13"/>
    <p:sldId id="268" r:id="rId14"/>
    <p:sldId id="269" r:id="rId15"/>
    <p:sldId id="270" r:id="rId16"/>
    <p:sldId id="271" r:id="rId17"/>
    <p:sldId id="277" r:id="rId18"/>
    <p:sldId id="278" r:id="rId19"/>
    <p:sldId id="279" r:id="rId20"/>
    <p:sldId id="282" r:id="rId21"/>
    <p:sldId id="272" r:id="rId22"/>
    <p:sldId id="273" r:id="rId23"/>
    <p:sldId id="280" r:id="rId24"/>
    <p:sldId id="274" r:id="rId25"/>
    <p:sldId id="275" r:id="rId26"/>
    <p:sldId id="302" r:id="rId2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287D"/>
    <a:srgbClr val="F01928"/>
    <a:srgbClr val="9100DC"/>
    <a:srgbClr val="5AC8A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75" autoAdjust="0"/>
    <p:restoredTop sz="96754" autoAdjust="0"/>
  </p:normalViewPr>
  <p:slideViewPr>
    <p:cSldViewPr snapToGrid="0">
      <p:cViewPr varScale="1">
        <p:scale>
          <a:sx n="56" d="100"/>
          <a:sy n="56" d="100"/>
        </p:scale>
        <p:origin x="466" y="3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>
            <a:extLst>
              <a:ext uri="{FF2B5EF4-FFF2-40B4-BE49-F238E27FC236}">
                <a16:creationId xmlns:a16="http://schemas.microsoft.com/office/drawing/2014/main" id="{71F9234E-1C64-4806-AD36-39E6FAD7FF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Zástupný symbol pro poznámky 2">
            <a:extLst>
              <a:ext uri="{FF2B5EF4-FFF2-40B4-BE49-F238E27FC236}">
                <a16:creationId xmlns:a16="http://schemas.microsoft.com/office/drawing/2014/main" id="{3CA4BE19-4A29-4BF2-A72C-5D6441B52C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6868" name="Zástupný symbol pro číslo snímku 3">
            <a:extLst>
              <a:ext uri="{FF2B5EF4-FFF2-40B4-BE49-F238E27FC236}">
                <a16:creationId xmlns:a16="http://schemas.microsoft.com/office/drawing/2014/main" id="{50A07C12-DE01-4EAF-B7FC-D7701A4768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89B86C-9852-4910-9EE0-475A1F705790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F9DEB8-F8A6-420E-B60D-4515B985E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7912C5C-7CCE-4F96-8D4B-E736FC1507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AC0208-8D3C-4F7E-9FA8-7D9359408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CD2A1-EC28-42B3-9C80-A2CF9AEC95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8745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42337EB-3F6A-40F1-A459-82F88D2267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93CABA6-B5C3-4C4A-88B7-98740FF1D9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0B7306-1EC0-472D-99A7-8AA16CE2C4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45C31-7B1D-4BBB-855C-18B0EED77BB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2229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5841B0-AAFA-4CC8-9C78-A57E320AC1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C594C3-FF60-4411-8836-1659507DA5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C23394-F500-4A6E-A63D-0ED812AB4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178B6-9517-4309-A358-9D2C952A76E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4573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004C1A-0452-4A1F-A537-12025317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976716-5817-4191-8495-7D19C6E3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01EFE9-6440-4E08-92EB-631C5D9A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4C73235-D7BB-4CEB-ACE8-774FFDD1E5E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1700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cs-CZ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C0C2-94E5-4A25-A974-4AF5C12FA9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12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D60E5-C9CF-4DD5-A214-2C0A40303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A0B58-6F80-44DA-BCF2-C8018F01D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64DD8-7531-41D2-B330-A3AD650F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7C1F2-6D9A-41C3-9388-FC186C980A34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945803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462FB-B4F0-4D75-B602-97DA22B1F81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B1948-9EF3-4F8B-BA9C-264FDB82512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1C47E-4569-4ED5-BD12-28DE2B7499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F0AE1FC-DAAE-4844-9061-9AEF2B5D76B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49520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AC982C-1158-4888-AC95-8810FBF4923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0AA0CE-7B6E-4AF7-B39A-6B384FCAC2E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51AB58-1F1D-4E7D-824F-48A368D402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56F3BB6-1483-4866-922F-D6635D29599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7237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4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YsjrzKD-6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D6E48-A098-416D-9446-53B52CE2E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1" y="2900365"/>
            <a:ext cx="11731459" cy="1171580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ts val="600"/>
              </a:spcBef>
              <a:buSzPct val="95000"/>
            </a:pPr>
            <a:r>
              <a:rPr lang="cs-CZ" sz="5000" dirty="0"/>
              <a:t>Zlomeniny</a:t>
            </a:r>
            <a:endParaRPr lang="cs-CZ" altLang="cs-CZ" sz="5000" dirty="0">
              <a:latin typeface="Arial" panose="020B0604020202020204" pitchFamily="34" charset="0"/>
            </a:endParaRPr>
          </a:p>
        </p:txBody>
      </p:sp>
      <p:sp>
        <p:nvSpPr>
          <p:cNvPr id="9" name="Podnadpis 8">
            <a:extLst>
              <a:ext uri="{FF2B5EF4-FFF2-40B4-BE49-F238E27FC236}">
                <a16:creationId xmlns:a16="http://schemas.microsoft.com/office/drawing/2014/main" id="{065E7519-9118-45E4-9695-6C7986CD4A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2190394"/>
          </a:xfrm>
        </p:spPr>
        <p:txBody>
          <a:bodyPr/>
          <a:lstStyle/>
          <a:p>
            <a:pPr fontAlgn="auto">
              <a:lnSpc>
                <a:spcPct val="80000"/>
              </a:lnSpc>
              <a:defRPr/>
            </a:pPr>
            <a:r>
              <a:rPr lang="cs-CZ" sz="2500" b="1" dirty="0">
                <a:solidFill>
                  <a:schemeClr val="tx2"/>
                </a:solidFill>
              </a:rPr>
              <a:t>Poranění hlavy</a:t>
            </a:r>
          </a:p>
          <a:p>
            <a:pPr fontAlgn="auto">
              <a:lnSpc>
                <a:spcPct val="80000"/>
              </a:lnSpc>
              <a:defRPr/>
            </a:pPr>
            <a:r>
              <a:rPr lang="cs-CZ" sz="2500" b="1" dirty="0">
                <a:solidFill>
                  <a:schemeClr val="tx2"/>
                </a:solidFill>
              </a:rPr>
              <a:t>Intrakraniální krvácení</a:t>
            </a:r>
          </a:p>
          <a:p>
            <a:pPr fontAlgn="auto">
              <a:lnSpc>
                <a:spcPct val="80000"/>
              </a:lnSpc>
              <a:defRPr/>
            </a:pPr>
            <a:r>
              <a:rPr lang="cs-CZ" sz="2500" b="1" dirty="0">
                <a:solidFill>
                  <a:schemeClr val="tx2"/>
                </a:solidFill>
              </a:rPr>
              <a:t>Poranění hrudníku</a:t>
            </a:r>
          </a:p>
          <a:p>
            <a:pPr fontAlgn="auto">
              <a:lnSpc>
                <a:spcPct val="80000"/>
              </a:lnSpc>
              <a:defRPr/>
            </a:pPr>
            <a:r>
              <a:rPr lang="cs-CZ" sz="2500" b="1" dirty="0">
                <a:solidFill>
                  <a:schemeClr val="tx2"/>
                </a:solidFill>
              </a:rPr>
              <a:t>Poranění páteře a míchy</a:t>
            </a:r>
          </a:p>
          <a:p>
            <a:pPr fontAlgn="auto">
              <a:lnSpc>
                <a:spcPct val="80000"/>
              </a:lnSpc>
              <a:defRPr/>
            </a:pPr>
            <a:r>
              <a:rPr lang="cs-CZ" sz="2500" b="1" dirty="0">
                <a:solidFill>
                  <a:schemeClr val="tx2"/>
                </a:solidFill>
              </a:rPr>
              <a:t>Poranění břicha</a:t>
            </a:r>
          </a:p>
        </p:txBody>
      </p:sp>
    </p:spTree>
    <p:extLst>
      <p:ext uri="{BB962C8B-B14F-4D97-AF65-F5344CB8AC3E}">
        <p14:creationId xmlns:p14="http://schemas.microsoft.com/office/powerpoint/2010/main" val="49039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9F49333-8979-4E9E-8086-1792C6F855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Intrakraniální krvácení I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8DF620B-6E7E-4CED-8D29-EE46AF507D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7338684" cy="413999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Epidurální</a:t>
            </a:r>
          </a:p>
          <a:p>
            <a:pPr marL="0" indent="0">
              <a:buNone/>
              <a:defRPr/>
            </a:pPr>
            <a:r>
              <a:rPr lang="cs-CZ" altLang="cs-CZ" sz="2200" dirty="0"/>
              <a:t>= tepenné krvácení mezi </a:t>
            </a:r>
            <a:r>
              <a:rPr lang="cs-CZ" altLang="cs-CZ" sz="2200" dirty="0" err="1"/>
              <a:t>kalvou</a:t>
            </a:r>
            <a:r>
              <a:rPr lang="cs-CZ" altLang="cs-CZ" sz="2200" dirty="0"/>
              <a:t> a </a:t>
            </a:r>
            <a:r>
              <a:rPr lang="cs-CZ" altLang="cs-CZ" sz="2200" dirty="0" err="1"/>
              <a:t>dura</a:t>
            </a:r>
            <a:r>
              <a:rPr lang="cs-CZ" altLang="cs-CZ" sz="2200" dirty="0"/>
              <a:t> mater při poranění vnitřní kompakty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rychle se vyvíjející příznaky: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200" dirty="0" err="1"/>
              <a:t>anizokorie</a:t>
            </a:r>
            <a:endParaRPr lang="cs-CZ" altLang="cs-CZ" sz="2200" dirty="0"/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200" dirty="0" err="1"/>
              <a:t>lateralizovaná</a:t>
            </a:r>
            <a:r>
              <a:rPr lang="cs-CZ" altLang="cs-CZ" sz="2200" dirty="0"/>
              <a:t> symptomatologie 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200" dirty="0"/>
              <a:t>nitrolební hypertenze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200" dirty="0"/>
              <a:t>porucha vědomí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CT</a:t>
            </a:r>
          </a:p>
        </p:txBody>
      </p:sp>
      <p:pic>
        <p:nvPicPr>
          <p:cNvPr id="17412" name="Obrázek 1">
            <a:extLst>
              <a:ext uri="{FF2B5EF4-FFF2-40B4-BE49-F238E27FC236}">
                <a16:creationId xmlns:a16="http://schemas.microsoft.com/office/drawing/2014/main" id="{CEFD4DCF-4583-4AC9-876A-F3F955CC8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135" y="1775082"/>
            <a:ext cx="3953068" cy="384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2173818-7280-405B-9215-765259BCB9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FEAFA3-E196-4010-925F-63FDEBEB56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BCA70C0-7B8F-4846-A2BE-27C0020161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Intrakraniální krvácení II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6945E9A-95E4-413A-9AD7-CC457D5E5A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6911394" cy="413999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Subdurální</a:t>
            </a:r>
          </a:p>
          <a:p>
            <a:pPr marL="0" indent="0">
              <a:buNone/>
              <a:defRPr/>
            </a:pPr>
            <a:r>
              <a:rPr lang="cs-CZ" altLang="cs-CZ" sz="2200" dirty="0"/>
              <a:t>= žilní krvácení při poranění žilních splavů - ke vzniku stačí i prudký pohyb hlavou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200" dirty="0"/>
              <a:t>volný interval – až 6 dní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200" dirty="0" err="1"/>
              <a:t>anizokorie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200" dirty="0"/>
              <a:t>nitrolební hypertenze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200" dirty="0"/>
              <a:t>porucha vědomí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200" dirty="0"/>
              <a:t>symptomatologie nevýrazná u starších nemocných</a:t>
            </a:r>
          </a:p>
          <a:p>
            <a:pPr eaLnBrk="1" hangingPunct="1">
              <a:defRPr/>
            </a:pPr>
            <a:endParaRPr lang="cs-CZ" altLang="cs-CZ" dirty="0"/>
          </a:p>
        </p:txBody>
      </p:sp>
      <p:pic>
        <p:nvPicPr>
          <p:cNvPr id="18436" name="Obrázek 1">
            <a:extLst>
              <a:ext uri="{FF2B5EF4-FFF2-40B4-BE49-F238E27FC236}">
                <a16:creationId xmlns:a16="http://schemas.microsoft.com/office/drawing/2014/main" id="{C2DCDEA2-CD1D-48CB-AD0F-A2E1424666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678" y="1692002"/>
            <a:ext cx="3504870" cy="413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B5CCD1B-1EE3-470C-BD71-A7159046C1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4D852C5-0F21-4CA5-A63F-8223E6A526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>
            <a:extLst>
              <a:ext uri="{FF2B5EF4-FFF2-40B4-BE49-F238E27FC236}">
                <a16:creationId xmlns:a16="http://schemas.microsoft.com/office/drawing/2014/main" id="{6C8A1F00-2644-4A12-AF40-3658C11ED2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 err="1"/>
              <a:t>Herniace</a:t>
            </a:r>
            <a:r>
              <a:rPr lang="cs-CZ" altLang="cs-CZ" dirty="0"/>
              <a:t> mozkové tkáně</a:t>
            </a:r>
          </a:p>
        </p:txBody>
      </p:sp>
      <p:pic>
        <p:nvPicPr>
          <p:cNvPr id="19459" name="Picture 5">
            <a:extLst>
              <a:ext uri="{FF2B5EF4-FFF2-40B4-BE49-F238E27FC236}">
                <a16:creationId xmlns:a16="http://schemas.microsoft.com/office/drawing/2014/main" id="{7F9BB0D0-E54E-44F2-9A7B-7E76CA68A8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799" y="378000"/>
            <a:ext cx="3737027" cy="5569873"/>
          </a:xfr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FCDB0FB-CA1F-4C40-B306-1EA86817BC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BCEC2D2-3A46-4B4A-A4DF-7F62398DD4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CDFC788-5099-4AB0-8A76-0B034D3BB5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Intrakraniální krvácení III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B0EE995-0BBF-4FBF-932D-D300016FC8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Subarachnoidální</a:t>
            </a:r>
          </a:p>
          <a:p>
            <a:pPr marL="0" indent="0">
              <a:buClr>
                <a:srgbClr val="FF0000"/>
              </a:buClr>
              <a:buNone/>
              <a:defRPr/>
            </a:pPr>
            <a:r>
              <a:rPr lang="cs-CZ" altLang="cs-CZ" sz="2200" dirty="0"/>
              <a:t>= tepenné krvácení mezi </a:t>
            </a:r>
            <a:r>
              <a:rPr lang="cs-CZ" altLang="cs-CZ" sz="2200" dirty="0" err="1"/>
              <a:t>arachnoideou</a:t>
            </a:r>
            <a:r>
              <a:rPr lang="cs-CZ" altLang="cs-CZ" sz="2200" dirty="0"/>
              <a:t> a mozkovou tkání, nejčastěji při ruptuře aneurysmatu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většinou souvislost s námahou (sehnutí, stolice, koitus)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200" dirty="0"/>
              <a:t>obvykle bez poruchy vědomí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200" dirty="0"/>
              <a:t>extrémně prudká bolest hlavy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200" dirty="0" err="1"/>
              <a:t>anizokorie</a:t>
            </a:r>
            <a:endParaRPr lang="cs-CZ" altLang="cs-CZ" sz="2200" dirty="0"/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200" dirty="0"/>
              <a:t>nitrolební hypertenze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ADA26F1-32A7-4EF6-BD64-4CE18F2DA4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6EFE64E-4C76-4D47-8B0A-2592AAF625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D717408-A193-4A41-A973-2B3FC0F442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Intrakraniální krvácení IV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75C3E3C-E8BD-4831-8C9D-11473A6A77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cs-CZ" altLang="cs-CZ" sz="2200" b="1" dirty="0" err="1">
                <a:solidFill>
                  <a:schemeClr val="tx2"/>
                </a:solidFill>
              </a:rPr>
              <a:t>Intracerebrální</a:t>
            </a:r>
            <a:endParaRPr lang="cs-CZ" altLang="cs-CZ" sz="2200" b="1" dirty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r>
              <a:rPr lang="cs-CZ" altLang="cs-CZ" sz="2200" dirty="0"/>
              <a:t>= krvácení v mozkové tkáni, krev drtí mozkovou tkáň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porucha vědomí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doprovodná symptomatologie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výrazné neurologické příznaky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200" dirty="0" err="1"/>
              <a:t>anizokorie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většinou u hypertoniků, při </a:t>
            </a:r>
            <a:r>
              <a:rPr lang="cs-CZ" altLang="cs-CZ" sz="2200" dirty="0" err="1"/>
              <a:t>koagulopatii</a:t>
            </a:r>
            <a:r>
              <a:rPr lang="cs-CZ" altLang="cs-CZ" sz="2200" dirty="0"/>
              <a:t>,…  </a:t>
            </a:r>
          </a:p>
        </p:txBody>
      </p:sp>
      <p:pic>
        <p:nvPicPr>
          <p:cNvPr id="21508" name="Obrázek 1">
            <a:extLst>
              <a:ext uri="{FF2B5EF4-FFF2-40B4-BE49-F238E27FC236}">
                <a16:creationId xmlns:a16="http://schemas.microsoft.com/office/drawing/2014/main" id="{4802D0A2-AB03-47FD-90FB-6D3810539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749" y="1474224"/>
            <a:ext cx="4360171" cy="43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FDDC89-0E71-4A22-98AD-7F01CE075F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DDE380-364B-49C8-8D4F-0637CCEEB9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4B8E687-3A42-4FAE-BDF9-8BD895C60C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Sledování 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B9653AE2-7941-47BC-89DD-0DFBE08F52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stav vědomí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stav zornic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TK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TF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TT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zvracení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vývoj neurologických příznaků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zklidnění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A1B89C4-3CDB-4601-9BC8-3EF48806AE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F8D8FB-8073-469F-ADBB-AE450F6929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BF550E5-A4BF-4A2C-B2B9-EF915F65EE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Poranění hrudníku I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562E833-8DC2-4CE5-B26E-7D67302624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uzavřené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zlomenina žeber (i </a:t>
            </a:r>
            <a:r>
              <a:rPr lang="cs-CZ" altLang="cs-CZ" sz="2200" dirty="0" err="1"/>
              <a:t>seriová</a:t>
            </a:r>
            <a:r>
              <a:rPr lang="cs-CZ" altLang="cs-CZ" sz="2200" dirty="0"/>
              <a:t>)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bolestivost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nebezpečí poranění plic, srdce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otevřené 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PNO – </a:t>
            </a:r>
            <a:r>
              <a:rPr lang="cs-CZ" altLang="cs-CZ" sz="2200" dirty="0">
                <a:solidFill>
                  <a:schemeClr val="tx2"/>
                </a:solidFill>
              </a:rPr>
              <a:t>otevřený</a:t>
            </a:r>
            <a:r>
              <a:rPr lang="cs-CZ" altLang="cs-CZ" sz="2200" dirty="0"/>
              <a:t> – prostý kolaps plíce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PNO – </a:t>
            </a:r>
            <a:r>
              <a:rPr lang="cs-CZ" altLang="cs-CZ" sz="2200" dirty="0">
                <a:solidFill>
                  <a:schemeClr val="tx2"/>
                </a:solidFill>
              </a:rPr>
              <a:t>záklopkový</a:t>
            </a:r>
            <a:r>
              <a:rPr lang="cs-CZ" altLang="cs-CZ" sz="2200" dirty="0"/>
              <a:t> – zvyšuje se přetlak, přetlačení struktur mediastina, ohrožení šokem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92D2D59-63E9-4AA0-959F-EC42137720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0AD3672-05F9-4AFD-AC35-6EDEA7F4D3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6">
            <a:extLst>
              <a:ext uri="{FF2B5EF4-FFF2-40B4-BE49-F238E27FC236}">
                <a16:creationId xmlns:a16="http://schemas.microsoft.com/office/drawing/2014/main" id="{2B606DBC-BD34-438A-8957-E05B914D25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Otevřený </a:t>
            </a:r>
            <a:r>
              <a:rPr lang="cs-CZ" altLang="cs-CZ" dirty="0" err="1"/>
              <a:t>pneumothorax</a:t>
            </a:r>
            <a:endParaRPr lang="cs-CZ" altLang="cs-CZ" dirty="0"/>
          </a:p>
        </p:txBody>
      </p:sp>
      <p:pic>
        <p:nvPicPr>
          <p:cNvPr id="24579" name="Picture 5">
            <a:extLst>
              <a:ext uri="{FF2B5EF4-FFF2-40B4-BE49-F238E27FC236}">
                <a16:creationId xmlns:a16="http://schemas.microsoft.com/office/drawing/2014/main" id="{91B5FF51-D48C-4388-8907-B4864F9BF4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290622"/>
            <a:ext cx="2954692" cy="4812239"/>
          </a:xfr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5F073D7-9ADE-4033-84E5-7DE93C42B4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16AE00-81EB-4383-AF90-68555A2AC4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>
            <a:extLst>
              <a:ext uri="{FF2B5EF4-FFF2-40B4-BE49-F238E27FC236}">
                <a16:creationId xmlns:a16="http://schemas.microsoft.com/office/drawing/2014/main" id="{A268D2D7-1889-4416-BC41-5ADB9A5F5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Spontánní </a:t>
            </a:r>
            <a:r>
              <a:rPr lang="cs-CZ" altLang="cs-CZ" dirty="0" err="1"/>
              <a:t>pneumothorax</a:t>
            </a:r>
            <a:endParaRPr lang="cs-CZ" altLang="cs-CZ" dirty="0"/>
          </a:p>
        </p:txBody>
      </p:sp>
      <p:pic>
        <p:nvPicPr>
          <p:cNvPr id="25603" name="Picture 5">
            <a:extLst>
              <a:ext uri="{FF2B5EF4-FFF2-40B4-BE49-F238E27FC236}">
                <a16:creationId xmlns:a16="http://schemas.microsoft.com/office/drawing/2014/main" id="{23AD8314-09BB-49C0-AE6F-8A18C63288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358899"/>
            <a:ext cx="6481093" cy="4682977"/>
          </a:xfr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B89C321-55AD-4AEE-9897-F17DF82A3D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180AFD5-C668-4F13-B194-8147172C50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>
            <a:extLst>
              <a:ext uri="{FF2B5EF4-FFF2-40B4-BE49-F238E27FC236}">
                <a16:creationId xmlns:a16="http://schemas.microsoft.com/office/drawing/2014/main" id="{4014AEBD-E8F1-413C-BFF3-293D9717D1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Tenzní </a:t>
            </a:r>
            <a:r>
              <a:rPr lang="cs-CZ" altLang="cs-CZ" dirty="0" err="1"/>
              <a:t>pneumothorax</a:t>
            </a:r>
            <a:endParaRPr lang="cs-CZ" altLang="cs-CZ" dirty="0"/>
          </a:p>
        </p:txBody>
      </p:sp>
      <p:pic>
        <p:nvPicPr>
          <p:cNvPr id="26627" name="Picture 5">
            <a:extLst>
              <a:ext uri="{FF2B5EF4-FFF2-40B4-BE49-F238E27FC236}">
                <a16:creationId xmlns:a16="http://schemas.microsoft.com/office/drawing/2014/main" id="{0CB33B0C-876F-4EFE-80CA-CFF261DA62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250411"/>
            <a:ext cx="2484673" cy="4898753"/>
          </a:xfr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5BB50F4-9701-437F-B105-D9235F547B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2FA311D-7A5B-4C4C-922E-5119AA01AD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181914A-FD43-4FD1-8B75-A1A5FB2E60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Zlomeniny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F660891-3F95-4E19-8336-961D3D6EE4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1"/>
            <a:ext cx="8261630" cy="4341329"/>
          </a:xfrm>
        </p:spPr>
        <p:txBody>
          <a:bodyPr>
            <a:normAutofit fontScale="47500" lnSpcReduction="20000"/>
          </a:bodyPr>
          <a:lstStyle/>
          <a:p>
            <a:pPr marL="274320" indent="-274320" fontAlgn="auto">
              <a:lnSpc>
                <a:spcPct val="160000"/>
              </a:lnSpc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4600" dirty="0"/>
              <a:t>otevřené</a:t>
            </a:r>
          </a:p>
          <a:p>
            <a:pPr marL="1051560" lvl="1" indent="-685800" fontAlgn="auto">
              <a:lnSpc>
                <a:spcPct val="16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4600" dirty="0"/>
              <a:t>stavět krvácení, sterilně krýt, fixovat</a:t>
            </a:r>
          </a:p>
          <a:p>
            <a:pPr marL="274320" indent="-274320" fontAlgn="auto">
              <a:lnSpc>
                <a:spcPct val="16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4600" dirty="0"/>
              <a:t>zavřené</a:t>
            </a:r>
          </a:p>
          <a:p>
            <a:pPr marL="274320" indent="-274320" fontAlgn="auto">
              <a:lnSpc>
                <a:spcPct val="16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4600" dirty="0"/>
              <a:t>nedislokované</a:t>
            </a:r>
          </a:p>
          <a:p>
            <a:pPr marL="274320" indent="-274320" fontAlgn="auto">
              <a:lnSpc>
                <a:spcPct val="16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4600" dirty="0"/>
              <a:t>dislokované - ad </a:t>
            </a:r>
            <a:r>
              <a:rPr lang="cs-CZ" altLang="cs-CZ" sz="4600" dirty="0" err="1"/>
              <a:t>latus</a:t>
            </a:r>
            <a:r>
              <a:rPr lang="cs-CZ" altLang="cs-CZ" sz="4600" dirty="0"/>
              <a:t>, ad </a:t>
            </a:r>
            <a:r>
              <a:rPr lang="cs-CZ" altLang="cs-CZ" sz="4600" dirty="0" err="1"/>
              <a:t>longitudinem</a:t>
            </a:r>
            <a:r>
              <a:rPr lang="cs-CZ" altLang="cs-CZ" sz="4600" dirty="0"/>
              <a:t> (s distrakcí, s kontrakcí)</a:t>
            </a:r>
          </a:p>
          <a:p>
            <a:pPr marL="1051560" lvl="1" indent="-685800" fontAlgn="auto">
              <a:lnSpc>
                <a:spcPct val="16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4600" dirty="0"/>
              <a:t>dislokace hodnotíme podle polohy periferního fragmentu oproti centrálnímu</a:t>
            </a:r>
          </a:p>
          <a:p>
            <a:pPr marL="1051560" lvl="1" indent="-685800" fontAlgn="auto">
              <a:lnSpc>
                <a:spcPct val="16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4600" dirty="0"/>
              <a:t>nenapravovat – pouze fixovat</a:t>
            </a:r>
          </a:p>
          <a:p>
            <a:pPr marL="365760" lvl="1" indent="0" fontAlgn="auto">
              <a:spcAft>
                <a:spcPts val="0"/>
              </a:spcAft>
              <a:buClr>
                <a:srgbClr val="FF0000"/>
              </a:buClr>
              <a:buNone/>
              <a:defRPr/>
            </a:pPr>
            <a:endParaRPr lang="cs-CZ" altLang="cs-CZ" dirty="0"/>
          </a:p>
          <a:p>
            <a:pPr marL="365760" lvl="1" indent="0" fontAlgn="auto">
              <a:spcAft>
                <a:spcPts val="0"/>
              </a:spcAft>
              <a:buClr>
                <a:srgbClr val="FF0000"/>
              </a:buClr>
              <a:buNone/>
              <a:defRPr/>
            </a:pPr>
            <a:endParaRPr lang="cs-CZ" altLang="cs-CZ" sz="3200" dirty="0"/>
          </a:p>
          <a:p>
            <a:pPr marL="365760" lvl="1" indent="0" fontAlgn="auto">
              <a:spcAft>
                <a:spcPts val="0"/>
              </a:spcAft>
              <a:buClr>
                <a:srgbClr val="FF0000"/>
              </a:buClr>
              <a:buNone/>
              <a:defRPr/>
            </a:pPr>
            <a:r>
              <a:rPr lang="cs-CZ" altLang="cs-CZ" sz="3200" dirty="0"/>
              <a:t>video - </a:t>
            </a:r>
            <a:r>
              <a:rPr lang="cs-CZ" sz="3200" dirty="0">
                <a:hlinkClick r:id="rId3"/>
              </a:rPr>
              <a:t>https://www.youtube.com/watch?v=NYsjrzKD-6I</a:t>
            </a:r>
            <a:endParaRPr lang="cs-CZ" altLang="cs-CZ" sz="3200" dirty="0"/>
          </a:p>
          <a:p>
            <a:pPr marL="365760" lvl="1" indent="0" fontAlgn="auto">
              <a:spcAft>
                <a:spcPts val="0"/>
              </a:spcAft>
              <a:buClr>
                <a:srgbClr val="FF0000"/>
              </a:buClr>
              <a:buNone/>
              <a:defRPr/>
            </a:pPr>
            <a:endParaRPr lang="cs-CZ" altLang="cs-CZ" dirty="0"/>
          </a:p>
          <a:p>
            <a:pPr marL="640080" lvl="1" indent="-274320" fontAlgn="auto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endParaRPr lang="cs-CZ" altLang="cs-CZ" dirty="0"/>
          </a:p>
        </p:txBody>
      </p:sp>
      <p:pic>
        <p:nvPicPr>
          <p:cNvPr id="9220" name="Obrázek 1">
            <a:extLst>
              <a:ext uri="{FF2B5EF4-FFF2-40B4-BE49-F238E27FC236}">
                <a16:creationId xmlns:a16="http://schemas.microsoft.com/office/drawing/2014/main" id="{2034D6B1-3F36-4A86-AC0F-11017B7FD4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630" y="1609496"/>
            <a:ext cx="2691925" cy="442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A404238-C37E-448D-A65F-7A635E47CA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6E9898-8B5F-42DF-B207-30B4DD2E56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7A934B97-18D6-439E-8C87-C61F8FE0A8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Tenzní </a:t>
            </a:r>
            <a:r>
              <a:rPr lang="cs-CZ" altLang="cs-CZ" dirty="0" err="1"/>
              <a:t>pneumothorax</a:t>
            </a:r>
            <a:r>
              <a:rPr lang="cs-CZ" altLang="cs-CZ" dirty="0"/>
              <a:t> - RTG</a:t>
            </a:r>
          </a:p>
        </p:txBody>
      </p:sp>
      <p:pic>
        <p:nvPicPr>
          <p:cNvPr id="27651" name="Picture 5" descr="PNO">
            <a:extLst>
              <a:ext uri="{FF2B5EF4-FFF2-40B4-BE49-F238E27FC236}">
                <a16:creationId xmlns:a16="http://schemas.microsoft.com/office/drawing/2014/main" id="{3436DE40-53F1-4476-9804-41AF839A01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334390"/>
            <a:ext cx="5886289" cy="480361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36BC5C-5510-408A-8779-BE7E305D30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FFF32C-46E0-4ECC-A88F-8D832128C3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73AEBD3-8E09-4F20-8D66-F8A73AD906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Poranění hrudníku II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8D3741D-089A-42D3-8798-B965E41B42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poloha v </a:t>
            </a:r>
            <a:r>
              <a:rPr lang="cs-CZ" altLang="cs-CZ" sz="2200" dirty="0" err="1"/>
              <a:t>polosedu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zklidnění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polopropustný obvaz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stažení hrudního koše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transport</a:t>
            </a:r>
          </a:p>
        </p:txBody>
      </p:sp>
      <p:pic>
        <p:nvPicPr>
          <p:cNvPr id="28676" name="Obrázek 1">
            <a:extLst>
              <a:ext uri="{FF2B5EF4-FFF2-40B4-BE49-F238E27FC236}">
                <a16:creationId xmlns:a16="http://schemas.microsoft.com/office/drawing/2014/main" id="{24CF4EED-B45D-43BB-9C36-FDEE2C664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97" y="1692002"/>
            <a:ext cx="5412583" cy="411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6A3D5A7-FD57-4258-9C3B-6AA2A4CED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32BAE3-4C09-4A56-807E-DD56188EA2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E858943-F09B-4030-ADAF-D102F2E9D1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Poranění páteře a míchy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487B0A5-2D37-4CB8-8013-576B4EB7BD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fraktury výběžků obratlů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kompresivní fraktury – metastázy, osteoporóza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poranění těl obratlů s dislokací</a:t>
            </a:r>
          </a:p>
          <a:p>
            <a:pPr lvl="1"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lokální bolestivost</a:t>
            </a:r>
          </a:p>
          <a:p>
            <a:pPr lvl="1"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brnění končetin</a:t>
            </a:r>
          </a:p>
          <a:p>
            <a:pPr lvl="1"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poruchy hybnosti končetin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zachovat polohu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transport na podložce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fixace hlavy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analgetika, zabránit ztrátám tepla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45C562-385A-423A-87E7-CB8B9BE6CB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86DBC7-F641-4BA1-8262-50A5C97ECF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>
            <a:extLst>
              <a:ext uri="{FF2B5EF4-FFF2-40B4-BE49-F238E27FC236}">
                <a16:creationId xmlns:a16="http://schemas.microsoft.com/office/drawing/2014/main" id="{EF792B7E-F542-49E6-8353-28F42F95BF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Fixace krční páteře</a:t>
            </a:r>
          </a:p>
        </p:txBody>
      </p:sp>
      <p:pic>
        <p:nvPicPr>
          <p:cNvPr id="30723" name="Picture 5">
            <a:extLst>
              <a:ext uri="{FF2B5EF4-FFF2-40B4-BE49-F238E27FC236}">
                <a16:creationId xmlns:a16="http://schemas.microsoft.com/office/drawing/2014/main" id="{84F1349C-AA2A-4240-A039-D74D9323DC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310238"/>
            <a:ext cx="7091920" cy="4779100"/>
          </a:xfr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BBDD49-FFAD-4226-87A2-4403121B93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904169-72BF-4DAB-9FAA-4EE6CB9369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6600393-87DB-4C63-BD99-6EA67E080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Poranění břicha I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C9B8189F-67B3-4B63-AC7A-6790592980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zavřená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200" dirty="0"/>
              <a:t>ruptura jater, sleziny, ledvin při nárazu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200" dirty="0"/>
              <a:t>vývoj šokového stavu i bez jiné zjevné symptomatologie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otevřená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200" dirty="0"/>
              <a:t>bodné rány, autohavárie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200" dirty="0"/>
              <a:t>většinou šokový stav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200" dirty="0"/>
              <a:t>nevytahovat zabodnuté předměty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200" dirty="0"/>
              <a:t>sterilně krýt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16EF09-BE28-43E5-8B9B-44EFA8CAF4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17A792E-A352-4459-8616-20BA3139B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806305E-012F-42BA-BF23-8087152C6F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Poranění břicha II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E15A32AD-40B0-4907-88BF-97BE24A466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nedávat nic jíst ani pít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autotransfuzní poloha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nedávat analgetika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klidné prostředí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teplo</a:t>
            </a:r>
          </a:p>
        </p:txBody>
      </p:sp>
      <p:pic>
        <p:nvPicPr>
          <p:cNvPr id="32772" name="Obrázek 1">
            <a:extLst>
              <a:ext uri="{FF2B5EF4-FFF2-40B4-BE49-F238E27FC236}">
                <a16:creationId xmlns:a16="http://schemas.microsoft.com/office/drawing/2014/main" id="{90D6889C-F0BE-4450-9FBF-F5603D2F5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565" y="3429000"/>
            <a:ext cx="7069415" cy="251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EE779D-97E2-46D5-A056-00E943513F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5C4723-3F93-4B83-B558-5699096E45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C0CED8-D6B8-4BE1-8F06-5261423452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F4D533C8-0DDA-4128-9E0E-99E45FBF3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ctr">
              <a:buNone/>
            </a:pPr>
            <a:r>
              <a:rPr lang="cs-CZ" sz="5000" b="1" dirty="0">
                <a:solidFill>
                  <a:schemeClr val="tx2"/>
                </a:solidFill>
              </a:rPr>
              <a:t>Děkuji za pozornost</a:t>
            </a:r>
          </a:p>
          <a:p>
            <a:pPr marL="72000" indent="0" algn="ctr">
              <a:buNone/>
            </a:pPr>
            <a:endParaRPr lang="cs-CZ" sz="5000" b="1" dirty="0">
              <a:solidFill>
                <a:schemeClr val="tx2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0732DA-C453-4D9D-B151-B2F17E28A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pic>
        <p:nvPicPr>
          <p:cNvPr id="9" name="Zástupný symbol pro obsah 4">
            <a:extLst>
              <a:ext uri="{FF2B5EF4-FFF2-40B4-BE49-F238E27FC236}">
                <a16:creationId xmlns:a16="http://schemas.microsoft.com/office/drawing/2014/main" id="{7D180A30-5F92-4F12-8131-901F36084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609" y="1776950"/>
            <a:ext cx="5844782" cy="438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9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935EB6A-CFC3-4269-8A8F-6B3477F5F4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Protišoková opatření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197389A-5136-4C5F-8EC1-A18E080140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zábrana prochlazení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tišit bolest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klidné prostředí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transport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!!tekutiny!! – možnost celkové anestézie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sledování – TF, TK, stav vědomí, intenzita bolesti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28442D-5C30-426E-AD9E-1D37C112F7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D208F3-E5D1-45F6-9C63-1DD4B42464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015EA17-E4B2-4933-89C3-8FCDB4E727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Poranění hlavy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314AEF4-1366-47D7-A9E0-78D4749C07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7920000" cy="4139998"/>
          </a:xfrm>
        </p:spPr>
        <p:txBody>
          <a:bodyPr>
            <a:normAutofit/>
          </a:bodyPr>
          <a:lstStyle/>
          <a:p>
            <a:pPr marL="342900" indent="-3429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drobná kožní poranění</a:t>
            </a:r>
            <a:r>
              <a:rPr lang="cs-CZ" altLang="cs-CZ" sz="2200" dirty="0">
                <a:solidFill>
                  <a:schemeClr val="tx2"/>
                </a:solidFill>
              </a:rPr>
              <a:t>  </a:t>
            </a:r>
          </a:p>
          <a:p>
            <a:pPr marL="708660" lvl="1" indent="-3429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2200" dirty="0"/>
              <a:t>nutno vysledovat mechanismus vzniku, pokud není jasný – amnézie!!, beze svědků, chovat se jako při nejtěžším průběhu</a:t>
            </a:r>
          </a:p>
          <a:p>
            <a:pPr marL="342900" indent="-3429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při pádu na hlavu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</a:p>
          <a:p>
            <a:pPr marL="708660" lvl="1" indent="-3429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2200" dirty="0"/>
              <a:t>možnost fisury vnitřní kompakty – nebezpečí epidurálního poranění</a:t>
            </a:r>
          </a:p>
          <a:p>
            <a:pPr marL="708660" lvl="1" indent="-3429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2200" dirty="0"/>
              <a:t>RTG lebky, ev. CT hlavy</a:t>
            </a:r>
          </a:p>
          <a:p>
            <a:pPr marL="342900" indent="-3429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pád na obličej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</a:p>
          <a:p>
            <a:pPr marL="708660" lvl="1" indent="-3429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2200" dirty="0"/>
              <a:t>i při relativně malém nárazu možnost </a:t>
            </a:r>
          </a:p>
          <a:p>
            <a:pPr marL="708660" lvl="1" indent="-3429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2200" dirty="0"/>
              <a:t>poranění obličejových kostí</a:t>
            </a:r>
          </a:p>
        </p:txBody>
      </p:sp>
      <p:pic>
        <p:nvPicPr>
          <p:cNvPr id="11268" name="Obrázek 1">
            <a:extLst>
              <a:ext uri="{FF2B5EF4-FFF2-40B4-BE49-F238E27FC236}">
                <a16:creationId xmlns:a16="http://schemas.microsoft.com/office/drawing/2014/main" id="{49E31AD5-02B0-481F-814C-5769542FE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823" y="252501"/>
            <a:ext cx="3083151" cy="402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Obrázek 5">
            <a:extLst>
              <a:ext uri="{FF2B5EF4-FFF2-40B4-BE49-F238E27FC236}">
                <a16:creationId xmlns:a16="http://schemas.microsoft.com/office/drawing/2014/main" id="{2C5789E0-BC60-43D6-AFB5-C531A2555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711" y="3684751"/>
            <a:ext cx="2844293" cy="245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351476A-8637-4C9E-8609-5A2A47275B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4B8614-DFF8-4546-B4C6-16DFDC7350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B8078B6-0957-47AC-A4EC-F6C3DB28AD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Mozková komoce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7CCB5FC-2CC7-4C46-94D1-B8EBDC7E05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úder hlavou nebo do hlavy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amnézie na vlastní úraz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retrográdní amnézie v řádu minut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většinou bez poruchy vědomí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po probrání </a:t>
            </a:r>
            <a:r>
              <a:rPr lang="cs-CZ" altLang="cs-CZ" sz="2200" dirty="0" err="1"/>
              <a:t>nausea</a:t>
            </a:r>
            <a:r>
              <a:rPr lang="cs-CZ" altLang="cs-CZ" sz="2200" dirty="0"/>
              <a:t>, zvracení, spavost, závratě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CT negativní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terapie: klid na lůžku, observace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dobrá prognóza, odezní bez trvalých následků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A8ED5C-0B35-414F-9E5F-F19E1953F2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3CEEA7-E580-4D67-8FC3-1B88FBEF2B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2C8E675-F559-491C-A3DA-42E5677E76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Mozková kontuze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BCF9D5E-1328-4360-9093-2DC6DC3675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ložiskové pohmoždění tkáně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amnézie i několik hodin před a po úraze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bezvědomí, zmatenost, </a:t>
            </a:r>
            <a:r>
              <a:rPr lang="cs-CZ" altLang="cs-CZ" sz="2200" dirty="0" err="1"/>
              <a:t>nausea</a:t>
            </a:r>
            <a:r>
              <a:rPr lang="cs-CZ" altLang="cs-CZ" sz="2200" dirty="0"/>
              <a:t>, zvracení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přechodně ložiskový neurologický nález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CT – kontuzní ložisko</a:t>
            </a:r>
          </a:p>
        </p:txBody>
      </p:sp>
      <p:pic>
        <p:nvPicPr>
          <p:cNvPr id="13316" name="Obrázek 1">
            <a:extLst>
              <a:ext uri="{FF2B5EF4-FFF2-40B4-BE49-F238E27FC236}">
                <a16:creationId xmlns:a16="http://schemas.microsoft.com/office/drawing/2014/main" id="{AEB8B8EF-B97A-4AC9-BAC3-7677DD0E6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27" y="2324119"/>
            <a:ext cx="4916309" cy="352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8BD6D1A-6D1A-4818-A78C-65D8276CB7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6376E8D-CA22-455C-9AFB-AD194826D3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74B529B-0055-43EC-9FD0-5D0082C6C3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Sledování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0ECA176-E38E-411B-BF98-63208E923A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stav zornic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stav vědomí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poloha při zvracení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TK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TF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TT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smyslové funkce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86F7728-03AC-4D69-9448-5DF67DDF4A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174529-6AD5-4410-AFB4-9F5A54BA60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858E098-DB29-4CA1-B952-498FB1FAD2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Mozková komprese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280B810-4741-4A0C-8A37-B4A505506D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většinou při otevřených zlomeninách lebky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vmáčknutí úlomků do mozku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vždy ohrožení života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vždy mozková kontuze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prakticky vždy porucha vědomí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nebezpečí intrakraniální infekce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fixace hlavy, sterilní krytí, transport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3403286-DFEC-402A-842C-2B86D86F4C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ED6F7C-DA25-4289-A376-DD56C767AE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6C478B5-4AFE-4B63-B77A-E00DF0995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Zlomenina </a:t>
            </a:r>
            <a:r>
              <a:rPr lang="cs-CZ" altLang="cs-CZ" dirty="0" err="1"/>
              <a:t>baze</a:t>
            </a:r>
            <a:r>
              <a:rPr lang="cs-CZ" altLang="cs-CZ" dirty="0"/>
              <a:t> lební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E7DA404-D43A-45D6-B09C-9CD4C72D4D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při pádech z výšky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brýlový hematom (oboustranně okolo očí)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krvácení z uší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nebezpečí selhání životních funkcí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sledování – stav vědomí, zvracení, zornice, TF, TK, TT, event. krvácení, stav dýchání</a:t>
            </a:r>
          </a:p>
        </p:txBody>
      </p:sp>
      <p:pic>
        <p:nvPicPr>
          <p:cNvPr id="16388" name="Obrázek 1">
            <a:extLst>
              <a:ext uri="{FF2B5EF4-FFF2-40B4-BE49-F238E27FC236}">
                <a16:creationId xmlns:a16="http://schemas.microsoft.com/office/drawing/2014/main" id="{50209C02-DC93-46EC-A454-44FDDE2B57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529" y="1171576"/>
            <a:ext cx="5100399" cy="259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5B1CE0B-D9FA-4B86-B1FB-785C499FCE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B78490-C57E-4C5D-98DF-57CEE3566D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prezentace-med-cz-fnbrno-v02</Template>
  <TotalTime>2968</TotalTime>
  <Words>1008</Words>
  <Application>Microsoft Office PowerPoint</Application>
  <PresentationFormat>Širokoúhlá obrazovka</PresentationFormat>
  <Paragraphs>210</Paragraphs>
  <Slides>26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Tahoma</vt:lpstr>
      <vt:lpstr>Wingdings</vt:lpstr>
      <vt:lpstr>Prezentace_MU_CZ</vt:lpstr>
      <vt:lpstr>Zlomeniny</vt:lpstr>
      <vt:lpstr>Zlomeniny</vt:lpstr>
      <vt:lpstr>Protišoková opatření</vt:lpstr>
      <vt:lpstr>Poranění hlavy</vt:lpstr>
      <vt:lpstr>Mozková komoce</vt:lpstr>
      <vt:lpstr>Mozková kontuze</vt:lpstr>
      <vt:lpstr>Sledování</vt:lpstr>
      <vt:lpstr>Mozková komprese</vt:lpstr>
      <vt:lpstr>Zlomenina baze lební</vt:lpstr>
      <vt:lpstr>Intrakraniální krvácení I</vt:lpstr>
      <vt:lpstr>Intrakraniální krvácení II</vt:lpstr>
      <vt:lpstr>Herniace mozkové tkáně</vt:lpstr>
      <vt:lpstr>Intrakraniální krvácení III</vt:lpstr>
      <vt:lpstr>Intrakraniální krvácení IV</vt:lpstr>
      <vt:lpstr>Sledování </vt:lpstr>
      <vt:lpstr>Poranění hrudníku I</vt:lpstr>
      <vt:lpstr>Otevřený pneumothorax</vt:lpstr>
      <vt:lpstr>Spontánní pneumothorax</vt:lpstr>
      <vt:lpstr>Tenzní pneumothorax</vt:lpstr>
      <vt:lpstr>Tenzní pneumothorax - RTG</vt:lpstr>
      <vt:lpstr>Poranění hrudníku II</vt:lpstr>
      <vt:lpstr>Poranění páteře a míchy</vt:lpstr>
      <vt:lpstr>Fixace krční páteře</vt:lpstr>
      <vt:lpstr>Poranění břicha I</vt:lpstr>
      <vt:lpstr>Poranění břicha II</vt:lpstr>
      <vt:lpstr>Prezentace aplikace PowerPoint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Jitka Skládaná</dc:creator>
  <cp:lastModifiedBy>Hana Matějovská Kubešová</cp:lastModifiedBy>
  <cp:revision>237</cp:revision>
  <cp:lastPrinted>1601-01-01T00:00:00Z</cp:lastPrinted>
  <dcterms:created xsi:type="dcterms:W3CDTF">2021-04-27T07:29:37Z</dcterms:created>
  <dcterms:modified xsi:type="dcterms:W3CDTF">2021-09-10T12:52:57Z</dcterms:modified>
</cp:coreProperties>
</file>