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2" r:id="rId3"/>
    <p:sldId id="276" r:id="rId4"/>
    <p:sldId id="263" r:id="rId5"/>
    <p:sldId id="264" r:id="rId6"/>
    <p:sldId id="265" r:id="rId7"/>
    <p:sldId id="267" r:id="rId8"/>
    <p:sldId id="277" r:id="rId9"/>
    <p:sldId id="280" r:id="rId10"/>
    <p:sldId id="281" r:id="rId11"/>
    <p:sldId id="278" r:id="rId12"/>
    <p:sldId id="279" r:id="rId13"/>
    <p:sldId id="283" r:id="rId14"/>
    <p:sldId id="285" r:id="rId15"/>
    <p:sldId id="286" r:id="rId16"/>
    <p:sldId id="284" r:id="rId17"/>
    <p:sldId id="288" r:id="rId18"/>
    <p:sldId id="261" r:id="rId19"/>
    <p:sldId id="268" r:id="rId20"/>
    <p:sldId id="287" r:id="rId21"/>
    <p:sldId id="266" r:id="rId22"/>
    <p:sldId id="269" r:id="rId23"/>
    <p:sldId id="270" r:id="rId24"/>
    <p:sldId id="271" r:id="rId25"/>
    <p:sldId id="272" r:id="rId26"/>
    <p:sldId id="302" r:id="rId2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287D"/>
    <a:srgbClr val="F01928"/>
    <a:srgbClr val="9100DC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75" autoAdjust="0"/>
    <p:restoredTop sz="96754" autoAdjust="0"/>
  </p:normalViewPr>
  <p:slideViewPr>
    <p:cSldViewPr snapToGrid="0">
      <p:cViewPr varScale="1">
        <p:scale>
          <a:sx n="56" d="100"/>
          <a:sy n="56" d="100"/>
        </p:scale>
        <p:origin x="466" y="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>
            <a:extLst>
              <a:ext uri="{FF2B5EF4-FFF2-40B4-BE49-F238E27FC236}">
                <a16:creationId xmlns:a16="http://schemas.microsoft.com/office/drawing/2014/main" id="{E44F7235-1A8A-4B5F-A1CD-64EFF196B01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>
            <a:extLst>
              <a:ext uri="{FF2B5EF4-FFF2-40B4-BE49-F238E27FC236}">
                <a16:creationId xmlns:a16="http://schemas.microsoft.com/office/drawing/2014/main" id="{5A305156-C83F-4E2D-97EE-CAB1A92151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9700" name="Zástupný symbol pro číslo snímku 3">
            <a:extLst>
              <a:ext uri="{FF2B5EF4-FFF2-40B4-BE49-F238E27FC236}">
                <a16:creationId xmlns:a16="http://schemas.microsoft.com/office/drawing/2014/main" id="{F13DE8D0-CC29-491B-9252-07C01DAD34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B6835FD-9F9F-49E3-8E2A-5C08100525A5}" type="slidenum">
              <a:rPr lang="cs-CZ" altLang="cs-CZ"/>
              <a:pPr eaLnBrk="1" hangingPunct="1"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>
            <a:extLst>
              <a:ext uri="{FF2B5EF4-FFF2-40B4-BE49-F238E27FC236}">
                <a16:creationId xmlns:a16="http://schemas.microsoft.com/office/drawing/2014/main" id="{F0558562-C428-4F7B-9C32-1EEE7501A6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ro poznámky 2">
            <a:extLst>
              <a:ext uri="{FF2B5EF4-FFF2-40B4-BE49-F238E27FC236}">
                <a16:creationId xmlns:a16="http://schemas.microsoft.com/office/drawing/2014/main" id="{256B6661-846F-4B70-9B33-0F1637D0DC0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0724" name="Zástupný symbol pro číslo snímku 3">
            <a:extLst>
              <a:ext uri="{FF2B5EF4-FFF2-40B4-BE49-F238E27FC236}">
                <a16:creationId xmlns:a16="http://schemas.microsoft.com/office/drawing/2014/main" id="{7C1365AF-4206-407D-B35A-D1AE1A1A9E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1E21E19-A651-4151-8446-B3A16903CB43}" type="slidenum">
              <a:rPr lang="cs-CZ" altLang="cs-CZ"/>
              <a:pPr eaLnBrk="1" hangingPunct="1"/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>
            <a:extLst>
              <a:ext uri="{FF2B5EF4-FFF2-40B4-BE49-F238E27FC236}">
                <a16:creationId xmlns:a16="http://schemas.microsoft.com/office/drawing/2014/main" id="{C1B85B44-4973-4904-A004-FB6968E42A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>
            <a:extLst>
              <a:ext uri="{FF2B5EF4-FFF2-40B4-BE49-F238E27FC236}">
                <a16:creationId xmlns:a16="http://schemas.microsoft.com/office/drawing/2014/main" id="{057CBD29-7F94-4919-BCF7-8280D486E9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Náhlé příhody břišní (krvácení d  o trávicího traktu,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/>
              <a:t>ileus, apendicitida, cholecystitida, divertikulitida,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/>
              <a:t>perforace GIT)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/>
              <a:t>Vysoké střevní píštěle s velkými ztrátami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/>
              <a:t>Úplná ztráta funkce střeva (mukozitida, sy pseudoobstrukce,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/>
              <a:t>těžké enteritidy a kolitidy)</a:t>
            </a:r>
          </a:p>
        </p:txBody>
      </p:sp>
      <p:sp>
        <p:nvSpPr>
          <p:cNvPr id="31748" name="Zástupný symbol pro číslo snímku 3">
            <a:extLst>
              <a:ext uri="{FF2B5EF4-FFF2-40B4-BE49-F238E27FC236}">
                <a16:creationId xmlns:a16="http://schemas.microsoft.com/office/drawing/2014/main" id="{46340E60-8AE0-47C6-B830-E1C26F441F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959089F-3453-4AB7-8EE3-A13677D59528}" type="slidenum">
              <a:rPr lang="cs-CZ" altLang="cs-CZ"/>
              <a:pPr eaLnBrk="1" hangingPunct="1"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>
            <a:extLst>
              <a:ext uri="{FF2B5EF4-FFF2-40B4-BE49-F238E27FC236}">
                <a16:creationId xmlns:a16="http://schemas.microsoft.com/office/drawing/2014/main" id="{3A14A094-296A-4828-B335-24ACEE2EB36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ro poznámky 2">
            <a:extLst>
              <a:ext uri="{FF2B5EF4-FFF2-40B4-BE49-F238E27FC236}">
                <a16:creationId xmlns:a16="http://schemas.microsoft.com/office/drawing/2014/main" id="{158C11F2-3EAC-44CD-B499-641750768B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2772" name="Zástupný symbol pro číslo snímku 3">
            <a:extLst>
              <a:ext uri="{FF2B5EF4-FFF2-40B4-BE49-F238E27FC236}">
                <a16:creationId xmlns:a16="http://schemas.microsoft.com/office/drawing/2014/main" id="{37D3D3D6-801E-4158-9093-09E25C4019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36198F3-E058-4FBD-8A42-FFFEA9B2D9C3}" type="slidenum">
              <a:rPr lang="cs-CZ" altLang="cs-CZ"/>
              <a:pPr eaLnBrk="1" hangingPunct="1"/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07534D-54C1-45F1-848D-D131E25FFB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2" y="423331"/>
            <a:ext cx="3636264" cy="10692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97C0165F-2D7A-4224-A2CE-15A0E11D30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C62DBBD6-EEE7-4E17-A9E1-BAAE2E1BAF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E460895-9029-4EAC-AE49-B3E1E904B9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EFA240-1600-4C90-ABDA-5BB3C7B63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F30BC3D-8311-4B42-9A72-001E3518E5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48047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1273EA-F61C-4A0A-ABCC-7E5F2CB626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2014200"/>
            <a:ext cx="962324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7F9DEB8-F8A6-420E-B60D-4515B985E4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912C5C-7CCE-4F96-8D4B-E736FC1507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FAC0208-8D3C-4F7E-9FA8-7D93594085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CD2A1-EC28-42B3-9C80-A2CF9AEC95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745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2337EB-3F6A-40F1-A459-82F88D226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93CABA6-B5C3-4C4A-88B7-98740FF1D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30B7306-1EC0-472D-99A7-8AA16CE2C4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45C31-7B1D-4BBB-855C-18B0EED77BB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2229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5841B0-AAFA-4CC8-9C78-A57E320AC1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C594C3-FF60-4411-8836-1659507DA5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C23394-F500-4A6E-A63D-0ED812AB40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E178B6-9517-4309-A358-9D2C952A76E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4573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004C1A-0452-4A1F-A537-12025317D9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976716-5817-4191-8495-7D19C6E35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01EFE9-6440-4E08-92EB-631C5D9A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4C73235-D7BB-4CEB-ACE8-774FFDD1E5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17005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0C0C2-94E5-4A25-A974-4AF5C12FA9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121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EF0DE5D-1D11-40AF-8BC3-66C889BF38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D60E5-C9CF-4DD5-A214-2C0A40303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A0B58-6F80-44DA-BCF2-C8018F01D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64DD8-7531-41D2-B330-A3AD650F0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7C1F2-6D9A-41C3-9388-FC186C980A34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9458030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105664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462FB-B4F0-4D75-B602-97DA22B1F81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B1948-9EF3-4F8B-BA9C-264FDB82512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1C47E-4569-4ED5-BD12-28DE2B7499D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BF0AE1FC-DAAE-4844-9061-9AEF2B5D76B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95205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49784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400800" y="1600200"/>
            <a:ext cx="49784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FAC982C-1158-4888-AC95-8810FBF4923D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F0AA0CE-7B6E-4AF7-B39A-6B384FCAC2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951AB58-1F1D-4E7D-824F-48A368D4027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256F3BB6-1483-4866-922F-D6635D29599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237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BF20EB-641E-4534-901F-806964C0D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0DBDC94-BB85-4907-A8F5-C3DE8CF75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4966F0-BF21-46C2-AE3F-D341C26FCB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D2882E9-4E25-42CE-9CDC-AB2AC9B8A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EA3C484C-9B44-4494-874D-664939972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BBFAC4E-6185-43C9-B0DE-6943663CBE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59FD55-BC96-4BB0-A974-ED3755CC0C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  <p:sldLayoutId id="2147483698" r:id="rId19"/>
    <p:sldLayoutId id="2147483699" r:id="rId20"/>
    <p:sldLayoutId id="2147483700" r:id="rId21"/>
    <p:sldLayoutId id="2147483701" r:id="rId22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4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D6E48-A098-416D-9446-53B52CE2E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1" y="2900365"/>
            <a:ext cx="11731459" cy="1171580"/>
          </a:xfrm>
        </p:spPr>
        <p:txBody>
          <a:bodyPr/>
          <a:lstStyle/>
          <a:p>
            <a:pPr>
              <a:lnSpc>
                <a:spcPct val="70000"/>
              </a:lnSpc>
              <a:spcBef>
                <a:spcPts val="600"/>
              </a:spcBef>
              <a:buSzPct val="95000"/>
            </a:pPr>
            <a:r>
              <a:rPr lang="cs-CZ" altLang="cs-CZ" sz="5000" dirty="0"/>
              <a:t>Nutriční podpora nemocných,</a:t>
            </a:r>
            <a:br>
              <a:rPr lang="cs-CZ" altLang="cs-CZ" sz="5000" dirty="0"/>
            </a:br>
            <a:r>
              <a:rPr lang="cs-CZ" altLang="cs-CZ" sz="5000" dirty="0"/>
              <a:t>psychologická podpora nemocných</a:t>
            </a:r>
            <a:endParaRPr lang="cs-CZ" altLang="cs-CZ" sz="5000" dirty="0">
              <a:latin typeface="Arial" panose="020B0604020202020204" pitchFamily="34" charset="0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A879838-F600-4997-92F3-AF7D2F0C8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96" y="4071945"/>
            <a:ext cx="4132823" cy="2551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039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CD3A7EA9-4F20-4634-ADE0-BFD74A7C0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Enterální výživa</a:t>
            </a:r>
            <a:endParaRPr lang="cs-CZ" alt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217A33-095A-49D8-A94A-B9225AE3C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  <a:defRPr/>
            </a:pPr>
            <a:r>
              <a:rPr lang="cs-CZ" sz="2200" b="1" dirty="0">
                <a:solidFill>
                  <a:schemeClr val="tx2"/>
                </a:solidFill>
              </a:rPr>
              <a:t>Do žaludku 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cs-CZ" sz="2200" dirty="0"/>
              <a:t>   - </a:t>
            </a:r>
            <a:r>
              <a:rPr lang="pt-BR" sz="2200" dirty="0"/>
              <a:t>nazogastrická sonda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cs-CZ" sz="2200" dirty="0"/>
              <a:t>   - perkutánní endoskopická gastrostomie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cs-CZ" sz="2200" dirty="0"/>
              <a:t>   - chirurgická gastrostomie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cs-CZ" sz="2200" b="1" dirty="0">
                <a:solidFill>
                  <a:schemeClr val="tx2"/>
                </a:solidFill>
              </a:rPr>
              <a:t>Do tenkého střeva 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cs-CZ" sz="2200" b="1" dirty="0"/>
              <a:t>   - </a:t>
            </a:r>
            <a:r>
              <a:rPr lang="cs-CZ" sz="2200" dirty="0" err="1"/>
              <a:t>nazojejunální</a:t>
            </a:r>
            <a:r>
              <a:rPr lang="cs-CZ" sz="2200" dirty="0"/>
              <a:t> sonda 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cs-CZ" sz="2200" dirty="0"/>
              <a:t>   - chirurgická </a:t>
            </a:r>
            <a:r>
              <a:rPr lang="cs-CZ" sz="2200" dirty="0" err="1"/>
              <a:t>jejunostomie</a:t>
            </a:r>
            <a:endParaRPr lang="cs-CZ" sz="2200" dirty="0"/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cs-CZ" sz="2200" dirty="0"/>
              <a:t>   - perkutánní </a:t>
            </a:r>
            <a:r>
              <a:rPr lang="cs-CZ" sz="2200" dirty="0" err="1"/>
              <a:t>gastrojejunostomie</a:t>
            </a:r>
            <a:endParaRPr lang="cs-CZ" sz="2200" dirty="0"/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cs-CZ" sz="2200" dirty="0"/>
              <a:t>   - endoskopicky asistovaná </a:t>
            </a:r>
            <a:r>
              <a:rPr lang="cs-CZ" sz="2200" dirty="0" err="1"/>
              <a:t>jejunostomie</a:t>
            </a:r>
            <a:endParaRPr lang="cs-CZ" sz="2200" dirty="0"/>
          </a:p>
          <a:p>
            <a:pPr marL="0" indent="0">
              <a:buNone/>
              <a:defRPr/>
            </a:pPr>
            <a:endParaRPr lang="cs-CZ" b="1" dirty="0"/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/>
          </a:p>
          <a:p>
            <a:pPr>
              <a:buFont typeface="Arial" charset="0"/>
              <a:buChar char="•"/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3F7C45-993E-444D-8C8A-F40A845A2A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7459A3C-8FB7-4582-BA66-999D4DB1A4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82455ED9-6DE8-44BB-B98A-DE37DDA95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Enterální výživa - kontraindikace  </a:t>
            </a:r>
            <a:endParaRPr lang="cs-CZ" altLang="cs-CZ" dirty="0"/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C067830E-5789-47FE-9604-09CFEB0CE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altLang="cs-CZ" sz="2200" b="1" dirty="0">
                <a:solidFill>
                  <a:schemeClr val="tx2"/>
                </a:solidFill>
              </a:rPr>
              <a:t>- náhle příhody břišní</a:t>
            </a:r>
          </a:p>
          <a:p>
            <a:pPr marL="0" indent="0">
              <a:buNone/>
            </a:pPr>
            <a:r>
              <a:rPr lang="cs-CZ" altLang="cs-CZ" sz="2200" dirty="0"/>
              <a:t>     (krvácení do GIT, ileus, apendicitida, </a:t>
            </a:r>
            <a:r>
              <a:rPr lang="cs-CZ" altLang="cs-CZ" sz="2200" dirty="0" err="1"/>
              <a:t>cholecystitida,divertikulitida</a:t>
            </a:r>
            <a:r>
              <a:rPr lang="cs-CZ" altLang="cs-CZ" sz="2200" dirty="0"/>
              <a:t>, perforace GIT)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altLang="cs-CZ" sz="2200" b="1" dirty="0">
                <a:solidFill>
                  <a:schemeClr val="tx2"/>
                </a:solidFill>
              </a:rPr>
              <a:t>- vysoké střevní píštěle s velkými ztrátami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altLang="cs-CZ" sz="2200" b="1" dirty="0">
                <a:solidFill>
                  <a:schemeClr val="tx2"/>
                </a:solidFill>
              </a:rPr>
              <a:t>- úplná ztráta funkce střeva </a:t>
            </a:r>
          </a:p>
          <a:p>
            <a:pPr marL="0" indent="0">
              <a:buNone/>
            </a:pPr>
            <a:r>
              <a:rPr lang="cs-CZ" altLang="cs-CZ" sz="2200" dirty="0"/>
              <a:t>     (</a:t>
            </a:r>
            <a:r>
              <a:rPr lang="cs-CZ" altLang="cs-CZ" sz="2200" dirty="0" err="1"/>
              <a:t>mukozitida</a:t>
            </a:r>
            <a:r>
              <a:rPr lang="cs-CZ" altLang="cs-CZ" sz="2200" dirty="0"/>
              <a:t>, syndrom </a:t>
            </a:r>
            <a:r>
              <a:rPr lang="cs-CZ" altLang="cs-CZ" sz="2200" dirty="0" err="1"/>
              <a:t>pseudoobstrukce</a:t>
            </a:r>
            <a:r>
              <a:rPr lang="cs-CZ" altLang="cs-CZ" sz="2200" dirty="0"/>
              <a:t>, těžké enteritidy a kolitidy)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altLang="cs-CZ" sz="2200" b="1" dirty="0">
                <a:solidFill>
                  <a:schemeClr val="tx2"/>
                </a:solidFill>
              </a:rPr>
              <a:t>- nemožnost zajištění vstupu do GIT </a:t>
            </a:r>
            <a:r>
              <a:rPr lang="cs-CZ" altLang="cs-CZ" sz="2200" dirty="0"/>
              <a:t>(popáleniny) 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altLang="cs-CZ" sz="2200" b="1" dirty="0">
                <a:solidFill>
                  <a:schemeClr val="tx2"/>
                </a:solidFill>
              </a:rPr>
              <a:t>- nespolupracující pacient</a:t>
            </a:r>
          </a:p>
        </p:txBody>
      </p:sp>
      <p:pic>
        <p:nvPicPr>
          <p:cNvPr id="12292" name="Picture 2">
            <a:extLst>
              <a:ext uri="{FF2B5EF4-FFF2-40B4-BE49-F238E27FC236}">
                <a16:creationId xmlns:a16="http://schemas.microsoft.com/office/drawing/2014/main" id="{9E0E691F-6E45-4B3C-A275-A6C571B3E1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6093" y="4109866"/>
            <a:ext cx="2713729" cy="1872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215755E-5789-49E2-920A-43FDD7B323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672A2C-9EB9-4860-8F80-EF7CADBA43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8E3F21B2-236A-4204-B084-2EACF94EB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Enterální výživa</a:t>
            </a:r>
          </a:p>
        </p:txBody>
      </p:sp>
      <p:pic>
        <p:nvPicPr>
          <p:cNvPr id="13316" name="Picture 3">
            <a:extLst>
              <a:ext uri="{FF2B5EF4-FFF2-40B4-BE49-F238E27FC236}">
                <a16:creationId xmlns:a16="http://schemas.microsoft.com/office/drawing/2014/main" id="{0852F569-0CFB-437B-B315-70DA10338A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00" y="1266781"/>
            <a:ext cx="7996237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7127484-27D3-404A-9951-4BD47EEF45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41888E0-AC8F-446E-8929-731945BE28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35170B03-F4DE-468C-B783-30AA7292F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Parenterální výživa</a:t>
            </a:r>
            <a:endParaRPr lang="cs-CZ" altLang="cs-CZ" dirty="0"/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BE864C7D-EDDC-40A6-847E-20098CF72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přímo do cévního systému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vyšší riziko komplikací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do </a:t>
            </a:r>
            <a:r>
              <a:rPr lang="cs-CZ" altLang="cs-CZ" sz="2200" dirty="0" err="1"/>
              <a:t>periférních</a:t>
            </a:r>
            <a:r>
              <a:rPr lang="cs-CZ" altLang="cs-CZ" sz="2200" dirty="0"/>
              <a:t>/centrálních žil (nevýhody </a:t>
            </a:r>
            <a:r>
              <a:rPr lang="cs-CZ" altLang="cs-CZ" sz="2200" dirty="0" err="1"/>
              <a:t>periférních</a:t>
            </a:r>
            <a:r>
              <a:rPr lang="cs-CZ" altLang="cs-CZ" sz="2200" dirty="0"/>
              <a:t> – pouze roztoky s osmolaritou do 900mosmol/l – nižší obsah živin)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 err="1"/>
              <a:t>multi</a:t>
            </a:r>
            <a:r>
              <a:rPr lang="cs-CZ" altLang="cs-CZ" sz="2200" dirty="0"/>
              <a:t> </a:t>
            </a:r>
            <a:r>
              <a:rPr lang="cs-CZ" altLang="cs-CZ" sz="2200" dirty="0" err="1"/>
              <a:t>bottle</a:t>
            </a:r>
            <a:r>
              <a:rPr lang="cs-CZ" altLang="cs-CZ" sz="2200" dirty="0"/>
              <a:t> systém/</a:t>
            </a:r>
            <a:r>
              <a:rPr lang="cs-CZ" altLang="cs-CZ" sz="2200" dirty="0" err="1"/>
              <a:t>all</a:t>
            </a:r>
            <a:r>
              <a:rPr lang="cs-CZ" altLang="cs-CZ" sz="2200" dirty="0"/>
              <a:t> in </a:t>
            </a:r>
            <a:r>
              <a:rPr lang="cs-CZ" altLang="cs-CZ" sz="2200" dirty="0" err="1"/>
              <a:t>one</a:t>
            </a:r>
            <a:r>
              <a:rPr lang="cs-CZ" altLang="cs-CZ" sz="2200" dirty="0"/>
              <a:t> systém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kontraindikace PEV - funkční zažívací trakt, terminální stav pacienta 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657710C-1BFA-4711-9F7D-85960803F0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E062BB-1801-4D4E-8642-91EE15AE1B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610460D4-72AB-463C-96E9-9BE162304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Přípravky parenterální výživy</a:t>
            </a:r>
            <a:endParaRPr lang="cs-CZ" alt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885FD3-D502-4D1D-9163-DA6319214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200" b="1" dirty="0">
                <a:solidFill>
                  <a:schemeClr val="tx2"/>
                </a:solidFill>
              </a:rPr>
              <a:t>centrální výživa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200" dirty="0">
                <a:solidFill>
                  <a:schemeClr val="tx2"/>
                </a:solidFill>
              </a:rPr>
              <a:t>tříkomorové vaky </a:t>
            </a:r>
            <a:r>
              <a:rPr lang="cs-CZ" sz="2200" dirty="0"/>
              <a:t>(</a:t>
            </a:r>
            <a:r>
              <a:rPr lang="cs-CZ" sz="2200" dirty="0" err="1"/>
              <a:t>Nutriflex</a:t>
            </a:r>
            <a:r>
              <a:rPr lang="cs-CZ" sz="2200" dirty="0"/>
              <a:t> lipid plus, </a:t>
            </a:r>
            <a:r>
              <a:rPr lang="cs-CZ" sz="2200" dirty="0" err="1"/>
              <a:t>Clinomel</a:t>
            </a:r>
            <a:r>
              <a:rPr lang="cs-CZ" sz="2200" dirty="0"/>
              <a:t>, </a:t>
            </a:r>
            <a:r>
              <a:rPr lang="cs-CZ" sz="2200" dirty="0" err="1"/>
              <a:t>Kabiven</a:t>
            </a:r>
            <a:r>
              <a:rPr lang="cs-CZ" sz="2200" dirty="0"/>
              <a:t>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200" dirty="0"/>
              <a:t>s obsahem lipidové emulse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200" dirty="0"/>
              <a:t>izokalorické 1 kcal/ml (2000-2500ml/Kcal)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200" dirty="0">
                <a:solidFill>
                  <a:schemeClr val="tx2"/>
                </a:solidFill>
              </a:rPr>
              <a:t>dvoukomorové vaky</a:t>
            </a:r>
            <a:r>
              <a:rPr lang="cs-CZ" sz="2200" dirty="0"/>
              <a:t> (bez lipidů) </a:t>
            </a:r>
            <a:r>
              <a:rPr lang="cs-CZ" sz="2200" dirty="0" err="1"/>
              <a:t>Nutriflex</a:t>
            </a:r>
            <a:r>
              <a:rPr lang="cs-CZ" sz="2200" dirty="0"/>
              <a:t> </a:t>
            </a:r>
            <a:r>
              <a:rPr lang="cs-CZ" sz="2200" dirty="0" err="1"/>
              <a:t>basal</a:t>
            </a:r>
            <a:r>
              <a:rPr lang="cs-CZ" sz="2200" dirty="0"/>
              <a:t>, </a:t>
            </a:r>
            <a:r>
              <a:rPr lang="cs-CZ" sz="2200" dirty="0" err="1"/>
              <a:t>Aminomix</a:t>
            </a:r>
            <a:r>
              <a:rPr lang="cs-CZ" sz="2200" dirty="0"/>
              <a:t> (1200kcal/2000ml)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AA00509-AD8B-4B17-B2FF-9DA814DF94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BB785CB-8C04-47AA-B98A-07C3C4F6C7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4D66C611-3B24-40B1-BAE5-2337A7B7B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Přípravky parenterální výživy</a:t>
            </a:r>
            <a:endParaRPr lang="cs-CZ" alt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8FA01A-CE58-4E96-A23B-AA7C640B9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cs-CZ" sz="2200" b="1" dirty="0" err="1">
                <a:solidFill>
                  <a:schemeClr val="tx2"/>
                </a:solidFill>
              </a:rPr>
              <a:t>periférní</a:t>
            </a:r>
            <a:r>
              <a:rPr lang="cs-CZ" sz="2200" b="1" dirty="0">
                <a:solidFill>
                  <a:schemeClr val="tx2"/>
                </a:solidFill>
              </a:rPr>
              <a:t> výživa 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sz="2200" dirty="0"/>
              <a:t>- </a:t>
            </a:r>
            <a:r>
              <a:rPr lang="cs-CZ" sz="2200" dirty="0" err="1"/>
              <a:t>Nutriflex</a:t>
            </a:r>
            <a:r>
              <a:rPr lang="cs-CZ" sz="2200" dirty="0"/>
              <a:t> </a:t>
            </a:r>
            <a:r>
              <a:rPr lang="cs-CZ" sz="2200" dirty="0" err="1"/>
              <a:t>luipid</a:t>
            </a:r>
            <a:r>
              <a:rPr lang="cs-CZ" sz="2200" dirty="0"/>
              <a:t> peri, </a:t>
            </a:r>
            <a:r>
              <a:rPr lang="cs-CZ" sz="2200" dirty="0" err="1"/>
              <a:t>Kabiven</a:t>
            </a:r>
            <a:r>
              <a:rPr lang="cs-CZ" sz="2200" dirty="0"/>
              <a:t> </a:t>
            </a:r>
            <a:r>
              <a:rPr lang="cs-CZ" sz="2200" dirty="0" err="1"/>
              <a:t>periferal</a:t>
            </a:r>
            <a:r>
              <a:rPr lang="cs-CZ" sz="2200" dirty="0"/>
              <a:t> (s tuky) </a:t>
            </a:r>
            <a:r>
              <a:rPr lang="cs-CZ" sz="2200" dirty="0" err="1"/>
              <a:t>Nutriflex</a:t>
            </a:r>
            <a:r>
              <a:rPr lang="cs-CZ" sz="2200" dirty="0"/>
              <a:t> peri (bez tuku)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sz="2200" dirty="0"/>
              <a:t>- </a:t>
            </a:r>
            <a:r>
              <a:rPr lang="cs-CZ" sz="2200" dirty="0" err="1"/>
              <a:t>hypokalorické</a:t>
            </a:r>
            <a:r>
              <a:rPr lang="cs-CZ" sz="2200" dirty="0"/>
              <a:t> (nižší obsah energie)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sz="2200" dirty="0"/>
              <a:t>- 100-150 ml /hod  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sz="2200" dirty="0"/>
              <a:t>- podání 12 -16 hod (u kriticky nemocných kontinuální podávaní)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sz="2200" dirty="0"/>
              <a:t>- </a:t>
            </a:r>
            <a:r>
              <a:rPr lang="cs-CZ" sz="2200" dirty="0" err="1"/>
              <a:t>periférní</a:t>
            </a:r>
            <a:r>
              <a:rPr lang="cs-CZ" sz="2200" dirty="0"/>
              <a:t> výživa pouze doplňková (</a:t>
            </a:r>
            <a:r>
              <a:rPr lang="cs-CZ" sz="2200" dirty="0" err="1"/>
              <a:t>max</a:t>
            </a:r>
            <a:r>
              <a:rPr lang="cs-CZ" sz="2200" dirty="0"/>
              <a:t> 7-10 dnů)</a:t>
            </a:r>
          </a:p>
          <a:p>
            <a:pPr>
              <a:buFontTx/>
              <a:buChar char="-"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7F0AE8-72EF-49E9-9816-3AFCF6522A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FE3AC92-4CBE-401A-814B-AAA4C2AE7A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8F50946D-56FA-43E4-8831-0006395CF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Komplikace parenterální výživy</a:t>
            </a:r>
            <a:endParaRPr lang="cs-CZ" altLang="cs-CZ" dirty="0"/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66A2F653-A5C6-43C0-8373-D649DE8D7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altLang="cs-CZ" sz="2200" b="1" dirty="0">
                <a:solidFill>
                  <a:schemeClr val="tx2"/>
                </a:solidFill>
              </a:rPr>
              <a:t>při zavádění CŽK </a:t>
            </a:r>
            <a:r>
              <a:rPr lang="cs-CZ" altLang="cs-CZ" sz="2200" dirty="0"/>
              <a:t>– pneumotorax, punkce arterie, AV píštěl, </a:t>
            </a:r>
            <a:r>
              <a:rPr lang="cs-CZ" altLang="cs-CZ" sz="2200" dirty="0" err="1"/>
              <a:t>fluidothorax</a:t>
            </a:r>
            <a:r>
              <a:rPr lang="cs-CZ" altLang="cs-CZ" sz="2200" dirty="0"/>
              <a:t>, vzduchová embolie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200" b="1" dirty="0">
                <a:solidFill>
                  <a:schemeClr val="tx2"/>
                </a:solidFill>
              </a:rPr>
              <a:t>přítomnost CŽK </a:t>
            </a:r>
            <a:r>
              <a:rPr lang="cs-CZ" altLang="cs-CZ" sz="2200" dirty="0"/>
              <a:t>– žilní trombóza, katétrová sepse, flegmona, septické trombózy s následnými embolizacemi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200" b="1" dirty="0">
                <a:solidFill>
                  <a:schemeClr val="tx2"/>
                </a:solidFill>
              </a:rPr>
              <a:t>metabolické</a:t>
            </a:r>
            <a:r>
              <a:rPr lang="cs-CZ" altLang="cs-CZ" sz="2200" dirty="0"/>
              <a:t> – zvýšený přívod proteinů-</a:t>
            </a:r>
            <a:r>
              <a:rPr lang="en-US" altLang="cs-CZ" sz="2200" dirty="0"/>
              <a:t>&gt;</a:t>
            </a:r>
            <a:r>
              <a:rPr lang="cs-CZ" altLang="cs-CZ" sz="2200" dirty="0"/>
              <a:t> akcelerace tvorby metabolitů dusíku-</a:t>
            </a:r>
            <a:r>
              <a:rPr lang="en-US" altLang="cs-CZ" sz="2200" dirty="0"/>
              <a:t>&gt;</a:t>
            </a:r>
            <a:r>
              <a:rPr lang="cs-CZ" altLang="cs-CZ" sz="2200" dirty="0"/>
              <a:t> zvýšená </a:t>
            </a:r>
            <a:r>
              <a:rPr lang="cs-CZ" altLang="cs-CZ" sz="2200" dirty="0" err="1"/>
              <a:t>diuresa</a:t>
            </a:r>
            <a:r>
              <a:rPr lang="cs-CZ" altLang="cs-CZ" sz="2200" dirty="0"/>
              <a:t>, fat–</a:t>
            </a:r>
            <a:r>
              <a:rPr lang="cs-CZ" altLang="cs-CZ" sz="2200" dirty="0" err="1"/>
              <a:t>overload</a:t>
            </a:r>
            <a:r>
              <a:rPr lang="cs-CZ" altLang="cs-CZ" sz="2200" dirty="0"/>
              <a:t> syndrom, hyperglykemie, </a:t>
            </a:r>
            <a:r>
              <a:rPr lang="cs-CZ" altLang="cs-CZ" sz="2200" dirty="0" err="1"/>
              <a:t>hyperkapnie</a:t>
            </a:r>
            <a:r>
              <a:rPr lang="cs-CZ" altLang="cs-CZ" sz="2200" dirty="0"/>
              <a:t> (zvýšení tvorby CO2), koloidní syndrom (rychlá infuse tukové emulse-</a:t>
            </a:r>
            <a:r>
              <a:rPr lang="cs-CZ" altLang="cs-CZ" sz="2200" dirty="0" err="1"/>
              <a:t>febrilie</a:t>
            </a:r>
            <a:r>
              <a:rPr lang="cs-CZ" altLang="cs-CZ" sz="2200" dirty="0"/>
              <a:t>, třes, zrudnutí, bolest hlavy a prsou) 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11AD202-01B7-46F9-97BD-92CCACD3DF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9D138C-0CA1-4FD0-ABED-AFAE901480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4599CFF4-52CC-4EC0-ACEB-F85AEB23A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Parenterální výživa</a:t>
            </a: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C4C33DEA-8736-4DFD-A34E-A90455959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dlouhodobá domácí parenterální výživa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 err="1"/>
              <a:t>venozní</a:t>
            </a:r>
            <a:r>
              <a:rPr lang="cs-CZ" altLang="cs-CZ" sz="2200" dirty="0"/>
              <a:t> port (TID) – komůrka na konci centrálního katetru zašitá do kapsy pod kožním krytem, komůrka má membránu, do které se </a:t>
            </a:r>
            <a:r>
              <a:rPr lang="cs-CZ" altLang="cs-CZ" sz="2200" dirty="0" err="1"/>
              <a:t>transdermálně</a:t>
            </a:r>
            <a:r>
              <a:rPr lang="cs-CZ" altLang="cs-CZ" sz="2200" dirty="0"/>
              <a:t> zavádí jehla po připojení setu)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 err="1"/>
              <a:t>tunelizované</a:t>
            </a:r>
            <a:r>
              <a:rPr lang="cs-CZ" altLang="cs-CZ" sz="2200" dirty="0"/>
              <a:t> katétry (</a:t>
            </a:r>
            <a:r>
              <a:rPr lang="cs-CZ" altLang="cs-CZ" sz="2200" dirty="0" err="1"/>
              <a:t>Broviacův</a:t>
            </a:r>
            <a:r>
              <a:rPr lang="cs-CZ" altLang="cs-CZ" sz="2200" dirty="0"/>
              <a:t> a </a:t>
            </a:r>
            <a:r>
              <a:rPr lang="cs-CZ" altLang="cs-CZ" sz="2200" dirty="0" err="1"/>
              <a:t>Hickmanův</a:t>
            </a:r>
            <a:r>
              <a:rPr lang="cs-CZ" altLang="cs-CZ" sz="2200" dirty="0"/>
              <a:t> katétr) – část katetru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D729D6E-433A-42D3-8241-87264C6AD6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A697B0-900C-4A96-9227-F7576BD906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D063C7E-58AC-43D5-93CE-746CAB07F3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Parenterální výživa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AF6E5A8-8901-4949-B8DF-A7E40CFB67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200" b="1" dirty="0">
                <a:solidFill>
                  <a:schemeClr val="tx2"/>
                </a:solidFill>
              </a:rPr>
              <a:t>roztoky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glukóza – 5,10,20,40% – dle stavu hydratace a kardiální kompenzace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aminokyseliny – 4-15 %  </a:t>
            </a:r>
            <a:r>
              <a:rPr lang="cs-CZ" altLang="cs-CZ" sz="2200" dirty="0" err="1"/>
              <a:t>esen</a:t>
            </a:r>
            <a:r>
              <a:rPr lang="cs-CZ" altLang="cs-CZ" sz="2200" dirty="0"/>
              <a:t>/</a:t>
            </a:r>
            <a:r>
              <a:rPr lang="cs-CZ" altLang="cs-CZ" sz="2200" dirty="0" err="1"/>
              <a:t>semies</a:t>
            </a:r>
            <a:r>
              <a:rPr lang="cs-CZ" altLang="cs-CZ" sz="2200" dirty="0"/>
              <a:t>/</a:t>
            </a:r>
            <a:r>
              <a:rPr lang="cs-CZ" altLang="cs-CZ" sz="2200" dirty="0" err="1"/>
              <a:t>neesenc</a:t>
            </a:r>
            <a:endParaRPr lang="cs-CZ" altLang="cs-CZ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tuky – 10,20% – MCT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minerály – </a:t>
            </a:r>
            <a:r>
              <a:rPr lang="cs-CZ" altLang="cs-CZ" sz="2200" dirty="0" err="1"/>
              <a:t>NaCl</a:t>
            </a:r>
            <a:r>
              <a:rPr lang="cs-CZ" altLang="cs-CZ" sz="2200" dirty="0"/>
              <a:t> 10%, </a:t>
            </a:r>
            <a:r>
              <a:rPr lang="cs-CZ" altLang="cs-CZ" sz="2200" dirty="0" err="1"/>
              <a:t>KCl</a:t>
            </a:r>
            <a:r>
              <a:rPr lang="cs-CZ" altLang="cs-CZ" sz="2200" dirty="0"/>
              <a:t> 7,5%, Ca </a:t>
            </a:r>
            <a:r>
              <a:rPr lang="cs-CZ" altLang="cs-CZ" sz="2200" dirty="0" err="1"/>
              <a:t>gluc</a:t>
            </a:r>
            <a:r>
              <a:rPr lang="cs-CZ" altLang="cs-CZ" sz="2200" dirty="0"/>
              <a:t>. 10%, K</a:t>
            </a:r>
            <a:r>
              <a:rPr lang="cs-CZ" altLang="cs-CZ" sz="2200" baseline="-25000" dirty="0"/>
              <a:t>2</a:t>
            </a:r>
            <a:r>
              <a:rPr lang="cs-CZ" altLang="cs-CZ" sz="2200" dirty="0"/>
              <a:t>HPO</a:t>
            </a:r>
            <a:r>
              <a:rPr lang="cs-CZ" altLang="cs-CZ" sz="2200" baseline="-25000" dirty="0"/>
              <a:t>4</a:t>
            </a:r>
            <a:r>
              <a:rPr lang="cs-CZ" altLang="cs-CZ" sz="2200" dirty="0"/>
              <a:t> 6,8%, MgSO</a:t>
            </a:r>
            <a:r>
              <a:rPr lang="cs-CZ" altLang="cs-CZ" sz="2200" baseline="-25000" dirty="0"/>
              <a:t>4</a:t>
            </a:r>
            <a:r>
              <a:rPr lang="cs-CZ" altLang="cs-CZ" sz="2200" dirty="0"/>
              <a:t> 10,20%</a:t>
            </a:r>
          </a:p>
          <a:p>
            <a:pPr marL="72000" indent="0" eaLnBrk="1" hangingPunct="1">
              <a:buNone/>
            </a:pPr>
            <a:r>
              <a:rPr lang="cs-CZ" altLang="cs-CZ" sz="2200" dirty="0"/>
              <a:t>  1ml = 1-2mmol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vitaminy – </a:t>
            </a:r>
            <a:r>
              <a:rPr lang="cs-CZ" altLang="cs-CZ" sz="2200" dirty="0" err="1"/>
              <a:t>Multibionta</a:t>
            </a:r>
            <a:r>
              <a:rPr lang="cs-CZ" altLang="cs-CZ" sz="2200" dirty="0"/>
              <a:t>, </a:t>
            </a:r>
            <a:r>
              <a:rPr lang="cs-CZ" altLang="cs-CZ" sz="2200" dirty="0" err="1"/>
              <a:t>Vitalipid</a:t>
            </a:r>
            <a:r>
              <a:rPr lang="cs-CZ" altLang="cs-CZ" sz="2200" dirty="0"/>
              <a:t> 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stopové prvky – </a:t>
            </a:r>
            <a:r>
              <a:rPr lang="cs-CZ" altLang="cs-CZ" sz="2200" dirty="0" err="1"/>
              <a:t>Addamel</a:t>
            </a:r>
            <a:r>
              <a:rPr lang="cs-CZ" altLang="cs-CZ" sz="2200" dirty="0"/>
              <a:t>, </a:t>
            </a:r>
            <a:r>
              <a:rPr lang="cs-CZ" altLang="cs-CZ" sz="2200" dirty="0" err="1"/>
              <a:t>Tracutil</a:t>
            </a:r>
            <a:endParaRPr lang="cs-CZ" altLang="cs-CZ" sz="22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6BD72D-C6E8-47CB-9C6C-16842A708D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E4B8C6-27AB-4AD3-8C6C-21A108DC97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6781715-7E6B-4383-B639-3378D9C4A8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Příklad parenterální výživy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E74D4B5-B344-484E-8E29-97B7B0DA40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nemocný o hmotnosti 70kg – potřeba energie min. 30kcal/kg/den = 2100 kcal/den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glukóza 20% 2000ml         	– 1200kcal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aminokyseliny 8% 1000ml 	– 240kcal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200" dirty="0"/>
              <a:t>tuky 20% 500ml 		– 700kcal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minerály – Na</a:t>
            </a:r>
            <a:r>
              <a:rPr lang="cs-CZ" altLang="cs-CZ" sz="2200" baseline="30000" dirty="0"/>
              <a:t>+</a:t>
            </a:r>
            <a:r>
              <a:rPr lang="cs-CZ" altLang="cs-CZ" sz="2200" dirty="0"/>
              <a:t> 100mmol, K</a:t>
            </a:r>
            <a:r>
              <a:rPr lang="cs-CZ" altLang="cs-CZ" sz="2200" baseline="30000" dirty="0"/>
              <a:t>+</a:t>
            </a:r>
            <a:r>
              <a:rPr lang="cs-CZ" altLang="cs-CZ" sz="2200" dirty="0"/>
              <a:t> 50mmol, Ca</a:t>
            </a:r>
            <a:r>
              <a:rPr lang="cs-CZ" altLang="cs-CZ" sz="2200" baseline="30000" dirty="0"/>
              <a:t>2+</a:t>
            </a:r>
            <a:r>
              <a:rPr lang="cs-CZ" altLang="cs-CZ" sz="2200" dirty="0"/>
              <a:t> 20mmol, PO</a:t>
            </a:r>
            <a:r>
              <a:rPr lang="cs-CZ" altLang="cs-CZ" sz="2200" baseline="-25000" dirty="0"/>
              <a:t>4</a:t>
            </a:r>
            <a:r>
              <a:rPr lang="cs-CZ" altLang="cs-CZ" sz="2200" dirty="0"/>
              <a:t> 20mmol, Mg</a:t>
            </a:r>
            <a:r>
              <a:rPr lang="cs-CZ" altLang="cs-CZ" sz="2200" baseline="30000" dirty="0"/>
              <a:t>2+</a:t>
            </a:r>
            <a:r>
              <a:rPr lang="cs-CZ" altLang="cs-CZ" sz="2200" dirty="0"/>
              <a:t> 20mmol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 err="1"/>
              <a:t>Multibionta</a:t>
            </a:r>
            <a:endParaRPr lang="cs-CZ" altLang="cs-CZ" sz="2200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 err="1"/>
              <a:t>Addamel</a:t>
            </a:r>
            <a:endParaRPr lang="cs-CZ" altLang="cs-CZ" sz="22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A62C7A9-3CE4-428C-80FC-FDBDC91C69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42D13E-F5FA-41C8-BEDD-A4A817EA5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>
            <a:extLst>
              <a:ext uri="{FF2B5EF4-FFF2-40B4-BE49-F238E27FC236}">
                <a16:creationId xmlns:a16="http://schemas.microsoft.com/office/drawing/2014/main" id="{15F1CFAD-B10F-4CC3-827A-1ACCE8DF7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Nutriční podpora</a:t>
            </a:r>
            <a:endParaRPr lang="cs-CZ" altLang="cs-CZ" dirty="0"/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D65E5E7F-73A4-4C52-93CA-273737A1A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onemocnění GIT (stenózy jícnu, resekce žaludku, </a:t>
            </a:r>
            <a:r>
              <a:rPr lang="cs-CZ" altLang="cs-CZ" sz="2200" dirty="0" err="1"/>
              <a:t>Morbus</a:t>
            </a:r>
            <a:r>
              <a:rPr lang="cs-CZ" altLang="cs-CZ" sz="2200" dirty="0"/>
              <a:t> Crohn, píštěle, malabsorpce, resekce GIT, pankreatitida)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jaterní/renální/kardiální selhávání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popáleniny, </a:t>
            </a:r>
            <a:r>
              <a:rPr lang="cs-CZ" altLang="cs-CZ" sz="2200" dirty="0" err="1"/>
              <a:t>polytrauma</a:t>
            </a:r>
            <a:endParaRPr lang="cs-CZ" altLang="cs-CZ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onkologické onemocnění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předoperační příprava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psychiatrické/neurologické onemocnění  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5A231CA-C2DD-4F8C-A120-5328B230A6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91CF1A-CCC6-4F92-9536-3D7033E6A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42DCEC49-500C-40CF-8166-6EC274673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Parenterální/enterální podpora</a:t>
            </a:r>
          </a:p>
        </p:txBody>
      </p:sp>
      <p:pic>
        <p:nvPicPr>
          <p:cNvPr id="21508" name="Picture 2">
            <a:extLst>
              <a:ext uri="{FF2B5EF4-FFF2-40B4-BE49-F238E27FC236}">
                <a16:creationId xmlns:a16="http://schemas.microsoft.com/office/drawing/2014/main" id="{189DB706-3C01-47D8-BAAB-7EFD97558B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00" y="1296002"/>
            <a:ext cx="4807344" cy="4841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5DB62CC-6413-4006-AF6B-027821E04C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F0FFC2-0032-40FB-AE55-7651AF3C16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6FEEE940-A294-4E1A-9C74-78230DDD19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Psychologická podpora nemocných I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B75F297-57E5-4D93-8BA5-D3CA4796E6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sz="2200" b="1" dirty="0">
                <a:solidFill>
                  <a:schemeClr val="tx2"/>
                </a:solidFill>
              </a:rPr>
              <a:t>přijetí k hospitalizaci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§"/>
              <a:defRPr/>
            </a:pPr>
            <a:r>
              <a:rPr lang="cs-CZ" sz="2200" dirty="0"/>
              <a:t>- orientace v prostoru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§"/>
              <a:defRPr/>
            </a:pPr>
            <a:r>
              <a:rPr lang="cs-CZ" sz="2200" dirty="0"/>
              <a:t>- orientace v osobách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§"/>
              <a:defRPr/>
            </a:pPr>
            <a:r>
              <a:rPr lang="cs-CZ" sz="2200" dirty="0"/>
              <a:t>- orientace v postupu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§"/>
              <a:defRPr/>
            </a:pPr>
            <a:endParaRPr lang="cs-CZ" sz="2200" dirty="0"/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sz="2200" b="1" dirty="0">
                <a:solidFill>
                  <a:schemeClr val="tx2"/>
                </a:solidFill>
              </a:rPr>
              <a:t>sdělení diagnózy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§"/>
              <a:defRPr/>
            </a:pPr>
            <a:r>
              <a:rPr lang="cs-CZ" sz="2200" dirty="0"/>
              <a:t>- </a:t>
            </a:r>
            <a:r>
              <a:rPr lang="cs-CZ" sz="2200" b="1" u="sng" dirty="0">
                <a:solidFill>
                  <a:schemeClr val="tx2"/>
                </a:solidFill>
              </a:rPr>
              <a:t>fáze boje</a:t>
            </a:r>
            <a:r>
              <a:rPr lang="cs-CZ" sz="2200" dirty="0">
                <a:solidFill>
                  <a:schemeClr val="tx2"/>
                </a:solidFill>
              </a:rPr>
              <a:t> </a:t>
            </a:r>
            <a:r>
              <a:rPr lang="cs-CZ" sz="2200" dirty="0"/>
              <a:t>– zhoršení nálady, konflikty se </a:t>
            </a:r>
            <a:r>
              <a:rPr lang="cs-CZ" sz="2200" dirty="0" err="1"/>
              <a:t>spolupacienty</a:t>
            </a:r>
            <a:r>
              <a:rPr lang="cs-CZ" sz="2200" dirty="0"/>
              <a:t>, s rodinou, nespokojenost s personálem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§"/>
              <a:defRPr/>
            </a:pPr>
            <a:r>
              <a:rPr lang="cs-CZ" sz="2200" dirty="0"/>
              <a:t>- </a:t>
            </a:r>
            <a:r>
              <a:rPr lang="cs-CZ" sz="2200" b="1" u="sng" dirty="0">
                <a:solidFill>
                  <a:schemeClr val="tx2"/>
                </a:solidFill>
              </a:rPr>
              <a:t>fáze popření</a:t>
            </a:r>
            <a:r>
              <a:rPr lang="cs-CZ" sz="2200" b="1" dirty="0">
                <a:solidFill>
                  <a:schemeClr val="tx2"/>
                </a:solidFill>
              </a:rPr>
              <a:t> </a:t>
            </a:r>
            <a:r>
              <a:rPr lang="cs-CZ" sz="2200" dirty="0"/>
              <a:t>– nemocný se chová, jako by o diagnóze nevěděl, plánuje blízkou budoucnost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DCB58DC-EC57-4FB2-B8E6-A37A07572C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8334A8-85B0-4EA0-BD5C-6FA5815D28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1ACFF7F3-A8D4-47D0-A53E-3A5E50A50E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Psychologická podpora nemocných II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6326B15-5BB4-49E0-AAEA-B4D3687F09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§"/>
              <a:defRPr/>
            </a:pPr>
            <a:r>
              <a:rPr lang="cs-CZ" sz="2200" dirty="0"/>
              <a:t>- </a:t>
            </a:r>
            <a:r>
              <a:rPr lang="cs-CZ" sz="2200" b="1" u="sng" dirty="0">
                <a:solidFill>
                  <a:schemeClr val="tx2"/>
                </a:solidFill>
              </a:rPr>
              <a:t>fáze smlouvání</a:t>
            </a:r>
            <a:r>
              <a:rPr lang="cs-CZ" sz="2200" b="1" dirty="0"/>
              <a:t> </a:t>
            </a:r>
            <a:r>
              <a:rPr lang="cs-CZ" sz="2200" dirty="0"/>
              <a:t>– namlouvá si, že jde o omyl, požaduje další doplňující vyšetření, odkládá procedury, obrací se na léčitele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§"/>
              <a:defRPr/>
            </a:pPr>
            <a:r>
              <a:rPr lang="cs-CZ" sz="2200" dirty="0"/>
              <a:t>- </a:t>
            </a:r>
            <a:r>
              <a:rPr lang="cs-CZ" sz="2200" b="1" u="sng" dirty="0">
                <a:solidFill>
                  <a:schemeClr val="tx2"/>
                </a:solidFill>
              </a:rPr>
              <a:t>fáze smíření</a:t>
            </a:r>
            <a:r>
              <a:rPr lang="cs-CZ" sz="2200" b="1" dirty="0">
                <a:solidFill>
                  <a:schemeClr val="tx2"/>
                </a:solidFill>
              </a:rPr>
              <a:t> </a:t>
            </a:r>
            <a:r>
              <a:rPr lang="cs-CZ" sz="2200" dirty="0"/>
              <a:t>– konkrétní podoba boje s chorobou, požaduje reálné informace hlavně z hlediska prognózy a svého dalšího života, zařizování v zaměstnání, zabezpečení rodiny</a:t>
            </a:r>
          </a:p>
          <a:p>
            <a:pPr eaLnBrk="1" hangingPunct="1">
              <a:lnSpc>
                <a:spcPct val="110000"/>
              </a:lnSpc>
              <a:buClr>
                <a:srgbClr val="990000"/>
              </a:buClr>
              <a:buFont typeface="Wingdings" pitchFamily="2" charset="2"/>
              <a:buNone/>
              <a:defRPr/>
            </a:pPr>
            <a:r>
              <a:rPr lang="cs-CZ" sz="2200" dirty="0">
                <a:solidFill>
                  <a:srgbClr val="990000"/>
                </a:solidFill>
              </a:rPr>
              <a:t>   </a:t>
            </a:r>
          </a:p>
          <a:p>
            <a:pPr eaLnBrk="1" hangingPunct="1">
              <a:lnSpc>
                <a:spcPct val="110000"/>
              </a:lnSpc>
              <a:buClr>
                <a:srgbClr val="990000"/>
              </a:buClr>
              <a:buFont typeface="Wingdings" pitchFamily="2" charset="2"/>
              <a:buNone/>
              <a:defRPr/>
            </a:pPr>
            <a:r>
              <a:rPr lang="cs-CZ" sz="2100" b="1" dirty="0">
                <a:solidFill>
                  <a:schemeClr val="tx2"/>
                </a:solidFill>
              </a:rPr>
              <a:t>Diagnózu zná nejprve nemocný, on sám rozhodne, kdo další bude informován a jak.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C6A4120-6AC4-4BA3-8D51-E66BA12B98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4CE9B8-C310-4907-8118-08AA8A9C76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1032E79-E6B1-4C85-9647-D2DE803F1E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Psychologická podpora nemocných III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C09A18D3-97A4-48F4-8B67-2740BEF8D0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léčba choroby</a:t>
            </a:r>
            <a:r>
              <a:rPr lang="cs-CZ" altLang="cs-CZ" sz="2200" dirty="0"/>
              <a:t> – příznivé období, postupné zlepšování, zvládání komplikací motivováno možným příznivým výsledkem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relaps onemocnění</a:t>
            </a:r>
            <a:r>
              <a:rPr lang="cs-CZ" altLang="cs-CZ" sz="2200" dirty="0"/>
              <a:t> – ubírá duševních sil, pocity beznaděje, situace je dobrá, pokud máme co nabídnout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EC1676A-A2A8-4235-A888-67CD333825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BC329F-542E-45D2-B0BF-40123047F3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8C0B0AD-A867-4F2B-ACED-1844AE3248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Psychologická podpora nemocných IV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EAF063B-3B62-466A-BBBF-21CB051A63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sz="2200" dirty="0"/>
              <a:t>pokud nemáme další možnosti, je situace stejná jako v terminálním stadiu – paliativní péče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200" dirty="0"/>
              <a:t>cílem paliativní péče je zmírnění utrpení a udržení kvality života nemocného na dobré, nikoli snesitelné úrovni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200" dirty="0"/>
              <a:t>při zhoršování stavu neváhat s použitím opiátů (adekvátní dávkování)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3D64C47-F862-43A2-8385-F443F629D9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CA60D9-D65A-43FF-A76A-3E39C1E9B9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6A981EF-84BF-4D0D-8DD2-E45B7E3C2F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Ošetřující personál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5BB71CF-11D7-4BAD-ACC6-1F43AF8D9E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990000"/>
              </a:buClr>
              <a:buNone/>
            </a:pPr>
            <a:r>
              <a:rPr lang="cs-CZ" altLang="cs-CZ" sz="2200" dirty="0"/>
              <a:t>- náročné postavení – blízké vztahy s nemocnými i jejich rodinami</a:t>
            </a:r>
          </a:p>
          <a:p>
            <a:pPr marL="0" indent="0">
              <a:buClr>
                <a:srgbClr val="990000"/>
              </a:buClr>
              <a:buNone/>
            </a:pPr>
            <a:r>
              <a:rPr lang="cs-CZ" altLang="cs-CZ" sz="2200" dirty="0"/>
              <a:t>- trauma při fatálním zakončení</a:t>
            </a:r>
          </a:p>
          <a:p>
            <a:pPr marL="0" indent="0">
              <a:buClr>
                <a:srgbClr val="990000"/>
              </a:buClr>
              <a:buNone/>
            </a:pPr>
            <a:r>
              <a:rPr lang="cs-CZ" altLang="cs-CZ" sz="2200" dirty="0"/>
              <a:t>- syndrom vyhoření (</a:t>
            </a:r>
            <a:r>
              <a:rPr lang="cs-CZ" altLang="cs-CZ" sz="2200" dirty="0" err="1"/>
              <a:t>burn</a:t>
            </a:r>
            <a:r>
              <a:rPr lang="cs-CZ" altLang="cs-CZ" sz="2200" dirty="0"/>
              <a:t> </a:t>
            </a:r>
            <a:r>
              <a:rPr lang="cs-CZ" altLang="cs-CZ" sz="2200" dirty="0" err="1"/>
              <a:t>out</a:t>
            </a:r>
            <a:r>
              <a:rPr lang="cs-CZ" altLang="cs-CZ" sz="2200" dirty="0"/>
              <a:t> syndrom)</a:t>
            </a:r>
          </a:p>
          <a:p>
            <a:pPr marL="0" indent="0">
              <a:buClr>
                <a:srgbClr val="990000"/>
              </a:buClr>
              <a:buNone/>
            </a:pPr>
            <a:r>
              <a:rPr lang="cs-CZ" altLang="cs-CZ" sz="2200" dirty="0"/>
              <a:t>- značná fluktuace personálu</a:t>
            </a:r>
          </a:p>
        </p:txBody>
      </p:sp>
      <p:pic>
        <p:nvPicPr>
          <p:cNvPr id="26628" name="Picture 4">
            <a:extLst>
              <a:ext uri="{FF2B5EF4-FFF2-40B4-BE49-F238E27FC236}">
                <a16:creationId xmlns:a16="http://schemas.microsoft.com/office/drawing/2014/main" id="{8B904385-0A05-4C1B-8DB5-4403BAD84E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7739" y="2914008"/>
            <a:ext cx="4241057" cy="2805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250D65F-7DCE-438B-8DA3-FA3E900FDD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BDBE6E-47B3-4432-837E-B1114EC7AC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C0CED8-D6B8-4BE1-8F06-5261423452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F4D533C8-0DDA-4128-9E0E-99E45FBF3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5000" b="1" dirty="0">
                <a:solidFill>
                  <a:schemeClr val="tx2"/>
                </a:solidFill>
              </a:rPr>
              <a:t>Děkuji za pozornost</a:t>
            </a:r>
          </a:p>
          <a:p>
            <a:pPr marL="72000" indent="0" algn="ctr">
              <a:buNone/>
            </a:pPr>
            <a:endParaRPr lang="cs-CZ" sz="50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0732DA-C453-4D9D-B151-B2F17E28A0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pic>
        <p:nvPicPr>
          <p:cNvPr id="10" name="Picture 5" descr="Výsledek obrázku pro bad nutrition  funny senior">
            <a:extLst>
              <a:ext uri="{FF2B5EF4-FFF2-40B4-BE49-F238E27FC236}">
                <a16:creationId xmlns:a16="http://schemas.microsoft.com/office/drawing/2014/main" id="{4B64C6A8-864B-42EF-9E6D-30C5D267C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088" y="1005250"/>
            <a:ext cx="4846217" cy="4847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469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03B97D11-AEFE-4764-9B4E-DD326D386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Nutriční podpora</a:t>
            </a:r>
          </a:p>
        </p:txBody>
      </p:sp>
      <p:sp>
        <p:nvSpPr>
          <p:cNvPr id="4099" name="Zástupný symbol pro obsah 2">
            <a:extLst>
              <a:ext uri="{FF2B5EF4-FFF2-40B4-BE49-F238E27FC236}">
                <a16:creationId xmlns:a16="http://schemas.microsoft.com/office/drawing/2014/main" id="{1C55DAA0-378C-490F-BB5E-96EAD8D61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změna diety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fortifikace diety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částečná enterální výživa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úplná enterální výživa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parenterální výživa </a:t>
            </a:r>
          </a:p>
          <a:p>
            <a:endParaRPr lang="cs-CZ" altLang="cs-CZ" dirty="0"/>
          </a:p>
        </p:txBody>
      </p:sp>
      <p:pic>
        <p:nvPicPr>
          <p:cNvPr id="4100" name="Picture 2">
            <a:extLst>
              <a:ext uri="{FF2B5EF4-FFF2-40B4-BE49-F238E27FC236}">
                <a16:creationId xmlns:a16="http://schemas.microsoft.com/office/drawing/2014/main" id="{7581C99F-6755-4765-A2DB-4D1037149D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398" y="2502320"/>
            <a:ext cx="5150830" cy="3329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21EA21-4B7D-478C-924C-D8CEE6837D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2156F1-F35F-4CDE-8522-66C1C2A34F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8473F88-ABD6-411C-ACAA-6E61EA3844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Dietní systém I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1566D8C-8546-404D-97C1-DAE724F7CA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altLang="cs-CZ" sz="2200" dirty="0">
                <a:solidFill>
                  <a:srgbClr val="990000"/>
                </a:solidFill>
              </a:rPr>
              <a:t>- </a:t>
            </a:r>
            <a:r>
              <a:rPr lang="cs-CZ" altLang="cs-CZ" sz="2200" b="1" dirty="0">
                <a:solidFill>
                  <a:schemeClr val="tx2"/>
                </a:solidFill>
              </a:rPr>
              <a:t>nic per os </a:t>
            </a:r>
            <a:r>
              <a:rPr lang="cs-CZ" altLang="cs-CZ" sz="2200" dirty="0"/>
              <a:t>(operační den, akutní pankreatitidy)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altLang="cs-CZ" sz="2200" dirty="0">
                <a:solidFill>
                  <a:srgbClr val="990000"/>
                </a:solidFill>
              </a:rPr>
              <a:t>- </a:t>
            </a:r>
            <a:r>
              <a:rPr lang="cs-CZ" altLang="cs-CZ" sz="2200" b="1" dirty="0">
                <a:solidFill>
                  <a:schemeClr val="tx2"/>
                </a:solidFill>
              </a:rPr>
              <a:t>0S</a:t>
            </a:r>
            <a:r>
              <a:rPr lang="cs-CZ" altLang="cs-CZ" sz="2200" dirty="0"/>
              <a:t> – čaj (první den po operacích na GIT, krvácení do GIT)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altLang="cs-CZ" sz="2200" dirty="0">
                <a:solidFill>
                  <a:srgbClr val="990000"/>
                </a:solidFill>
              </a:rPr>
              <a:t>- </a:t>
            </a:r>
            <a:r>
              <a:rPr lang="cs-CZ" altLang="cs-CZ" sz="2200" b="1" dirty="0">
                <a:solidFill>
                  <a:schemeClr val="tx2"/>
                </a:solidFill>
              </a:rPr>
              <a:t>1</a:t>
            </a:r>
            <a:r>
              <a:rPr lang="cs-CZ" altLang="cs-CZ" sz="2200" dirty="0"/>
              <a:t> – tekutá (energeticky neplnohodnotná, na přechodnou dobu)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altLang="cs-CZ" sz="2200" dirty="0">
                <a:solidFill>
                  <a:srgbClr val="990000"/>
                </a:solidFill>
              </a:rPr>
              <a:t>- </a:t>
            </a:r>
            <a:r>
              <a:rPr lang="cs-CZ" altLang="cs-CZ" sz="2200" b="1" dirty="0">
                <a:solidFill>
                  <a:schemeClr val="tx2"/>
                </a:solidFill>
              </a:rPr>
              <a:t>2</a:t>
            </a:r>
            <a:r>
              <a:rPr lang="cs-CZ" altLang="cs-CZ" sz="2200" dirty="0"/>
              <a:t> – šetřící (floridní </a:t>
            </a:r>
            <a:r>
              <a:rPr lang="cs-CZ" altLang="cs-CZ" sz="2200" dirty="0" err="1"/>
              <a:t>ulcus</a:t>
            </a:r>
            <a:r>
              <a:rPr lang="cs-CZ" altLang="cs-CZ" sz="2200" dirty="0"/>
              <a:t>, gastritida po odeznění akutní fáze)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altLang="cs-CZ" sz="2200" dirty="0">
                <a:solidFill>
                  <a:srgbClr val="990000"/>
                </a:solidFill>
              </a:rPr>
              <a:t>- </a:t>
            </a:r>
            <a:r>
              <a:rPr lang="cs-CZ" altLang="cs-CZ" sz="2200" b="1" dirty="0">
                <a:solidFill>
                  <a:schemeClr val="tx2"/>
                </a:solidFill>
              </a:rPr>
              <a:t>3</a:t>
            </a:r>
            <a:r>
              <a:rPr lang="cs-CZ" altLang="cs-CZ" sz="2200" dirty="0"/>
              <a:t> – racionální strava (3 G/3N)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6303DCC-BF6F-495A-8F90-05EB12D8E6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3ED096-47C5-477F-BC76-A702CEAC15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1E74583-EA99-4B34-BF95-E873A31475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Dietní systém II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3EF83A5-D22D-42A9-BDDA-CAFC040EC2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000" indent="-342000">
              <a:buFont typeface="Wingdings" panose="05000000000000000000" pitchFamily="2" charset="2"/>
              <a:buChar char="§"/>
            </a:pPr>
            <a:r>
              <a:rPr lang="cs-CZ" altLang="cs-CZ" sz="2200" dirty="0">
                <a:solidFill>
                  <a:srgbClr val="990000"/>
                </a:solidFill>
              </a:rPr>
              <a:t>- </a:t>
            </a:r>
            <a:r>
              <a:rPr lang="cs-CZ" altLang="cs-CZ" sz="2200" b="1" dirty="0">
                <a:solidFill>
                  <a:schemeClr val="tx2"/>
                </a:solidFill>
              </a:rPr>
              <a:t>4</a:t>
            </a:r>
            <a:r>
              <a:rPr lang="cs-CZ" altLang="cs-CZ" sz="2200" dirty="0"/>
              <a:t> – s omezením tuků (onemocnění jater, slinivky břišní, žlučníku)</a:t>
            </a:r>
          </a:p>
          <a:p>
            <a:pPr marL="342000" indent="-342000">
              <a:buFont typeface="Wingdings" panose="05000000000000000000" pitchFamily="2" charset="2"/>
              <a:buChar char="§"/>
            </a:pPr>
            <a:r>
              <a:rPr lang="cs-CZ" altLang="cs-CZ" sz="2200" dirty="0">
                <a:solidFill>
                  <a:srgbClr val="990000"/>
                </a:solidFill>
              </a:rPr>
              <a:t>-</a:t>
            </a:r>
            <a:r>
              <a:rPr lang="cs-CZ" altLang="cs-CZ" sz="2200" dirty="0">
                <a:solidFill>
                  <a:schemeClr val="tx2"/>
                </a:solidFill>
              </a:rPr>
              <a:t> </a:t>
            </a:r>
            <a:r>
              <a:rPr lang="cs-CZ" altLang="cs-CZ" sz="2200" b="1" dirty="0">
                <a:solidFill>
                  <a:schemeClr val="tx2"/>
                </a:solidFill>
              </a:rPr>
              <a:t>4S</a:t>
            </a:r>
            <a:r>
              <a:rPr lang="cs-CZ" altLang="cs-CZ" sz="2200" dirty="0">
                <a:solidFill>
                  <a:schemeClr val="tx2"/>
                </a:solidFill>
              </a:rPr>
              <a:t> </a:t>
            </a:r>
            <a:r>
              <a:rPr lang="cs-CZ" altLang="cs-CZ" sz="2200" dirty="0"/>
              <a:t>-  s vyloučením tuků (akutní stavy)</a:t>
            </a:r>
          </a:p>
          <a:p>
            <a:pPr marL="342000" indent="-342000">
              <a:buFont typeface="Wingdings" panose="05000000000000000000" pitchFamily="2" charset="2"/>
              <a:buChar char="§"/>
            </a:pPr>
            <a:r>
              <a:rPr lang="cs-CZ" altLang="cs-CZ" sz="2200" dirty="0">
                <a:solidFill>
                  <a:srgbClr val="990000"/>
                </a:solidFill>
              </a:rPr>
              <a:t>- </a:t>
            </a:r>
            <a:r>
              <a:rPr lang="cs-CZ" altLang="cs-CZ" sz="2200" b="1" dirty="0">
                <a:solidFill>
                  <a:schemeClr val="tx2"/>
                </a:solidFill>
              </a:rPr>
              <a:t>5</a:t>
            </a:r>
            <a:r>
              <a:rPr lang="cs-CZ" altLang="cs-CZ" sz="2200" dirty="0"/>
              <a:t> – bezezbytková – </a:t>
            </a:r>
            <a:r>
              <a:rPr lang="cs-CZ" altLang="cs-CZ" sz="2200" dirty="0" err="1"/>
              <a:t>kolitická</a:t>
            </a:r>
            <a:r>
              <a:rPr lang="cs-CZ" altLang="cs-CZ" sz="2200" dirty="0"/>
              <a:t> (floridní fáze zánětlivých střevních onemocnění)</a:t>
            </a:r>
          </a:p>
          <a:p>
            <a:pPr marL="342000" indent="-342000">
              <a:buFont typeface="Wingdings" panose="05000000000000000000" pitchFamily="2" charset="2"/>
              <a:buChar char="§"/>
            </a:pPr>
            <a:r>
              <a:rPr lang="cs-CZ" altLang="cs-CZ" sz="2200" dirty="0">
                <a:solidFill>
                  <a:srgbClr val="990000"/>
                </a:solidFill>
              </a:rPr>
              <a:t>- </a:t>
            </a:r>
            <a:r>
              <a:rPr lang="cs-CZ" altLang="cs-CZ" sz="2200" b="1" dirty="0">
                <a:solidFill>
                  <a:schemeClr val="tx2"/>
                </a:solidFill>
              </a:rPr>
              <a:t>6</a:t>
            </a:r>
            <a:r>
              <a:rPr lang="cs-CZ" altLang="cs-CZ" sz="2200" dirty="0"/>
              <a:t> – s omezením bílkovin 50 g denně (renální insuficience)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67BB31-65B0-4B0A-9A12-3E646652D9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221FDA-ED13-42D8-97E6-C091FA82C4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32A4A5E-0469-468D-A21C-8DF96380E2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Dietní systém III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5ABD13D-6C06-434A-AD71-04BDA89FC4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altLang="cs-CZ" sz="2200" dirty="0">
                <a:solidFill>
                  <a:srgbClr val="990000"/>
                </a:solidFill>
              </a:rPr>
              <a:t>- </a:t>
            </a:r>
            <a:r>
              <a:rPr lang="cs-CZ" altLang="cs-CZ" sz="2200" b="1" dirty="0">
                <a:solidFill>
                  <a:schemeClr val="tx2"/>
                </a:solidFill>
              </a:rPr>
              <a:t>7</a:t>
            </a:r>
            <a:r>
              <a:rPr lang="cs-CZ" altLang="cs-CZ" sz="2200" dirty="0"/>
              <a:t> – </a:t>
            </a:r>
            <a:r>
              <a:rPr lang="cs-CZ" altLang="cs-CZ" sz="2200" dirty="0" err="1"/>
              <a:t>nízkocholesterolová</a:t>
            </a:r>
            <a:r>
              <a:rPr lang="cs-CZ" altLang="cs-CZ" sz="2200" dirty="0"/>
              <a:t> (</a:t>
            </a:r>
            <a:r>
              <a:rPr lang="cs-CZ" altLang="cs-CZ" sz="2200" dirty="0" err="1"/>
              <a:t>hyperlipidémie</a:t>
            </a:r>
            <a:r>
              <a:rPr lang="cs-CZ" altLang="cs-CZ" sz="2200" dirty="0"/>
              <a:t>, kardiovaskulární choroby)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altLang="cs-CZ" sz="2200" dirty="0">
                <a:solidFill>
                  <a:srgbClr val="990000"/>
                </a:solidFill>
              </a:rPr>
              <a:t>- </a:t>
            </a:r>
            <a:r>
              <a:rPr lang="cs-CZ" altLang="cs-CZ" sz="2200" b="1" dirty="0">
                <a:solidFill>
                  <a:schemeClr val="tx2"/>
                </a:solidFill>
              </a:rPr>
              <a:t>8</a:t>
            </a:r>
            <a:r>
              <a:rPr lang="cs-CZ" altLang="cs-CZ" sz="2200" dirty="0"/>
              <a:t> – redukční  5800 KJ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altLang="cs-CZ" sz="2200" dirty="0">
                <a:solidFill>
                  <a:srgbClr val="990000"/>
                </a:solidFill>
              </a:rPr>
              <a:t>- </a:t>
            </a:r>
            <a:r>
              <a:rPr lang="cs-CZ" altLang="cs-CZ" sz="2200" b="1" dirty="0">
                <a:solidFill>
                  <a:schemeClr val="tx2"/>
                </a:solidFill>
              </a:rPr>
              <a:t>9</a:t>
            </a:r>
            <a:r>
              <a:rPr lang="cs-CZ" altLang="cs-CZ" sz="2200" dirty="0"/>
              <a:t> – diabetická (250g sacharidů /den)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altLang="cs-CZ" sz="2200" dirty="0">
                <a:solidFill>
                  <a:srgbClr val="990000"/>
                </a:solidFill>
              </a:rPr>
              <a:t>- </a:t>
            </a:r>
            <a:r>
              <a:rPr lang="cs-CZ" altLang="cs-CZ" sz="2200" b="1" dirty="0">
                <a:solidFill>
                  <a:schemeClr val="tx2"/>
                </a:solidFill>
              </a:rPr>
              <a:t>9S</a:t>
            </a:r>
            <a:r>
              <a:rPr lang="cs-CZ" altLang="cs-CZ" sz="2200" dirty="0"/>
              <a:t> – diabetická s omezením tuků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altLang="cs-CZ" sz="2200" dirty="0">
                <a:solidFill>
                  <a:srgbClr val="990000"/>
                </a:solidFill>
              </a:rPr>
              <a:t>- </a:t>
            </a:r>
            <a:r>
              <a:rPr lang="cs-CZ" altLang="cs-CZ" sz="2200" b="1" dirty="0">
                <a:solidFill>
                  <a:schemeClr val="tx2"/>
                </a:solidFill>
              </a:rPr>
              <a:t>9/1 , 9N, 9S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altLang="cs-CZ" sz="2200" dirty="0">
                <a:solidFill>
                  <a:srgbClr val="990000"/>
                </a:solidFill>
              </a:rPr>
              <a:t>- </a:t>
            </a:r>
            <a:r>
              <a:rPr lang="cs-CZ" altLang="cs-CZ" sz="2200" b="1" dirty="0">
                <a:solidFill>
                  <a:schemeClr val="tx2"/>
                </a:solidFill>
              </a:rPr>
              <a:t>10</a:t>
            </a:r>
            <a:r>
              <a:rPr lang="cs-CZ" altLang="cs-CZ" sz="2200" dirty="0"/>
              <a:t> – neslaná (hypertenze, kardiální dekompenzace – nemocní dlouho nedodržují)</a:t>
            </a:r>
          </a:p>
          <a:p>
            <a:pPr marL="0" indent="0">
              <a:buClr>
                <a:srgbClr val="990000"/>
              </a:buClr>
              <a:buNone/>
            </a:pPr>
            <a:endParaRPr lang="cs-CZ" altLang="cs-CZ" dirty="0">
              <a:solidFill>
                <a:srgbClr val="990000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AED1805-4E1C-4843-BA6B-FA86AFFFFA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32A834-4F3F-4F24-A6DF-CC4C88392F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552DAD9-B060-4FCC-901F-BCC6F689EC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Dietní systém IV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2D1B664-6B96-4AF0-85BF-9A2D2D3251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sz="2200" dirty="0">
                <a:solidFill>
                  <a:srgbClr val="990000"/>
                </a:solidFill>
              </a:rPr>
              <a:t>-</a:t>
            </a:r>
            <a:r>
              <a:rPr lang="cs-CZ" sz="2200" b="1" dirty="0">
                <a:solidFill>
                  <a:srgbClr val="990000"/>
                </a:solidFill>
              </a:rPr>
              <a:t> </a:t>
            </a:r>
            <a:r>
              <a:rPr lang="cs-CZ" sz="2200" b="1" dirty="0">
                <a:solidFill>
                  <a:schemeClr val="tx2"/>
                </a:solidFill>
              </a:rPr>
              <a:t>11</a:t>
            </a:r>
            <a:r>
              <a:rPr lang="cs-CZ" sz="2200" dirty="0"/>
              <a:t> – výživná (po TBC, po těžkých infekcích, nemocní s nádory) 12000 </a:t>
            </a:r>
            <a:r>
              <a:rPr lang="cs-CZ" sz="2200" dirty="0" err="1"/>
              <a:t>Kj</a:t>
            </a:r>
            <a:endParaRPr lang="cs-CZ" sz="2200" dirty="0"/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sz="2200" dirty="0">
                <a:solidFill>
                  <a:srgbClr val="990000"/>
                </a:solidFill>
              </a:rPr>
              <a:t>- </a:t>
            </a:r>
            <a:r>
              <a:rPr lang="cs-CZ" sz="2200" b="1" dirty="0">
                <a:solidFill>
                  <a:schemeClr val="tx2"/>
                </a:solidFill>
              </a:rPr>
              <a:t>12,13</a:t>
            </a:r>
            <a:r>
              <a:rPr lang="cs-CZ" sz="2200" dirty="0"/>
              <a:t> – diety dětského věku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sz="2200" dirty="0">
                <a:solidFill>
                  <a:srgbClr val="990000"/>
                </a:solidFill>
              </a:rPr>
              <a:t>- </a:t>
            </a:r>
            <a:r>
              <a:rPr lang="cs-CZ" sz="2200" b="1" dirty="0">
                <a:solidFill>
                  <a:schemeClr val="tx2"/>
                </a:solidFill>
              </a:rPr>
              <a:t>14 </a:t>
            </a:r>
            <a:r>
              <a:rPr lang="cs-CZ" sz="2200" dirty="0"/>
              <a:t>– výběrová</a:t>
            </a:r>
          </a:p>
          <a:p>
            <a:pPr marL="342900" indent="-342900" eaLnBrk="1" hangingPunct="1">
              <a:buFont typeface="Wingdings" panose="05000000000000000000" pitchFamily="2" charset="2"/>
              <a:buChar char="§"/>
              <a:defRPr/>
            </a:pPr>
            <a:r>
              <a:rPr lang="cs-CZ" sz="2200" dirty="0">
                <a:solidFill>
                  <a:srgbClr val="990000"/>
                </a:solidFill>
              </a:rPr>
              <a:t>- </a:t>
            </a:r>
            <a:r>
              <a:rPr lang="cs-CZ" sz="2200" b="1" dirty="0">
                <a:solidFill>
                  <a:schemeClr val="tx2"/>
                </a:solidFill>
              </a:rPr>
              <a:t>15</a:t>
            </a:r>
            <a:r>
              <a:rPr lang="cs-CZ" sz="2200" dirty="0"/>
              <a:t> – vegetariánská</a:t>
            </a:r>
          </a:p>
          <a:p>
            <a:pPr marL="342900" indent="-342900" eaLnBrk="1" hangingPunct="1">
              <a:buFont typeface="Wingdings" panose="05000000000000000000" pitchFamily="2" charset="2"/>
              <a:buChar char="§"/>
              <a:defRPr/>
            </a:pPr>
            <a:r>
              <a:rPr lang="cs-CZ" sz="2200" b="1" dirty="0">
                <a:solidFill>
                  <a:schemeClr val="tx2"/>
                </a:solidFill>
              </a:rPr>
              <a:t>BLP</a:t>
            </a:r>
            <a:r>
              <a:rPr lang="cs-CZ" sz="2200" dirty="0"/>
              <a:t> bezlepková dieta</a:t>
            </a:r>
          </a:p>
          <a:p>
            <a:pPr marL="342900" indent="-342900" eaLnBrk="1" hangingPunct="1">
              <a:buFont typeface="Wingdings" panose="05000000000000000000" pitchFamily="2" charset="2"/>
              <a:buChar char="§"/>
              <a:defRPr/>
            </a:pPr>
            <a:r>
              <a:rPr lang="cs-CZ" sz="2200" b="1" dirty="0">
                <a:solidFill>
                  <a:schemeClr val="tx2"/>
                </a:solidFill>
              </a:rPr>
              <a:t>PAN</a:t>
            </a:r>
            <a:r>
              <a:rPr lang="cs-CZ" sz="2200" dirty="0"/>
              <a:t> pankreatická dieta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339A6D-6ABB-49D1-941C-805BC26138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D3538C-ABF4-425E-A025-CA5A41624C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812CECEE-A8E5-48FF-8785-C7C862052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Enterální výživa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FB8B4F-58EC-463E-A8A2-E50F482C0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sz="2200" dirty="0"/>
              <a:t>podávání roztoků obsahujících cukry, tuky, bílkoviny, ionty, vitaminy, stopové prvky a vodu do trávicího traktu popíjením nebo sondou </a:t>
            </a:r>
          </a:p>
          <a:p>
            <a:pPr>
              <a:buFont typeface="Arial" charset="0"/>
              <a:buChar char="•"/>
              <a:defRPr/>
            </a:pPr>
            <a:r>
              <a:rPr lang="cs-CZ" sz="2200" dirty="0"/>
              <a:t>enterální výživa se někde uvádí jako </a:t>
            </a:r>
            <a:r>
              <a:rPr lang="cs-CZ" sz="2200" dirty="0" err="1"/>
              <a:t>sondová</a:t>
            </a:r>
            <a:r>
              <a:rPr lang="cs-CZ" sz="2200" dirty="0"/>
              <a:t> výživa</a:t>
            </a:r>
          </a:p>
          <a:p>
            <a:pPr>
              <a:buFont typeface="Arial" charset="0"/>
              <a:buChar char="•"/>
              <a:defRPr/>
            </a:pPr>
            <a:r>
              <a:rPr lang="cs-CZ" sz="2200" dirty="0"/>
              <a:t>c</a:t>
            </a:r>
            <a:r>
              <a:rPr lang="pt-BR" sz="2200" dirty="0"/>
              <a:t>hyb</a:t>
            </a:r>
            <a:r>
              <a:rPr lang="cs-CZ" sz="2200" dirty="0"/>
              <a:t>a </a:t>
            </a:r>
            <a:r>
              <a:rPr lang="pt-BR" sz="2200" dirty="0"/>
              <a:t>podávání parenterální</a:t>
            </a:r>
            <a:r>
              <a:rPr lang="cs-CZ" sz="2200" dirty="0"/>
              <a:t> </a:t>
            </a:r>
            <a:r>
              <a:rPr lang="pt-BR" sz="2200" dirty="0"/>
              <a:t>výživy u </a:t>
            </a:r>
            <a:r>
              <a:rPr lang="cs-CZ" sz="2200" dirty="0"/>
              <a:t>f</a:t>
            </a:r>
            <a:r>
              <a:rPr lang="pt-BR" sz="2200" dirty="0"/>
              <a:t>unkční</a:t>
            </a:r>
            <a:r>
              <a:rPr lang="cs-CZ" sz="2200" dirty="0"/>
              <a:t>ho GIT !</a:t>
            </a:r>
          </a:p>
        </p:txBody>
      </p:sp>
      <p:pic>
        <p:nvPicPr>
          <p:cNvPr id="9220" name="Picture 2">
            <a:extLst>
              <a:ext uri="{FF2B5EF4-FFF2-40B4-BE49-F238E27FC236}">
                <a16:creationId xmlns:a16="http://schemas.microsoft.com/office/drawing/2014/main" id="{B5DDCED8-9F31-47CC-A270-9D542BF025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800" y="3010613"/>
            <a:ext cx="3921947" cy="2735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EDA06CF-AE9C-4B53-8D78-92915FE9B9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1E7FCB-8576-4A11-9904-29C0996DC3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4262478C-E48E-464B-8E5E-A63552A40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Enterální výživa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6C287C9C-3DF8-49F0-9860-37430CE5B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altLang="cs-CZ" sz="2200" dirty="0"/>
              <a:t>- doplňková EV – 300–600 kcal/d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altLang="cs-CZ" sz="2200" dirty="0"/>
              <a:t>- doplňková noční EV – 1000 kcal/d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altLang="cs-CZ" sz="2200" dirty="0"/>
              <a:t>- úplná EV – 2000–2500 kcal/d</a:t>
            </a:r>
          </a:p>
        </p:txBody>
      </p:sp>
      <p:pic>
        <p:nvPicPr>
          <p:cNvPr id="10244" name="Picture 2">
            <a:extLst>
              <a:ext uri="{FF2B5EF4-FFF2-40B4-BE49-F238E27FC236}">
                <a16:creationId xmlns:a16="http://schemas.microsoft.com/office/drawing/2014/main" id="{B0FEE9B5-12E1-4B8C-B0E6-EBA5AC8D59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916" y="2570384"/>
            <a:ext cx="5433599" cy="3078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40B1993-C484-4F85-8B04-A5279257D8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C1673E-5A71-47F0-91F1-DEA421C933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93CEC68-B0E2-4F50-9397-CF56FB426367}" vid="{25042F54-EE2F-4CAA-B106-EE257721CFC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prezentace-med-cz-fnbrno-v02</Template>
  <TotalTime>3177</TotalTime>
  <Words>1558</Words>
  <Application>Microsoft Office PowerPoint</Application>
  <PresentationFormat>Širokoúhlá obrazovka</PresentationFormat>
  <Paragraphs>201</Paragraphs>
  <Slides>26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Tahoma</vt:lpstr>
      <vt:lpstr>Wingdings</vt:lpstr>
      <vt:lpstr>Prezentace_MU_CZ</vt:lpstr>
      <vt:lpstr>Nutriční podpora nemocných, psychologická podpora nemocných</vt:lpstr>
      <vt:lpstr>Nutriční podpora</vt:lpstr>
      <vt:lpstr>Nutriční podpora</vt:lpstr>
      <vt:lpstr>Dietní systém I</vt:lpstr>
      <vt:lpstr>Dietní systém II</vt:lpstr>
      <vt:lpstr>Dietní systém III</vt:lpstr>
      <vt:lpstr>Dietní systém IV</vt:lpstr>
      <vt:lpstr>Enterální výživa </vt:lpstr>
      <vt:lpstr>Enterální výživa</vt:lpstr>
      <vt:lpstr>Enterální výživa</vt:lpstr>
      <vt:lpstr>Enterální výživa - kontraindikace  </vt:lpstr>
      <vt:lpstr>Enterální výživa</vt:lpstr>
      <vt:lpstr>Parenterální výživa</vt:lpstr>
      <vt:lpstr>Přípravky parenterální výživy</vt:lpstr>
      <vt:lpstr>Přípravky parenterální výživy</vt:lpstr>
      <vt:lpstr>Komplikace parenterální výživy</vt:lpstr>
      <vt:lpstr>Parenterální výživa</vt:lpstr>
      <vt:lpstr>Parenterální výživa</vt:lpstr>
      <vt:lpstr>Příklad parenterální výživy</vt:lpstr>
      <vt:lpstr>Parenterální/enterální podpora</vt:lpstr>
      <vt:lpstr>Psychologická podpora nemocných I</vt:lpstr>
      <vt:lpstr>Psychologická podpora nemocných II</vt:lpstr>
      <vt:lpstr>Psychologická podpora nemocných III</vt:lpstr>
      <vt:lpstr>Psychologická podpora nemocných IV</vt:lpstr>
      <vt:lpstr>Ošetřující personál</vt:lpstr>
      <vt:lpstr>Prezentace aplikace PowerPoint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 Skládaná</dc:creator>
  <cp:lastModifiedBy>Hana Matějovská Kubešová</cp:lastModifiedBy>
  <cp:revision>248</cp:revision>
  <cp:lastPrinted>1601-01-01T00:00:00Z</cp:lastPrinted>
  <dcterms:created xsi:type="dcterms:W3CDTF">2021-04-27T07:29:37Z</dcterms:created>
  <dcterms:modified xsi:type="dcterms:W3CDTF">2021-09-10T13:02:24Z</dcterms:modified>
</cp:coreProperties>
</file>