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309" r:id="rId3"/>
    <p:sldId id="295" r:id="rId4"/>
    <p:sldId id="337" r:id="rId5"/>
    <p:sldId id="298" r:id="rId6"/>
    <p:sldId id="296" r:id="rId7"/>
    <p:sldId id="301" r:id="rId8"/>
    <p:sldId id="314" r:id="rId9"/>
    <p:sldId id="315" r:id="rId10"/>
    <p:sldId id="316" r:id="rId11"/>
    <p:sldId id="325" r:id="rId12"/>
    <p:sldId id="302" r:id="rId13"/>
    <p:sldId id="308" r:id="rId14"/>
    <p:sldId id="303" r:id="rId15"/>
    <p:sldId id="333" r:id="rId16"/>
    <p:sldId id="334" r:id="rId17"/>
    <p:sldId id="326" r:id="rId18"/>
    <p:sldId id="320" r:id="rId19"/>
    <p:sldId id="338" r:id="rId20"/>
    <p:sldId id="340" r:id="rId21"/>
    <p:sldId id="341" r:id="rId22"/>
    <p:sldId id="343" r:id="rId23"/>
    <p:sldId id="347" r:id="rId24"/>
    <p:sldId id="351" r:id="rId25"/>
    <p:sldId id="353" r:id="rId26"/>
    <p:sldId id="355" r:id="rId27"/>
    <p:sldId id="356" r:id="rId28"/>
    <p:sldId id="358" r:id="rId29"/>
    <p:sldId id="359" r:id="rId30"/>
    <p:sldId id="360" r:id="rId31"/>
    <p:sldId id="362" r:id="rId32"/>
    <p:sldId id="367" r:id="rId33"/>
    <p:sldId id="371" r:id="rId34"/>
    <p:sldId id="372" r:id="rId35"/>
    <p:sldId id="373" r:id="rId36"/>
    <p:sldId id="374" r:id="rId37"/>
    <p:sldId id="376" r:id="rId38"/>
    <p:sldId id="410" r:id="rId39"/>
    <p:sldId id="411" r:id="rId40"/>
    <p:sldId id="412" r:id="rId41"/>
    <p:sldId id="413" r:id="rId42"/>
    <p:sldId id="382" r:id="rId43"/>
    <p:sldId id="383" r:id="rId44"/>
    <p:sldId id="386" r:id="rId45"/>
    <p:sldId id="40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14" r:id="rId57"/>
    <p:sldId id="294" r:id="rId58"/>
    <p:sldId id="42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6A96635-F526-44C9-A4A9-FBD252A91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3440FC-4F94-47CC-A0D1-F47B1F4B83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9B91D-5807-489D-BAF2-1828E26F60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478C755-9AF1-48C9-BD3B-ED3EE89A830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3221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AA78F25-1161-4C08-9972-7189BE410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352E626-A363-4932-8CB6-AECDE616E7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ED96F-FC05-426F-8616-FF6FF344A4B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6B41D47-CC63-40DB-9DD9-5E0360490AE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97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63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073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26.02.2020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br>
              <a:rPr lang="cs-CZ" sz="4800" b="1" dirty="0"/>
            </a:br>
            <a:br>
              <a:rPr lang="cs-CZ" sz="4800" b="1"/>
            </a:br>
            <a:r>
              <a:rPr lang="cs-CZ" sz="4800" b="1"/>
              <a:t>Obecná onkologie</a:t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Michal Hendrych</a:t>
            </a:r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>
            <a:extLst>
              <a:ext uri="{FF2B5EF4-FFF2-40B4-BE49-F238E27FC236}">
                <a16:creationId xmlns:a16="http://schemas.microsoft.com/office/drawing/2014/main" id="{781F151C-2E0F-4F6D-8C73-B42390CEC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14101" y="0"/>
            <a:ext cx="8786023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Benigní </a:t>
            </a:r>
            <a:r>
              <a:rPr lang="cs-CZ" altLang="cs-CZ" sz="4000" b="1" dirty="0" err="1">
                <a:solidFill>
                  <a:schemeClr val="tx1"/>
                </a:solidFill>
              </a:rPr>
              <a:t>leiomyom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maligní </a:t>
            </a:r>
            <a:r>
              <a:rPr lang="cs-CZ" altLang="cs-CZ" sz="4000" b="1" dirty="0" err="1">
                <a:solidFill>
                  <a:schemeClr val="tx1"/>
                </a:solidFill>
              </a:rPr>
              <a:t>leiomyosarkom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147" name="Picture 5">
            <a:extLst>
              <a:ext uri="{FF2B5EF4-FFF2-40B4-BE49-F238E27FC236}">
                <a16:creationId xmlns:a16="http://schemas.microsoft.com/office/drawing/2014/main" id="{64A22844-18B8-42D4-91BB-A5CE74B8D3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060575"/>
            <a:ext cx="8229600" cy="4565650"/>
          </a:xfrm>
        </p:spPr>
      </p:pic>
    </p:spTree>
    <p:extLst>
      <p:ext uri="{BB962C8B-B14F-4D97-AF65-F5344CB8AC3E}">
        <p14:creationId xmlns:p14="http://schemas.microsoft.com/office/powerpoint/2010/main" val="1340250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5C6B99B3-C5F3-4576-847F-F29CC1AC36D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Diferenciace nádoru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BCC53A44-9BF6-41B2-AA31-5FFC94103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Diferenciace:</a:t>
            </a:r>
            <a:r>
              <a:rPr lang="cs-CZ" altLang="cs-CZ" sz="2400" dirty="0"/>
              <a:t> stupeň podobnosti nádorové a normální buňky původu (morfologicky i funkčně); podmiňuje grade tumoru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Anaplazie: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ztráta diferenciace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Dysplazie(=</a:t>
            </a:r>
            <a:r>
              <a:rPr lang="cs-CZ" altLang="cs-CZ" sz="2400" b="1" dirty="0" err="1">
                <a:solidFill>
                  <a:schemeClr val="hlink"/>
                </a:solidFill>
              </a:rPr>
              <a:t>intraepiteliální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400" b="1" dirty="0">
                <a:solidFill>
                  <a:schemeClr val="hlink"/>
                </a:solidFill>
              </a:rPr>
              <a:t> (IN)) 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ztráta uniformity a architektonického uspořádání epitelových buněk; 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 grade → 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 grade dysplazie → </a:t>
            </a:r>
            <a:r>
              <a:rPr lang="cs-CZ" altLang="cs-CZ" sz="2400" i="1" dirty="0" err="1"/>
              <a:t>carcinoma</a:t>
            </a:r>
            <a:r>
              <a:rPr lang="cs-CZ" altLang="cs-CZ" sz="2400" i="1" dirty="0"/>
              <a:t> in </a:t>
            </a:r>
            <a:r>
              <a:rPr lang="cs-CZ" altLang="cs-CZ" sz="2400" i="1" dirty="0" err="1"/>
              <a:t>situ</a:t>
            </a:r>
            <a:r>
              <a:rPr lang="cs-CZ" altLang="cs-CZ" sz="2400" dirty="0"/>
              <a:t>  (dysplastické změny postihují celou tloušťku epitelu – </a:t>
            </a:r>
            <a:r>
              <a:rPr lang="cs-CZ" altLang="cs-CZ" sz="2400" dirty="0" err="1"/>
              <a:t>preinvazivní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Pleomorfie</a:t>
            </a:r>
            <a:r>
              <a:rPr lang="cs-CZ" altLang="cs-CZ" sz="2400" b="1" dirty="0">
                <a:solidFill>
                  <a:schemeClr val="hlink"/>
                </a:solidFill>
              </a:rPr>
              <a:t>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jaderná i buněčná variabilita tvarová i velikostní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Histogeneze: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tkáňový původ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Metastáza: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vytváření nových </a:t>
            </a:r>
            <a:r>
              <a:rPr lang="cs-CZ" altLang="cs-CZ" sz="2400" dirty="0" err="1"/>
              <a:t>dceřinných</a:t>
            </a:r>
            <a:r>
              <a:rPr lang="cs-CZ" altLang="cs-CZ" sz="2400" dirty="0"/>
              <a:t> (sekundárních) nádorových ložisek bez morfologické souvislosti s primárním tumorem</a:t>
            </a:r>
            <a:r>
              <a:rPr lang="cs-CZ" altLang="cs-CZ" sz="2400" b="1" dirty="0">
                <a:solidFill>
                  <a:srgbClr val="F80012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b="1" dirty="0">
              <a:solidFill>
                <a:srgbClr val="F800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C176F7DD-BAD3-45EA-9E21-0801DAF5216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Diferenciace a </a:t>
            </a:r>
            <a:r>
              <a:rPr lang="cs-CZ" altLang="cs-CZ" b="1" dirty="0" err="1">
                <a:solidFill>
                  <a:schemeClr val="tx1"/>
                </a:solidFill>
              </a:rPr>
              <a:t>grading</a:t>
            </a:r>
            <a:r>
              <a:rPr lang="cs-CZ" altLang="cs-CZ" b="1" dirty="0">
                <a:solidFill>
                  <a:schemeClr val="tx1"/>
                </a:solidFill>
              </a:rPr>
              <a:t> tumorů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F737E86F-33F7-45D4-8261-2C0F975E6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/>
              <a:t>Grade 1: dobře diferencovaný nádor</a:t>
            </a:r>
          </a:p>
          <a:p>
            <a:pPr eaLnBrk="1" hangingPunct="1">
              <a:defRPr/>
            </a:pPr>
            <a:r>
              <a:rPr lang="cs-CZ" altLang="cs-CZ" sz="3200" dirty="0"/>
              <a:t>Grade 2: středně diferencovaný nádor</a:t>
            </a:r>
          </a:p>
          <a:p>
            <a:pPr eaLnBrk="1" hangingPunct="1">
              <a:defRPr/>
            </a:pPr>
            <a:r>
              <a:rPr lang="cs-CZ" altLang="cs-CZ" sz="3200" dirty="0"/>
              <a:t>Grade 3: málo diferencovaný nádor</a:t>
            </a:r>
          </a:p>
          <a:p>
            <a:pPr eaLnBrk="1" hangingPunct="1">
              <a:defRPr/>
            </a:pPr>
            <a:r>
              <a:rPr lang="cs-CZ" altLang="cs-CZ" sz="3200" dirty="0"/>
              <a:t>Grade 4: nediferencovaný nádor</a:t>
            </a:r>
          </a:p>
          <a:p>
            <a:pPr eaLnBrk="1" hangingPunct="1">
              <a:defRPr/>
            </a:pPr>
            <a:endParaRPr lang="cs-CZ" altLang="cs-CZ" sz="3200" dirty="0"/>
          </a:p>
          <a:p>
            <a:pPr eaLnBrk="1" hangingPunct="1">
              <a:defRPr/>
            </a:pPr>
            <a:r>
              <a:rPr lang="cs-CZ" altLang="cs-CZ" sz="3200" dirty="0"/>
              <a:t>Nádory vyššího gradu agresivnější, s horší prognózou.</a:t>
            </a:r>
          </a:p>
          <a:p>
            <a:pPr eaLnBrk="1" hangingPunct="1">
              <a:defRPr/>
            </a:pP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92471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>
            <a:extLst>
              <a:ext uri="{FF2B5EF4-FFF2-40B4-BE49-F238E27FC236}">
                <a16:creationId xmlns:a16="http://schemas.microsoft.com/office/drawing/2014/main" id="{472D0955-642A-477F-A9EC-C7454FC239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702371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diferencovaný adenokarcinom </a:t>
            </a:r>
            <a:r>
              <a:rPr lang="cs-CZ" altLang="cs-CZ" sz="2800" b="1" dirty="0" err="1">
                <a:solidFill>
                  <a:schemeClr val="tx1"/>
                </a:solidFill>
              </a:rPr>
              <a:t>vs</a:t>
            </a:r>
            <a:r>
              <a:rPr lang="cs-CZ" altLang="cs-CZ" sz="2800" b="1" dirty="0">
                <a:solidFill>
                  <a:schemeClr val="tx1"/>
                </a:solidFill>
              </a:rPr>
              <a:t> nízce diferencovaný adenokarcinom</a:t>
            </a:r>
          </a:p>
        </p:txBody>
      </p:sp>
      <p:pic>
        <p:nvPicPr>
          <p:cNvPr id="28675" name="Picture 7">
            <a:extLst>
              <a:ext uri="{FF2B5EF4-FFF2-40B4-BE49-F238E27FC236}">
                <a16:creationId xmlns:a16="http://schemas.microsoft.com/office/drawing/2014/main" id="{2AF9AA0D-F06B-4002-8D1A-73EFDE6DE2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54264"/>
            <a:ext cx="4038600" cy="3017837"/>
          </a:xfrm>
          <a:noFill/>
        </p:spPr>
      </p:pic>
      <p:pic>
        <p:nvPicPr>
          <p:cNvPr id="28676" name="Picture 8">
            <a:extLst>
              <a:ext uri="{FF2B5EF4-FFF2-40B4-BE49-F238E27FC236}">
                <a16:creationId xmlns:a16="http://schemas.microsoft.com/office/drawing/2014/main" id="{98EB9A68-86C4-4AEA-84D1-03376E63ED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115" y="2354264"/>
            <a:ext cx="4038600" cy="3017837"/>
          </a:xfr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CD13227-7DC3-4114-8C9B-81D878B56458}"/>
              </a:ext>
            </a:extLst>
          </p:cNvPr>
          <p:cNvSpPr txBox="1"/>
          <p:nvPr/>
        </p:nvSpPr>
        <p:spPr>
          <a:xfrm>
            <a:off x="4385490" y="5619673"/>
            <a:ext cx="348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Duktální</a:t>
            </a:r>
            <a:r>
              <a:rPr lang="cs-CZ" dirty="0"/>
              <a:t> adenokarcinom pankreatu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7DE1E0BF-AF17-46F1-9C07-AD1CE4F30647}"/>
              </a:ext>
            </a:extLst>
          </p:cNvPr>
          <p:cNvCxnSpPr/>
          <p:nvPr/>
        </p:nvCxnSpPr>
        <p:spPr>
          <a:xfrm>
            <a:off x="3706238" y="1653702"/>
            <a:ext cx="554477" cy="1955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48027A5-CDF9-44EE-8A2F-992546FB7DC2}"/>
              </a:ext>
            </a:extLst>
          </p:cNvPr>
          <p:cNvCxnSpPr/>
          <p:nvPr/>
        </p:nvCxnSpPr>
        <p:spPr>
          <a:xfrm flipH="1">
            <a:off x="8005864" y="1737360"/>
            <a:ext cx="1838527" cy="2338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51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CE9330F0-6AE2-4215-A0B8-E35553FE6E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593388"/>
            <a:ext cx="889293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5300" b="1" dirty="0">
                <a:solidFill>
                  <a:schemeClr val="tx1"/>
                </a:solidFill>
              </a:rPr>
              <a:t>Metastazování</a:t>
            </a:r>
            <a:r>
              <a:rPr lang="cs-CZ" altLang="cs-CZ" sz="5300" dirty="0">
                <a:solidFill>
                  <a:srgbClr val="F80012"/>
                </a:solidFill>
              </a:rPr>
              <a:t> </a:t>
            </a:r>
            <a:br>
              <a:rPr lang="cs-CZ" altLang="cs-CZ" sz="5300" dirty="0">
                <a:solidFill>
                  <a:srgbClr val="F80012"/>
                </a:solidFill>
              </a:rPr>
            </a:br>
            <a:r>
              <a:rPr lang="cs-CZ" altLang="cs-CZ" sz="2700" dirty="0"/>
              <a:t>vytváření nových </a:t>
            </a:r>
            <a:r>
              <a:rPr lang="cs-CZ" altLang="cs-CZ" sz="2700" dirty="0" err="1"/>
              <a:t>dceřinných</a:t>
            </a:r>
            <a:r>
              <a:rPr lang="cs-CZ" altLang="cs-CZ" sz="2700" dirty="0"/>
              <a:t> (sekundárních) nádorových ložisek bez morfologické souvislosti s primárním tumorem</a:t>
            </a:r>
            <a:endParaRPr lang="cs-CZ" altLang="cs-CZ" sz="2700" dirty="0">
              <a:solidFill>
                <a:srgbClr val="F80012"/>
              </a:solidFill>
            </a:endParaRP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A7BAFD07-9618-4F8A-966B-254EBF5BE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941817"/>
            <a:ext cx="8229600" cy="56165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Benigní nádory nemetastazují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Invazivnost</a:t>
            </a:r>
            <a:r>
              <a:rPr lang="cs-CZ" altLang="cs-CZ" sz="2400" b="1" dirty="0"/>
              <a:t> maligním nádorů umožňuje metastatické šíření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3 cesty metastatického šíření: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/>
              <a:t>Hematogenní (do plic, jater, kostí, mozku,…..)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 err="1"/>
              <a:t>Lymfogenní</a:t>
            </a:r>
            <a:r>
              <a:rPr lang="cs-CZ" altLang="cs-CZ" dirty="0"/>
              <a:t> (do regionálních lymfatických uzlin) – </a:t>
            </a:r>
            <a:r>
              <a:rPr lang="cs-CZ" altLang="cs-CZ" dirty="0" err="1"/>
              <a:t>sentinelová</a:t>
            </a:r>
            <a:r>
              <a:rPr lang="cs-CZ" altLang="cs-CZ" dirty="0"/>
              <a:t> uzlina (lymfatická uzlina drénující lymfu z oblasti tumoru – diagnostický význam – u karcinomů často místo primárního metastatického postižení)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 err="1"/>
              <a:t>Porogenní</a:t>
            </a:r>
            <a:r>
              <a:rPr lang="cs-CZ" altLang="cs-CZ" dirty="0"/>
              <a:t> (šíření preformovanými dutinami)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563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613" y="105727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Prekancerózy: </a:t>
            </a:r>
            <a:br>
              <a:rPr 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premaligní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léze či tkáňové změny, ve kterých vznikají nádorové procesy statisticky významněji </a:t>
            </a:r>
            <a:br>
              <a:rPr lang="cs-CZ" altLang="cs-CZ" sz="6000" dirty="0">
                <a:solidFill>
                  <a:schemeClr val="tx1"/>
                </a:solidFill>
                <a:latin typeface="+mn-lt"/>
              </a:rPr>
            </a:b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613" y="1359355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endParaRPr lang="cs-CZ" sz="4400" dirty="0">
              <a:solidFill>
                <a:srgbClr val="F80012"/>
              </a:solidFill>
            </a:endParaRPr>
          </a:p>
          <a:p>
            <a:pPr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Premaligní</a:t>
            </a:r>
            <a:r>
              <a:rPr lang="cs-CZ" altLang="cs-CZ" b="1" dirty="0">
                <a:solidFill>
                  <a:schemeClr val="hlink"/>
                </a:solidFill>
              </a:rPr>
              <a:t> léze: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dysplazie/</a:t>
            </a:r>
            <a:r>
              <a:rPr lang="cs-CZ" altLang="cs-CZ" dirty="0" err="1"/>
              <a:t>intraepitelové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r>
              <a:rPr lang="cs-CZ" altLang="cs-CZ" dirty="0"/>
              <a:t> </a:t>
            </a:r>
          </a:p>
          <a:p>
            <a:pPr>
              <a:buFontTx/>
              <a:buChar char="-"/>
              <a:defRPr/>
            </a:pPr>
            <a:r>
              <a:rPr lang="cs-CZ" altLang="cs-CZ" i="1" dirty="0"/>
              <a:t>in </a:t>
            </a:r>
            <a:r>
              <a:rPr lang="cs-CZ" altLang="cs-CZ" i="1" dirty="0" err="1"/>
              <a:t>situ</a:t>
            </a:r>
            <a:r>
              <a:rPr lang="cs-CZ" altLang="cs-CZ" i="1" dirty="0"/>
              <a:t> </a:t>
            </a:r>
            <a:r>
              <a:rPr lang="cs-CZ" altLang="cs-CZ" dirty="0"/>
              <a:t>karcinomy</a:t>
            </a:r>
          </a:p>
          <a:p>
            <a:pPr>
              <a:buFontTx/>
              <a:buChar char="-"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Tkáňové změny a chronické záněty</a:t>
            </a:r>
          </a:p>
          <a:p>
            <a:pPr>
              <a:buFontTx/>
              <a:buChar char="-"/>
              <a:defRPr/>
            </a:pPr>
            <a:r>
              <a:rPr lang="cs-CZ" altLang="cs-CZ" i="1" dirty="0">
                <a:solidFill>
                  <a:schemeClr val="accent1"/>
                </a:solidFill>
              </a:rPr>
              <a:t>synonyma:</a:t>
            </a:r>
            <a:r>
              <a:rPr lang="cs-CZ" altLang="cs-CZ" dirty="0">
                <a:solidFill>
                  <a:schemeClr val="accent1"/>
                </a:solidFill>
              </a:rPr>
              <a:t> prekancerózní podmínky, fakultativní prekancerózy, prekancerózy v širším smyslu 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nejeví morfologicky žádné znaky nádorové transformace, statisticky k němu však v těchto lézích častěji dochází</a:t>
            </a:r>
            <a:endParaRPr lang="cs-CZ" altLang="cs-CZ" dirty="0">
              <a:solidFill>
                <a:schemeClr val="hlink"/>
              </a:solidFill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59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Premaligní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1921" y="1737360"/>
            <a:ext cx="10003972" cy="4924425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Dysplazie/</a:t>
            </a:r>
            <a:r>
              <a:rPr lang="cs-CZ" altLang="cs-CZ" b="1" dirty="0" err="1">
                <a:solidFill>
                  <a:schemeClr val="hlink"/>
                </a:solidFill>
              </a:rPr>
              <a:t>intraepiteliální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neoplazie</a:t>
            </a:r>
            <a:r>
              <a:rPr lang="cs-CZ" altLang="cs-CZ" b="1" dirty="0">
                <a:solidFill>
                  <a:schemeClr val="hlink"/>
                </a:solidFill>
              </a:rPr>
              <a:t>:</a:t>
            </a:r>
            <a:r>
              <a:rPr lang="cs-CZ" altLang="cs-CZ" b="1" dirty="0">
                <a:solidFill>
                  <a:srgbClr val="F80012"/>
                </a:solidFill>
              </a:rPr>
              <a:t> </a:t>
            </a:r>
            <a:r>
              <a:rPr lang="cs-CZ" altLang="cs-CZ" dirty="0"/>
              <a:t>ztráta uniformity a architektonického uspořádání epitelových buněk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Progrese dysplastických změn/</a:t>
            </a:r>
            <a:r>
              <a:rPr lang="cs-CZ" altLang="cs-CZ" dirty="0" err="1"/>
              <a:t>intraepiteliálních</a:t>
            </a:r>
            <a:r>
              <a:rPr lang="cs-CZ" altLang="cs-CZ" dirty="0"/>
              <a:t> </a:t>
            </a:r>
            <a:r>
              <a:rPr lang="cs-CZ" altLang="cs-CZ" dirty="0" err="1"/>
              <a:t>neoplazií</a:t>
            </a:r>
            <a:r>
              <a:rPr lang="cs-CZ" altLang="cs-CZ" dirty="0"/>
              <a:t> v invazivní karcinom: </a:t>
            </a:r>
          </a:p>
          <a:p>
            <a:pPr marL="0" indent="0">
              <a:buNone/>
              <a:defRPr/>
            </a:pPr>
            <a:r>
              <a:rPr lang="cs-CZ" altLang="cs-CZ" dirty="0" err="1"/>
              <a:t>low</a:t>
            </a:r>
            <a:r>
              <a:rPr lang="cs-CZ" altLang="cs-CZ" dirty="0"/>
              <a:t> grade → </a:t>
            </a:r>
            <a:r>
              <a:rPr lang="cs-CZ" altLang="cs-CZ" dirty="0" err="1"/>
              <a:t>high</a:t>
            </a:r>
            <a:r>
              <a:rPr lang="cs-CZ" altLang="cs-CZ" dirty="0"/>
              <a:t> grade dysplazie → </a:t>
            </a:r>
            <a:r>
              <a:rPr lang="cs-CZ" altLang="cs-CZ" i="1" dirty="0" err="1"/>
              <a:t>carcinoma</a:t>
            </a:r>
            <a:r>
              <a:rPr lang="cs-CZ" altLang="cs-CZ" i="1" dirty="0"/>
              <a:t> in </a:t>
            </a:r>
            <a:r>
              <a:rPr lang="cs-CZ" altLang="cs-CZ" i="1" dirty="0" err="1"/>
              <a:t>situ</a:t>
            </a:r>
            <a:r>
              <a:rPr lang="cs-CZ" altLang="cs-CZ" dirty="0"/>
              <a:t> → invazivní karcinom (s invazí přes bazální membránu)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i="1" dirty="0" err="1"/>
              <a:t>carcinoma</a:t>
            </a:r>
            <a:r>
              <a:rPr lang="cs-CZ" altLang="cs-CZ" i="1" dirty="0"/>
              <a:t> in </a:t>
            </a:r>
            <a:r>
              <a:rPr lang="cs-CZ" altLang="cs-CZ" i="1" dirty="0" err="1"/>
              <a:t>situ</a:t>
            </a:r>
            <a:r>
              <a:rPr lang="cs-CZ" altLang="cs-CZ" i="1" dirty="0"/>
              <a:t>:</a:t>
            </a:r>
            <a:r>
              <a:rPr lang="cs-CZ" altLang="cs-CZ" dirty="0"/>
              <a:t> dysplastické změny postihují celou tloušťku epitelu – </a:t>
            </a:r>
            <a:r>
              <a:rPr lang="cs-CZ" altLang="cs-CZ" dirty="0" err="1"/>
              <a:t>preinvazivní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r>
              <a:rPr lang="cs-CZ" altLang="cs-CZ" dirty="0"/>
              <a:t>, riziko progrese v invazivní karcinom velmi vysoké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pozn. většina </a:t>
            </a:r>
            <a:r>
              <a:rPr lang="cs-CZ" altLang="cs-CZ" dirty="0" err="1"/>
              <a:t>low</a:t>
            </a:r>
            <a:r>
              <a:rPr lang="cs-CZ" altLang="cs-CZ" dirty="0"/>
              <a:t> grade dysplazií neprogreduje v karcinom, naopak riziko progrese </a:t>
            </a:r>
            <a:r>
              <a:rPr lang="cs-CZ" altLang="cs-CZ" dirty="0" err="1"/>
              <a:t>high</a:t>
            </a:r>
            <a:r>
              <a:rPr lang="cs-CZ" altLang="cs-CZ" dirty="0"/>
              <a:t> grade dysplazií a in </a:t>
            </a:r>
            <a:r>
              <a:rPr lang="cs-CZ" altLang="cs-CZ" dirty="0" err="1"/>
              <a:t>situ</a:t>
            </a:r>
            <a:r>
              <a:rPr lang="cs-CZ" altLang="cs-CZ" dirty="0"/>
              <a:t> karcinomů velmi vysoké 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09524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B3CFF-B97C-4A4A-AECD-9996284F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err="1"/>
              <a:t>High</a:t>
            </a:r>
            <a:r>
              <a:rPr lang="cs-CZ" sz="4400" b="1" dirty="0"/>
              <a:t> grade dysplazie/IN dlaždicového epitelu</a:t>
            </a:r>
          </a:p>
        </p:txBody>
      </p:sp>
      <p:pic>
        <p:nvPicPr>
          <p:cNvPr id="4" name="Picture 9" descr="10_01B">
            <a:extLst>
              <a:ext uri="{FF2B5EF4-FFF2-40B4-BE49-F238E27FC236}">
                <a16:creationId xmlns:a16="http://schemas.microsoft.com/office/drawing/2014/main" id="{1C94759E-71C0-4252-A41D-11C3444BF5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579" y="1846263"/>
            <a:ext cx="5989168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83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E0316946-D690-404F-8569-8383A37BD3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79715" y="0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Prekancerózy:</a:t>
            </a:r>
            <a:endParaRPr lang="cs-CZ" altLang="cs-CZ" sz="4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761F43A4-9415-43FA-ADA5-C0F86D87C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0378" y="1854882"/>
            <a:ext cx="9081408" cy="4562247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3400" b="1" dirty="0" err="1">
                <a:solidFill>
                  <a:schemeClr val="hlink"/>
                </a:solidFill>
              </a:rPr>
              <a:t>Premaligní</a:t>
            </a:r>
            <a:r>
              <a:rPr lang="cs-CZ" altLang="cs-CZ" sz="3400" b="1" dirty="0">
                <a:solidFill>
                  <a:schemeClr val="hlink"/>
                </a:solidFill>
              </a:rPr>
              <a:t> léze: </a:t>
            </a:r>
            <a:r>
              <a:rPr lang="cs-CZ" altLang="cs-CZ" sz="2900" dirty="0">
                <a:solidFill>
                  <a:schemeClr val="hlink"/>
                </a:solidFill>
              </a:rPr>
              <a:t>prekurzory příslušných karcinomů, jejich </a:t>
            </a:r>
            <a:r>
              <a:rPr lang="cs-CZ" altLang="cs-CZ" sz="2900" dirty="0" err="1">
                <a:solidFill>
                  <a:schemeClr val="hlink"/>
                </a:solidFill>
              </a:rPr>
              <a:t>preinvazivní</a:t>
            </a:r>
            <a:r>
              <a:rPr lang="cs-CZ" altLang="cs-CZ" sz="2900" dirty="0">
                <a:solidFill>
                  <a:schemeClr val="hlink"/>
                </a:solidFill>
              </a:rPr>
              <a:t> stádia (=dysplazie/IN)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Adenomatózní polyp tlustého střeva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CIN (cervikální IN) , VIN (</a:t>
            </a:r>
            <a:r>
              <a:rPr lang="cs-CZ" altLang="cs-CZ" dirty="0" err="1"/>
              <a:t>vulvární</a:t>
            </a:r>
            <a:r>
              <a:rPr lang="cs-CZ" altLang="cs-CZ" dirty="0"/>
              <a:t> IN), </a:t>
            </a:r>
            <a:r>
              <a:rPr lang="cs-CZ" altLang="cs-CZ" dirty="0" err="1"/>
              <a:t>PanIN</a:t>
            </a:r>
            <a:r>
              <a:rPr lang="cs-CZ" altLang="cs-CZ" dirty="0"/>
              <a:t> (pankreatická IN), PIN (prostatická IN)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Atypická </a:t>
            </a:r>
            <a:r>
              <a:rPr lang="cs-CZ" altLang="cs-CZ" dirty="0" err="1"/>
              <a:t>duktální</a:t>
            </a:r>
            <a:r>
              <a:rPr lang="cs-CZ" altLang="cs-CZ" dirty="0"/>
              <a:t> a lobulární hyperplazie </a:t>
            </a:r>
            <a:r>
              <a:rPr lang="cs-CZ" altLang="cs-CZ" dirty="0" err="1"/>
              <a:t>mammy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Atypická hyperplazie endometria (EIN)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chemeClr val="hlink"/>
                </a:solidFill>
              </a:rPr>
              <a:t>Tkáňové změny a chronické záněty: </a:t>
            </a:r>
            <a:r>
              <a:rPr lang="cs-CZ" altLang="cs-CZ" sz="2900" dirty="0">
                <a:solidFill>
                  <a:schemeClr val="hlink"/>
                </a:solidFill>
              </a:rPr>
              <a:t>se zvýšeným rizikem rozvoje karcinomu v tomto terénu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B gastritida (</a:t>
            </a:r>
            <a:r>
              <a:rPr lang="cs-CZ" altLang="cs-CZ" dirty="0" err="1"/>
              <a:t>Helicobacter</a:t>
            </a:r>
            <a:r>
              <a:rPr lang="cs-CZ" altLang="cs-CZ" dirty="0"/>
              <a:t> </a:t>
            </a:r>
            <a:r>
              <a:rPr lang="cs-CZ" altLang="cs-CZ" dirty="0" err="1"/>
              <a:t>pylori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atrofická gastritida (autoimunní)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Barrettův</a:t>
            </a:r>
            <a:r>
              <a:rPr lang="cs-CZ" altLang="cs-CZ" dirty="0"/>
              <a:t> jícen (GERD)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hepatitida B, C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pankreatitida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Ulcerativní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Céliakální</a:t>
            </a:r>
            <a:r>
              <a:rPr lang="cs-CZ" altLang="cs-CZ" dirty="0"/>
              <a:t> </a:t>
            </a:r>
            <a:r>
              <a:rPr lang="cs-CZ" altLang="cs-CZ" dirty="0" err="1"/>
              <a:t>sprue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CAAF3-37D9-8245-AF0E-306451A99699}"/>
              </a:ext>
            </a:extLst>
          </p:cNvPr>
          <p:cNvSpPr txBox="1"/>
          <p:nvPr/>
        </p:nvSpPr>
        <p:spPr>
          <a:xfrm>
            <a:off x="10074155" y="12369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8654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 err="1"/>
              <a:t>mesenchymové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 err="1"/>
              <a:t>neuroektodermové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/>
              <a:t>embryonální (</a:t>
            </a:r>
            <a:r>
              <a:rPr lang="cs-CZ" altLang="cs-CZ" sz="2800" dirty="0" err="1"/>
              <a:t>germinální</a:t>
            </a:r>
            <a:r>
              <a:rPr lang="cs-CZ" altLang="cs-CZ" sz="2800" dirty="0"/>
              <a:t> + orgánově specifické (</a:t>
            </a:r>
            <a:r>
              <a:rPr lang="cs-CZ" altLang="cs-CZ" sz="2800" dirty="0" err="1"/>
              <a:t>hepatoblastom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pankreatoblastom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nefroblastom</a:t>
            </a:r>
            <a:r>
              <a:rPr lang="cs-CZ" altLang="cs-CZ" sz="2800" dirty="0"/>
              <a:t>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706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2384B-6353-4174-A749-2237DC84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Definice nádoru (</a:t>
            </a:r>
            <a:r>
              <a:rPr lang="cs-CZ" b="1" dirty="0" err="1"/>
              <a:t>neoplazie</a:t>
            </a:r>
            <a:r>
              <a:rPr lang="cs-CZ" b="1" dirty="0"/>
              <a:t>, tumoru)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30C454-1355-4EC2-AA99-6A40EB72D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Abnormální masa tkáně, jejíž abnormální a nekoordinovaný růst přetrvává i poté, co přestala působit příčina nádor vyvolávající (</a:t>
            </a:r>
            <a:r>
              <a:rPr lang="cs-CZ" dirty="0" err="1"/>
              <a:t>Willis</a:t>
            </a:r>
            <a:r>
              <a:rPr lang="cs-CZ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Nádor roste autonomně, nezávisle na fyziologických stimulech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Nádor představuje klonální proliferaci expanzi nádorově transformované buňky (=nádor je monoklonální)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/>
              <a:t>Pseudotumory</a:t>
            </a:r>
            <a:r>
              <a:rPr lang="cs-CZ" dirty="0"/>
              <a:t>: Nenádorové onemocnění klinicky či makroskopicky napodobující </a:t>
            </a:r>
            <a:r>
              <a:rPr lang="cs-CZ" dirty="0" err="1"/>
              <a:t>nádororová</a:t>
            </a:r>
            <a:r>
              <a:rPr lang="cs-CZ" dirty="0"/>
              <a:t> onemocnění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5954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181060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437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852994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924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6EB30-161C-504E-A5E0-E00C83E76AE1}"/>
              </a:ext>
            </a:extLst>
          </p:cNvPr>
          <p:cNvSpPr/>
          <p:nvPr/>
        </p:nvSpPr>
        <p:spPr>
          <a:xfrm>
            <a:off x="546826" y="4452548"/>
            <a:ext cx="7615380" cy="970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Adenokarcinomy </a:t>
            </a:r>
            <a:br>
              <a:rPr lang="cs-CZ" altLang="cs-CZ" sz="2800" dirty="0">
                <a:solidFill>
                  <a:srgbClr val="C00000"/>
                </a:solidFill>
              </a:rPr>
            </a:br>
            <a:r>
              <a:rPr lang="cs-CZ" altLang="cs-CZ" sz="2800" dirty="0"/>
              <a:t>(maligní, ze žlázového epitelu)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55697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Mohou provázet nádorové onemocnění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2958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606564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80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1298797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186727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07AEDCF6-67EE-4642-97E2-DC7FFB5B5DA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Příčiny vzniku nádorů</a:t>
            </a:r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4D11996A-FC31-46DC-A434-C61C615A9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204963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/>
              <a:t>Genetické a regulační změny→ funkční </a:t>
            </a:r>
            <a:r>
              <a:rPr lang="cs-CZ" altLang="cs-CZ" sz="2800" b="1" dirty="0" err="1"/>
              <a:t>dysregulace</a:t>
            </a:r>
            <a:r>
              <a:rPr lang="cs-CZ" altLang="cs-CZ" sz="2800" b="1" dirty="0"/>
              <a:t> dělení a přirozeného zániku buněk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sz="2800" dirty="0"/>
              <a:t>Změny vznikající: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/>
              <a:t>v průběhu života ve tkáni/orgánu, kde tumor vzniká tzv. </a:t>
            </a:r>
            <a:r>
              <a:rPr lang="cs-CZ" altLang="cs-CZ" sz="2800" b="1" dirty="0"/>
              <a:t>sporadickými mutacemi (mutacemi v somatických buňkách)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/>
              <a:t>vrozená mutace – </a:t>
            </a:r>
            <a:r>
              <a:rPr lang="cs-CZ" altLang="cs-CZ" sz="2800" b="1" dirty="0"/>
              <a:t>mutace v zárodeční linii</a:t>
            </a:r>
          </a:p>
          <a:p>
            <a:pPr eaLnBrk="1" hangingPunct="1">
              <a:buFontTx/>
              <a:buNone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3555168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Glioblastom</a:t>
            </a: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2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43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563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388059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537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87925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66759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4" name="Group 2">
            <a:extLst>
              <a:ext uri="{FF2B5EF4-FFF2-40B4-BE49-F238E27FC236}">
                <a16:creationId xmlns:a16="http://schemas.microsoft.com/office/drawing/2014/main" id="{D01DA5C0-95FC-42E6-8087-06615B885034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712133"/>
          <a:ext cx="9144000" cy="5488065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bb v pruzích, solidně, tubulárně i papilárně;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Choriokarcinom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8" name="Text Box 44">
            <a:extLst>
              <a:ext uri="{FF2B5EF4-FFF2-40B4-BE49-F238E27FC236}">
                <a16:creationId xmlns:a16="http://schemas.microsoft.com/office/drawing/2014/main" id="{488FD54D-B92F-47EC-89A4-06902928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 Bez věkové predilekce</a:t>
            </a:r>
          </a:p>
        </p:txBody>
      </p:sp>
      <p:sp>
        <p:nvSpPr>
          <p:cNvPr id="82989" name="Text Box 45">
            <a:extLst>
              <a:ext uri="{FF2B5EF4-FFF2-40B4-BE49-F238E27FC236}">
                <a16:creationId xmlns:a16="http://schemas.microsoft.com/office/drawing/2014/main" id="{0E7EE62D-7008-488D-AC49-2768D7B6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941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</a:t>
            </a:r>
          </a:p>
        </p:txBody>
      </p:sp>
    </p:spTree>
    <p:extLst>
      <p:ext uri="{BB962C8B-B14F-4D97-AF65-F5344CB8AC3E}">
        <p14:creationId xmlns:p14="http://schemas.microsoft.com/office/powerpoint/2010/main" val="1858927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rgbClr val="F80012"/>
                </a:solidFill>
              </a:rPr>
              <a:t>Seminom</a:t>
            </a:r>
            <a:endParaRPr lang="cs-CZ" altLang="cs-CZ" dirty="0">
              <a:solidFill>
                <a:srgbClr val="F80012"/>
              </a:solidFill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/>
          </a:p>
        </p:txBody>
      </p:sp>
      <p:pic>
        <p:nvPicPr>
          <p:cNvPr id="53252" name="Picture 4" descr="testis_seminom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557339"/>
            <a:ext cx="60674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5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Tumory </a:t>
            </a:r>
            <a:r>
              <a:rPr lang="cs-CZ" altLang="cs-CZ" sz="3200" dirty="0" err="1">
                <a:solidFill>
                  <a:srgbClr val="F80012"/>
                </a:solidFill>
              </a:rPr>
              <a:t>germinálních</a:t>
            </a:r>
            <a:r>
              <a:rPr lang="cs-CZ" altLang="cs-CZ" sz="3200" dirty="0">
                <a:solidFill>
                  <a:srgbClr val="F80012"/>
                </a:solidFill>
              </a:rPr>
              <a:t> buněk – embryonální karcinom</a:t>
            </a:r>
          </a:p>
        </p:txBody>
      </p:sp>
      <p:pic>
        <p:nvPicPr>
          <p:cNvPr id="54275" name="Picture 3" descr="Embryonal_carcinoma_intermed_ma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6" name="Picture 4" descr="1603817-1607642-1612177-17040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7" name="Picture 5" descr="Testes_GCT_E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6177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vzniku tumorů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Genetická predispozice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Věk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Životní styl (kouření, strava, alkohol, hormonální vlivy,</a:t>
            </a:r>
            <a:r>
              <a:rPr lang="mr-IN" sz="2800" dirty="0"/>
              <a:t>…</a:t>
            </a:r>
            <a:r>
              <a:rPr lang="cs-CZ" sz="2800" dirty="0"/>
              <a:t>.)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Zaměstnání a expozice karcinogenním látkám v prostředí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Stres, poruchy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079051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Tumory </a:t>
            </a:r>
            <a:r>
              <a:rPr lang="cs-CZ" altLang="cs-CZ" sz="3200" dirty="0" err="1">
                <a:solidFill>
                  <a:srgbClr val="F80012"/>
                </a:solidFill>
              </a:rPr>
              <a:t>germinálních</a:t>
            </a:r>
            <a:r>
              <a:rPr lang="cs-CZ" altLang="cs-CZ" sz="3200" dirty="0">
                <a:solidFill>
                  <a:srgbClr val="F80012"/>
                </a:solidFill>
              </a:rPr>
              <a:t> buněk :</a:t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extraembryonální</a:t>
            </a:r>
            <a:r>
              <a:rPr lang="cs-CZ" altLang="cs-CZ" sz="3200" dirty="0">
                <a:solidFill>
                  <a:srgbClr val="F80012"/>
                </a:solidFill>
              </a:rPr>
              <a:t> diferenciace</a:t>
            </a:r>
          </a:p>
        </p:txBody>
      </p:sp>
      <p:pic>
        <p:nvPicPr>
          <p:cNvPr id="55299" name="Picture 3" descr="Testes_GCT_ChorioCA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Testes_GCT_YST5_SchillerDuv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5" descr="m13370-9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2" name="Picture 6" descr="Testes_GCT_ChorioCA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2640014" y="5876926"/>
            <a:ext cx="17892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/>
              <a:t>Choriokarcinom</a:t>
            </a:r>
            <a:endParaRPr lang="cs-CZ" altLang="cs-CZ" sz="1800" b="1" dirty="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032626" y="5876926"/>
            <a:ext cx="27393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Tumor žloutkového váčku</a:t>
            </a:r>
          </a:p>
        </p:txBody>
      </p:sp>
    </p:spTree>
    <p:extLst>
      <p:ext uri="{BB962C8B-B14F-4D97-AF65-F5344CB8AC3E}">
        <p14:creationId xmlns:p14="http://schemas.microsoft.com/office/powerpoint/2010/main" val="161534832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Tumory </a:t>
            </a:r>
            <a:r>
              <a:rPr lang="cs-CZ" altLang="cs-CZ" sz="3200" dirty="0" err="1">
                <a:solidFill>
                  <a:srgbClr val="F80012"/>
                </a:solidFill>
              </a:rPr>
              <a:t>germinálních</a:t>
            </a:r>
            <a:r>
              <a:rPr lang="cs-CZ" altLang="cs-CZ" sz="3200" dirty="0">
                <a:solidFill>
                  <a:srgbClr val="F80012"/>
                </a:solidFill>
              </a:rPr>
              <a:t> buněk: Teratom</a:t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3200" dirty="0">
                <a:solidFill>
                  <a:srgbClr val="F80012"/>
                </a:solidFill>
              </a:rPr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 sz="2400"/>
          </a:p>
        </p:txBody>
      </p:sp>
      <p:sp>
        <p:nvSpPr>
          <p:cNvPr id="273412" name="Rectangle 4"/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 sz="2800"/>
          </a:p>
        </p:txBody>
      </p:sp>
      <p:sp>
        <p:nvSpPr>
          <p:cNvPr id="273413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 sz="2400"/>
          </a:p>
        </p:txBody>
      </p:sp>
      <p:pic>
        <p:nvPicPr>
          <p:cNvPr id="56326" name="Picture 6" descr="Testes_GCT_ImmatureTeratom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F%20fel%20ovary%20teratoma%20YB59468%2005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774825" y="5300663"/>
            <a:ext cx="1515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Zralý teratom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572126" y="6197600"/>
            <a:ext cx="1774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96591616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9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693318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Měkko-tkáňové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36946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26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1460582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C7AA0-05FF-7D45-B9CB-77AD3527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Diagnostika nádorů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867893-C17C-F049-ACAE-99B3CC01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dirty="0"/>
              <a:t>Brzké zachycení, diagnostika a </a:t>
            </a:r>
            <a:r>
              <a:rPr lang="cs-CZ" sz="2400" b="1" dirty="0" err="1"/>
              <a:t>staging</a:t>
            </a:r>
            <a:r>
              <a:rPr lang="cs-CZ" sz="2400" b="1" dirty="0"/>
              <a:t> jsou esenciální pro úspěšnou léčbu. </a:t>
            </a:r>
          </a:p>
          <a:p>
            <a:pPr>
              <a:defRPr/>
            </a:pPr>
            <a:r>
              <a:rPr lang="cs-CZ" sz="2400" b="1" dirty="0"/>
              <a:t>Screeningové programy zvyšují záchyt asymptomatických lézí</a:t>
            </a:r>
          </a:p>
          <a:p>
            <a:pPr lvl="1">
              <a:defRPr/>
            </a:pPr>
            <a:r>
              <a:rPr lang="cs-CZ" sz="2200" b="1" dirty="0"/>
              <a:t>Okultní test krvácení ze stolice</a:t>
            </a:r>
          </a:p>
          <a:p>
            <a:pPr lvl="1">
              <a:defRPr/>
            </a:pPr>
            <a:r>
              <a:rPr lang="cs-CZ" sz="2200" b="1" dirty="0"/>
              <a:t>Cytologické vyšetření z děložního čípku</a:t>
            </a:r>
          </a:p>
          <a:p>
            <a:pPr lvl="1">
              <a:defRPr/>
            </a:pPr>
            <a:r>
              <a:rPr lang="cs-CZ" sz="2200" b="1" dirty="0" err="1"/>
              <a:t>Mammografie</a:t>
            </a:r>
            <a:endParaRPr lang="cs-CZ" sz="2200" b="1" dirty="0"/>
          </a:p>
          <a:p>
            <a:pPr lvl="1">
              <a:defRPr/>
            </a:pPr>
            <a:r>
              <a:rPr lang="cs-CZ" sz="2200" b="1" dirty="0"/>
              <a:t>Preventivní vyšetření praktickým lékařem!!!!!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65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53">
            <a:extLst>
              <a:ext uri="{FF2B5EF4-FFF2-40B4-BE49-F238E27FC236}">
                <a16:creationId xmlns:a16="http://schemas.microsoft.com/office/drawing/2014/main" id="{D7322A3F-B6CE-7D4F-A001-A52BAC8C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latin typeface="Comic Sans MS" panose="030F0902030302020204" pitchFamily="66" charset="0"/>
              </a:rPr>
              <a:t>diagnostický algoritmus</a:t>
            </a:r>
          </a:p>
        </p:txBody>
      </p:sp>
      <p:grpSp>
        <p:nvGrpSpPr>
          <p:cNvPr id="44035" name="Skupina 28">
            <a:extLst>
              <a:ext uri="{FF2B5EF4-FFF2-40B4-BE49-F238E27FC236}">
                <a16:creationId xmlns:a16="http://schemas.microsoft.com/office/drawing/2014/main" id="{CD212F27-ABE0-2341-ADAC-790FC802FDCE}"/>
              </a:ext>
            </a:extLst>
          </p:cNvPr>
          <p:cNvGrpSpPr>
            <a:grpSpLocks/>
          </p:cNvGrpSpPr>
          <p:nvPr/>
        </p:nvGrpSpPr>
        <p:grpSpPr bwMode="auto">
          <a:xfrm>
            <a:off x="2573262" y="184944"/>
            <a:ext cx="7743825" cy="6353175"/>
            <a:chOff x="285750" y="0"/>
            <a:chExt cx="7743825" cy="6353175"/>
          </a:xfrm>
        </p:grpSpPr>
        <p:sp>
          <p:nvSpPr>
            <p:cNvPr id="44036" name="TextovéPole 1">
              <a:extLst>
                <a:ext uri="{FF2B5EF4-FFF2-40B4-BE49-F238E27FC236}">
                  <a16:creationId xmlns:a16="http://schemas.microsoft.com/office/drawing/2014/main" id="{ACFE2D2E-7E8D-484A-A33E-D5744695F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250" y="0"/>
              <a:ext cx="2357438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klinické příznaky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fyzikální vyšetření</a:t>
              </a:r>
            </a:p>
          </p:txBody>
        </p:sp>
        <p:sp>
          <p:nvSpPr>
            <p:cNvPr id="3" name="Šipka dolů 2">
              <a:extLst>
                <a:ext uri="{FF2B5EF4-FFF2-40B4-BE49-F238E27FC236}">
                  <a16:creationId xmlns:a16="http://schemas.microsoft.com/office/drawing/2014/main" id="{1C91FF3D-D73A-2241-8DCD-631E0AF95AC2}"/>
                </a:ext>
              </a:extLst>
            </p:cNvPr>
            <p:cNvSpPr/>
            <p:nvPr/>
          </p:nvSpPr>
          <p:spPr bwMode="auto">
            <a:xfrm>
              <a:off x="4071937" y="642937"/>
              <a:ext cx="214313" cy="35718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44038" name="Přímá spojovací šipka 5">
              <a:extLst>
                <a:ext uri="{FF2B5EF4-FFF2-40B4-BE49-F238E27FC236}">
                  <a16:creationId xmlns:a16="http://schemas.microsoft.com/office/drawing/2014/main" id="{4CBB153A-721D-F34E-AE54-2DED0708C0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714625" y="1643063"/>
              <a:ext cx="1357313" cy="42862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39" name="Přímá spojovací šipka 7">
              <a:extLst>
                <a:ext uri="{FF2B5EF4-FFF2-40B4-BE49-F238E27FC236}">
                  <a16:creationId xmlns:a16="http://schemas.microsoft.com/office/drawing/2014/main" id="{63631DE4-1032-3E44-9CDF-32FB0502E7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14813" y="1643063"/>
              <a:ext cx="1357312" cy="500062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0" name="TextovéPole 8">
              <a:extLst>
                <a:ext uri="{FF2B5EF4-FFF2-40B4-BE49-F238E27FC236}">
                  <a16:creationId xmlns:a16="http://schemas.microsoft.com/office/drawing/2014/main" id="{5D3AEA38-AA4B-EC49-8963-53864771A5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250" y="1714500"/>
              <a:ext cx="642938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ano</a:t>
              </a:r>
            </a:p>
          </p:txBody>
        </p:sp>
        <p:sp>
          <p:nvSpPr>
            <p:cNvPr id="44041" name="TextovéPole 10">
              <a:extLst>
                <a:ext uri="{FF2B5EF4-FFF2-40B4-BE49-F238E27FC236}">
                  <a16:creationId xmlns:a16="http://schemas.microsoft.com/office/drawing/2014/main" id="{7D25A966-DF3F-FB49-99F1-360CFCA4D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714500"/>
              <a:ext cx="500063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latin typeface="Comic Sans MS" panose="030F0902030302020204" pitchFamily="66" charset="0"/>
                </a:rPr>
                <a:t>ne</a:t>
              </a:r>
            </a:p>
          </p:txBody>
        </p:sp>
        <p:sp>
          <p:nvSpPr>
            <p:cNvPr id="44042" name="TextovéPole 13">
              <a:extLst>
                <a:ext uri="{FF2B5EF4-FFF2-40B4-BE49-F238E27FC236}">
                  <a16:creationId xmlns:a16="http://schemas.microsoft.com/office/drawing/2014/main" id="{2BFB5B7D-04EB-4C43-BA34-ED625C632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75" y="2143125"/>
              <a:ext cx="2857500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Zobrazovací metody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(RTG</a:t>
              </a:r>
              <a:r>
                <a:rPr lang="cs-CZ" altLang="cs-CZ" sz="1600" dirty="0">
                  <a:latin typeface="Comic Sans MS" panose="030F0902030302020204" pitchFamily="66" charset="0"/>
                </a:rPr>
                <a:t>, CT, MRI,…USG,…)</a:t>
              </a:r>
            </a:p>
          </p:txBody>
        </p:sp>
        <p:cxnSp>
          <p:nvCxnSpPr>
            <p:cNvPr id="44043" name="Přímá spojovací šipka 17">
              <a:extLst>
                <a:ext uri="{FF2B5EF4-FFF2-40B4-BE49-F238E27FC236}">
                  <a16:creationId xmlns:a16="http://schemas.microsoft.com/office/drawing/2014/main" id="{83AE6E45-ED74-8C4D-BFA3-16B7D999383F}"/>
                </a:ext>
              </a:extLst>
            </p:cNvPr>
            <p:cNvCxnSpPr>
              <a:cxnSpLocks noChangeShapeType="1"/>
              <a:stCxn id="44042" idx="2"/>
            </p:cNvCxnSpPr>
            <p:nvPr/>
          </p:nvCxnSpPr>
          <p:spPr bwMode="auto">
            <a:xfrm>
              <a:off x="2143125" y="2789456"/>
              <a:ext cx="1214438" cy="63954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4" name="TextovéPole 18">
              <a:extLst>
                <a:ext uri="{FF2B5EF4-FFF2-40B4-BE49-F238E27FC236}">
                  <a16:creationId xmlns:a16="http://schemas.microsoft.com/office/drawing/2014/main" id="{A36C8D3D-37CB-2943-8D9B-010DA9C99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3429000"/>
              <a:ext cx="2500313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cs-CZ" altLang="cs-CZ" sz="1800" b="1" dirty="0" err="1">
                  <a:latin typeface="Comic Sans MS" panose="030F0902030302020204" pitchFamily="66" charset="0"/>
                </a:rPr>
                <a:t>Suspekce</a:t>
              </a:r>
              <a:r>
                <a:rPr lang="cs-CZ" altLang="cs-CZ" sz="1800" b="1" dirty="0">
                  <a:latin typeface="Comic Sans MS" panose="030F0902030302020204" pitchFamily="66" charset="0"/>
                </a:rPr>
                <a:t> nádorového onemocnění </a:t>
              </a:r>
            </a:p>
          </p:txBody>
        </p:sp>
        <p:cxnSp>
          <p:nvCxnSpPr>
            <p:cNvPr id="44045" name="Přímá spojovací šipka 28">
              <a:extLst>
                <a:ext uri="{FF2B5EF4-FFF2-40B4-BE49-F238E27FC236}">
                  <a16:creationId xmlns:a16="http://schemas.microsoft.com/office/drawing/2014/main" id="{B3F3DE29-B61B-914A-A958-57EC35DF89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13956" y="4144169"/>
              <a:ext cx="714375" cy="158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6" name="Přímá spojovací šipka 30">
              <a:extLst>
                <a:ext uri="{FF2B5EF4-FFF2-40B4-BE49-F238E27FC236}">
                  <a16:creationId xmlns:a16="http://schemas.microsoft.com/office/drawing/2014/main" id="{D8C82B1E-F974-5444-8C22-1B92335AC5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00563" y="2571750"/>
              <a:ext cx="1071562" cy="8572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7" name="TextovéPole 31">
              <a:extLst>
                <a:ext uri="{FF2B5EF4-FFF2-40B4-BE49-F238E27FC236}">
                  <a16:creationId xmlns:a16="http://schemas.microsoft.com/office/drawing/2014/main" id="{7D703DBE-5CA6-1D4E-8B5C-8F11F53CA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188" y="4000500"/>
              <a:ext cx="642937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ano</a:t>
              </a:r>
            </a:p>
          </p:txBody>
        </p:sp>
        <p:sp>
          <p:nvSpPr>
            <p:cNvPr id="44048" name="TextovéPole 33">
              <a:extLst>
                <a:ext uri="{FF2B5EF4-FFF2-40B4-BE49-F238E27FC236}">
                  <a16:creationId xmlns:a16="http://schemas.microsoft.com/office/drawing/2014/main" id="{E088210A-89F6-EF4A-8F09-C5A947DEB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0" y="2714625"/>
              <a:ext cx="500063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latin typeface="Comic Sans MS" panose="030F0902030302020204" pitchFamily="66" charset="0"/>
                </a:rPr>
                <a:t>ne</a:t>
              </a:r>
            </a:p>
          </p:txBody>
        </p:sp>
        <p:sp>
          <p:nvSpPr>
            <p:cNvPr id="44049" name="TextovéPole 34">
              <a:extLst>
                <a:ext uri="{FF2B5EF4-FFF2-40B4-BE49-F238E27FC236}">
                  <a16:creationId xmlns:a16="http://schemas.microsoft.com/office/drawing/2014/main" id="{A9CBD98A-BBD5-4C4F-ABD2-D08E15B40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625" y="4572000"/>
              <a:ext cx="2786064" cy="36933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 err="1">
                  <a:latin typeface="Comic Sans MS" panose="030F0902030302020204" pitchFamily="66" charset="0"/>
                </a:rPr>
                <a:t>exploratorativní</a:t>
              </a:r>
              <a:r>
                <a:rPr lang="cs-CZ" altLang="cs-CZ" sz="1800" b="1" dirty="0">
                  <a:latin typeface="Comic Sans MS" panose="030F0902030302020204" pitchFamily="66" charset="0"/>
                </a:rPr>
                <a:t> biopsie</a:t>
              </a:r>
            </a:p>
          </p:txBody>
        </p:sp>
        <p:cxnSp>
          <p:nvCxnSpPr>
            <p:cNvPr id="44050" name="Přímá spojovací šipka 36">
              <a:extLst>
                <a:ext uri="{FF2B5EF4-FFF2-40B4-BE49-F238E27FC236}">
                  <a16:creationId xmlns:a16="http://schemas.microsoft.com/office/drawing/2014/main" id="{562B15C3-7FB0-C946-BFF6-92ACA46527B0}"/>
                </a:ext>
              </a:extLst>
            </p:cNvPr>
            <p:cNvCxnSpPr>
              <a:cxnSpLocks noChangeShapeType="1"/>
              <a:stCxn id="44049" idx="2"/>
            </p:cNvCxnSpPr>
            <p:nvPr/>
          </p:nvCxnSpPr>
          <p:spPr bwMode="auto">
            <a:xfrm>
              <a:off x="4107657" y="4941332"/>
              <a:ext cx="34132" cy="63873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51" name="TextovéPole 42">
              <a:extLst>
                <a:ext uri="{FF2B5EF4-FFF2-40B4-BE49-F238E27FC236}">
                  <a16:creationId xmlns:a16="http://schemas.microsoft.com/office/drawing/2014/main" id="{9751DADE-1E7C-0D43-B5FC-558F9C015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3313" y="5572125"/>
              <a:ext cx="1285875" cy="64611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maligní tumor</a:t>
              </a:r>
            </a:p>
          </p:txBody>
        </p:sp>
        <p:sp>
          <p:nvSpPr>
            <p:cNvPr id="44052" name="TextovéPole 46">
              <a:extLst>
                <a:ext uri="{FF2B5EF4-FFF2-40B4-BE49-F238E27FC236}">
                  <a16:creationId xmlns:a16="http://schemas.microsoft.com/office/drawing/2014/main" id="{C1F5DE65-DEE4-9D45-A27C-817EF8FFE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0688" y="3857625"/>
              <a:ext cx="2214562" cy="64611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benigní tumor, </a:t>
              </a:r>
              <a:r>
                <a:rPr lang="cs-CZ" altLang="cs-CZ" sz="1800" b="1" dirty="0" err="1">
                  <a:latin typeface="Comic Sans MS" panose="030F0902030302020204" pitchFamily="66" charset="0"/>
                </a:rPr>
                <a:t>pseudotumor</a:t>
              </a:r>
              <a:endParaRPr lang="cs-CZ" altLang="cs-CZ" sz="1800" b="1" dirty="0">
                <a:latin typeface="Comic Sans MS" panose="030F0902030302020204" pitchFamily="66" charset="0"/>
              </a:endParaRPr>
            </a:p>
          </p:txBody>
        </p:sp>
        <p:sp>
          <p:nvSpPr>
            <p:cNvPr id="44053" name="TextovéPole 49">
              <a:extLst>
                <a:ext uri="{FF2B5EF4-FFF2-40B4-BE49-F238E27FC236}">
                  <a16:creationId xmlns:a16="http://schemas.microsoft.com/office/drawing/2014/main" id="{489A54E3-364F-654A-8AAE-72C85C79A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563" y="5429250"/>
              <a:ext cx="1643062" cy="9239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>
                  <a:latin typeface="Comic Sans MS" panose="030F0902030302020204" pitchFamily="66" charset="0"/>
                </a:rPr>
                <a:t>typing, grading, staging</a:t>
              </a:r>
            </a:p>
          </p:txBody>
        </p:sp>
        <p:sp>
          <p:nvSpPr>
            <p:cNvPr id="44054" name="TextovéPole 50">
              <a:extLst>
                <a:ext uri="{FF2B5EF4-FFF2-40B4-BE49-F238E27FC236}">
                  <a16:creationId xmlns:a16="http://schemas.microsoft.com/office/drawing/2014/main" id="{E79358F9-7A64-4746-A14D-5C8CB57F9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" y="3929063"/>
              <a:ext cx="2428875" cy="64633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Diagnostikovaný tumor </a:t>
              </a:r>
              <a:r>
                <a:rPr lang="cs-CZ" altLang="cs-CZ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cs-CZ" altLang="cs-CZ" sz="1800" b="1" dirty="0">
                  <a:latin typeface="Comic Sans MS" panose="030F0902030302020204" pitchFamily="66" charset="0"/>
                  <a:cs typeface="Arial" panose="020B0604020202020204" pitchFamily="34" charset="0"/>
                </a:rPr>
                <a:t>léčba</a:t>
              </a:r>
              <a:endParaRPr lang="cs-CZ" altLang="cs-CZ" sz="1800" b="1" dirty="0">
                <a:latin typeface="Comic Sans MS" panose="030F0902030302020204" pitchFamily="66" charset="0"/>
              </a:endParaRPr>
            </a:p>
          </p:txBody>
        </p:sp>
        <p:pic>
          <p:nvPicPr>
            <p:cNvPr id="44055" name="Picture 2">
              <a:extLst>
                <a:ext uri="{FF2B5EF4-FFF2-40B4-BE49-F238E27FC236}">
                  <a16:creationId xmlns:a16="http://schemas.microsoft.com/office/drawing/2014/main" id="{035A1DEF-8CAC-F04F-82F0-D691308D7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643063"/>
              <a:ext cx="2314575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6" name="TextovéPole 3">
              <a:extLst>
                <a:ext uri="{FF2B5EF4-FFF2-40B4-BE49-F238E27FC236}">
                  <a16:creationId xmlns:a16="http://schemas.microsoft.com/office/drawing/2014/main" id="{BF0D0E4D-38E2-9F43-A4C5-B0FED964C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250" y="1000125"/>
              <a:ext cx="257175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 err="1">
                  <a:latin typeface="Comic Sans MS" panose="030F0902030302020204" pitchFamily="66" charset="0"/>
                </a:rPr>
                <a:t>Suspekce</a:t>
              </a:r>
              <a:r>
                <a:rPr lang="cs-CZ" altLang="cs-CZ" sz="1800" b="1" dirty="0">
                  <a:latin typeface="Comic Sans MS" panose="030F0902030302020204" pitchFamily="66" charset="0"/>
                </a:rPr>
                <a:t> nádorového onemocnění </a:t>
              </a:r>
            </a:p>
          </p:txBody>
        </p:sp>
        <p:sp>
          <p:nvSpPr>
            <p:cNvPr id="352280" name="Line 26">
              <a:extLst>
                <a:ext uri="{FF2B5EF4-FFF2-40B4-BE49-F238E27FC236}">
                  <a16:creationId xmlns:a16="http://schemas.microsoft.com/office/drawing/2014/main" id="{5DD80F5B-A432-BD41-9AE7-5A44167F16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2725" y="4508500"/>
              <a:ext cx="719137" cy="288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281" name="Line 27">
              <a:extLst>
                <a:ext uri="{FF2B5EF4-FFF2-40B4-BE49-F238E27FC236}">
                  <a16:creationId xmlns:a16="http://schemas.microsoft.com/office/drawing/2014/main" id="{D7BC6E7D-FF33-2448-AAE0-E09BBAC96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88125" y="2708275"/>
              <a:ext cx="0" cy="1081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282" name="Line 28">
              <a:extLst>
                <a:ext uri="{FF2B5EF4-FFF2-40B4-BE49-F238E27FC236}">
                  <a16:creationId xmlns:a16="http://schemas.microsoft.com/office/drawing/2014/main" id="{59B166AD-FBC1-AB44-A398-85B95AD0D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0337" y="5876925"/>
              <a:ext cx="9350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283" name="Line 29">
              <a:extLst>
                <a:ext uri="{FF2B5EF4-FFF2-40B4-BE49-F238E27FC236}">
                  <a16:creationId xmlns:a16="http://schemas.microsoft.com/office/drawing/2014/main" id="{606A82CC-1A7A-ED4C-95CC-5CD28DD8B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2275" y="4581525"/>
              <a:ext cx="0" cy="7921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4061" name="Picture 32" descr="opice">
              <a:extLst>
                <a:ext uri="{FF2B5EF4-FFF2-40B4-BE49-F238E27FC236}">
                  <a16:creationId xmlns:a16="http://schemas.microsoft.com/office/drawing/2014/main" id="{05022E54-A6A9-3B43-AC5F-2E4F69B38D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0"/>
              <a:ext cx="871537" cy="112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431299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465BCEC-42EB-7847-824E-F07BA0868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1766" y="461576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solidFill>
                <a:srgbClr val="FF0000"/>
              </a:solidFill>
              <a:effectLst/>
            </a:endParaRP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6E88ACA1-A84C-594B-AF08-66B6F4FEB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1766" y="1894508"/>
            <a:ext cx="8229600" cy="5257800"/>
          </a:xfrm>
        </p:spPr>
        <p:txBody>
          <a:bodyPr/>
          <a:lstStyle/>
          <a:p>
            <a:pPr>
              <a:defRPr/>
            </a:pPr>
            <a:r>
              <a:rPr lang="cs-CZ" altLang="cs-CZ" sz="2800" dirty="0"/>
              <a:t>Mezinárodní klasifikace onkologických nemocí dle WHO (ICD-O): číselná klasifikace a systém kódů dle lokalizace a morfologie</a:t>
            </a:r>
          </a:p>
          <a:p>
            <a:pPr>
              <a:defRPr/>
            </a:pPr>
            <a:endParaRPr lang="cs-CZ" altLang="cs-CZ" sz="2800" dirty="0"/>
          </a:p>
          <a:p>
            <a:pPr>
              <a:defRPr/>
            </a:pPr>
            <a:r>
              <a:rPr lang="cs-CZ" altLang="cs-CZ" sz="2800" dirty="0"/>
              <a:t>TNM klasifikace nádorových onemocnění (UICC), AJCC manuál pro nádorový </a:t>
            </a:r>
            <a:r>
              <a:rPr lang="cs-CZ" altLang="cs-CZ" sz="2800" dirty="0" err="1"/>
              <a:t>staging</a:t>
            </a:r>
            <a:r>
              <a:rPr lang="cs-CZ" altLang="cs-CZ" sz="2800" dirty="0"/>
              <a:t>: systém kódů pro stádia progrese nádorového onemocnění</a:t>
            </a:r>
          </a:p>
          <a:p>
            <a:pPr>
              <a:defRPr/>
            </a:pPr>
            <a:r>
              <a:rPr lang="cs-CZ" altLang="cs-CZ" sz="2800" dirty="0"/>
              <a:t>WHO klasifikace tumorů: histologická klasifikace nádorových nemocí dle orgánových systémů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3BD72-A00C-8448-983D-62B9F21D4279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2783621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94BB21C-2A8E-BB41-9DDB-85896A3BD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effectLst/>
              </a:rPr>
              <a:t>Kódy zhoubných novotvarů 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440373E-CDCE-2440-9E04-D011CA352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Topografie (lokalizace) C00.0 – C80.9 </a:t>
            </a:r>
            <a:r>
              <a:rPr lang="cs-CZ" altLang="cs-CZ" b="1" dirty="0">
                <a:solidFill>
                  <a:schemeClr val="tx1"/>
                </a:solidFill>
              </a:rPr>
              <a:t>(</a:t>
            </a:r>
            <a:r>
              <a:rPr lang="cs-CZ" b="1" dirty="0">
                <a:solidFill>
                  <a:schemeClr val="tx1"/>
                </a:solidFill>
              </a:rPr>
              <a:t>Zhoubný novotvar r</a:t>
            </a:r>
            <a:r>
              <a:rPr lang="cs-CZ" altLang="cs-CZ" b="1" dirty="0">
                <a:solidFill>
                  <a:schemeClr val="tx1"/>
                </a:solidFill>
              </a:rPr>
              <a:t>tu – </a:t>
            </a:r>
            <a:r>
              <a:rPr lang="cs-CZ" b="1" dirty="0">
                <a:solidFill>
                  <a:schemeClr val="tx1"/>
                </a:solidFill>
              </a:rPr>
              <a:t>Zhoubný novotvar‚ primární lokalizace neurčená</a:t>
            </a:r>
            <a:r>
              <a:rPr lang="cs-CZ" altLang="cs-CZ" b="1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Podjednotky: C34 plíce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                    	 C34.0 hlavní bronchus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                    	 C34.1 horní lalok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4DC18-9A9A-9343-BF6A-0851FB595BA7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57561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F22B0920-91CF-4F15-BFB6-B1A0343C10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04545" y="-291830"/>
            <a:ext cx="9837906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Dědičná onemocnění/syndromy spojené se zvýšeným rizikem nádorů</a:t>
            </a:r>
          </a:p>
        </p:txBody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1F1627AE-1E9E-40F2-BF97-CCF693C68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1744" y="1215957"/>
            <a:ext cx="8651132" cy="5301574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AD dědičné syndromy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(alterované </a:t>
            </a:r>
            <a:r>
              <a:rPr lang="cs-CZ" altLang="cs-CZ" sz="1800" dirty="0" err="1"/>
              <a:t>antionkogeny</a:t>
            </a:r>
            <a:r>
              <a:rPr lang="cs-CZ" altLang="cs-CZ" sz="1800" dirty="0"/>
              <a:t>, tumor supresorové geny, </a:t>
            </a:r>
            <a:r>
              <a:rPr lang="cs-CZ" altLang="cs-CZ" sz="1800" dirty="0" err="1"/>
              <a:t>mismatch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repair</a:t>
            </a:r>
            <a:r>
              <a:rPr lang="cs-CZ" altLang="cs-CZ" sz="1800" dirty="0"/>
              <a:t> geny; vrozená mutace v 1 alele TSG; 2. zásah v somatické buňce)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RB </a:t>
            </a:r>
            <a:r>
              <a:rPr lang="cs-CZ" altLang="cs-CZ" sz="1800" dirty="0"/>
              <a:t>(retinoblastom)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p53 </a:t>
            </a:r>
            <a:r>
              <a:rPr lang="cs-CZ" altLang="cs-CZ" sz="1800" dirty="0"/>
              <a:t>(různé tumory – syndrom </a:t>
            </a:r>
            <a:r>
              <a:rPr lang="cs-CZ" altLang="cs-CZ" sz="1800" dirty="0" err="1"/>
              <a:t>Li-Fraumeni</a:t>
            </a:r>
            <a:r>
              <a:rPr lang="cs-CZ" altLang="cs-CZ" sz="1800" dirty="0"/>
              <a:t>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p16 </a:t>
            </a:r>
            <a:r>
              <a:rPr lang="cs-CZ" altLang="cs-CZ" sz="1800" dirty="0"/>
              <a:t>(melanom)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APC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familiální</a:t>
            </a:r>
            <a:r>
              <a:rPr lang="cs-CZ" altLang="cs-CZ" sz="1800" dirty="0"/>
              <a:t> adenomatózní </a:t>
            </a:r>
            <a:r>
              <a:rPr lang="cs-CZ" altLang="cs-CZ" sz="1800" dirty="0" err="1"/>
              <a:t>polypóza</a:t>
            </a:r>
            <a:r>
              <a:rPr lang="cs-CZ" altLang="cs-CZ" sz="1800" dirty="0"/>
              <a:t>/kolorektální karcinom)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NF1/NF2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neurofibromatóza</a:t>
            </a:r>
            <a:r>
              <a:rPr lang="cs-CZ" altLang="cs-CZ" sz="1800" dirty="0"/>
              <a:t> 1a 2)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BRCA1/BRCA2 </a:t>
            </a:r>
            <a:r>
              <a:rPr lang="cs-CZ" altLang="cs-CZ" sz="1800" dirty="0"/>
              <a:t>(karcinom prsu a ovaria)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MEN1/RET </a:t>
            </a:r>
            <a:r>
              <a:rPr lang="cs-CZ" altLang="cs-CZ" sz="1800" dirty="0"/>
              <a:t>(syndrom mnohočetné endokrinní </a:t>
            </a:r>
            <a:r>
              <a:rPr lang="cs-CZ" altLang="cs-CZ" sz="1800" dirty="0" err="1"/>
              <a:t>neoplazie</a:t>
            </a:r>
            <a:r>
              <a:rPr lang="cs-CZ" altLang="cs-CZ" sz="1800" dirty="0"/>
              <a:t> 1 (</a:t>
            </a:r>
            <a:r>
              <a:rPr lang="cs-CZ" altLang="cs-CZ" sz="1800" dirty="0" err="1"/>
              <a:t>paratyreoidea</a:t>
            </a:r>
            <a:r>
              <a:rPr lang="cs-CZ" altLang="cs-CZ" sz="1800" dirty="0"/>
              <a:t>, pankreas, hypofýza) a MEN2 (medulární ca </a:t>
            </a:r>
            <a:r>
              <a:rPr lang="cs-CZ" altLang="cs-CZ" sz="1800" dirty="0" err="1"/>
              <a:t>št</a:t>
            </a:r>
            <a:r>
              <a:rPr lang="cs-CZ" altLang="cs-CZ" sz="1800" dirty="0"/>
              <a:t>. žlázy, </a:t>
            </a:r>
            <a:r>
              <a:rPr lang="cs-CZ" altLang="cs-CZ" sz="1800" dirty="0" err="1"/>
              <a:t>feochromocytom</a:t>
            </a:r>
            <a:r>
              <a:rPr lang="cs-CZ" altLang="cs-CZ" sz="1800" dirty="0"/>
              <a:t>,… 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MSH2, MLH1, MSH6</a:t>
            </a:r>
            <a:r>
              <a:rPr lang="cs-CZ" altLang="cs-CZ" sz="1800" dirty="0"/>
              <a:t> (Lynchův syndrom/hereditární </a:t>
            </a:r>
            <a:r>
              <a:rPr lang="cs-CZ" altLang="cs-CZ" sz="1800" dirty="0" err="1"/>
              <a:t>nepolypózní</a:t>
            </a:r>
            <a:r>
              <a:rPr lang="cs-CZ" altLang="cs-CZ" sz="1800" dirty="0"/>
              <a:t> karcinom tlustého střeva)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DPC4/SMAD4</a:t>
            </a:r>
            <a:r>
              <a:rPr lang="cs-CZ" altLang="cs-CZ" sz="1800" dirty="0"/>
              <a:t> (juvenilní </a:t>
            </a:r>
            <a:r>
              <a:rPr lang="cs-CZ" altLang="cs-CZ" sz="1800" dirty="0" err="1"/>
              <a:t>polypóza</a:t>
            </a:r>
            <a:r>
              <a:rPr lang="cs-CZ" altLang="cs-CZ" sz="1800" dirty="0"/>
              <a:t> střeva/kolorektální karcinom, karcinom endometria)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LKB/STK11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Peutz-Jeghersův</a:t>
            </a:r>
            <a:r>
              <a:rPr lang="cs-CZ" altLang="cs-CZ" sz="1800" dirty="0"/>
              <a:t> syndrom/ca žaludku a střev)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VHL</a:t>
            </a:r>
            <a:r>
              <a:rPr lang="cs-CZ" altLang="cs-CZ" sz="1800" dirty="0"/>
              <a:t> (von </a:t>
            </a:r>
            <a:r>
              <a:rPr lang="cs-CZ" altLang="cs-CZ" sz="1800" dirty="0" err="1"/>
              <a:t>Hippel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Lindau</a:t>
            </a:r>
            <a:r>
              <a:rPr lang="cs-CZ" altLang="cs-CZ" sz="1800" dirty="0"/>
              <a:t>/ca ledvin)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9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900" b="1" dirty="0">
                <a:solidFill>
                  <a:schemeClr val="tx1"/>
                </a:solidFill>
              </a:rPr>
              <a:t>Familiárně se vyskytující karcinomy </a:t>
            </a:r>
            <a:r>
              <a:rPr lang="cs-CZ" altLang="cs-CZ" sz="1800" dirty="0"/>
              <a:t>(karcinomy prsu, ovaria a pankreatu)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900" b="1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900" b="1" dirty="0">
                <a:solidFill>
                  <a:schemeClr val="tx1"/>
                </a:solidFill>
              </a:rPr>
              <a:t>AR dědičné syndromy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(defektní DNA reparace, DNA instabilita; př. </a:t>
            </a:r>
            <a:r>
              <a:rPr lang="cs-CZ" altLang="cs-CZ" sz="1800" dirty="0" err="1"/>
              <a:t>Fanconiho</a:t>
            </a:r>
            <a:r>
              <a:rPr lang="cs-CZ" altLang="cs-CZ" sz="1800" dirty="0"/>
              <a:t> anémie, </a:t>
            </a:r>
            <a:r>
              <a:rPr lang="cs-CZ" altLang="cs-CZ" sz="1800" dirty="0" err="1"/>
              <a:t>xeroderma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pigmentosum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ataxia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teleangiectasia</a:t>
            </a:r>
            <a:r>
              <a:rPr lang="cs-CZ" altLang="cs-CZ" sz="18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D000E-CC32-B04C-AC42-4C8203156819}"/>
              </a:ext>
            </a:extLst>
          </p:cNvPr>
          <p:cNvSpPr txBox="1"/>
          <p:nvPr/>
        </p:nvSpPr>
        <p:spPr>
          <a:xfrm>
            <a:off x="10174074" y="95004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918258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733CC85-C80C-254D-B1F0-B99556BAB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55F28E9-37F5-CE49-9AF1-CC7837EEC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altLang="cs-CZ" dirty="0"/>
              <a:t> </a:t>
            </a:r>
            <a:r>
              <a:rPr lang="cs-CZ" altLang="cs-CZ" sz="2400" b="1" dirty="0">
                <a:solidFill>
                  <a:schemeClr val="tx1"/>
                </a:solidFill>
              </a:rPr>
              <a:t>Morfologie (histologie):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4 čísla – základní histogenetický vzhled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8070 – </a:t>
            </a:r>
            <a:r>
              <a:rPr lang="cs-CZ" altLang="cs-CZ" sz="2400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sz="2400" b="1" dirty="0">
                <a:solidFill>
                  <a:schemeClr val="tx1"/>
                </a:solidFill>
              </a:rPr>
              <a:t> nádor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8140 – nádor ze žlázových buněk</a:t>
            </a:r>
          </a:p>
          <a:p>
            <a:pPr>
              <a:defRPr/>
            </a:pPr>
            <a:endParaRPr lang="cs-CZ" altLang="cs-CZ" dirty="0">
              <a:solidFill>
                <a:srgbClr val="FFCC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17684-C59E-5A42-A0AE-7B7F8E54E72B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908740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E7074ED-9C1A-3548-BD73-AABA5D01E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137D2C2C-E8C0-C543-A8DA-D9236CCC1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990492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Morfologie (histologie):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5. číslice – biologické chování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/0 benigní (včetně </a:t>
            </a:r>
            <a:r>
              <a:rPr lang="cs-CZ" altLang="cs-CZ" sz="2400" b="1" dirty="0" err="1">
                <a:solidFill>
                  <a:schemeClr val="tx1"/>
                </a:solidFill>
              </a:rPr>
              <a:t>low</a:t>
            </a:r>
            <a:r>
              <a:rPr lang="cs-CZ" altLang="cs-CZ" sz="2400" b="1" dirty="0">
                <a:solidFill>
                  <a:schemeClr val="tx1"/>
                </a:solidFill>
              </a:rPr>
              <a:t> grade dysplasie)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/1 nejisté, intermediální biologické chování, nízce maligní potenciál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/2 </a:t>
            </a:r>
            <a:r>
              <a:rPr lang="cs-CZ" altLang="cs-CZ" sz="2400" b="1" dirty="0" err="1">
                <a:solidFill>
                  <a:schemeClr val="tx1"/>
                </a:solidFill>
              </a:rPr>
              <a:t>high</a:t>
            </a:r>
            <a:r>
              <a:rPr lang="cs-CZ" altLang="cs-CZ" sz="2400" b="1" dirty="0">
                <a:solidFill>
                  <a:schemeClr val="tx1"/>
                </a:solidFill>
              </a:rPr>
              <a:t> grade dysplasie, karcinom/melanom in </a:t>
            </a:r>
            <a:r>
              <a:rPr lang="cs-CZ" altLang="cs-CZ" sz="2400" b="1" dirty="0" err="1">
                <a:solidFill>
                  <a:schemeClr val="tx1"/>
                </a:solidFill>
              </a:rPr>
              <a:t>situ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/3 maligní, primární lokalizace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/6 maligní, metastáza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/9 maligní, nejisto zda primární či metastáza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>
                <a:solidFill>
                  <a:srgbClr val="FFCC00"/>
                </a:solidFill>
              </a:rPr>
              <a:t>  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>
              <a:solidFill>
                <a:srgbClr val="FFCC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41632-5848-864A-9F11-E265E229FAA9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509717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803ADFF-4F08-EE45-B5D0-CCBB6CD5D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8355B94-633A-F843-9FD0-8E28F3226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Morfologie (histologie):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6. číslice : </a:t>
            </a:r>
            <a:r>
              <a:rPr lang="cs-CZ" altLang="cs-CZ" sz="2400" b="1" dirty="0" err="1">
                <a:solidFill>
                  <a:schemeClr val="tx1"/>
                </a:solidFill>
              </a:rPr>
              <a:t>grading</a:t>
            </a:r>
            <a:r>
              <a:rPr lang="cs-CZ" altLang="cs-CZ" sz="2400" b="1" dirty="0">
                <a:solidFill>
                  <a:schemeClr val="tx1"/>
                </a:solidFill>
              </a:rPr>
              <a:t>/diferenciace maligních tumorů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1 – 4 dobře – středně – nízce – nediferencované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8140/0 adenom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8140/31: dobře diferencovaný primární adenokarcinom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0A64F-FC30-8F42-B6B3-DEE621C960BE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093111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1D28ED-CB30-5544-833C-5D17C13E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Systém </a:t>
            </a:r>
            <a:r>
              <a:rPr lang="cs-CZ" dirty="0" err="1">
                <a:solidFill>
                  <a:srgbClr val="FF0000"/>
                </a:solidFill>
              </a:rPr>
              <a:t>stagingu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nádorovů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6CD4B4-6C88-4744-9554-4F2B62CE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313" y="1912435"/>
            <a:ext cx="8435975" cy="4525963"/>
          </a:xfrm>
        </p:spPr>
        <p:txBody>
          <a:bodyPr/>
          <a:lstStyle/>
          <a:p>
            <a:pPr>
              <a:defRPr/>
            </a:pPr>
            <a:r>
              <a:rPr lang="cs-CZ" b="1" dirty="0"/>
              <a:t>TNM (tumor, uzliny, metastázy) </a:t>
            </a:r>
            <a:r>
              <a:rPr lang="cs-CZ" dirty="0"/>
              <a:t>systém používaný pro solidní nádory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sz="2400" dirty="0"/>
              <a:t>Tumor (T): velikost primárního tumoru; 0-4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Regionální lymfatické uzliny (N): metastázy do skupin lymfatických uzlin; 0-4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Metastázy (M): 0 bez vzdálených metastáz; 1 vzdálené metastázy přítomny</a:t>
            </a:r>
          </a:p>
        </p:txBody>
      </p:sp>
    </p:spTree>
    <p:extLst>
      <p:ext uri="{BB962C8B-B14F-4D97-AF65-F5344CB8AC3E}">
        <p14:creationId xmlns:p14="http://schemas.microsoft.com/office/powerpoint/2010/main" val="3219154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64E9476-EC2F-2B42-A60B-503E1F587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latin typeface="Arial" panose="020B0604020202020204" pitchFamily="34" charset="0"/>
              </a:rPr>
              <a:t>TNM </a:t>
            </a:r>
            <a:r>
              <a:rPr lang="cs-CZ" altLang="cs-CZ" dirty="0" err="1">
                <a:effectLst/>
                <a:latin typeface="Arial" panose="020B0604020202020204" pitchFamily="34" charset="0"/>
              </a:rPr>
              <a:t>staging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A5CFF621-E30A-AB48-9460-9460CC5ED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T0 bez známek primárního nádoru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Tis karcinom in </a:t>
            </a:r>
            <a:r>
              <a:rPr lang="cs-CZ" altLang="cs-CZ" sz="2400" b="1" dirty="0" err="1">
                <a:solidFill>
                  <a:schemeClr val="tx1"/>
                </a:solidFill>
              </a:rPr>
              <a:t>situ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T1,T2,T3,T4 rostoucí velikost /lokální šíření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TX primární tumor nemůže být ohodnocen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obdobně N0, N1-4, NX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M0,M1</a:t>
            </a:r>
          </a:p>
        </p:txBody>
      </p:sp>
    </p:spTree>
    <p:extLst>
      <p:ext uri="{BB962C8B-B14F-4D97-AF65-F5344CB8AC3E}">
        <p14:creationId xmlns:p14="http://schemas.microsoft.com/office/powerpoint/2010/main" val="2178852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29E4271-BD13-B84B-AF1D-A8245B5F4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Výsledný kód tumoru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4F77EE7B-55B5-1A49-B5DF-C4D9F051E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Příklad: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 C16.1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 M-8140/33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pT3,pN3,pM1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Nízce diferencovaný adenokarcinom fundu žaludku s prorůstáním do </a:t>
            </a:r>
            <a:r>
              <a:rPr lang="cs-CZ" altLang="cs-CZ" sz="2400" b="1" dirty="0" err="1"/>
              <a:t>subserózní</a:t>
            </a:r>
            <a:r>
              <a:rPr lang="cs-CZ" altLang="cs-CZ" sz="2400" b="1" dirty="0"/>
              <a:t> pojivové tkáně, metastázy v 7 nebo více LU, se vzdálenými metastázami</a:t>
            </a:r>
          </a:p>
        </p:txBody>
      </p:sp>
    </p:spTree>
    <p:extLst>
      <p:ext uri="{BB962C8B-B14F-4D97-AF65-F5344CB8AC3E}">
        <p14:creationId xmlns:p14="http://schemas.microsoft.com/office/powerpoint/2010/main" val="3491542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931310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rgbClr val="FF0000"/>
                </a:solidFill>
              </a:rPr>
              <a:t>Možnosti léčby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83097" y="1434917"/>
            <a:ext cx="11224590" cy="504539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Kurativní (cílem je pacienta úplně zbavit nádorového onemocnění = vyléčit)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Paliativní (cílem je co nejlepší kvalita života)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Chirurgická </a:t>
            </a:r>
            <a:r>
              <a:rPr lang="cs-CZ" dirty="0"/>
              <a:t>(u solidních nádorů)</a:t>
            </a:r>
            <a:r>
              <a:rPr lang="cs-CZ" sz="2400" dirty="0"/>
              <a:t>  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altLang="cs-CZ" sz="2400" dirty="0" err="1"/>
              <a:t>Neoadjuvantní</a:t>
            </a:r>
            <a:r>
              <a:rPr lang="cs-CZ" altLang="cs-CZ" sz="2400" dirty="0"/>
              <a:t> terapie - cílem je redukovat ložisko tumoru před vlastní chirurgickou resekcí</a:t>
            </a:r>
            <a:endParaRPr lang="cs-CZ" sz="2400" dirty="0"/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Adjuvantní terapie: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Radiační ozáření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Chemoterapie (především u </a:t>
            </a:r>
            <a:r>
              <a:rPr lang="cs-CZ" sz="1800" dirty="0" err="1"/>
              <a:t>hematoonkologických</a:t>
            </a:r>
            <a:r>
              <a:rPr lang="cs-CZ" sz="1800" dirty="0"/>
              <a:t> onemocnění)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Imunoterapie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Hormonální terapie (prso, prostata)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Cílená terapie(biologická terapie); individualizovaná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Transplantace kostní dřeně</a:t>
            </a:r>
          </a:p>
          <a:p>
            <a:pPr>
              <a:defRPr/>
            </a:pPr>
            <a:endParaRPr lang="cs-CZ" altLang="cs-CZ" sz="1600" dirty="0"/>
          </a:p>
          <a:p>
            <a:pPr marL="288925" lvl="1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n"/>
              <a:defRPr/>
            </a:pPr>
            <a:endParaRPr lang="cs-CZ" dirty="0"/>
          </a:p>
          <a:p>
            <a:pPr>
              <a:buFont typeface="Wingdings" panose="05000000000000000000" pitchFamily="2" charset="2"/>
              <a:buChar char="n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079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endParaRPr lang="cs-CZ" sz="4400" i="1" dirty="0"/>
          </a:p>
        </p:txBody>
      </p:sp>
      <p:pic>
        <p:nvPicPr>
          <p:cNvPr id="1026" name="Picture 2" descr="http://leishiaandian.files.wordpress.com/2013/11/thats-all-folks.jpg">
            <a:extLst>
              <a:ext uri="{FF2B5EF4-FFF2-40B4-BE49-F238E27FC236}">
                <a16:creationId xmlns:a16="http://schemas.microsoft.com/office/drawing/2014/main" id="{CB38631B-8F3E-4CDA-94B7-8471FCF6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74" y="429946"/>
            <a:ext cx="5457412" cy="55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B9F0-943B-C044-910F-0AE74F18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Otázky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F49D-C075-BF4D-976C-563179CD0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Z" dirty="0"/>
              <a:t>Co je to karcinom in situ?</a:t>
            </a:r>
          </a:p>
          <a:p>
            <a:r>
              <a:rPr lang="en-CZ" dirty="0"/>
              <a:t>Co je to sarkom?</a:t>
            </a:r>
          </a:p>
          <a:p>
            <a:r>
              <a:rPr lang="en-CZ" dirty="0"/>
              <a:t>Co patří mezi známky malignity?</a:t>
            </a:r>
          </a:p>
          <a:p>
            <a:r>
              <a:rPr lang="en-CZ" dirty="0"/>
              <a:t>Co je to metastázování?</a:t>
            </a:r>
          </a:p>
          <a:p>
            <a:r>
              <a:rPr lang="en-CZ" dirty="0"/>
              <a:t>Co je to sentinelová uzlina</a:t>
            </a:r>
          </a:p>
          <a:p>
            <a:r>
              <a:rPr lang="en-CZ" dirty="0"/>
              <a:t>Jaký je cíl neoadjuvantní terapie?</a:t>
            </a:r>
          </a:p>
          <a:p>
            <a:r>
              <a:rPr lang="en-CZ" dirty="0"/>
              <a:t>Co je to staging nádorového onemocnění?</a:t>
            </a:r>
          </a:p>
          <a:p>
            <a:r>
              <a:rPr lang="en-CZ" dirty="0"/>
              <a:t>Co je to grading?</a:t>
            </a:r>
          </a:p>
          <a:p>
            <a:r>
              <a:rPr lang="en-CZ" dirty="0"/>
              <a:t>Co jsou to nepravé tumory?</a:t>
            </a:r>
          </a:p>
          <a:p>
            <a:r>
              <a:rPr lang="en-CZ" dirty="0"/>
              <a:t>Co jsou to paraneoplastické syndromy?</a:t>
            </a: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47362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>
            <a:extLst>
              <a:ext uri="{FF2B5EF4-FFF2-40B4-BE49-F238E27FC236}">
                <a16:creationId xmlns:a16="http://schemas.microsoft.com/office/drawing/2014/main" id="{5C809DB3-C389-4681-8054-F34917A670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Onkogeneze/karcinogeneze </a:t>
            </a:r>
            <a:br>
              <a:rPr lang="cs-CZ" altLang="cs-CZ" sz="40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Molekulární podstata vzniku nádoru</a:t>
            </a:r>
          </a:p>
        </p:txBody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71E14E95-CB69-4F37-A467-C9FB5CAF0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 Onkogeneze je mnohostupňovým procesem na úrovní fenotypické i genotypické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 Neletální genetické poškození (nebo mutace)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faktory prostředí (chemické látky zevního prostředí, radiace, viry, hormonální faktory,…)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vnitřní faktory (působení toxických radikálů na DNA, ztráta schopnosti DNA reparace, nestabilita genomu, chromosomální přestavby…)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mutace v zárodečné linii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1630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F4CC9AC3-3575-4D85-93B5-59F13343D1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Stavba nádoru a </a:t>
            </a:r>
            <a:r>
              <a:rPr lang="cs-CZ" altLang="cs-CZ" b="1" dirty="0" err="1">
                <a:solidFill>
                  <a:schemeClr val="tx1"/>
                </a:solidFill>
              </a:rPr>
              <a:t>typing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154451ED-B225-49CF-9DCA-F05BF4116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332720" cy="439942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>
                <a:solidFill>
                  <a:schemeClr val="accent2"/>
                </a:solidFill>
              </a:rPr>
              <a:t> </a:t>
            </a:r>
            <a:r>
              <a:rPr lang="cs-CZ" altLang="cs-CZ" sz="2400" b="1" dirty="0" err="1">
                <a:solidFill>
                  <a:schemeClr val="accent2"/>
                </a:solidFill>
              </a:rPr>
              <a:t>Typing</a:t>
            </a:r>
            <a:r>
              <a:rPr lang="cs-CZ" altLang="cs-CZ" sz="2400" b="1" dirty="0">
                <a:solidFill>
                  <a:schemeClr val="accent2"/>
                </a:solidFill>
              </a:rPr>
              <a:t>:</a:t>
            </a:r>
            <a:r>
              <a:rPr lang="cs-CZ" altLang="cs-CZ" sz="2400" dirty="0">
                <a:solidFill>
                  <a:schemeClr val="accent2"/>
                </a:solidFill>
              </a:rPr>
              <a:t> </a:t>
            </a:r>
            <a:r>
              <a:rPr lang="cs-CZ" altLang="cs-CZ" dirty="0"/>
              <a:t>začlenění nádoru do histogeneticky charakterizované diagnostické skupiny a jednotky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accent2"/>
                </a:solidFill>
              </a:rPr>
              <a:t> Nádorový parenchym </a:t>
            </a:r>
            <a:r>
              <a:rPr lang="cs-CZ" altLang="cs-CZ" dirty="0">
                <a:solidFill>
                  <a:schemeClr val="tx1"/>
                </a:solidFill>
              </a:rPr>
              <a:t>(vlastní </a:t>
            </a:r>
            <a:r>
              <a:rPr lang="cs-CZ" altLang="cs-CZ" dirty="0" err="1">
                <a:solidFill>
                  <a:schemeClr val="tx1"/>
                </a:solidFill>
              </a:rPr>
              <a:t>proliferující</a:t>
            </a:r>
            <a:r>
              <a:rPr lang="cs-CZ" altLang="cs-CZ" dirty="0">
                <a:solidFill>
                  <a:schemeClr val="tx1"/>
                </a:solidFill>
              </a:rPr>
              <a:t> nádorové buňky)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accent2"/>
                </a:solidFill>
              </a:rPr>
              <a:t> Nádorové stroma </a:t>
            </a:r>
            <a:r>
              <a:rPr lang="cs-CZ" altLang="cs-CZ" dirty="0">
                <a:solidFill>
                  <a:schemeClr val="tx1"/>
                </a:solidFill>
              </a:rPr>
              <a:t>(podpůrná tkáň nádoru, jeho nedílná součást, přímo ovlivňující jeho konzistenci)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accent2"/>
                </a:solidFill>
              </a:rPr>
              <a:t>Nádorové stroma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integrální součást komplexního nádorového procesu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komunikace mezi nádorovými buňkami a extracelulární matrix („vzájemně si prospívají“)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médium pro přenos humorálních mezibuněčných signálů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podíl na regulaci proliferace nádorového parenchymu – rezervoár pro růstové faktory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stromální</a:t>
            </a:r>
            <a:r>
              <a:rPr lang="cs-CZ" altLang="cs-CZ" dirty="0"/>
              <a:t> cévy – význam pro metastazování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822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B77425F1-0752-491F-8F9E-3EA94037CEA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DFBB165-58FB-4451-A0A0-031138746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991649"/>
            <a:ext cx="10575911" cy="40233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benigní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potencionálně maligní a </a:t>
            </a:r>
            <a:r>
              <a:rPr lang="cs-CZ" altLang="cs-CZ" dirty="0" err="1"/>
              <a:t>semimaligní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epitelové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mesenchymové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neuroektodermové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embryonální (</a:t>
            </a:r>
            <a:r>
              <a:rPr lang="cs-CZ" altLang="cs-CZ" dirty="0" err="1"/>
              <a:t>germinální</a:t>
            </a:r>
            <a:r>
              <a:rPr lang="cs-CZ" altLang="cs-CZ" dirty="0"/>
              <a:t> + orgánově specifické (</a:t>
            </a:r>
            <a:r>
              <a:rPr lang="cs-CZ" altLang="cs-CZ" dirty="0" err="1"/>
              <a:t>hepatoblastom</a:t>
            </a:r>
            <a:r>
              <a:rPr lang="cs-CZ" altLang="cs-CZ" dirty="0"/>
              <a:t>, </a:t>
            </a:r>
            <a:r>
              <a:rPr lang="cs-CZ" altLang="cs-CZ" dirty="0" err="1"/>
              <a:t>pankreatoblastom</a:t>
            </a:r>
            <a:r>
              <a:rPr lang="cs-CZ" altLang="cs-CZ" dirty="0"/>
              <a:t>, </a:t>
            </a:r>
            <a:r>
              <a:rPr lang="cs-CZ" altLang="cs-CZ" dirty="0" err="1"/>
              <a:t>nefroblastom</a:t>
            </a:r>
            <a:r>
              <a:rPr lang="cs-CZ" altLang="cs-CZ" dirty="0"/>
              <a:t>, …….))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22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81" name="Group 73">
            <a:extLst>
              <a:ext uri="{FF2B5EF4-FFF2-40B4-BE49-F238E27FC236}">
                <a16:creationId xmlns:a16="http://schemas.microsoft.com/office/drawing/2014/main" id="{FC8A367A-E209-4595-B42C-2B2000FF2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579372"/>
              </p:ext>
            </p:extLst>
          </p:nvPr>
        </p:nvGraphicFramePr>
        <p:xfrm>
          <a:off x="1040860" y="136187"/>
          <a:ext cx="10301592" cy="6624535"/>
        </p:xfrm>
        <a:graphic>
          <a:graphicData uri="http://schemas.openxmlformats.org/drawingml/2006/table">
            <a:tbl>
              <a:tblPr/>
              <a:tblGrid>
                <a:gridCol w="343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3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Charakteristika nádoru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rychlost růstu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pomalá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rychlá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7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mitotická aktivita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nízká; ojedinělé typické mitózy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vysoká; četné i atypické mitózy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diferenciace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diferencované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různý stupeň diferenciace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1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jaderná morfologie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normální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hyperchromazie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↑N/C, jadérka, ↑bazofilie cytoplazmy,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pleomorfie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jaderná i buněčná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invazivní růst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metastazování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nikdy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7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ohraničení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ohraničené, opouzdřené, expanzivně rostoucí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špatné ohraničené,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infiltrativní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růst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nekrózy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17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ulcerace při růstu na kůži a sliznicích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na površích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charakter růstu 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exofytický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endofytický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5054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671</TotalTime>
  <Words>2610</Words>
  <Application>Microsoft Macintosh PowerPoint</Application>
  <PresentationFormat>Widescreen</PresentationFormat>
  <Paragraphs>506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Comic Sans MS</vt:lpstr>
      <vt:lpstr>Garamond</vt:lpstr>
      <vt:lpstr>Wingdings</vt:lpstr>
      <vt:lpstr>Retrospektiva</vt:lpstr>
      <vt:lpstr>  Obecná onkologie </vt:lpstr>
      <vt:lpstr>Definice nádoru (neoplazie, tumoru)</vt:lpstr>
      <vt:lpstr>Příčiny vzniku nádorů</vt:lpstr>
      <vt:lpstr>Faktory vzniku tumorů</vt:lpstr>
      <vt:lpstr>Dědičná onemocnění/syndromy spojené se zvýšeným rizikem nádorů</vt:lpstr>
      <vt:lpstr>Onkogeneze/karcinogeneze  Molekulární podstata vzniku nádoru</vt:lpstr>
      <vt:lpstr>Stavba nádoru a typing</vt:lpstr>
      <vt:lpstr>Klasifikace a systematika nádorů</vt:lpstr>
      <vt:lpstr>PowerPoint Presentation</vt:lpstr>
      <vt:lpstr>Benigní leiomyom vs maligní leiomyosarkom </vt:lpstr>
      <vt:lpstr>Diferenciace nádoru</vt:lpstr>
      <vt:lpstr>Diferenciace a grading tumorů</vt:lpstr>
      <vt:lpstr>Dobře diferencovaný adenokarcinom vs nízce diferencovaný adenokarcinom</vt:lpstr>
      <vt:lpstr>Metastazování  vytváření nových dceřinných (sekundárních) nádorových ložisek bez morfologické souvislosti s primárním tumorem</vt:lpstr>
      <vt:lpstr>Prekancerózy:  premaligní léze či tkáňové změny, ve kterých vznikají nádorové procesy statisticky významněji  </vt:lpstr>
      <vt:lpstr>Premaligní léze</vt:lpstr>
      <vt:lpstr>High grade dysplazie/IN dlaždicového epitelu</vt:lpstr>
      <vt:lpstr>Prekancerózy:</vt:lpstr>
      <vt:lpstr>Histogenetická klasifikace (morfologická klasifikace dle tkáňového původu)</vt:lpstr>
      <vt:lpstr>Epitelové nádory</vt:lpstr>
      <vt:lpstr>Nomenklatura epitelových nádorů</vt:lpstr>
      <vt:lpstr>Adenomatózní polyp tlustého střeva -tubulární adenom</vt:lpstr>
      <vt:lpstr>Dlaždicobuněčný karcinom (kůže, DÚ, hrtan,…; plíce (v terénu dlaždicové metaplazie)  </vt:lpstr>
      <vt:lpstr>PowerPoint Presentation</vt:lpstr>
      <vt:lpstr>Neuroendokrinní neoplazie (karcinoidní tumory)</vt:lpstr>
      <vt:lpstr>Dobře diferencovaná neuroendokrinní neoplazie – NET (dříve karcinoid) </vt:lpstr>
      <vt:lpstr>NEC – malobuněčný typ  (malobuněčný karcinom)</vt:lpstr>
      <vt:lpstr>Neuroektodermální nádory</vt:lpstr>
      <vt:lpstr>PowerPoint Presentation</vt:lpstr>
      <vt:lpstr>Glioblastom</vt:lpstr>
      <vt:lpstr>Oligodendrogliom</vt:lpstr>
      <vt:lpstr>Neurinom (Schwannom, neurilemmom) </vt:lpstr>
      <vt:lpstr>Melanocytické léze</vt:lpstr>
      <vt:lpstr>Maligní melanom</vt:lpstr>
      <vt:lpstr>Nádory germinální a teratomy</vt:lpstr>
      <vt:lpstr>PowerPoint Presentation</vt:lpstr>
      <vt:lpstr>PowerPoint Presentation</vt:lpstr>
      <vt:lpstr>Seminom</vt:lpstr>
      <vt:lpstr>Tumory germinálních buněk – embryonální karcinom</vt:lpstr>
      <vt:lpstr>Tumory germinálních buněk :  extraembryonální diferenciace</vt:lpstr>
      <vt:lpstr>Tumory germinálních buněk: Teratom  </vt:lpstr>
      <vt:lpstr>Mesenchym</vt:lpstr>
      <vt:lpstr>Nádory mesenchymové</vt:lpstr>
      <vt:lpstr>LIPOM</vt:lpstr>
      <vt:lpstr>Nádory dětského věku</vt:lpstr>
      <vt:lpstr>Diagnostika nádorů</vt:lpstr>
      <vt:lpstr>PowerPoint Presentation</vt:lpstr>
      <vt:lpstr>Kódy zhoubných novotvarů </vt:lpstr>
      <vt:lpstr>Kódy zhoubných novotvarů </vt:lpstr>
      <vt:lpstr>Kódy zhoubných novotvarů </vt:lpstr>
      <vt:lpstr>Kódy zhoubných novotvarů </vt:lpstr>
      <vt:lpstr>Kódy zhoubných novotvarů </vt:lpstr>
      <vt:lpstr>Systém stagingu nádorovů </vt:lpstr>
      <vt:lpstr>TNM staging</vt:lpstr>
      <vt:lpstr>Výsledný kód tumoru</vt:lpstr>
      <vt:lpstr>Možnosti léčby</vt:lpstr>
      <vt:lpstr>PowerPoint Presentation</vt:lpstr>
      <vt:lpstr>Otázky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Michal Hendrych</cp:lastModifiedBy>
  <cp:revision>90</cp:revision>
  <dcterms:created xsi:type="dcterms:W3CDTF">2017-08-15T07:48:05Z</dcterms:created>
  <dcterms:modified xsi:type="dcterms:W3CDTF">2020-02-26T20:53:19Z</dcterms:modified>
</cp:coreProperties>
</file>