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60"/>
  </p:notesMasterIdLst>
  <p:handoutMasterIdLst>
    <p:handoutMasterId r:id="rId61"/>
  </p:handoutMasterIdLst>
  <p:sldIdLst>
    <p:sldId id="256"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17"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87D"/>
    <a:srgbClr val="0000DC"/>
    <a:srgbClr val="F01928"/>
    <a:srgbClr val="9100DC"/>
    <a:srgbClr val="5AC8AF"/>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768" autoAdjust="0"/>
  </p:normalViewPr>
  <p:slideViewPr>
    <p:cSldViewPr snapToGrid="0">
      <p:cViewPr varScale="1">
        <p:scale>
          <a:sx n="80" d="100"/>
          <a:sy n="80" d="100"/>
        </p:scale>
        <p:origin x="100" y="44"/>
      </p:cViewPr>
      <p:guideLst>
        <p:guide orient="horz" pos="1117"/>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3246DC07-9229-449F-9E0F-4E8BECFECF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7F16722-5062-4872-B196-7A3830F799E3}" type="slidenum">
              <a:rPr lang="cs-CZ" altLang="cs-CZ"/>
              <a:pPr>
                <a:spcBef>
                  <a:spcPct val="0"/>
                </a:spcBef>
              </a:pPr>
              <a:t>2</a:t>
            </a:fld>
            <a:endParaRPr lang="cs-CZ" altLang="cs-CZ"/>
          </a:p>
        </p:txBody>
      </p:sp>
      <p:sp>
        <p:nvSpPr>
          <p:cNvPr id="6147" name="Rectangle 2">
            <a:extLst>
              <a:ext uri="{FF2B5EF4-FFF2-40B4-BE49-F238E27FC236}">
                <a16:creationId xmlns:a16="http://schemas.microsoft.com/office/drawing/2014/main" id="{C4A5B34C-24F4-48B6-9664-8F8633209971}"/>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9048FB6E-4D9A-455A-B504-F20788AB9E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B948A75E-846C-4C8D-8B6F-71B41161006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1076830-9873-4F44-9B60-4BA3EB47840D}" type="slidenum">
              <a:rPr lang="cs-CZ" altLang="cs-CZ"/>
              <a:pPr>
                <a:spcBef>
                  <a:spcPct val="0"/>
                </a:spcBef>
              </a:pPr>
              <a:t>11</a:t>
            </a:fld>
            <a:endParaRPr lang="cs-CZ" altLang="cs-CZ"/>
          </a:p>
        </p:txBody>
      </p:sp>
      <p:sp>
        <p:nvSpPr>
          <p:cNvPr id="24579" name="Rectangle 2">
            <a:extLst>
              <a:ext uri="{FF2B5EF4-FFF2-40B4-BE49-F238E27FC236}">
                <a16:creationId xmlns:a16="http://schemas.microsoft.com/office/drawing/2014/main" id="{36ABDCED-B575-4BCD-B89C-B85B2240B0D7}"/>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6A2299E8-8E65-479B-86E6-18504592D1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6466C8D2-18F5-445C-841C-38DE360D31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7B0B5F2-8400-4EF5-82B2-B8759AD6D740}" type="slidenum">
              <a:rPr lang="cs-CZ" altLang="cs-CZ"/>
              <a:pPr>
                <a:spcBef>
                  <a:spcPct val="0"/>
                </a:spcBef>
              </a:pPr>
              <a:t>12</a:t>
            </a:fld>
            <a:endParaRPr lang="cs-CZ" altLang="cs-CZ"/>
          </a:p>
        </p:txBody>
      </p:sp>
      <p:sp>
        <p:nvSpPr>
          <p:cNvPr id="26627" name="Rectangle 2">
            <a:extLst>
              <a:ext uri="{FF2B5EF4-FFF2-40B4-BE49-F238E27FC236}">
                <a16:creationId xmlns:a16="http://schemas.microsoft.com/office/drawing/2014/main" id="{6464C77D-4EA3-40BF-AE13-0FE59CD90406}"/>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328735A5-58DD-40C3-9D1C-0A4112AE5B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963D7E4E-0FE7-40E9-95EA-FD5C8E6F0C2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F6C1926-B721-41C5-803B-87E1E9156A2F}" type="slidenum">
              <a:rPr lang="cs-CZ" altLang="cs-CZ"/>
              <a:pPr>
                <a:spcBef>
                  <a:spcPct val="0"/>
                </a:spcBef>
              </a:pPr>
              <a:t>13</a:t>
            </a:fld>
            <a:endParaRPr lang="cs-CZ" altLang="cs-CZ"/>
          </a:p>
        </p:txBody>
      </p:sp>
      <p:sp>
        <p:nvSpPr>
          <p:cNvPr id="28675" name="Rectangle 2">
            <a:extLst>
              <a:ext uri="{FF2B5EF4-FFF2-40B4-BE49-F238E27FC236}">
                <a16:creationId xmlns:a16="http://schemas.microsoft.com/office/drawing/2014/main" id="{071A0C91-121F-4DA0-AFD1-27CD642514B8}"/>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165DDEBE-BF43-44D4-9899-CD1F75AAC1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511A0A4E-E7F5-4CBD-BCD9-E1CC907157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7519A77-F6C9-43C1-A2C1-F8F7624D3356}" type="slidenum">
              <a:rPr lang="cs-CZ" altLang="cs-CZ"/>
              <a:pPr>
                <a:spcBef>
                  <a:spcPct val="0"/>
                </a:spcBef>
              </a:pPr>
              <a:t>14</a:t>
            </a:fld>
            <a:endParaRPr lang="cs-CZ" altLang="cs-CZ"/>
          </a:p>
        </p:txBody>
      </p:sp>
      <p:sp>
        <p:nvSpPr>
          <p:cNvPr id="30723" name="Rectangle 2">
            <a:extLst>
              <a:ext uri="{FF2B5EF4-FFF2-40B4-BE49-F238E27FC236}">
                <a16:creationId xmlns:a16="http://schemas.microsoft.com/office/drawing/2014/main" id="{040BF76D-1848-4E8C-AEB6-808EF54F4E39}"/>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35E0B036-B5C5-4611-8360-8289B8F069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BA7940DD-CA22-4016-807F-7542CF0176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A3C61AC-E3AA-440A-AEE9-2DEEEB748B3A}" type="slidenum">
              <a:rPr lang="cs-CZ" altLang="cs-CZ"/>
              <a:pPr>
                <a:spcBef>
                  <a:spcPct val="0"/>
                </a:spcBef>
              </a:pPr>
              <a:t>17</a:t>
            </a:fld>
            <a:endParaRPr lang="cs-CZ" altLang="cs-CZ"/>
          </a:p>
        </p:txBody>
      </p:sp>
      <p:sp>
        <p:nvSpPr>
          <p:cNvPr id="34819" name="Rectangle 2">
            <a:extLst>
              <a:ext uri="{FF2B5EF4-FFF2-40B4-BE49-F238E27FC236}">
                <a16:creationId xmlns:a16="http://schemas.microsoft.com/office/drawing/2014/main" id="{853DF5E7-A877-4142-8831-DD2AC81ACACA}"/>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68DEC8BD-4077-482B-AB6D-511F7E77B2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19F4C605-6739-4930-A21C-7BAA727F8A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6D59414-B62C-4350-9148-9AF88D274967}" type="slidenum">
              <a:rPr lang="cs-CZ" altLang="cs-CZ"/>
              <a:pPr>
                <a:spcBef>
                  <a:spcPct val="0"/>
                </a:spcBef>
              </a:pPr>
              <a:t>18</a:t>
            </a:fld>
            <a:endParaRPr lang="cs-CZ" altLang="cs-CZ"/>
          </a:p>
        </p:txBody>
      </p:sp>
      <p:sp>
        <p:nvSpPr>
          <p:cNvPr id="36867" name="Rectangle 2">
            <a:extLst>
              <a:ext uri="{FF2B5EF4-FFF2-40B4-BE49-F238E27FC236}">
                <a16:creationId xmlns:a16="http://schemas.microsoft.com/office/drawing/2014/main" id="{DDC8F7DA-0C1F-47F1-BAD9-2F5AC11F2043}"/>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9C7AE301-5625-4AFD-AB6D-7D8BA7E8254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737AC5F5-2550-491A-9A0E-0AB4E7D6F1F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DB42CF4-BED9-4967-8268-5C53926E76A7}" type="slidenum">
              <a:rPr lang="cs-CZ" altLang="cs-CZ"/>
              <a:pPr>
                <a:spcBef>
                  <a:spcPct val="0"/>
                </a:spcBef>
              </a:pPr>
              <a:t>19</a:t>
            </a:fld>
            <a:endParaRPr lang="cs-CZ" altLang="cs-CZ"/>
          </a:p>
        </p:txBody>
      </p:sp>
      <p:sp>
        <p:nvSpPr>
          <p:cNvPr id="38915" name="Rectangle 2">
            <a:extLst>
              <a:ext uri="{FF2B5EF4-FFF2-40B4-BE49-F238E27FC236}">
                <a16:creationId xmlns:a16="http://schemas.microsoft.com/office/drawing/2014/main" id="{86BBF283-8DD8-4A4B-9CA3-DA08C4EACCDF}"/>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C9540845-9D48-4876-8FFC-E4E6246C1C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B4C4BB23-840C-457E-AED3-112B40D1D7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D2EFBC2-F90C-4A1F-BF93-A36310A4C31C}" type="slidenum">
              <a:rPr lang="cs-CZ" altLang="cs-CZ"/>
              <a:pPr>
                <a:spcBef>
                  <a:spcPct val="0"/>
                </a:spcBef>
              </a:pPr>
              <a:t>21</a:t>
            </a:fld>
            <a:endParaRPr lang="cs-CZ" altLang="cs-CZ"/>
          </a:p>
        </p:txBody>
      </p:sp>
      <p:sp>
        <p:nvSpPr>
          <p:cNvPr id="41987" name="Rectangle 2">
            <a:extLst>
              <a:ext uri="{FF2B5EF4-FFF2-40B4-BE49-F238E27FC236}">
                <a16:creationId xmlns:a16="http://schemas.microsoft.com/office/drawing/2014/main" id="{57C77513-CE83-4FCA-902B-883CBEA82E31}"/>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675BA224-21F6-4F3D-8F38-2BFD96AD944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D1845B36-EED1-44EB-859F-9F771B3996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12FF4F4-E0BE-469A-B3EB-5B3C2E13405E}" type="slidenum">
              <a:rPr lang="cs-CZ" altLang="cs-CZ"/>
              <a:pPr>
                <a:spcBef>
                  <a:spcPct val="0"/>
                </a:spcBef>
              </a:pPr>
              <a:t>22</a:t>
            </a:fld>
            <a:endParaRPr lang="cs-CZ" altLang="cs-CZ"/>
          </a:p>
        </p:txBody>
      </p:sp>
      <p:sp>
        <p:nvSpPr>
          <p:cNvPr id="44035" name="Rectangle 2">
            <a:extLst>
              <a:ext uri="{FF2B5EF4-FFF2-40B4-BE49-F238E27FC236}">
                <a16:creationId xmlns:a16="http://schemas.microsoft.com/office/drawing/2014/main" id="{1CA47FD9-23D0-4B5A-B576-B690C498B63A}"/>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4FB293CB-E9C1-4974-A227-53CCF520C4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CBC042B8-97B1-445C-86EA-580B372BA5B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900DE35-DB65-4108-B674-3336B6E4372D}" type="slidenum">
              <a:rPr lang="cs-CZ" altLang="cs-CZ"/>
              <a:pPr>
                <a:spcBef>
                  <a:spcPct val="0"/>
                </a:spcBef>
              </a:pPr>
              <a:t>24</a:t>
            </a:fld>
            <a:endParaRPr lang="cs-CZ" altLang="cs-CZ"/>
          </a:p>
        </p:txBody>
      </p:sp>
      <p:sp>
        <p:nvSpPr>
          <p:cNvPr id="47107" name="Rectangle 2">
            <a:extLst>
              <a:ext uri="{FF2B5EF4-FFF2-40B4-BE49-F238E27FC236}">
                <a16:creationId xmlns:a16="http://schemas.microsoft.com/office/drawing/2014/main" id="{1F5AF150-5F3A-4EA0-811A-8C78F1CCF7B5}"/>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45B13EFD-5BBD-443F-8548-35585D7935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65620BAB-5B98-46B8-BDB7-614470B1A9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060E211-BA79-4AA6-8DBF-B4C2DBB4DBCD}" type="slidenum">
              <a:rPr lang="cs-CZ" altLang="cs-CZ"/>
              <a:pPr>
                <a:spcBef>
                  <a:spcPct val="0"/>
                </a:spcBef>
              </a:pPr>
              <a:t>3</a:t>
            </a:fld>
            <a:endParaRPr lang="cs-CZ" altLang="cs-CZ"/>
          </a:p>
        </p:txBody>
      </p:sp>
      <p:sp>
        <p:nvSpPr>
          <p:cNvPr id="8195" name="Rectangle 2">
            <a:extLst>
              <a:ext uri="{FF2B5EF4-FFF2-40B4-BE49-F238E27FC236}">
                <a16:creationId xmlns:a16="http://schemas.microsoft.com/office/drawing/2014/main" id="{D9B1FB04-13C8-4F11-8C43-B84611D9FE0F}"/>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3DB97E5C-2115-4892-BF3F-5AC8E8C7E0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B4B5C99D-0E58-4C3F-ABAC-585FDC62068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02637CB-07B3-4AE2-A195-52AE70181F22}" type="slidenum">
              <a:rPr lang="cs-CZ" altLang="cs-CZ"/>
              <a:pPr>
                <a:spcBef>
                  <a:spcPct val="0"/>
                </a:spcBef>
              </a:pPr>
              <a:t>25</a:t>
            </a:fld>
            <a:endParaRPr lang="cs-CZ" altLang="cs-CZ"/>
          </a:p>
        </p:txBody>
      </p:sp>
      <p:sp>
        <p:nvSpPr>
          <p:cNvPr id="49155" name="Rectangle 2">
            <a:extLst>
              <a:ext uri="{FF2B5EF4-FFF2-40B4-BE49-F238E27FC236}">
                <a16:creationId xmlns:a16="http://schemas.microsoft.com/office/drawing/2014/main" id="{D5231693-1718-4EA2-BA6B-E589AE925A0A}"/>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B13CFE39-3355-4546-8785-CA5460F0182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A04FDCDB-A24D-4975-8F10-8B7E028A3C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09D8FE9-A1B2-46C2-9BA5-004D815AB59C}" type="slidenum">
              <a:rPr lang="cs-CZ" altLang="cs-CZ"/>
              <a:pPr>
                <a:spcBef>
                  <a:spcPct val="0"/>
                </a:spcBef>
              </a:pPr>
              <a:t>26</a:t>
            </a:fld>
            <a:endParaRPr lang="cs-CZ" altLang="cs-CZ"/>
          </a:p>
        </p:txBody>
      </p:sp>
      <p:sp>
        <p:nvSpPr>
          <p:cNvPr id="51203" name="Rectangle 2">
            <a:extLst>
              <a:ext uri="{FF2B5EF4-FFF2-40B4-BE49-F238E27FC236}">
                <a16:creationId xmlns:a16="http://schemas.microsoft.com/office/drawing/2014/main" id="{4716034F-4D65-4252-9E23-0F0E75985255}"/>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1B98E537-3F28-413E-96DA-BA542F4B21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095D6D98-EE22-42D1-AB87-0F83F183FB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2079A7C-204A-4535-B288-C63B083AB241}" type="slidenum">
              <a:rPr lang="cs-CZ" altLang="cs-CZ"/>
              <a:pPr>
                <a:spcBef>
                  <a:spcPct val="0"/>
                </a:spcBef>
              </a:pPr>
              <a:t>27</a:t>
            </a:fld>
            <a:endParaRPr lang="cs-CZ" altLang="cs-CZ"/>
          </a:p>
        </p:txBody>
      </p:sp>
      <p:sp>
        <p:nvSpPr>
          <p:cNvPr id="53251" name="Rectangle 2">
            <a:extLst>
              <a:ext uri="{FF2B5EF4-FFF2-40B4-BE49-F238E27FC236}">
                <a16:creationId xmlns:a16="http://schemas.microsoft.com/office/drawing/2014/main" id="{509E8586-6E72-40C9-9A3F-236253608C2E}"/>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9D798319-90C5-463C-B0C8-71C315A940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9885A74D-8327-4D02-9DD7-2B35061A7B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55F3A5A-BA79-4CA8-9685-6723B78EDCAC}" type="slidenum">
              <a:rPr lang="cs-CZ" altLang="cs-CZ"/>
              <a:pPr>
                <a:spcBef>
                  <a:spcPct val="0"/>
                </a:spcBef>
              </a:pPr>
              <a:t>28</a:t>
            </a:fld>
            <a:endParaRPr lang="cs-CZ" altLang="cs-CZ"/>
          </a:p>
        </p:txBody>
      </p:sp>
      <p:sp>
        <p:nvSpPr>
          <p:cNvPr id="55299" name="Rectangle 2">
            <a:extLst>
              <a:ext uri="{FF2B5EF4-FFF2-40B4-BE49-F238E27FC236}">
                <a16:creationId xmlns:a16="http://schemas.microsoft.com/office/drawing/2014/main" id="{72404555-D3DE-40FE-AD35-786142B2776F}"/>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D392B676-3211-4AAC-AAF5-C0EFDC3AA9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E16204D3-E961-4341-9212-F12CC25F4A2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CB8E0CC-9BED-4792-B4F5-B412A74FBF4F}" type="slidenum">
              <a:rPr lang="cs-CZ" altLang="cs-CZ"/>
              <a:pPr>
                <a:spcBef>
                  <a:spcPct val="0"/>
                </a:spcBef>
              </a:pPr>
              <a:t>29</a:t>
            </a:fld>
            <a:endParaRPr lang="cs-CZ" altLang="cs-CZ"/>
          </a:p>
        </p:txBody>
      </p:sp>
      <p:sp>
        <p:nvSpPr>
          <p:cNvPr id="57347" name="Rectangle 2">
            <a:extLst>
              <a:ext uri="{FF2B5EF4-FFF2-40B4-BE49-F238E27FC236}">
                <a16:creationId xmlns:a16="http://schemas.microsoft.com/office/drawing/2014/main" id="{B0D6CC46-360A-487B-8EB0-137718348A35}"/>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8F7A4D49-FC65-4FE9-9D8C-74F86091E7C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B3902B20-43F9-4EC0-AC02-BD9E71BC0A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9C2D18D-AEA1-4A09-B9F0-13755E24D81C}" type="slidenum">
              <a:rPr lang="cs-CZ" altLang="cs-CZ"/>
              <a:pPr>
                <a:spcBef>
                  <a:spcPct val="0"/>
                </a:spcBef>
              </a:pPr>
              <a:t>30</a:t>
            </a:fld>
            <a:endParaRPr lang="cs-CZ" altLang="cs-CZ"/>
          </a:p>
        </p:txBody>
      </p:sp>
      <p:sp>
        <p:nvSpPr>
          <p:cNvPr id="59395" name="Rectangle 2">
            <a:extLst>
              <a:ext uri="{FF2B5EF4-FFF2-40B4-BE49-F238E27FC236}">
                <a16:creationId xmlns:a16="http://schemas.microsoft.com/office/drawing/2014/main" id="{398BE440-E65E-4F9D-B20C-182DAA015564}"/>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70B6863A-25B0-4018-ADFC-3DEF0C5CD281}"/>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cs-CZ">
                <a:latin typeface="Arial" panose="020B0604020202020204" pitchFamily="34" charset="0"/>
              </a:rPr>
              <a:t>Beta and X/gamma have same weighting factor (confirm) because in X / gamma it is in fact an electron that delivers the dose during absorption or scatter.</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93BBE403-5EF6-49BA-98B2-A62784FA575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3A599F0-2776-4BBE-B816-8CC9E322B117}" type="slidenum">
              <a:rPr lang="cs-CZ" altLang="cs-CZ"/>
              <a:pPr>
                <a:spcBef>
                  <a:spcPct val="0"/>
                </a:spcBef>
              </a:pPr>
              <a:t>31</a:t>
            </a:fld>
            <a:endParaRPr lang="cs-CZ" altLang="cs-CZ"/>
          </a:p>
        </p:txBody>
      </p:sp>
      <p:sp>
        <p:nvSpPr>
          <p:cNvPr id="61443" name="Rectangle 2">
            <a:extLst>
              <a:ext uri="{FF2B5EF4-FFF2-40B4-BE49-F238E27FC236}">
                <a16:creationId xmlns:a16="http://schemas.microsoft.com/office/drawing/2014/main" id="{7ED419C5-3F0A-45A1-B11A-F6E252DD67B1}"/>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41D51862-59DD-4BF0-9C85-B3933C08D604}"/>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A94496BA-8B35-426D-A576-D21D243BDC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FFD4505-C2EF-491C-B0B9-31BBCAB0E1F7}" type="slidenum">
              <a:rPr lang="cs-CZ" altLang="cs-CZ"/>
              <a:pPr>
                <a:spcBef>
                  <a:spcPct val="0"/>
                </a:spcBef>
              </a:pPr>
              <a:t>32</a:t>
            </a:fld>
            <a:endParaRPr lang="cs-CZ" altLang="cs-CZ"/>
          </a:p>
        </p:txBody>
      </p:sp>
      <p:sp>
        <p:nvSpPr>
          <p:cNvPr id="63491" name="Rectangle 2">
            <a:extLst>
              <a:ext uri="{FF2B5EF4-FFF2-40B4-BE49-F238E27FC236}">
                <a16:creationId xmlns:a16="http://schemas.microsoft.com/office/drawing/2014/main" id="{2A9EA8B6-3D89-496C-ADCC-FA84EA229C51}"/>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5B87E4D1-699B-4F97-B1A6-D6A4DF1289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A18592C1-E8A2-4DAE-906D-7326F10D54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3DD4095-AD3A-4A96-AA36-89A3A50E7E5E}" type="slidenum">
              <a:rPr lang="cs-CZ" altLang="cs-CZ"/>
              <a:pPr>
                <a:spcBef>
                  <a:spcPct val="0"/>
                </a:spcBef>
              </a:pPr>
              <a:t>34</a:t>
            </a:fld>
            <a:endParaRPr lang="cs-CZ" altLang="cs-CZ"/>
          </a:p>
        </p:txBody>
      </p:sp>
      <p:sp>
        <p:nvSpPr>
          <p:cNvPr id="66563" name="Rectangle 2">
            <a:extLst>
              <a:ext uri="{FF2B5EF4-FFF2-40B4-BE49-F238E27FC236}">
                <a16:creationId xmlns:a16="http://schemas.microsoft.com/office/drawing/2014/main" id="{57380CCA-42A9-4BED-80FD-06EB1AF8E63C}"/>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4DFDF3BB-95D5-4DC6-999B-BE404690A11F}"/>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AD318FDC-383E-4F11-BC75-22C2BC856FB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3908D22-E18C-4F57-9F41-6F769C2A5910}" type="slidenum">
              <a:rPr lang="cs-CZ" altLang="cs-CZ"/>
              <a:pPr>
                <a:spcBef>
                  <a:spcPct val="0"/>
                </a:spcBef>
              </a:pPr>
              <a:t>35</a:t>
            </a:fld>
            <a:endParaRPr lang="cs-CZ" altLang="cs-CZ"/>
          </a:p>
        </p:txBody>
      </p:sp>
      <p:sp>
        <p:nvSpPr>
          <p:cNvPr id="68611" name="Rectangle 2">
            <a:extLst>
              <a:ext uri="{FF2B5EF4-FFF2-40B4-BE49-F238E27FC236}">
                <a16:creationId xmlns:a16="http://schemas.microsoft.com/office/drawing/2014/main" id="{5AB462D6-97F8-4441-B579-D52DAF39D7BF}"/>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D60FEF78-0D19-4ECB-9D0B-E93024C669F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FE8788FC-B874-4663-99F3-E57DA6E7E7A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2747356-34C7-4FB0-B682-4D764BA455A2}" type="slidenum">
              <a:rPr lang="cs-CZ" altLang="cs-CZ"/>
              <a:pPr>
                <a:spcBef>
                  <a:spcPct val="0"/>
                </a:spcBef>
              </a:pPr>
              <a:t>4</a:t>
            </a:fld>
            <a:endParaRPr lang="cs-CZ" altLang="cs-CZ"/>
          </a:p>
        </p:txBody>
      </p:sp>
      <p:sp>
        <p:nvSpPr>
          <p:cNvPr id="10243" name="Rectangle 2">
            <a:extLst>
              <a:ext uri="{FF2B5EF4-FFF2-40B4-BE49-F238E27FC236}">
                <a16:creationId xmlns:a16="http://schemas.microsoft.com/office/drawing/2014/main" id="{575A7727-6BE4-4391-AEAA-929F06A9FBCE}"/>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121EFAD9-B3B1-4F8C-B346-504AB52018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16AE17BA-69A2-4BA4-BCDA-01E1F85528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F99336A-2649-4359-ABE7-E71DBAB9EBBC}" type="slidenum">
              <a:rPr lang="cs-CZ" altLang="cs-CZ"/>
              <a:pPr>
                <a:spcBef>
                  <a:spcPct val="0"/>
                </a:spcBef>
              </a:pPr>
              <a:t>36</a:t>
            </a:fld>
            <a:endParaRPr lang="cs-CZ" altLang="cs-CZ"/>
          </a:p>
        </p:txBody>
      </p:sp>
      <p:sp>
        <p:nvSpPr>
          <p:cNvPr id="70659" name="Rectangle 2">
            <a:extLst>
              <a:ext uri="{FF2B5EF4-FFF2-40B4-BE49-F238E27FC236}">
                <a16:creationId xmlns:a16="http://schemas.microsoft.com/office/drawing/2014/main" id="{DE5AE2DD-7079-4BA0-A918-E08B9FF0E6D6}"/>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AA759529-1CD4-4A14-8018-AD13642035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478AC26B-42AC-4404-B3FC-A2E1E205B0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CA93926-5FAB-449E-9A83-147F9972B786}" type="slidenum">
              <a:rPr lang="cs-CZ" altLang="cs-CZ"/>
              <a:pPr>
                <a:spcBef>
                  <a:spcPct val="0"/>
                </a:spcBef>
              </a:pPr>
              <a:t>38</a:t>
            </a:fld>
            <a:endParaRPr lang="cs-CZ" altLang="cs-CZ"/>
          </a:p>
        </p:txBody>
      </p:sp>
      <p:sp>
        <p:nvSpPr>
          <p:cNvPr id="73731" name="Rectangle 2">
            <a:extLst>
              <a:ext uri="{FF2B5EF4-FFF2-40B4-BE49-F238E27FC236}">
                <a16:creationId xmlns:a16="http://schemas.microsoft.com/office/drawing/2014/main" id="{454FBA6D-9ACE-41C1-89AB-678678DA3A8B}"/>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93CF2EA0-8B19-44B3-915E-57F1366AF5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714384CE-3C36-44C9-A58C-DEF81581A1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A0C0BF7-37E2-4DA0-B9BA-5D3DEF055AD2}" type="slidenum">
              <a:rPr lang="cs-CZ" altLang="cs-CZ"/>
              <a:pPr>
                <a:spcBef>
                  <a:spcPct val="0"/>
                </a:spcBef>
              </a:pPr>
              <a:t>39</a:t>
            </a:fld>
            <a:endParaRPr lang="cs-CZ" altLang="cs-CZ"/>
          </a:p>
        </p:txBody>
      </p:sp>
      <p:sp>
        <p:nvSpPr>
          <p:cNvPr id="75779" name="Rectangle 2">
            <a:extLst>
              <a:ext uri="{FF2B5EF4-FFF2-40B4-BE49-F238E27FC236}">
                <a16:creationId xmlns:a16="http://schemas.microsoft.com/office/drawing/2014/main" id="{3F104A91-D216-45C8-9DF9-901EAC12F908}"/>
              </a:ext>
            </a:extLst>
          </p:cNvPr>
          <p:cNvSpPr>
            <a:spLocks noGrp="1" noRot="1" noChangeAspect="1" noChangeArrowheads="1" noTextEdit="1"/>
          </p:cNvSpPr>
          <p:nvPr>
            <p:ph type="sldImg"/>
          </p:nvPr>
        </p:nvSpPr>
        <p:spPr>
          <a:ln/>
        </p:spPr>
      </p:sp>
      <p:sp>
        <p:nvSpPr>
          <p:cNvPr id="75780" name="Rectangle 3">
            <a:extLst>
              <a:ext uri="{FF2B5EF4-FFF2-40B4-BE49-F238E27FC236}">
                <a16:creationId xmlns:a16="http://schemas.microsoft.com/office/drawing/2014/main" id="{AB277ED1-38BC-4ACD-AA35-A7FDCB8F08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3E2DA223-B591-4E81-9C49-C1E9170A96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6DE8B62-7516-4FDB-BFDF-ED88DED6A7B9}" type="slidenum">
              <a:rPr lang="cs-CZ" altLang="cs-CZ"/>
              <a:pPr>
                <a:spcBef>
                  <a:spcPct val="0"/>
                </a:spcBef>
              </a:pPr>
              <a:t>40</a:t>
            </a:fld>
            <a:endParaRPr lang="cs-CZ" altLang="cs-CZ"/>
          </a:p>
        </p:txBody>
      </p:sp>
      <p:sp>
        <p:nvSpPr>
          <p:cNvPr id="79875" name="Rectangle 2">
            <a:extLst>
              <a:ext uri="{FF2B5EF4-FFF2-40B4-BE49-F238E27FC236}">
                <a16:creationId xmlns:a16="http://schemas.microsoft.com/office/drawing/2014/main" id="{03ABD812-B1F4-48C6-A0E6-FF7D2CE3FF6F}"/>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61B57D2A-6CC7-4FB5-88C3-059584C354AA}"/>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D4E3895B-7801-4312-AE92-56067D4EDA5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768957B-DBB0-4245-8547-460B2C82A237}" type="slidenum">
              <a:rPr lang="cs-CZ" altLang="cs-CZ"/>
              <a:pPr>
                <a:spcBef>
                  <a:spcPct val="0"/>
                </a:spcBef>
              </a:pPr>
              <a:t>41</a:t>
            </a:fld>
            <a:endParaRPr lang="cs-CZ" altLang="cs-CZ"/>
          </a:p>
        </p:txBody>
      </p:sp>
      <p:sp>
        <p:nvSpPr>
          <p:cNvPr id="81923" name="Rectangle 2">
            <a:extLst>
              <a:ext uri="{FF2B5EF4-FFF2-40B4-BE49-F238E27FC236}">
                <a16:creationId xmlns:a16="http://schemas.microsoft.com/office/drawing/2014/main" id="{57517A77-82D6-428F-BFFF-ECEFB16C5449}"/>
              </a:ext>
            </a:extLst>
          </p:cNvPr>
          <p:cNvSpPr>
            <a:spLocks noGrp="1" noRot="1" noChangeAspect="1" noChangeArrowheads="1" noTextEdit="1"/>
          </p:cNvSpPr>
          <p:nvPr>
            <p:ph type="sldImg"/>
          </p:nvPr>
        </p:nvSpPr>
        <p:spPr>
          <a:ln/>
        </p:spPr>
      </p:sp>
      <p:sp>
        <p:nvSpPr>
          <p:cNvPr id="81924" name="Rectangle 3">
            <a:extLst>
              <a:ext uri="{FF2B5EF4-FFF2-40B4-BE49-F238E27FC236}">
                <a16:creationId xmlns:a16="http://schemas.microsoft.com/office/drawing/2014/main" id="{76FDD5E9-580F-4079-9AA7-FA70AE81FB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9D92E3B1-1366-4856-8496-103F20C8B8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41FD1F0-61C5-4156-A55E-0CE27C8F932A}" type="slidenum">
              <a:rPr lang="cs-CZ" altLang="cs-CZ"/>
              <a:pPr>
                <a:spcBef>
                  <a:spcPct val="0"/>
                </a:spcBef>
              </a:pPr>
              <a:t>42</a:t>
            </a:fld>
            <a:endParaRPr lang="cs-CZ" altLang="cs-CZ"/>
          </a:p>
        </p:txBody>
      </p:sp>
      <p:sp>
        <p:nvSpPr>
          <p:cNvPr id="83971" name="Rectangle 2">
            <a:extLst>
              <a:ext uri="{FF2B5EF4-FFF2-40B4-BE49-F238E27FC236}">
                <a16:creationId xmlns:a16="http://schemas.microsoft.com/office/drawing/2014/main" id="{921B71F3-49A1-4D9F-AF4B-30B08E2E9A16}"/>
              </a:ext>
            </a:extLst>
          </p:cNvPr>
          <p:cNvSpPr>
            <a:spLocks noGrp="1" noRot="1" noChangeAspect="1" noChangeArrowheads="1" noTextEdit="1"/>
          </p:cNvSpPr>
          <p:nvPr>
            <p:ph type="sldImg"/>
          </p:nvPr>
        </p:nvSpPr>
        <p:spPr>
          <a:ln/>
        </p:spPr>
      </p:sp>
      <p:sp>
        <p:nvSpPr>
          <p:cNvPr id="83972" name="Rectangle 3">
            <a:extLst>
              <a:ext uri="{FF2B5EF4-FFF2-40B4-BE49-F238E27FC236}">
                <a16:creationId xmlns:a16="http://schemas.microsoft.com/office/drawing/2014/main" id="{35959034-80FA-4197-A17A-15A8EFF3953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644CFBEE-7842-4C41-B50F-E59F28AC1A6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D6ACF27-AB99-40E7-8A60-B3AA7FB48137}" type="slidenum">
              <a:rPr lang="cs-CZ" altLang="cs-CZ"/>
              <a:pPr>
                <a:spcBef>
                  <a:spcPct val="0"/>
                </a:spcBef>
              </a:pPr>
              <a:t>43</a:t>
            </a:fld>
            <a:endParaRPr lang="cs-CZ" altLang="cs-CZ"/>
          </a:p>
        </p:txBody>
      </p:sp>
      <p:sp>
        <p:nvSpPr>
          <p:cNvPr id="86019" name="Rectangle 2">
            <a:extLst>
              <a:ext uri="{FF2B5EF4-FFF2-40B4-BE49-F238E27FC236}">
                <a16:creationId xmlns:a16="http://schemas.microsoft.com/office/drawing/2014/main" id="{52964B30-7D75-4A97-BCA0-1BC8F6B87646}"/>
              </a:ext>
            </a:extLst>
          </p:cNvPr>
          <p:cNvSpPr>
            <a:spLocks noGrp="1" noRot="1" noChangeAspect="1" noChangeArrowheads="1" noTextEdit="1"/>
          </p:cNvSpPr>
          <p:nvPr>
            <p:ph type="sldImg"/>
          </p:nvPr>
        </p:nvSpPr>
        <p:spPr>
          <a:ln/>
        </p:spPr>
      </p:sp>
      <p:sp>
        <p:nvSpPr>
          <p:cNvPr id="86020" name="Rectangle 3">
            <a:extLst>
              <a:ext uri="{FF2B5EF4-FFF2-40B4-BE49-F238E27FC236}">
                <a16:creationId xmlns:a16="http://schemas.microsoft.com/office/drawing/2014/main" id="{9AA3AB8D-EB79-4DB6-A8DF-C852C6EE28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5B673ECC-502B-434E-B6FC-15989A1F13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6AFE362-4498-4DD5-82DF-2C4181879E7F}" type="slidenum">
              <a:rPr lang="cs-CZ" altLang="cs-CZ"/>
              <a:pPr>
                <a:spcBef>
                  <a:spcPct val="0"/>
                </a:spcBef>
              </a:pPr>
              <a:t>44</a:t>
            </a:fld>
            <a:endParaRPr lang="cs-CZ" altLang="cs-CZ"/>
          </a:p>
        </p:txBody>
      </p:sp>
      <p:sp>
        <p:nvSpPr>
          <p:cNvPr id="88067" name="Rectangle 2">
            <a:extLst>
              <a:ext uri="{FF2B5EF4-FFF2-40B4-BE49-F238E27FC236}">
                <a16:creationId xmlns:a16="http://schemas.microsoft.com/office/drawing/2014/main" id="{B8C29EA2-839D-442F-8D16-B95C3494CB00}"/>
              </a:ext>
            </a:extLst>
          </p:cNvPr>
          <p:cNvSpPr>
            <a:spLocks noGrp="1" noRot="1" noChangeAspect="1" noChangeArrowheads="1" noTextEdit="1"/>
          </p:cNvSpPr>
          <p:nvPr>
            <p:ph type="sldImg"/>
          </p:nvPr>
        </p:nvSpPr>
        <p:spPr>
          <a:ln/>
        </p:spPr>
      </p:sp>
      <p:sp>
        <p:nvSpPr>
          <p:cNvPr id="88068" name="Rectangle 3">
            <a:extLst>
              <a:ext uri="{FF2B5EF4-FFF2-40B4-BE49-F238E27FC236}">
                <a16:creationId xmlns:a16="http://schemas.microsoft.com/office/drawing/2014/main" id="{1ACAB232-9197-4553-BDE2-0308CC23A5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18C2E900-9318-4538-965A-237055EC421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45864EB-CB39-4E91-A902-CF3B0AF6B852}" type="slidenum">
              <a:rPr lang="cs-CZ" altLang="cs-CZ"/>
              <a:pPr>
                <a:spcBef>
                  <a:spcPct val="0"/>
                </a:spcBef>
              </a:pPr>
              <a:t>45</a:t>
            </a:fld>
            <a:endParaRPr lang="cs-CZ" altLang="cs-CZ"/>
          </a:p>
        </p:txBody>
      </p:sp>
      <p:sp>
        <p:nvSpPr>
          <p:cNvPr id="90115" name="Rectangle 2">
            <a:extLst>
              <a:ext uri="{FF2B5EF4-FFF2-40B4-BE49-F238E27FC236}">
                <a16:creationId xmlns:a16="http://schemas.microsoft.com/office/drawing/2014/main" id="{004133D0-911E-4B13-8BDD-8E8DA5844767}"/>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C3EA6170-CCC3-4616-A7A4-2387A289C85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3D247409-5CB1-43AB-BDCA-48A8E6E2A7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6BE026C-7375-42F4-851D-63D601198A62}" type="slidenum">
              <a:rPr lang="cs-CZ" altLang="cs-CZ"/>
              <a:pPr>
                <a:spcBef>
                  <a:spcPct val="0"/>
                </a:spcBef>
              </a:pPr>
              <a:t>46</a:t>
            </a:fld>
            <a:endParaRPr lang="cs-CZ" altLang="cs-CZ"/>
          </a:p>
        </p:txBody>
      </p:sp>
      <p:sp>
        <p:nvSpPr>
          <p:cNvPr id="92163" name="Rectangle 2">
            <a:extLst>
              <a:ext uri="{FF2B5EF4-FFF2-40B4-BE49-F238E27FC236}">
                <a16:creationId xmlns:a16="http://schemas.microsoft.com/office/drawing/2014/main" id="{B49AF7A1-617D-445A-8BC1-919B208295B4}"/>
              </a:ext>
            </a:extLst>
          </p:cNvPr>
          <p:cNvSpPr>
            <a:spLocks noGrp="1" noRot="1" noChangeAspect="1" noChangeArrowheads="1" noTextEdit="1"/>
          </p:cNvSpPr>
          <p:nvPr>
            <p:ph type="sldImg"/>
          </p:nvPr>
        </p:nvSpPr>
        <p:spPr>
          <a:ln/>
        </p:spPr>
      </p:sp>
      <p:sp>
        <p:nvSpPr>
          <p:cNvPr id="92164" name="Rectangle 3">
            <a:extLst>
              <a:ext uri="{FF2B5EF4-FFF2-40B4-BE49-F238E27FC236}">
                <a16:creationId xmlns:a16="http://schemas.microsoft.com/office/drawing/2014/main" id="{A6CA7CF8-1818-48B8-8EE5-E989685EB10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EFA89E6B-97DD-46D9-A48B-5C34B636CC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DC0F2D2-106B-438F-9CB7-F9A804DA3CAC}" type="slidenum">
              <a:rPr lang="cs-CZ" altLang="cs-CZ"/>
              <a:pPr>
                <a:spcBef>
                  <a:spcPct val="0"/>
                </a:spcBef>
              </a:pPr>
              <a:t>5</a:t>
            </a:fld>
            <a:endParaRPr lang="cs-CZ" altLang="cs-CZ"/>
          </a:p>
        </p:txBody>
      </p:sp>
      <p:sp>
        <p:nvSpPr>
          <p:cNvPr id="12291" name="Rectangle 2">
            <a:extLst>
              <a:ext uri="{FF2B5EF4-FFF2-40B4-BE49-F238E27FC236}">
                <a16:creationId xmlns:a16="http://schemas.microsoft.com/office/drawing/2014/main" id="{F4D18F51-E3AB-46CA-A93D-1DC182C617D2}"/>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A4B173E0-BCD6-4F13-8BDC-C8C12A7B89D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284ACF20-08B9-4EB5-AE54-ACAD56EC52F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122EBBE-0927-42AC-B20A-B06B3C3EF20B}" type="slidenum">
              <a:rPr lang="cs-CZ" altLang="cs-CZ"/>
              <a:pPr>
                <a:spcBef>
                  <a:spcPct val="0"/>
                </a:spcBef>
              </a:pPr>
              <a:t>47</a:t>
            </a:fld>
            <a:endParaRPr lang="cs-CZ" altLang="cs-CZ"/>
          </a:p>
        </p:txBody>
      </p:sp>
      <p:sp>
        <p:nvSpPr>
          <p:cNvPr id="94211" name="Rectangle 2">
            <a:extLst>
              <a:ext uri="{FF2B5EF4-FFF2-40B4-BE49-F238E27FC236}">
                <a16:creationId xmlns:a16="http://schemas.microsoft.com/office/drawing/2014/main" id="{C9BABB59-E203-4FEA-BDB3-1ABC8D94F444}"/>
              </a:ext>
            </a:extLst>
          </p:cNvPr>
          <p:cNvSpPr>
            <a:spLocks noGrp="1" noRot="1" noChangeAspect="1" noChangeArrowheads="1" noTextEdit="1"/>
          </p:cNvSpPr>
          <p:nvPr>
            <p:ph type="sldImg"/>
          </p:nvPr>
        </p:nvSpPr>
        <p:spPr>
          <a:ln/>
        </p:spPr>
      </p:sp>
      <p:sp>
        <p:nvSpPr>
          <p:cNvPr id="94212" name="Rectangle 3">
            <a:extLst>
              <a:ext uri="{FF2B5EF4-FFF2-40B4-BE49-F238E27FC236}">
                <a16:creationId xmlns:a16="http://schemas.microsoft.com/office/drawing/2014/main" id="{2AC60882-B625-4A75-8505-1D716EDAD2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30C56CED-D182-4246-9383-6A2D1D4B53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934DA46-8F13-44D7-90D5-F6D1F5E027A0}" type="slidenum">
              <a:rPr lang="cs-CZ" altLang="cs-CZ"/>
              <a:pPr>
                <a:spcBef>
                  <a:spcPct val="0"/>
                </a:spcBef>
              </a:pPr>
              <a:t>48</a:t>
            </a:fld>
            <a:endParaRPr lang="cs-CZ" altLang="cs-CZ"/>
          </a:p>
        </p:txBody>
      </p:sp>
      <p:sp>
        <p:nvSpPr>
          <p:cNvPr id="96259" name="Rectangle 2">
            <a:extLst>
              <a:ext uri="{FF2B5EF4-FFF2-40B4-BE49-F238E27FC236}">
                <a16:creationId xmlns:a16="http://schemas.microsoft.com/office/drawing/2014/main" id="{1BCB4778-998F-4B04-A35E-59B1DEDB3A27}"/>
              </a:ext>
            </a:extLst>
          </p:cNvPr>
          <p:cNvSpPr>
            <a:spLocks noGrp="1" noRot="1" noChangeAspect="1" noChangeArrowheads="1" noTextEdit="1"/>
          </p:cNvSpPr>
          <p:nvPr>
            <p:ph type="sldImg"/>
          </p:nvPr>
        </p:nvSpPr>
        <p:spPr>
          <a:ln/>
        </p:spPr>
      </p:sp>
      <p:sp>
        <p:nvSpPr>
          <p:cNvPr id="96260" name="Rectangle 3">
            <a:extLst>
              <a:ext uri="{FF2B5EF4-FFF2-40B4-BE49-F238E27FC236}">
                <a16:creationId xmlns:a16="http://schemas.microsoft.com/office/drawing/2014/main" id="{153B755A-4F44-4C08-A4D4-0106A1FC81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7A8C3188-47B8-427C-9D4D-5E862D9BFEA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9CB9D14-65DD-4663-9A5F-21CA02780DD2}" type="slidenum">
              <a:rPr lang="cs-CZ" altLang="cs-CZ"/>
              <a:pPr>
                <a:spcBef>
                  <a:spcPct val="0"/>
                </a:spcBef>
              </a:pPr>
              <a:t>49</a:t>
            </a:fld>
            <a:endParaRPr lang="cs-CZ" altLang="cs-CZ"/>
          </a:p>
        </p:txBody>
      </p:sp>
      <p:sp>
        <p:nvSpPr>
          <p:cNvPr id="98307" name="Rectangle 2">
            <a:extLst>
              <a:ext uri="{FF2B5EF4-FFF2-40B4-BE49-F238E27FC236}">
                <a16:creationId xmlns:a16="http://schemas.microsoft.com/office/drawing/2014/main" id="{A57302BC-B59D-483D-9784-6A7BD34B228C}"/>
              </a:ext>
            </a:extLst>
          </p:cNvPr>
          <p:cNvSpPr>
            <a:spLocks noGrp="1" noRot="1" noChangeAspect="1" noChangeArrowheads="1" noTextEdit="1"/>
          </p:cNvSpPr>
          <p:nvPr>
            <p:ph type="sldImg"/>
          </p:nvPr>
        </p:nvSpPr>
        <p:spPr>
          <a:ln/>
        </p:spPr>
      </p:sp>
      <p:sp>
        <p:nvSpPr>
          <p:cNvPr id="98308" name="Rectangle 3">
            <a:extLst>
              <a:ext uri="{FF2B5EF4-FFF2-40B4-BE49-F238E27FC236}">
                <a16:creationId xmlns:a16="http://schemas.microsoft.com/office/drawing/2014/main" id="{A18D0792-4DB6-47B8-A9EC-99E1CC501A28}"/>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0EBA88C5-63B0-45CE-B101-241FEED8768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1C5032A-A42A-4CFB-8CCB-B363FE9F7755}" type="slidenum">
              <a:rPr lang="cs-CZ" altLang="cs-CZ"/>
              <a:pPr>
                <a:spcBef>
                  <a:spcPct val="0"/>
                </a:spcBef>
              </a:pPr>
              <a:t>50</a:t>
            </a:fld>
            <a:endParaRPr lang="cs-CZ" altLang="cs-CZ"/>
          </a:p>
        </p:txBody>
      </p:sp>
      <p:sp>
        <p:nvSpPr>
          <p:cNvPr id="100355" name="Rectangle 2">
            <a:extLst>
              <a:ext uri="{FF2B5EF4-FFF2-40B4-BE49-F238E27FC236}">
                <a16:creationId xmlns:a16="http://schemas.microsoft.com/office/drawing/2014/main" id="{5592ABE2-C1B9-49DE-848D-FB10C6199416}"/>
              </a:ext>
            </a:extLst>
          </p:cNvPr>
          <p:cNvSpPr>
            <a:spLocks noGrp="1" noRot="1" noChangeAspect="1" noChangeArrowheads="1" noTextEdit="1"/>
          </p:cNvSpPr>
          <p:nvPr>
            <p:ph type="sldImg"/>
          </p:nvPr>
        </p:nvSpPr>
        <p:spPr>
          <a:ln/>
        </p:spPr>
      </p:sp>
      <p:sp>
        <p:nvSpPr>
          <p:cNvPr id="100356" name="Rectangle 3">
            <a:extLst>
              <a:ext uri="{FF2B5EF4-FFF2-40B4-BE49-F238E27FC236}">
                <a16:creationId xmlns:a16="http://schemas.microsoft.com/office/drawing/2014/main" id="{1A9E55B7-656E-4AE2-A5E5-D653124DB433}"/>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8FD3C70A-5111-440F-A7BC-E9E8ADDBB42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42C82B3-C8A5-4DB2-8640-BDE0E5BB5B71}" type="slidenum">
              <a:rPr lang="cs-CZ" altLang="cs-CZ"/>
              <a:pPr>
                <a:spcBef>
                  <a:spcPct val="0"/>
                </a:spcBef>
              </a:pPr>
              <a:t>51</a:t>
            </a:fld>
            <a:endParaRPr lang="cs-CZ" altLang="cs-CZ"/>
          </a:p>
        </p:txBody>
      </p:sp>
      <p:sp>
        <p:nvSpPr>
          <p:cNvPr id="102403" name="Rectangle 2">
            <a:extLst>
              <a:ext uri="{FF2B5EF4-FFF2-40B4-BE49-F238E27FC236}">
                <a16:creationId xmlns:a16="http://schemas.microsoft.com/office/drawing/2014/main" id="{FC00545C-C406-4A2B-8118-94ED2C3A2045}"/>
              </a:ext>
            </a:extLst>
          </p:cNvPr>
          <p:cNvSpPr>
            <a:spLocks noGrp="1" noRot="1" noChangeAspect="1" noChangeArrowheads="1" noTextEdit="1"/>
          </p:cNvSpPr>
          <p:nvPr>
            <p:ph type="sldImg"/>
          </p:nvPr>
        </p:nvSpPr>
        <p:spPr>
          <a:ln/>
        </p:spPr>
      </p:sp>
      <p:sp>
        <p:nvSpPr>
          <p:cNvPr id="102404" name="Rectangle 3">
            <a:extLst>
              <a:ext uri="{FF2B5EF4-FFF2-40B4-BE49-F238E27FC236}">
                <a16:creationId xmlns:a16="http://schemas.microsoft.com/office/drawing/2014/main" id="{FD5FDCC5-A6AF-4E93-A3A3-AFD7137E5A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752FE0E7-ACBC-4CDB-8E9D-58E4CDFE5E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775E113-D5B4-4E97-A2D4-11774038935C}" type="slidenum">
              <a:rPr lang="cs-CZ" altLang="cs-CZ"/>
              <a:pPr>
                <a:spcBef>
                  <a:spcPct val="0"/>
                </a:spcBef>
              </a:pPr>
              <a:t>52</a:t>
            </a:fld>
            <a:endParaRPr lang="cs-CZ" altLang="cs-CZ"/>
          </a:p>
        </p:txBody>
      </p:sp>
      <p:sp>
        <p:nvSpPr>
          <p:cNvPr id="104451" name="Rectangle 2">
            <a:extLst>
              <a:ext uri="{FF2B5EF4-FFF2-40B4-BE49-F238E27FC236}">
                <a16:creationId xmlns:a16="http://schemas.microsoft.com/office/drawing/2014/main" id="{2AED1518-00B6-499B-9D5B-4B0E7AE226EE}"/>
              </a:ext>
            </a:extLst>
          </p:cNvPr>
          <p:cNvSpPr>
            <a:spLocks noGrp="1" noRot="1" noChangeAspect="1" noChangeArrowheads="1" noTextEdit="1"/>
          </p:cNvSpPr>
          <p:nvPr>
            <p:ph type="sldImg"/>
          </p:nvPr>
        </p:nvSpPr>
        <p:spPr>
          <a:ln/>
        </p:spPr>
      </p:sp>
      <p:sp>
        <p:nvSpPr>
          <p:cNvPr id="104452" name="Rectangle 3">
            <a:extLst>
              <a:ext uri="{FF2B5EF4-FFF2-40B4-BE49-F238E27FC236}">
                <a16:creationId xmlns:a16="http://schemas.microsoft.com/office/drawing/2014/main" id="{E443984E-FB86-4F80-9C76-4F7C22DF4017}"/>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54E8DDA0-A7A7-4576-A278-19FF538390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6219CB7-5D76-4432-AC0E-192F7EAAC3F4}" type="slidenum">
              <a:rPr lang="cs-CZ" altLang="cs-CZ"/>
              <a:pPr>
                <a:spcBef>
                  <a:spcPct val="0"/>
                </a:spcBef>
              </a:pPr>
              <a:t>53</a:t>
            </a:fld>
            <a:endParaRPr lang="cs-CZ" altLang="cs-CZ"/>
          </a:p>
        </p:txBody>
      </p:sp>
      <p:sp>
        <p:nvSpPr>
          <p:cNvPr id="106499" name="Rectangle 2">
            <a:extLst>
              <a:ext uri="{FF2B5EF4-FFF2-40B4-BE49-F238E27FC236}">
                <a16:creationId xmlns:a16="http://schemas.microsoft.com/office/drawing/2014/main" id="{28705FA7-D5D3-4190-BED8-C96E48070F0D}"/>
              </a:ext>
            </a:extLst>
          </p:cNvPr>
          <p:cNvSpPr>
            <a:spLocks noGrp="1" noRot="1" noChangeAspect="1" noChangeArrowheads="1" noTextEdit="1"/>
          </p:cNvSpPr>
          <p:nvPr>
            <p:ph type="sldImg"/>
          </p:nvPr>
        </p:nvSpPr>
        <p:spPr>
          <a:ln/>
        </p:spPr>
      </p:sp>
      <p:sp>
        <p:nvSpPr>
          <p:cNvPr id="106500" name="Rectangle 3">
            <a:extLst>
              <a:ext uri="{FF2B5EF4-FFF2-40B4-BE49-F238E27FC236}">
                <a16:creationId xmlns:a16="http://schemas.microsoft.com/office/drawing/2014/main" id="{7F48EE0A-B728-43E0-B5DB-161EC38533C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6387ABF5-C3DC-4C16-9922-2D6728CBDC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D8FCED1-1160-4F8B-A773-103329B4166E}" type="slidenum">
              <a:rPr lang="cs-CZ" altLang="cs-CZ"/>
              <a:pPr>
                <a:spcBef>
                  <a:spcPct val="0"/>
                </a:spcBef>
              </a:pPr>
              <a:t>54</a:t>
            </a:fld>
            <a:endParaRPr lang="cs-CZ" altLang="cs-CZ"/>
          </a:p>
        </p:txBody>
      </p:sp>
      <p:sp>
        <p:nvSpPr>
          <p:cNvPr id="108547" name="Rectangle 2">
            <a:extLst>
              <a:ext uri="{FF2B5EF4-FFF2-40B4-BE49-F238E27FC236}">
                <a16:creationId xmlns:a16="http://schemas.microsoft.com/office/drawing/2014/main" id="{B242BA6F-BD50-4257-B8DA-468F00D32063}"/>
              </a:ext>
            </a:extLst>
          </p:cNvPr>
          <p:cNvSpPr>
            <a:spLocks noGrp="1" noRot="1" noChangeAspect="1" noChangeArrowheads="1" noTextEdit="1"/>
          </p:cNvSpPr>
          <p:nvPr>
            <p:ph type="sldImg"/>
          </p:nvPr>
        </p:nvSpPr>
        <p:spPr>
          <a:ln/>
        </p:spPr>
      </p:sp>
      <p:sp>
        <p:nvSpPr>
          <p:cNvPr id="108548" name="Rectangle 3">
            <a:extLst>
              <a:ext uri="{FF2B5EF4-FFF2-40B4-BE49-F238E27FC236}">
                <a16:creationId xmlns:a16="http://schemas.microsoft.com/office/drawing/2014/main" id="{E672052F-D58F-457C-A5C7-834A0AC8CD6F}"/>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8E990C6A-5753-46F5-B187-79DE152EF54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C7B8267-AA19-4296-A5A9-77DE3A04F5BC}" type="slidenum">
              <a:rPr lang="cs-CZ" altLang="cs-CZ"/>
              <a:pPr>
                <a:spcBef>
                  <a:spcPct val="0"/>
                </a:spcBef>
              </a:pPr>
              <a:t>55</a:t>
            </a:fld>
            <a:endParaRPr lang="cs-CZ" altLang="cs-CZ"/>
          </a:p>
        </p:txBody>
      </p:sp>
      <p:sp>
        <p:nvSpPr>
          <p:cNvPr id="110595" name="Rectangle 2">
            <a:extLst>
              <a:ext uri="{FF2B5EF4-FFF2-40B4-BE49-F238E27FC236}">
                <a16:creationId xmlns:a16="http://schemas.microsoft.com/office/drawing/2014/main" id="{C6425347-12FC-4605-B5FA-5A1E29614FF5}"/>
              </a:ext>
            </a:extLst>
          </p:cNvPr>
          <p:cNvSpPr>
            <a:spLocks noGrp="1" noRot="1" noChangeAspect="1" noChangeArrowheads="1" noTextEdit="1"/>
          </p:cNvSpPr>
          <p:nvPr>
            <p:ph type="sldImg"/>
          </p:nvPr>
        </p:nvSpPr>
        <p:spPr>
          <a:ln/>
        </p:spPr>
      </p:sp>
      <p:sp>
        <p:nvSpPr>
          <p:cNvPr id="110596" name="Rectangle 3">
            <a:extLst>
              <a:ext uri="{FF2B5EF4-FFF2-40B4-BE49-F238E27FC236}">
                <a16:creationId xmlns:a16="http://schemas.microsoft.com/office/drawing/2014/main" id="{CB644BB3-B1EA-44D0-B7BF-38D56F37CA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7E8639B5-F85A-4F87-BD09-B93FFB811A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DCC9B59-7E1E-4C5E-8775-79A81D1C41D9}" type="slidenum">
              <a:rPr lang="cs-CZ" altLang="cs-CZ"/>
              <a:pPr>
                <a:spcBef>
                  <a:spcPct val="0"/>
                </a:spcBef>
              </a:pPr>
              <a:t>6</a:t>
            </a:fld>
            <a:endParaRPr lang="cs-CZ" altLang="cs-CZ"/>
          </a:p>
        </p:txBody>
      </p:sp>
      <p:sp>
        <p:nvSpPr>
          <p:cNvPr id="14339" name="Rectangle 2">
            <a:extLst>
              <a:ext uri="{FF2B5EF4-FFF2-40B4-BE49-F238E27FC236}">
                <a16:creationId xmlns:a16="http://schemas.microsoft.com/office/drawing/2014/main" id="{369AC73C-77AE-48B0-AF50-41D80B7D9DEC}"/>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455367F6-A593-4972-A5BE-53A3B81FFE9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209512CB-703C-416C-AB0C-42F46E340FD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7AB6C6D-A7F2-4E53-9E1A-2A769DAD23B2}" type="slidenum">
              <a:rPr lang="cs-CZ" altLang="cs-CZ"/>
              <a:pPr>
                <a:spcBef>
                  <a:spcPct val="0"/>
                </a:spcBef>
              </a:pPr>
              <a:t>7</a:t>
            </a:fld>
            <a:endParaRPr lang="cs-CZ" altLang="cs-CZ"/>
          </a:p>
        </p:txBody>
      </p:sp>
      <p:sp>
        <p:nvSpPr>
          <p:cNvPr id="16387" name="Rectangle 2">
            <a:extLst>
              <a:ext uri="{FF2B5EF4-FFF2-40B4-BE49-F238E27FC236}">
                <a16:creationId xmlns:a16="http://schemas.microsoft.com/office/drawing/2014/main" id="{B5F9C516-AF63-43E5-B1C8-C45AE99DD795}"/>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499B69B4-5DED-43DD-87B4-1C6979399B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13A1B919-5F79-49D0-9FE4-082B574E77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A23E069-78CF-4D92-AE27-FE6CE5EA2686}" type="slidenum">
              <a:rPr lang="cs-CZ" altLang="cs-CZ"/>
              <a:pPr>
                <a:spcBef>
                  <a:spcPct val="0"/>
                </a:spcBef>
              </a:pPr>
              <a:t>8</a:t>
            </a:fld>
            <a:endParaRPr lang="cs-CZ" altLang="cs-CZ"/>
          </a:p>
        </p:txBody>
      </p:sp>
      <p:sp>
        <p:nvSpPr>
          <p:cNvPr id="18435" name="Rectangle 2">
            <a:extLst>
              <a:ext uri="{FF2B5EF4-FFF2-40B4-BE49-F238E27FC236}">
                <a16:creationId xmlns:a16="http://schemas.microsoft.com/office/drawing/2014/main" id="{7556600F-ABA0-45E3-B2D0-9FBB5E138740}"/>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1FD4DCB5-8D4E-4C85-A091-575C67E49C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1926F92F-290B-410F-8376-5E01804E4F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B063BB0-64E0-4ED4-80CC-12A6EF5157EC}" type="slidenum">
              <a:rPr lang="cs-CZ" altLang="cs-CZ"/>
              <a:pPr>
                <a:spcBef>
                  <a:spcPct val="0"/>
                </a:spcBef>
              </a:pPr>
              <a:t>9</a:t>
            </a:fld>
            <a:endParaRPr lang="cs-CZ" altLang="cs-CZ"/>
          </a:p>
        </p:txBody>
      </p:sp>
      <p:sp>
        <p:nvSpPr>
          <p:cNvPr id="20483" name="Rectangle 2">
            <a:extLst>
              <a:ext uri="{FF2B5EF4-FFF2-40B4-BE49-F238E27FC236}">
                <a16:creationId xmlns:a16="http://schemas.microsoft.com/office/drawing/2014/main" id="{C715E0BE-8743-4720-B1A9-2DC75C75B4A1}"/>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2F1331B0-F404-4913-B29E-7A228F3D4EC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68CD3D1E-68DF-48F4-823B-6A524E9D46E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5BA4DEB-6EDC-4A40-AF04-E10536102132}" type="slidenum">
              <a:rPr lang="cs-CZ" altLang="cs-CZ"/>
              <a:pPr>
                <a:spcBef>
                  <a:spcPct val="0"/>
                </a:spcBef>
              </a:pPr>
              <a:t>10</a:t>
            </a:fld>
            <a:endParaRPr lang="cs-CZ" altLang="cs-CZ"/>
          </a:p>
        </p:txBody>
      </p:sp>
      <p:sp>
        <p:nvSpPr>
          <p:cNvPr id="22531" name="Rectangle 2">
            <a:extLst>
              <a:ext uri="{FF2B5EF4-FFF2-40B4-BE49-F238E27FC236}">
                <a16:creationId xmlns:a16="http://schemas.microsoft.com/office/drawing/2014/main" id="{ED60365E-597B-4D96-AD73-622B6B81C592}"/>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7280FC76-989C-45E2-8056-726EA89157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en-GB" noProof="0" dirty="0"/>
              <a:t>Click here to insert title</a:t>
            </a:r>
            <a:endParaRPr 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8" name="Podnadpis 2"/>
          <p:cNvSpPr>
            <a:spLocks noGrp="1"/>
          </p:cNvSpPr>
          <p:nvPr>
            <p:ph type="subTitle" idx="1" hasCustomPrompt="1"/>
          </p:nvPr>
        </p:nvSpPr>
        <p:spPr>
          <a:xfrm>
            <a:off x="398502" y="4116402"/>
            <a:ext cx="11361600" cy="698497"/>
          </a:xfrm>
        </p:spPr>
        <p:txBody>
          <a:bodyPr anchor="t"/>
          <a:lst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subtitle</a:t>
            </a:r>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images,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en-GB" noProof="0"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en-GB" noProof="0"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en-GB" noProof="0" dirty="0"/>
              <a:t>Click here to insert text</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en-GB" noProof="0" dirty="0"/>
              <a:t>Click here to insert 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en-GB" noProof="0" dirty="0"/>
              <a:t>Click on the icon to insert image</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en-GB" noProof="0" dirty="0"/>
              <a:t>Define footer – presentation title / department</a:t>
            </a:r>
          </a:p>
        </p:txBody>
      </p:sp>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F0192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 inverse">
    <p:bg>
      <p:bgPr>
        <a:solidFill>
          <a:srgbClr val="F01928"/>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en-GB" noProof="0" dirty="0"/>
              <a:t>Click here to insert title</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en-GB" noProof="0" dirty="0"/>
              <a:t>Click on the icon to insert image</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en-GB" noProof="0" dirty="0"/>
              <a:t>Define footer – presentation title / department</a:t>
            </a:r>
          </a:p>
        </p:txBody>
      </p:sp>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F01928"/>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en-GB" noProof="0" dirty="0"/>
              <a:t>Click here to insert image</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5419" cy="59760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MED slide">
    <p:bg>
      <p:bgPr>
        <a:solidFill>
          <a:srgbClr val="F01928"/>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2" y="2014647"/>
            <a:ext cx="4106255" cy="2828705"/>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57242" y="2298933"/>
            <a:ext cx="8712448"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a:extLst>
              <a:ext uri="{FF2B5EF4-FFF2-40B4-BE49-F238E27FC236}">
                <a16:creationId xmlns:a16="http://schemas.microsoft.com/office/drawing/2014/main" id="{1E658177-D06F-4113-BCB0-49EDAE639825}"/>
              </a:ext>
            </a:extLst>
          </p:cNvPr>
          <p:cNvSpPr>
            <a:spLocks noGrp="1" noChangeArrowheads="1"/>
          </p:cNvSpPr>
          <p:nvPr>
            <p:ph type="dt" sz="half" idx="10"/>
          </p:nvPr>
        </p:nvSpPr>
        <p:spPr>
          <a:ln/>
        </p:spPr>
        <p:txBody>
          <a:bodyPr/>
          <a:lstStyle>
            <a:lvl1pPr>
              <a:defRPr/>
            </a:lvl1pPr>
          </a:lstStyle>
          <a:p>
            <a:pPr>
              <a:defRPr/>
            </a:pPr>
            <a:endParaRPr lang="cs-CZ"/>
          </a:p>
        </p:txBody>
      </p:sp>
      <p:sp>
        <p:nvSpPr>
          <p:cNvPr id="5" name="Rectangle 5">
            <a:extLst>
              <a:ext uri="{FF2B5EF4-FFF2-40B4-BE49-F238E27FC236}">
                <a16:creationId xmlns:a16="http://schemas.microsoft.com/office/drawing/2014/main" id="{0C555BB9-084C-42A9-AD47-DA859B66B3F0}"/>
              </a:ext>
            </a:extLst>
          </p:cNvPr>
          <p:cNvSpPr>
            <a:spLocks noGrp="1" noChangeArrowheads="1"/>
          </p:cNvSpPr>
          <p:nvPr>
            <p:ph type="ftr" sz="quarter" idx="11"/>
          </p:nvPr>
        </p:nvSpPr>
        <p:spPr>
          <a:ln/>
        </p:spPr>
        <p:txBody>
          <a:bodyPr/>
          <a:lstStyle>
            <a:lvl1pPr>
              <a:defRPr/>
            </a:lvl1pPr>
          </a:lstStyle>
          <a:p>
            <a:pPr>
              <a:defRPr/>
            </a:pPr>
            <a:endParaRPr lang="cs-CZ"/>
          </a:p>
        </p:txBody>
      </p:sp>
      <p:sp>
        <p:nvSpPr>
          <p:cNvPr id="6" name="Rectangle 6">
            <a:extLst>
              <a:ext uri="{FF2B5EF4-FFF2-40B4-BE49-F238E27FC236}">
                <a16:creationId xmlns:a16="http://schemas.microsoft.com/office/drawing/2014/main" id="{5DFD4637-875A-45C9-A6E1-1BDEFE8AC695}"/>
              </a:ext>
            </a:extLst>
          </p:cNvPr>
          <p:cNvSpPr>
            <a:spLocks noGrp="1" noChangeArrowheads="1"/>
          </p:cNvSpPr>
          <p:nvPr>
            <p:ph type="sldNum" sz="quarter" idx="12"/>
          </p:nvPr>
        </p:nvSpPr>
        <p:spPr>
          <a:ln/>
        </p:spPr>
        <p:txBody>
          <a:bodyPr/>
          <a:lstStyle>
            <a:lvl1pPr>
              <a:defRPr/>
            </a:lvl1pPr>
          </a:lstStyle>
          <a:p>
            <a:fld id="{95F61BA6-68DA-4F94-A7A3-E44E6AC59529}" type="slidenum">
              <a:rPr lang="cs-CZ" altLang="cs-CZ"/>
              <a:pPr/>
              <a:t>‹#›</a:t>
            </a:fld>
            <a:endParaRPr lang="cs-CZ" altLang="cs-CZ"/>
          </a:p>
        </p:txBody>
      </p:sp>
    </p:spTree>
    <p:extLst>
      <p:ext uri="{BB962C8B-B14F-4D97-AF65-F5344CB8AC3E}">
        <p14:creationId xmlns:p14="http://schemas.microsoft.com/office/powerpoint/2010/main" val="90337602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xAndTwoObj" preserve="1">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a:extLst>
              <a:ext uri="{FF2B5EF4-FFF2-40B4-BE49-F238E27FC236}">
                <a16:creationId xmlns:a16="http://schemas.microsoft.com/office/drawing/2014/main" id="{96A53D6F-8DB6-4C71-B1A0-12C68B77888A}"/>
              </a:ext>
            </a:extLst>
          </p:cNvPr>
          <p:cNvSpPr>
            <a:spLocks noGrp="1" noChangeArrowheads="1"/>
          </p:cNvSpPr>
          <p:nvPr>
            <p:ph type="dt" sz="half" idx="10"/>
          </p:nvPr>
        </p:nvSpPr>
        <p:spPr>
          <a:ln/>
        </p:spPr>
        <p:txBody>
          <a:bodyPr/>
          <a:lstStyle>
            <a:lvl1pPr>
              <a:defRPr/>
            </a:lvl1pPr>
          </a:lstStyle>
          <a:p>
            <a:pPr>
              <a:defRPr/>
            </a:pPr>
            <a:endParaRPr lang="cs-CZ"/>
          </a:p>
        </p:txBody>
      </p:sp>
      <p:sp>
        <p:nvSpPr>
          <p:cNvPr id="7" name="Rectangle 5">
            <a:extLst>
              <a:ext uri="{FF2B5EF4-FFF2-40B4-BE49-F238E27FC236}">
                <a16:creationId xmlns:a16="http://schemas.microsoft.com/office/drawing/2014/main" id="{8F2190CD-0C83-4C2E-8FFC-38086A67D5C0}"/>
              </a:ext>
            </a:extLst>
          </p:cNvPr>
          <p:cNvSpPr>
            <a:spLocks noGrp="1" noChangeArrowheads="1"/>
          </p:cNvSpPr>
          <p:nvPr>
            <p:ph type="ftr" sz="quarter" idx="11"/>
          </p:nvPr>
        </p:nvSpPr>
        <p:spPr>
          <a:ln/>
        </p:spPr>
        <p:txBody>
          <a:bodyPr/>
          <a:lstStyle>
            <a:lvl1pPr>
              <a:defRPr/>
            </a:lvl1pPr>
          </a:lstStyle>
          <a:p>
            <a:pPr>
              <a:defRPr/>
            </a:pPr>
            <a:endParaRPr lang="cs-CZ"/>
          </a:p>
        </p:txBody>
      </p:sp>
      <p:sp>
        <p:nvSpPr>
          <p:cNvPr id="8" name="Rectangle 6">
            <a:extLst>
              <a:ext uri="{FF2B5EF4-FFF2-40B4-BE49-F238E27FC236}">
                <a16:creationId xmlns:a16="http://schemas.microsoft.com/office/drawing/2014/main" id="{25E17503-1A27-4616-B5E5-85E955CA34B4}"/>
              </a:ext>
            </a:extLst>
          </p:cNvPr>
          <p:cNvSpPr>
            <a:spLocks noGrp="1" noChangeArrowheads="1"/>
          </p:cNvSpPr>
          <p:nvPr>
            <p:ph type="sldNum" sz="quarter" idx="12"/>
          </p:nvPr>
        </p:nvSpPr>
        <p:spPr>
          <a:ln/>
        </p:spPr>
        <p:txBody>
          <a:bodyPr/>
          <a:lstStyle>
            <a:lvl1pPr>
              <a:defRPr/>
            </a:lvl1pPr>
          </a:lstStyle>
          <a:p>
            <a:fld id="{7A6D8C86-B277-499E-A5A9-A1E265578205}" type="slidenum">
              <a:rPr lang="cs-CZ" altLang="cs-CZ"/>
              <a:pPr/>
              <a:t>‹#›</a:t>
            </a:fld>
            <a:endParaRPr lang="cs-CZ" altLang="cs-CZ"/>
          </a:p>
        </p:txBody>
      </p:sp>
    </p:spTree>
    <p:extLst>
      <p:ext uri="{BB962C8B-B14F-4D97-AF65-F5344CB8AC3E}">
        <p14:creationId xmlns:p14="http://schemas.microsoft.com/office/powerpoint/2010/main" val="218217483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71BA8C3C-9559-4107-8004-313BAF426FB6}"/>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5">
            <a:extLst>
              <a:ext uri="{FF2B5EF4-FFF2-40B4-BE49-F238E27FC236}">
                <a16:creationId xmlns:a16="http://schemas.microsoft.com/office/drawing/2014/main" id="{EBD33219-1578-4659-95BA-037B0C849BF4}"/>
              </a:ext>
            </a:extLst>
          </p:cNvPr>
          <p:cNvSpPr>
            <a:spLocks noGrp="1" noChangeArrowheads="1"/>
          </p:cNvSpPr>
          <p:nvPr>
            <p:ph type="ftr" sz="quarter" idx="11"/>
          </p:nvPr>
        </p:nvSpPr>
        <p:spPr>
          <a:ln/>
        </p:spPr>
        <p:txBody>
          <a:bodyPr/>
          <a:lstStyle>
            <a:lvl1pPr>
              <a:defRPr/>
            </a:lvl1pPr>
          </a:lstStyle>
          <a:p>
            <a:pPr>
              <a:defRPr/>
            </a:pPr>
            <a:endParaRPr lang="cs-CZ"/>
          </a:p>
        </p:txBody>
      </p:sp>
      <p:sp>
        <p:nvSpPr>
          <p:cNvPr id="7" name="Rectangle 6">
            <a:extLst>
              <a:ext uri="{FF2B5EF4-FFF2-40B4-BE49-F238E27FC236}">
                <a16:creationId xmlns:a16="http://schemas.microsoft.com/office/drawing/2014/main" id="{436FFDA4-73DE-445F-9BFE-E349F1FDBC62}"/>
              </a:ext>
            </a:extLst>
          </p:cNvPr>
          <p:cNvSpPr>
            <a:spLocks noGrp="1" noChangeArrowheads="1"/>
          </p:cNvSpPr>
          <p:nvPr>
            <p:ph type="sldNum" sz="quarter" idx="12"/>
          </p:nvPr>
        </p:nvSpPr>
        <p:spPr>
          <a:ln/>
        </p:spPr>
        <p:txBody>
          <a:bodyPr/>
          <a:lstStyle>
            <a:lvl1pPr>
              <a:defRPr/>
            </a:lvl1pPr>
          </a:lstStyle>
          <a:p>
            <a:fld id="{AF2DB623-B191-424F-87A5-CC17C1411C68}" type="slidenum">
              <a:rPr lang="cs-CZ" altLang="cs-CZ"/>
              <a:pPr/>
              <a:t>‹#›</a:t>
            </a:fld>
            <a:endParaRPr lang="cs-CZ" altLang="cs-CZ"/>
          </a:p>
        </p:txBody>
      </p:sp>
    </p:spTree>
    <p:extLst>
      <p:ext uri="{BB962C8B-B14F-4D97-AF65-F5344CB8AC3E}">
        <p14:creationId xmlns:p14="http://schemas.microsoft.com/office/powerpoint/2010/main" val="84527229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bl" preserve="1">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abulku 2"/>
          <p:cNvSpPr>
            <a:spLocks noGrp="1"/>
          </p:cNvSpPr>
          <p:nvPr>
            <p:ph type="tbl" idx="1"/>
          </p:nvPr>
        </p:nvSpPr>
        <p:spPr>
          <a:xfrm>
            <a:off x="609600" y="1600201"/>
            <a:ext cx="10972800" cy="4525963"/>
          </a:xfrm>
        </p:spPr>
        <p:txBody>
          <a:bodyPr/>
          <a:lstStyle/>
          <a:p>
            <a:pPr lvl="0"/>
            <a:endParaRPr lang="cs-CZ" noProof="0"/>
          </a:p>
        </p:txBody>
      </p:sp>
      <p:sp>
        <p:nvSpPr>
          <p:cNvPr id="4" name="Rectangle 4">
            <a:extLst>
              <a:ext uri="{FF2B5EF4-FFF2-40B4-BE49-F238E27FC236}">
                <a16:creationId xmlns:a16="http://schemas.microsoft.com/office/drawing/2014/main" id="{4608AD21-F7B1-492F-94E4-FBCC4A4569DE}"/>
              </a:ext>
            </a:extLst>
          </p:cNvPr>
          <p:cNvSpPr>
            <a:spLocks noGrp="1" noChangeArrowheads="1"/>
          </p:cNvSpPr>
          <p:nvPr>
            <p:ph type="dt" sz="half" idx="10"/>
          </p:nvPr>
        </p:nvSpPr>
        <p:spPr>
          <a:ln/>
        </p:spPr>
        <p:txBody>
          <a:bodyPr/>
          <a:lstStyle>
            <a:lvl1pPr>
              <a:defRPr/>
            </a:lvl1pPr>
          </a:lstStyle>
          <a:p>
            <a:pPr>
              <a:defRPr/>
            </a:pPr>
            <a:endParaRPr lang="cs-CZ"/>
          </a:p>
        </p:txBody>
      </p:sp>
      <p:sp>
        <p:nvSpPr>
          <p:cNvPr id="5" name="Rectangle 5">
            <a:extLst>
              <a:ext uri="{FF2B5EF4-FFF2-40B4-BE49-F238E27FC236}">
                <a16:creationId xmlns:a16="http://schemas.microsoft.com/office/drawing/2014/main" id="{E9914474-7751-4F9F-AA9C-D2E31465B9FD}"/>
              </a:ext>
            </a:extLst>
          </p:cNvPr>
          <p:cNvSpPr>
            <a:spLocks noGrp="1" noChangeArrowheads="1"/>
          </p:cNvSpPr>
          <p:nvPr>
            <p:ph type="ftr" sz="quarter" idx="11"/>
          </p:nvPr>
        </p:nvSpPr>
        <p:spPr>
          <a:ln/>
        </p:spPr>
        <p:txBody>
          <a:bodyPr/>
          <a:lstStyle>
            <a:lvl1pPr>
              <a:defRPr/>
            </a:lvl1pPr>
          </a:lstStyle>
          <a:p>
            <a:pPr>
              <a:defRPr/>
            </a:pPr>
            <a:endParaRPr lang="cs-CZ"/>
          </a:p>
        </p:txBody>
      </p:sp>
      <p:sp>
        <p:nvSpPr>
          <p:cNvPr id="6" name="Rectangle 6">
            <a:extLst>
              <a:ext uri="{FF2B5EF4-FFF2-40B4-BE49-F238E27FC236}">
                <a16:creationId xmlns:a16="http://schemas.microsoft.com/office/drawing/2014/main" id="{C8420C88-954B-431E-B1AF-AA26D3F9170B}"/>
              </a:ext>
            </a:extLst>
          </p:cNvPr>
          <p:cNvSpPr>
            <a:spLocks noGrp="1" noChangeArrowheads="1"/>
          </p:cNvSpPr>
          <p:nvPr>
            <p:ph type="sldNum" sz="quarter" idx="12"/>
          </p:nvPr>
        </p:nvSpPr>
        <p:spPr>
          <a:ln/>
        </p:spPr>
        <p:txBody>
          <a:bodyPr/>
          <a:lstStyle>
            <a:lvl1pPr>
              <a:defRPr/>
            </a:lvl1pPr>
          </a:lstStyle>
          <a:p>
            <a:fld id="{B4DED6D6-2490-4B10-8F31-5A0ED216045E}" type="slidenum">
              <a:rPr lang="cs-CZ" altLang="cs-CZ"/>
              <a:pPr/>
              <a:t>‹#›</a:t>
            </a:fld>
            <a:endParaRPr lang="cs-CZ" altLang="cs-CZ"/>
          </a:p>
        </p:txBody>
      </p:sp>
    </p:spTree>
    <p:extLst>
      <p:ext uri="{BB962C8B-B14F-4D97-AF65-F5344CB8AC3E}">
        <p14:creationId xmlns:p14="http://schemas.microsoft.com/office/powerpoint/2010/main" val="417152444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a:extLst>
              <a:ext uri="{FF2B5EF4-FFF2-40B4-BE49-F238E27FC236}">
                <a16:creationId xmlns:a16="http://schemas.microsoft.com/office/drawing/2014/main" id="{CE2442F4-5839-442A-90BD-3BD0C376001F}"/>
              </a:ext>
            </a:extLst>
          </p:cNvPr>
          <p:cNvSpPr>
            <a:spLocks noGrp="1" noChangeArrowheads="1"/>
          </p:cNvSpPr>
          <p:nvPr>
            <p:ph type="dt" sz="half" idx="10"/>
          </p:nvPr>
        </p:nvSpPr>
        <p:spPr>
          <a:ln/>
        </p:spPr>
        <p:txBody>
          <a:bodyPr/>
          <a:lstStyle>
            <a:lvl1pPr>
              <a:defRPr/>
            </a:lvl1pPr>
          </a:lstStyle>
          <a:p>
            <a:pPr>
              <a:defRPr/>
            </a:pPr>
            <a:endParaRPr lang="cs-CZ"/>
          </a:p>
        </p:txBody>
      </p:sp>
      <p:sp>
        <p:nvSpPr>
          <p:cNvPr id="7" name="Rectangle 5">
            <a:extLst>
              <a:ext uri="{FF2B5EF4-FFF2-40B4-BE49-F238E27FC236}">
                <a16:creationId xmlns:a16="http://schemas.microsoft.com/office/drawing/2014/main" id="{9A79616F-1008-4E1E-A276-562A031AC432}"/>
              </a:ext>
            </a:extLst>
          </p:cNvPr>
          <p:cNvSpPr>
            <a:spLocks noGrp="1" noChangeArrowheads="1"/>
          </p:cNvSpPr>
          <p:nvPr>
            <p:ph type="ftr" sz="quarter" idx="11"/>
          </p:nvPr>
        </p:nvSpPr>
        <p:spPr>
          <a:ln/>
        </p:spPr>
        <p:txBody>
          <a:bodyPr/>
          <a:lstStyle>
            <a:lvl1pPr>
              <a:defRPr/>
            </a:lvl1pPr>
          </a:lstStyle>
          <a:p>
            <a:pPr>
              <a:defRPr/>
            </a:pPr>
            <a:endParaRPr lang="cs-CZ"/>
          </a:p>
        </p:txBody>
      </p:sp>
      <p:sp>
        <p:nvSpPr>
          <p:cNvPr id="8" name="Rectangle 6">
            <a:extLst>
              <a:ext uri="{FF2B5EF4-FFF2-40B4-BE49-F238E27FC236}">
                <a16:creationId xmlns:a16="http://schemas.microsoft.com/office/drawing/2014/main" id="{5082ACEF-1F7C-49B6-A1F8-E4C2068DB139}"/>
              </a:ext>
            </a:extLst>
          </p:cNvPr>
          <p:cNvSpPr>
            <a:spLocks noGrp="1" noChangeArrowheads="1"/>
          </p:cNvSpPr>
          <p:nvPr>
            <p:ph type="sldNum" sz="quarter" idx="12"/>
          </p:nvPr>
        </p:nvSpPr>
        <p:spPr>
          <a:ln/>
        </p:spPr>
        <p:txBody>
          <a:bodyPr/>
          <a:lstStyle>
            <a:lvl1pPr>
              <a:defRPr/>
            </a:lvl1pPr>
          </a:lstStyle>
          <a:p>
            <a:fld id="{D1622BA1-884C-4986-A76E-BB8193118918}" type="slidenum">
              <a:rPr lang="cs-CZ" altLang="cs-CZ"/>
              <a:pPr/>
              <a:t>‹#›</a:t>
            </a:fld>
            <a:endParaRPr lang="cs-CZ" altLang="cs-CZ"/>
          </a:p>
        </p:txBody>
      </p:sp>
    </p:spTree>
    <p:extLst>
      <p:ext uri="{BB962C8B-B14F-4D97-AF65-F5344CB8AC3E}">
        <p14:creationId xmlns:p14="http://schemas.microsoft.com/office/powerpoint/2010/main" val="302446914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Nadpis a 4 obsahy">
    <p:spTree>
      <p:nvGrpSpPr>
        <p:cNvPr id="1" name=""/>
        <p:cNvGrpSpPr/>
        <p:nvPr/>
      </p:nvGrpSpPr>
      <p:grpSpPr>
        <a:xfrm>
          <a:off x="0" y="0"/>
          <a:ext cx="0" cy="0"/>
          <a:chOff x="0" y="0"/>
          <a:chExt cx="0" cy="0"/>
        </a:xfrm>
      </p:grpSpPr>
      <p:sp>
        <p:nvSpPr>
          <p:cNvPr id="2" name="Nadpis 1"/>
          <p:cNvSpPr>
            <a:spLocks noGrp="1"/>
          </p:cNvSpPr>
          <p:nvPr>
            <p:ph type="title" sz="quarter"/>
          </p:nvPr>
        </p:nvSpPr>
        <p:spPr>
          <a:xfrm>
            <a:off x="609600" y="274638"/>
            <a:ext cx="10972800" cy="1143000"/>
          </a:xfrm>
        </p:spPr>
        <p:txBody>
          <a:bodyPr/>
          <a:lstStyle/>
          <a:p>
            <a:r>
              <a:rPr lang="cs-CZ"/>
              <a:t>Klepnutím lze upravit styl předlohy nadpisů.</a:t>
            </a:r>
          </a:p>
        </p:txBody>
      </p:sp>
      <p:sp>
        <p:nvSpPr>
          <p:cNvPr id="3" name="Zástupný symbol pro obsah 2"/>
          <p:cNvSpPr>
            <a:spLocks noGrp="1"/>
          </p:cNvSpPr>
          <p:nvPr>
            <p:ph sz="quarter" idx="1"/>
          </p:nvPr>
        </p:nvSpPr>
        <p:spPr>
          <a:xfrm>
            <a:off x="609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09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obsah 5"/>
          <p:cNvSpPr>
            <a:spLocks noGrp="1"/>
          </p:cNvSpPr>
          <p:nvPr>
            <p:ph sz="quarter" idx="4"/>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a:extLst>
              <a:ext uri="{FF2B5EF4-FFF2-40B4-BE49-F238E27FC236}">
                <a16:creationId xmlns:a16="http://schemas.microsoft.com/office/drawing/2014/main" id="{E429D28A-D511-4E69-9774-BD14807F698E}"/>
              </a:ext>
            </a:extLst>
          </p:cNvPr>
          <p:cNvSpPr>
            <a:spLocks noGrp="1" noChangeArrowheads="1"/>
          </p:cNvSpPr>
          <p:nvPr>
            <p:ph type="dt" sz="half" idx="10"/>
          </p:nvPr>
        </p:nvSpPr>
        <p:spPr>
          <a:ln/>
        </p:spPr>
        <p:txBody>
          <a:bodyPr/>
          <a:lstStyle>
            <a:lvl1pPr>
              <a:defRPr/>
            </a:lvl1pPr>
          </a:lstStyle>
          <a:p>
            <a:pPr>
              <a:defRPr/>
            </a:pPr>
            <a:endParaRPr lang="cs-CZ"/>
          </a:p>
        </p:txBody>
      </p:sp>
      <p:sp>
        <p:nvSpPr>
          <p:cNvPr id="8" name="Rectangle 5">
            <a:extLst>
              <a:ext uri="{FF2B5EF4-FFF2-40B4-BE49-F238E27FC236}">
                <a16:creationId xmlns:a16="http://schemas.microsoft.com/office/drawing/2014/main" id="{D7E00120-D76D-41E9-8635-1D501F895FE1}"/>
              </a:ext>
            </a:extLst>
          </p:cNvPr>
          <p:cNvSpPr>
            <a:spLocks noGrp="1" noChangeArrowheads="1"/>
          </p:cNvSpPr>
          <p:nvPr>
            <p:ph type="ftr" sz="quarter" idx="11"/>
          </p:nvPr>
        </p:nvSpPr>
        <p:spPr>
          <a:ln/>
        </p:spPr>
        <p:txBody>
          <a:bodyPr/>
          <a:lstStyle>
            <a:lvl1pPr>
              <a:defRPr/>
            </a:lvl1pPr>
          </a:lstStyle>
          <a:p>
            <a:pPr>
              <a:defRPr/>
            </a:pPr>
            <a:endParaRPr lang="cs-CZ"/>
          </a:p>
        </p:txBody>
      </p:sp>
      <p:sp>
        <p:nvSpPr>
          <p:cNvPr id="9" name="Rectangle 6">
            <a:extLst>
              <a:ext uri="{FF2B5EF4-FFF2-40B4-BE49-F238E27FC236}">
                <a16:creationId xmlns:a16="http://schemas.microsoft.com/office/drawing/2014/main" id="{3FC08A88-441D-4456-8114-6DDB488C4E12}"/>
              </a:ext>
            </a:extLst>
          </p:cNvPr>
          <p:cNvSpPr>
            <a:spLocks noGrp="1" noChangeArrowheads="1"/>
          </p:cNvSpPr>
          <p:nvPr>
            <p:ph type="sldNum" sz="quarter" idx="12"/>
          </p:nvPr>
        </p:nvSpPr>
        <p:spPr>
          <a:ln/>
        </p:spPr>
        <p:txBody>
          <a:bodyPr/>
          <a:lstStyle>
            <a:lvl1pPr>
              <a:defRPr/>
            </a:lvl1pPr>
          </a:lstStyle>
          <a:p>
            <a:fld id="{D9929D71-1CD6-4503-83DC-775F582E7319}" type="slidenum">
              <a:rPr lang="cs-CZ" altLang="cs-CZ"/>
              <a:pPr/>
              <a:t>‹#›</a:t>
            </a:fld>
            <a:endParaRPr lang="cs-CZ" altLang="cs-CZ"/>
          </a:p>
        </p:txBody>
      </p:sp>
    </p:spTree>
    <p:extLst>
      <p:ext uri="{BB962C8B-B14F-4D97-AF65-F5344CB8AC3E}">
        <p14:creationId xmlns:p14="http://schemas.microsoft.com/office/powerpoint/2010/main" val="357376304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sub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en-GB" noProof="0" dirty="0"/>
              <a:t>Click here to insert heading</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subheading, text and imag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en-GB" noProof="0" dirty="0"/>
              <a:t>Click here to insert heading</a:t>
            </a:r>
            <a:endParaRPr lang="cs-CZ" dirty="0"/>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en-GB" noProof="0" dirty="0"/>
              <a:t>Click on the icon to insert image</a:t>
            </a:r>
          </a:p>
        </p:txBody>
      </p:sp>
      <p:pic>
        <p:nvPicPr>
          <p:cNvPr id="10" name="Obrázek 9">
            <a:extLst>
              <a:ext uri="{FF2B5EF4-FFF2-40B4-BE49-F238E27FC236}">
                <a16:creationId xmlns:a16="http://schemas.microsoft.com/office/drawing/2014/main" id="{A2E7788A-7319-4B13-B5BD-0D72FA9D7A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en-GB" noProof="0"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en-GB" noProof="0"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22" name="Obrázek 21">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ly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GB" noProof="0" dirty="0"/>
              <a:t>Define footer – presentation title / department</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en-GB" altLang="cs-CZ" noProof="0" smtClean="0"/>
              <a:pPr/>
              <a:t>‹#›</a:t>
            </a:fld>
            <a:endParaRPr lang="en-GB" altLang="cs-CZ" noProof="0"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 id="2147483699" r:id="rId18"/>
    <p:sldLayoutId id="2147483700" r:id="rId19"/>
    <p:sldLayoutId id="2147483701" r:id="rId20"/>
    <p:sldLayoutId id="2147483702" r:id="rId21"/>
    <p:sldLayoutId id="2147483703" r:id="rId22"/>
    <p:sldLayoutId id="2147483704" r:id="rId23"/>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5"/>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image" Target="../media/image12.png"/><Relationship Id="rId5" Type="http://schemas.openxmlformats.org/officeDocument/2006/relationships/oleObject" Target="../embeddings/oleObject4.bin"/><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oleObject" Target="../embeddings/oleObject6.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10.xml"/><Relationship Id="rId1" Type="http://schemas.openxmlformats.org/officeDocument/2006/relationships/slideLayout" Target="../slideLayouts/slideLayout20.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16.xml"/><Relationship Id="rId1" Type="http://schemas.openxmlformats.org/officeDocument/2006/relationships/slideLayout" Target="../slideLayouts/slideLayout20.xml"/><Relationship Id="rId4" Type="http://schemas.openxmlformats.org/officeDocument/2006/relationships/image" Target="../media/image18.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17.xml"/><Relationship Id="rId1" Type="http://schemas.openxmlformats.org/officeDocument/2006/relationships/slideLayout" Target="../slideLayouts/slideLayout20.xml"/><Relationship Id="rId4" Type="http://schemas.openxmlformats.org/officeDocument/2006/relationships/image" Target="../media/image19.w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21.xml"/><Relationship Id="rId1" Type="http://schemas.openxmlformats.org/officeDocument/2006/relationships/slideLayout" Target="../slideLayouts/slideLayout19.xml"/><Relationship Id="rId6" Type="http://schemas.openxmlformats.org/officeDocument/2006/relationships/image" Target="../media/image21.wmf"/><Relationship Id="rId5" Type="http://schemas.openxmlformats.org/officeDocument/2006/relationships/oleObject" Target="../embeddings/oleObject11.bin"/><Relationship Id="rId4" Type="http://schemas.openxmlformats.org/officeDocument/2006/relationships/image" Target="../media/image20.w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23.xml"/><Relationship Id="rId1" Type="http://schemas.openxmlformats.org/officeDocument/2006/relationships/slideLayout" Target="../slideLayouts/slideLayout20.xml"/><Relationship Id="rId4" Type="http://schemas.openxmlformats.org/officeDocument/2006/relationships/image" Target="../media/image22.w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25.xml"/><Relationship Id="rId1" Type="http://schemas.openxmlformats.org/officeDocument/2006/relationships/slideLayout" Target="../slideLayouts/slideLayout18.xml"/><Relationship Id="rId4" Type="http://schemas.openxmlformats.org/officeDocument/2006/relationships/image" Target="../media/image23.wmf"/></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2.xml"/><Relationship Id="rId5" Type="http://schemas.openxmlformats.org/officeDocument/2006/relationships/image" Target="../media/image29.jpeg"/><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36.xml"/><Relationship Id="rId1" Type="http://schemas.openxmlformats.org/officeDocument/2006/relationships/slideLayout" Target="../slideLayouts/slideLayout23.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png"/></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7.xml"/><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6178D330-B66C-744A-9DAE-6FE02756516D}"/>
              </a:ext>
            </a:extLst>
          </p:cNvPr>
          <p:cNvSpPr>
            <a:spLocks noGrp="1"/>
          </p:cNvSpPr>
          <p:nvPr>
            <p:ph type="ftr" sz="quarter" idx="10"/>
          </p:nvPr>
        </p:nvSpPr>
        <p:spPr>
          <a:xfrm>
            <a:off x="751805" y="6228000"/>
            <a:ext cx="7920000" cy="252000"/>
          </a:xfrm>
        </p:spPr>
        <p:txBody>
          <a:bodyPr/>
          <a:lstStyle/>
          <a:p>
            <a:r>
              <a:rPr lang="cs-CZ" altLang="cs-CZ" sz="1200" dirty="0">
                <a:solidFill>
                  <a:srgbClr val="0000DC"/>
                </a:solidFill>
              </a:rPr>
              <a:t>Biofyzikální ústav Lékařské fakulty Masarykovy university, Brno</a:t>
            </a:r>
            <a:endParaRPr lang="en-GB" noProof="0" dirty="0">
              <a:solidFill>
                <a:srgbClr val="0000DC"/>
              </a:solidFill>
            </a:endParaRPr>
          </a:p>
        </p:txBody>
      </p:sp>
      <p:sp>
        <p:nvSpPr>
          <p:cNvPr id="3" name="Zástupný objekt pre číslo snímky 2">
            <a:extLst>
              <a:ext uri="{FF2B5EF4-FFF2-40B4-BE49-F238E27FC236}">
                <a16:creationId xmlns:a16="http://schemas.microsoft.com/office/drawing/2014/main" id="{3CDB8457-0BA6-D54B-A726-511C9A367AE0}"/>
              </a:ext>
            </a:extLst>
          </p:cNvPr>
          <p:cNvSpPr>
            <a:spLocks noGrp="1"/>
          </p:cNvSpPr>
          <p:nvPr>
            <p:ph type="sldNum" sz="quarter" idx="11"/>
          </p:nvPr>
        </p:nvSpPr>
        <p:spPr/>
        <p:txBody>
          <a:bodyPr/>
          <a:lstStyle/>
          <a:p>
            <a:fld id="{0DE708CC-0C3F-4567-9698-B54C0F35BD31}" type="slidenum">
              <a:rPr lang="en-GB" altLang="cs-CZ" noProof="0" smtClean="0"/>
              <a:pPr/>
              <a:t>1</a:t>
            </a:fld>
            <a:endParaRPr lang="en-GB" altLang="cs-CZ" noProof="0" dirty="0"/>
          </a:p>
        </p:txBody>
      </p:sp>
      <p:sp>
        <p:nvSpPr>
          <p:cNvPr id="4" name="Nadpis 3">
            <a:extLst>
              <a:ext uri="{FF2B5EF4-FFF2-40B4-BE49-F238E27FC236}">
                <a16:creationId xmlns:a16="http://schemas.microsoft.com/office/drawing/2014/main" id="{123A9B39-6D5B-1149-AF4B-4E9BE322023F}"/>
              </a:ext>
            </a:extLst>
          </p:cNvPr>
          <p:cNvSpPr>
            <a:spLocks noGrp="1"/>
          </p:cNvSpPr>
          <p:nvPr>
            <p:ph type="title"/>
          </p:nvPr>
        </p:nvSpPr>
        <p:spPr/>
        <p:txBody>
          <a:bodyPr/>
          <a:lstStyle/>
          <a:p>
            <a:r>
              <a:rPr lang="cs-CZ" dirty="0"/>
              <a:t>Radiologická fyzika a radiobiologie</a:t>
            </a:r>
            <a:endParaRPr lang="en-GB" dirty="0"/>
          </a:p>
        </p:txBody>
      </p:sp>
      <p:sp>
        <p:nvSpPr>
          <p:cNvPr id="5" name="Podnadpis 4">
            <a:extLst>
              <a:ext uri="{FF2B5EF4-FFF2-40B4-BE49-F238E27FC236}">
                <a16:creationId xmlns:a16="http://schemas.microsoft.com/office/drawing/2014/main" id="{57CF0B4A-6B2F-5E47-805C-7758C9BCEB00}"/>
              </a:ext>
            </a:extLst>
          </p:cNvPr>
          <p:cNvSpPr>
            <a:spLocks noGrp="1"/>
          </p:cNvSpPr>
          <p:nvPr>
            <p:ph type="subTitle" idx="1"/>
          </p:nvPr>
        </p:nvSpPr>
        <p:spPr/>
        <p:txBody>
          <a:bodyPr/>
          <a:lstStyle/>
          <a:p>
            <a:r>
              <a:rPr lang="cs-CZ" altLang="cs-CZ" sz="2400" b="1" dirty="0">
                <a:solidFill>
                  <a:srgbClr val="0000DC"/>
                </a:solidFill>
              </a:rPr>
              <a:t>Detekce a dozimetrie ionizujícího záření</a:t>
            </a:r>
          </a:p>
          <a:p>
            <a:endParaRPr lang="en-GB" dirty="0"/>
          </a:p>
        </p:txBody>
      </p:sp>
      <p:pic>
        <p:nvPicPr>
          <p:cNvPr id="6" name="Picture 17" descr="radiationlogo">
            <a:extLst>
              <a:ext uri="{FF2B5EF4-FFF2-40B4-BE49-F238E27FC236}">
                <a16:creationId xmlns:a16="http://schemas.microsoft.com/office/drawing/2014/main" id="{E61D3CD5-F879-4816-BABF-1F0F342F11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1643" y="398239"/>
            <a:ext cx="2178050"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9613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ástupný symbol pro číslo snímku 7">
            <a:extLst>
              <a:ext uri="{FF2B5EF4-FFF2-40B4-BE49-F238E27FC236}">
                <a16:creationId xmlns:a16="http://schemas.microsoft.com/office/drawing/2014/main" id="{31F2EDFA-7538-4B2D-947F-CFA35127B67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E37AA75-3FEF-4538-935D-6E3FF66D6B84}" type="slidenum">
              <a:rPr lang="cs-CZ" altLang="cs-CZ" sz="1400"/>
              <a:pPr>
                <a:spcBef>
                  <a:spcPct val="0"/>
                </a:spcBef>
                <a:buFontTx/>
                <a:buNone/>
              </a:pPr>
              <a:t>10</a:t>
            </a:fld>
            <a:endParaRPr lang="cs-CZ" altLang="cs-CZ" sz="1400"/>
          </a:p>
        </p:txBody>
      </p:sp>
      <p:graphicFrame>
        <p:nvGraphicFramePr>
          <p:cNvPr id="21507" name="Object 23">
            <a:extLst>
              <a:ext uri="{FF2B5EF4-FFF2-40B4-BE49-F238E27FC236}">
                <a16:creationId xmlns:a16="http://schemas.microsoft.com/office/drawing/2014/main" id="{9763E2AB-DAFE-4F5A-A3F1-01E1F17DDE9C}"/>
              </a:ext>
            </a:extLst>
          </p:cNvPr>
          <p:cNvGraphicFramePr>
            <a:graphicFrameLocks noChangeAspect="1"/>
          </p:cNvGraphicFramePr>
          <p:nvPr>
            <p:extLst>
              <p:ext uri="{D42A27DB-BD31-4B8C-83A1-F6EECF244321}">
                <p14:modId xmlns:p14="http://schemas.microsoft.com/office/powerpoint/2010/main" val="3309854067"/>
              </p:ext>
            </p:extLst>
          </p:nvPr>
        </p:nvGraphicFramePr>
        <p:xfrm>
          <a:off x="5791200" y="1729929"/>
          <a:ext cx="304800" cy="431800"/>
        </p:xfrm>
        <a:graphic>
          <a:graphicData uri="http://schemas.openxmlformats.org/presentationml/2006/ole">
            <mc:AlternateContent xmlns:mc="http://schemas.openxmlformats.org/markup-compatibility/2006">
              <mc:Choice xmlns:v="urn:schemas-microsoft-com:vml" Requires="v">
                <p:oleObj name="Fotografie" r:id="rId3" imgW="161990" imgH="228571" progId="MSPhotoEd.3">
                  <p:embed/>
                </p:oleObj>
              </mc:Choice>
              <mc:Fallback>
                <p:oleObj name="Fotografie" r:id="rId3" imgW="161990" imgH="228571" progId="MSPhotoEd.3">
                  <p:embed/>
                  <p:pic>
                    <p:nvPicPr>
                      <p:cNvPr id="21507" name="Object 23">
                        <a:extLst>
                          <a:ext uri="{FF2B5EF4-FFF2-40B4-BE49-F238E27FC236}">
                            <a16:creationId xmlns:a16="http://schemas.microsoft.com/office/drawing/2014/main" id="{9763E2AB-DAFE-4F5A-A3F1-01E1F17DDE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1729929"/>
                        <a:ext cx="304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08" name="Rectangle 2">
            <a:extLst>
              <a:ext uri="{FF2B5EF4-FFF2-40B4-BE49-F238E27FC236}">
                <a16:creationId xmlns:a16="http://schemas.microsoft.com/office/drawing/2014/main" id="{AB470B5B-0FA7-4B9F-B6DD-E85C48CF2C53}"/>
              </a:ext>
            </a:extLst>
          </p:cNvPr>
          <p:cNvSpPr>
            <a:spLocks noGrp="1" noChangeArrowheads="1"/>
          </p:cNvSpPr>
          <p:nvPr>
            <p:ph type="title"/>
          </p:nvPr>
        </p:nvSpPr>
        <p:spPr>
          <a:xfrm>
            <a:off x="609600" y="274638"/>
            <a:ext cx="10972800" cy="701675"/>
          </a:xfrm>
        </p:spPr>
        <p:txBody>
          <a:bodyPr/>
          <a:lstStyle/>
          <a:p>
            <a:pPr eaLnBrk="1" hangingPunct="1"/>
            <a:r>
              <a:rPr lang="cs-CZ" altLang="cs-CZ" sz="4000" dirty="0">
                <a:solidFill>
                  <a:schemeClr val="accent1"/>
                </a:solidFill>
              </a:rPr>
              <a:t>Druhy radioaktivního rozpadu (přeměny)</a:t>
            </a:r>
          </a:p>
        </p:txBody>
      </p:sp>
      <p:sp>
        <p:nvSpPr>
          <p:cNvPr id="21509" name="Rectangle 3">
            <a:extLst>
              <a:ext uri="{FF2B5EF4-FFF2-40B4-BE49-F238E27FC236}">
                <a16:creationId xmlns:a16="http://schemas.microsoft.com/office/drawing/2014/main" id="{8F0E041B-937D-433C-A662-439483D784B8}"/>
              </a:ext>
            </a:extLst>
          </p:cNvPr>
          <p:cNvSpPr>
            <a:spLocks noGrp="1" noChangeArrowheads="1"/>
          </p:cNvSpPr>
          <p:nvPr>
            <p:ph type="body" sz="half" idx="1"/>
          </p:nvPr>
        </p:nvSpPr>
        <p:spPr>
          <a:xfrm>
            <a:off x="1905000" y="5453856"/>
            <a:ext cx="4038600" cy="965200"/>
          </a:xfrm>
        </p:spPr>
        <p:txBody>
          <a:bodyPr/>
          <a:lstStyle/>
          <a:p>
            <a:pPr eaLnBrk="1" hangingPunct="1">
              <a:buFontTx/>
              <a:buNone/>
            </a:pPr>
            <a:r>
              <a:rPr lang="cs-CZ" altLang="cs-CZ" sz="2400" dirty="0"/>
              <a:t>Rozpad </a:t>
            </a:r>
            <a:r>
              <a:rPr lang="cs-CZ" altLang="cs-CZ" sz="2400" dirty="0">
                <a:latin typeface="Symbol" panose="05050102010706020507" pitchFamily="18" charset="2"/>
              </a:rPr>
              <a:t>b</a:t>
            </a:r>
            <a:r>
              <a:rPr lang="cs-CZ" altLang="cs-CZ" sz="2400" dirty="0"/>
              <a:t> (beta), vyzáření elektronu nebo pozitronu</a:t>
            </a:r>
          </a:p>
        </p:txBody>
      </p:sp>
      <p:graphicFrame>
        <p:nvGraphicFramePr>
          <p:cNvPr id="21510" name="Object 12">
            <a:extLst>
              <a:ext uri="{FF2B5EF4-FFF2-40B4-BE49-F238E27FC236}">
                <a16:creationId xmlns:a16="http://schemas.microsoft.com/office/drawing/2014/main" id="{C62BB417-C0FB-4115-87C0-E0EF206AAC5C}"/>
              </a:ext>
            </a:extLst>
          </p:cNvPr>
          <p:cNvGraphicFramePr>
            <a:graphicFrameLocks noChangeAspect="1"/>
          </p:cNvGraphicFramePr>
          <p:nvPr/>
        </p:nvGraphicFramePr>
        <p:xfrm>
          <a:off x="6527800" y="2492375"/>
          <a:ext cx="3168650" cy="458788"/>
        </p:xfrm>
        <a:graphic>
          <a:graphicData uri="http://schemas.openxmlformats.org/presentationml/2006/ole">
            <mc:AlternateContent xmlns:mc="http://schemas.openxmlformats.org/markup-compatibility/2006">
              <mc:Choice xmlns:v="urn:schemas-microsoft-com:vml" Requires="v">
                <p:oleObj name="Rastrový obrázek" r:id="rId5" imgW="2104762" imgH="304923" progId="Paint.Picture">
                  <p:embed/>
                </p:oleObj>
              </mc:Choice>
              <mc:Fallback>
                <p:oleObj name="Rastrový obrázek" r:id="rId5" imgW="2104762" imgH="304923" progId="Paint.Picture">
                  <p:embed/>
                  <p:pic>
                    <p:nvPicPr>
                      <p:cNvPr id="21510" name="Object 12">
                        <a:extLst>
                          <a:ext uri="{FF2B5EF4-FFF2-40B4-BE49-F238E27FC236}">
                            <a16:creationId xmlns:a16="http://schemas.microsoft.com/office/drawing/2014/main" id="{C62BB417-C0FB-4115-87C0-E0EF206AAC5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27800" y="2492375"/>
                        <a:ext cx="316865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11" name="Text Box 14">
            <a:extLst>
              <a:ext uri="{FF2B5EF4-FFF2-40B4-BE49-F238E27FC236}">
                <a16:creationId xmlns:a16="http://schemas.microsoft.com/office/drawing/2014/main" id="{3DDEE39C-207F-4036-ADE1-07BDCD3A8E13}"/>
              </a:ext>
            </a:extLst>
          </p:cNvPr>
          <p:cNvSpPr txBox="1">
            <a:spLocks noChangeArrowheads="1"/>
          </p:cNvSpPr>
          <p:nvPr/>
        </p:nvSpPr>
        <p:spPr bwMode="auto">
          <a:xfrm>
            <a:off x="6636799" y="5896800"/>
            <a:ext cx="2808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400" dirty="0"/>
              <a:t>K - záchyt</a:t>
            </a:r>
          </a:p>
        </p:txBody>
      </p:sp>
      <p:graphicFrame>
        <p:nvGraphicFramePr>
          <p:cNvPr id="21512" name="Object 15">
            <a:extLst>
              <a:ext uri="{FF2B5EF4-FFF2-40B4-BE49-F238E27FC236}">
                <a16:creationId xmlns:a16="http://schemas.microsoft.com/office/drawing/2014/main" id="{5DFF4AED-B2C8-4F8D-83AB-ED36433ECD61}"/>
              </a:ext>
            </a:extLst>
          </p:cNvPr>
          <p:cNvGraphicFramePr>
            <a:graphicFrameLocks noGrp="1" noChangeAspect="1"/>
          </p:cNvGraphicFramePr>
          <p:nvPr>
            <p:ph sz="quarter" idx="2"/>
            <p:extLst>
              <p:ext uri="{D42A27DB-BD31-4B8C-83A1-F6EECF244321}">
                <p14:modId xmlns:p14="http://schemas.microsoft.com/office/powerpoint/2010/main" val="2074634961"/>
              </p:ext>
            </p:extLst>
          </p:nvPr>
        </p:nvGraphicFramePr>
        <p:xfrm>
          <a:off x="1704976" y="2642256"/>
          <a:ext cx="3959225" cy="2657475"/>
        </p:xfrm>
        <a:graphic>
          <a:graphicData uri="http://schemas.openxmlformats.org/presentationml/2006/ole">
            <mc:AlternateContent xmlns:mc="http://schemas.openxmlformats.org/markup-compatibility/2006">
              <mc:Choice xmlns:v="urn:schemas-microsoft-com:vml" Requires="v">
                <p:oleObj name="Rastrový obrázek" r:id="rId7" imgW="3476190" imgH="2333333" progId="Paint.Picture">
                  <p:embed/>
                </p:oleObj>
              </mc:Choice>
              <mc:Fallback>
                <p:oleObj name="Rastrový obrázek" r:id="rId7" imgW="3476190" imgH="2333333" progId="Paint.Picture">
                  <p:embed/>
                  <p:pic>
                    <p:nvPicPr>
                      <p:cNvPr id="21512" name="Object 15">
                        <a:extLst>
                          <a:ext uri="{FF2B5EF4-FFF2-40B4-BE49-F238E27FC236}">
                            <a16:creationId xmlns:a16="http://schemas.microsoft.com/office/drawing/2014/main" id="{5DFF4AED-B2C8-4F8D-83AB-ED36433ECD6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04976" y="2642256"/>
                        <a:ext cx="3959225"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513" name="Object 16">
            <a:extLst>
              <a:ext uri="{FF2B5EF4-FFF2-40B4-BE49-F238E27FC236}">
                <a16:creationId xmlns:a16="http://schemas.microsoft.com/office/drawing/2014/main" id="{8D2877DC-CD3A-4792-87BE-63EAC27A0BAC}"/>
              </a:ext>
            </a:extLst>
          </p:cNvPr>
          <p:cNvGraphicFramePr>
            <a:graphicFrameLocks noGrp="1" noChangeAspect="1"/>
          </p:cNvGraphicFramePr>
          <p:nvPr>
            <p:ph sz="quarter" idx="3"/>
          </p:nvPr>
        </p:nvGraphicFramePr>
        <p:xfrm>
          <a:off x="6527800" y="2997201"/>
          <a:ext cx="3671888" cy="2803525"/>
        </p:xfrm>
        <a:graphic>
          <a:graphicData uri="http://schemas.openxmlformats.org/presentationml/2006/ole">
            <mc:AlternateContent xmlns:mc="http://schemas.openxmlformats.org/markup-compatibility/2006">
              <mc:Choice xmlns:v="urn:schemas-microsoft-com:vml" Requires="v">
                <p:oleObj name="Rastrový obrázek" r:id="rId9" imgW="2895238" imgH="2209524" progId="Paint.Picture">
                  <p:embed/>
                </p:oleObj>
              </mc:Choice>
              <mc:Fallback>
                <p:oleObj name="Rastrový obrázek" r:id="rId9" imgW="2895238" imgH="2209524" progId="Paint.Picture">
                  <p:embed/>
                  <p:pic>
                    <p:nvPicPr>
                      <p:cNvPr id="21513" name="Object 16">
                        <a:extLst>
                          <a:ext uri="{FF2B5EF4-FFF2-40B4-BE49-F238E27FC236}">
                            <a16:creationId xmlns:a16="http://schemas.microsoft.com/office/drawing/2014/main" id="{8D2877DC-CD3A-4792-87BE-63EAC27A0BA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27800" y="2997201"/>
                        <a:ext cx="3671888"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14" name="Text Box 17">
            <a:extLst>
              <a:ext uri="{FF2B5EF4-FFF2-40B4-BE49-F238E27FC236}">
                <a16:creationId xmlns:a16="http://schemas.microsoft.com/office/drawing/2014/main" id="{E91D424E-E603-4E9C-BF8E-4406B4668437}"/>
              </a:ext>
            </a:extLst>
          </p:cNvPr>
          <p:cNvSpPr txBox="1">
            <a:spLocks noChangeArrowheads="1"/>
          </p:cNvSpPr>
          <p:nvPr/>
        </p:nvSpPr>
        <p:spPr bwMode="auto">
          <a:xfrm>
            <a:off x="912564" y="1330732"/>
            <a:ext cx="928712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400" b="1" dirty="0">
                <a:latin typeface="Symbol" panose="05050102010706020507" pitchFamily="18" charset="2"/>
              </a:rPr>
              <a:t>b</a:t>
            </a:r>
            <a:r>
              <a:rPr lang="cs-CZ" altLang="cs-CZ" sz="2400" b="1" dirty="0"/>
              <a:t> rozpad </a:t>
            </a:r>
            <a:r>
              <a:rPr lang="cs-CZ" altLang="cs-CZ" sz="2400" dirty="0"/>
              <a:t>je izobarická transmutace, při které vznikají vedle </a:t>
            </a:r>
            <a:r>
              <a:rPr lang="cs-CZ" altLang="cs-CZ" sz="2400" dirty="0">
                <a:latin typeface="Symbol" panose="05050102010706020507" pitchFamily="18" charset="2"/>
              </a:rPr>
              <a:t>b</a:t>
            </a:r>
            <a:r>
              <a:rPr lang="cs-CZ" altLang="cs-CZ" sz="2400" dirty="0"/>
              <a:t> částic i neutrina (elektronové antineutrino      a elektronové neutrino </a:t>
            </a:r>
            <a:r>
              <a:rPr lang="cs-CZ" altLang="cs-CZ" sz="2400" dirty="0">
                <a:latin typeface="Symbol" panose="05050102010706020507" pitchFamily="18" charset="2"/>
              </a:rPr>
              <a:t>n</a:t>
            </a:r>
            <a:r>
              <a:rPr lang="cs-CZ" altLang="cs-CZ" sz="2400" baseline="-25000" dirty="0"/>
              <a:t>e</a:t>
            </a:r>
            <a:r>
              <a:rPr lang="cs-CZ" altLang="cs-CZ" sz="2400" dirty="0"/>
              <a:t>)</a:t>
            </a:r>
          </a:p>
        </p:txBody>
      </p:sp>
    </p:spTree>
    <p:extLst>
      <p:ext uri="{BB962C8B-B14F-4D97-AF65-F5344CB8AC3E}">
        <p14:creationId xmlns:p14="http://schemas.microsoft.com/office/powerpoint/2010/main" val="71893526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symbol pro číslo snímku 6">
            <a:extLst>
              <a:ext uri="{FF2B5EF4-FFF2-40B4-BE49-F238E27FC236}">
                <a16:creationId xmlns:a16="http://schemas.microsoft.com/office/drawing/2014/main" id="{4293FAA7-8618-41BF-9E28-B5142AABDB7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6C7C10D-CD77-486F-9CA7-6C4527EA85AE}" type="slidenum">
              <a:rPr lang="cs-CZ" altLang="cs-CZ" sz="1400"/>
              <a:pPr>
                <a:spcBef>
                  <a:spcPct val="0"/>
                </a:spcBef>
                <a:buFontTx/>
                <a:buNone/>
              </a:pPr>
              <a:t>11</a:t>
            </a:fld>
            <a:endParaRPr lang="cs-CZ" altLang="cs-CZ" sz="1400"/>
          </a:p>
        </p:txBody>
      </p:sp>
      <p:sp>
        <p:nvSpPr>
          <p:cNvPr id="23555" name="Rectangle 2">
            <a:extLst>
              <a:ext uri="{FF2B5EF4-FFF2-40B4-BE49-F238E27FC236}">
                <a16:creationId xmlns:a16="http://schemas.microsoft.com/office/drawing/2014/main" id="{DFF65BC9-CB04-4417-B50D-68C05801C417}"/>
              </a:ext>
            </a:extLst>
          </p:cNvPr>
          <p:cNvSpPr>
            <a:spLocks noGrp="1" noChangeArrowheads="1"/>
          </p:cNvSpPr>
          <p:nvPr>
            <p:ph type="title"/>
          </p:nvPr>
        </p:nvSpPr>
        <p:spPr/>
        <p:txBody>
          <a:bodyPr/>
          <a:lstStyle/>
          <a:p>
            <a:pPr eaLnBrk="1" hangingPunct="1"/>
            <a:r>
              <a:rPr lang="cs-CZ" altLang="cs-CZ" sz="4000" dirty="0">
                <a:solidFill>
                  <a:schemeClr val="accent1"/>
                </a:solidFill>
              </a:rPr>
              <a:t>Druhy radioaktivního rozpadu (přeměny)</a:t>
            </a:r>
          </a:p>
        </p:txBody>
      </p:sp>
      <p:sp>
        <p:nvSpPr>
          <p:cNvPr id="23556" name="Rectangle 3">
            <a:extLst>
              <a:ext uri="{FF2B5EF4-FFF2-40B4-BE49-F238E27FC236}">
                <a16:creationId xmlns:a16="http://schemas.microsoft.com/office/drawing/2014/main" id="{4923091B-9896-4D3F-8FF3-D03E69533FC1}"/>
              </a:ext>
            </a:extLst>
          </p:cNvPr>
          <p:cNvSpPr>
            <a:spLocks noGrp="1" noChangeArrowheads="1"/>
          </p:cNvSpPr>
          <p:nvPr>
            <p:ph type="body" sz="half" idx="1"/>
          </p:nvPr>
        </p:nvSpPr>
        <p:spPr>
          <a:xfrm>
            <a:off x="609599" y="1600201"/>
            <a:ext cx="10005391" cy="657969"/>
          </a:xfrm>
        </p:spPr>
        <p:txBody>
          <a:bodyPr/>
          <a:lstStyle/>
          <a:p>
            <a:pPr eaLnBrk="1" hangingPunct="1"/>
            <a:r>
              <a:rPr lang="cs-CZ" altLang="cs-CZ" sz="2400" dirty="0"/>
              <a:t>Rozpad </a:t>
            </a:r>
            <a:r>
              <a:rPr lang="cs-CZ" altLang="cs-CZ" sz="2400" dirty="0">
                <a:latin typeface="Symbol" panose="05050102010706020507" pitchFamily="18" charset="2"/>
              </a:rPr>
              <a:t>g</a:t>
            </a:r>
            <a:r>
              <a:rPr lang="cs-CZ" altLang="cs-CZ" sz="2400" dirty="0"/>
              <a:t> (gama) zpravidla následuje po jiném druhu rozpadu.</a:t>
            </a:r>
          </a:p>
        </p:txBody>
      </p:sp>
      <p:sp>
        <p:nvSpPr>
          <p:cNvPr id="23557" name="Text Box 7">
            <a:extLst>
              <a:ext uri="{FF2B5EF4-FFF2-40B4-BE49-F238E27FC236}">
                <a16:creationId xmlns:a16="http://schemas.microsoft.com/office/drawing/2014/main" id="{5816DC9A-DD70-43BB-B984-CF5D81D1AF30}"/>
              </a:ext>
            </a:extLst>
          </p:cNvPr>
          <p:cNvSpPr txBox="1">
            <a:spLocks noChangeArrowheads="1"/>
          </p:cNvSpPr>
          <p:nvPr/>
        </p:nvSpPr>
        <p:spPr bwMode="auto">
          <a:xfrm>
            <a:off x="3821540" y="4611440"/>
            <a:ext cx="5761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dirty="0"/>
              <a:t>Přeměna dysprosia v metastabilním stavu</a:t>
            </a:r>
          </a:p>
        </p:txBody>
      </p:sp>
      <p:graphicFrame>
        <p:nvGraphicFramePr>
          <p:cNvPr id="23558" name="Object 8">
            <a:extLst>
              <a:ext uri="{FF2B5EF4-FFF2-40B4-BE49-F238E27FC236}">
                <a16:creationId xmlns:a16="http://schemas.microsoft.com/office/drawing/2014/main" id="{A8BA297A-7D7A-4729-A1C3-CA6DEA386B89}"/>
              </a:ext>
            </a:extLst>
          </p:cNvPr>
          <p:cNvGraphicFramePr>
            <a:graphicFrameLocks noGrp="1" noChangeAspect="1"/>
          </p:cNvGraphicFramePr>
          <p:nvPr>
            <p:ph sz="half" idx="2"/>
            <p:extLst>
              <p:ext uri="{D42A27DB-BD31-4B8C-83A1-F6EECF244321}">
                <p14:modId xmlns:p14="http://schemas.microsoft.com/office/powerpoint/2010/main" val="4037895981"/>
              </p:ext>
            </p:extLst>
          </p:nvPr>
        </p:nvGraphicFramePr>
        <p:xfrm>
          <a:off x="3439877" y="2440733"/>
          <a:ext cx="5683478" cy="1988144"/>
        </p:xfrm>
        <a:graphic>
          <a:graphicData uri="http://schemas.openxmlformats.org/presentationml/2006/ole">
            <mc:AlternateContent xmlns:mc="http://schemas.openxmlformats.org/markup-compatibility/2006">
              <mc:Choice xmlns:v="urn:schemas-microsoft-com:vml" Requires="v">
                <p:oleObj name="Rastrový obrázek" r:id="rId3" imgW="3866667" imgH="1352381" progId="Paint.Picture">
                  <p:embed/>
                </p:oleObj>
              </mc:Choice>
              <mc:Fallback>
                <p:oleObj name="Rastrový obrázek" r:id="rId3" imgW="3866667" imgH="1352381" progId="Paint.Picture">
                  <p:embed/>
                  <p:pic>
                    <p:nvPicPr>
                      <p:cNvPr id="23558" name="Object 8">
                        <a:extLst>
                          <a:ext uri="{FF2B5EF4-FFF2-40B4-BE49-F238E27FC236}">
                            <a16:creationId xmlns:a16="http://schemas.microsoft.com/office/drawing/2014/main" id="{A8BA297A-7D7A-4729-A1C3-CA6DEA386B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9877" y="2440733"/>
                        <a:ext cx="5683478" cy="198814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75944086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Zástupný symbol pro číslo snímku 6">
            <a:extLst>
              <a:ext uri="{FF2B5EF4-FFF2-40B4-BE49-F238E27FC236}">
                <a16:creationId xmlns:a16="http://schemas.microsoft.com/office/drawing/2014/main" id="{87F9E56C-92E1-48BC-A6E0-78CB673610D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5910622-456B-48E6-BAD3-72E3DDF6FBE0}" type="slidenum">
              <a:rPr lang="cs-CZ" altLang="cs-CZ" sz="1400"/>
              <a:pPr>
                <a:spcBef>
                  <a:spcPct val="0"/>
                </a:spcBef>
                <a:buFontTx/>
                <a:buNone/>
              </a:pPr>
              <a:t>12</a:t>
            </a:fld>
            <a:endParaRPr lang="cs-CZ" altLang="cs-CZ" sz="1400"/>
          </a:p>
        </p:txBody>
      </p:sp>
      <p:sp>
        <p:nvSpPr>
          <p:cNvPr id="25603" name="Rectangle 2">
            <a:extLst>
              <a:ext uri="{FF2B5EF4-FFF2-40B4-BE49-F238E27FC236}">
                <a16:creationId xmlns:a16="http://schemas.microsoft.com/office/drawing/2014/main" id="{7B810E01-C6A4-41A2-BAD9-5A5C8FD1A91F}"/>
              </a:ext>
            </a:extLst>
          </p:cNvPr>
          <p:cNvSpPr>
            <a:spLocks noGrp="1" noChangeArrowheads="1"/>
          </p:cNvSpPr>
          <p:nvPr>
            <p:ph type="title"/>
          </p:nvPr>
        </p:nvSpPr>
        <p:spPr/>
        <p:txBody>
          <a:bodyPr/>
          <a:lstStyle/>
          <a:p>
            <a:pPr eaLnBrk="1" hangingPunct="1"/>
            <a:r>
              <a:rPr lang="cs-CZ" altLang="cs-CZ" sz="4000" dirty="0">
                <a:solidFill>
                  <a:srgbClr val="0000DC"/>
                </a:solidFill>
              </a:rPr>
              <a:t>Druhy radioaktivního rozpadu (přeměny)</a:t>
            </a:r>
          </a:p>
        </p:txBody>
      </p:sp>
      <p:sp>
        <p:nvSpPr>
          <p:cNvPr id="25604" name="Rectangle 3">
            <a:extLst>
              <a:ext uri="{FF2B5EF4-FFF2-40B4-BE49-F238E27FC236}">
                <a16:creationId xmlns:a16="http://schemas.microsoft.com/office/drawing/2014/main" id="{C0B469C2-AB3B-4BDB-9D18-1ABA4A0D2891}"/>
              </a:ext>
            </a:extLst>
          </p:cNvPr>
          <p:cNvSpPr>
            <a:spLocks noGrp="1" noChangeArrowheads="1"/>
          </p:cNvSpPr>
          <p:nvPr>
            <p:ph type="body" sz="half" idx="1"/>
          </p:nvPr>
        </p:nvSpPr>
        <p:spPr>
          <a:xfrm>
            <a:off x="1981200" y="1600200"/>
            <a:ext cx="7715250" cy="1684338"/>
          </a:xfrm>
        </p:spPr>
        <p:txBody>
          <a:bodyPr/>
          <a:lstStyle/>
          <a:p>
            <a:pPr eaLnBrk="1" hangingPunct="1"/>
            <a:r>
              <a:rPr lang="cs-CZ" altLang="cs-CZ" sz="2800" dirty="0"/>
              <a:t>Jiné druhy radioaktivního rozpadu:</a:t>
            </a:r>
          </a:p>
          <a:p>
            <a:pPr eaLnBrk="1" hangingPunct="1"/>
            <a:r>
              <a:rPr lang="cs-CZ" altLang="cs-CZ" sz="2800" dirty="0"/>
              <a:t>Emise protonu, deuteronu, neutronu …</a:t>
            </a:r>
          </a:p>
          <a:p>
            <a:pPr eaLnBrk="1" hangingPunct="1"/>
            <a:r>
              <a:rPr lang="cs-CZ" altLang="cs-CZ" sz="2800" dirty="0"/>
              <a:t>Štěpení těžkých jader</a:t>
            </a:r>
          </a:p>
        </p:txBody>
      </p:sp>
      <p:pic>
        <p:nvPicPr>
          <p:cNvPr id="25605" name="Picture 5" descr="FG19_07">
            <a:extLst>
              <a:ext uri="{FF2B5EF4-FFF2-40B4-BE49-F238E27FC236}">
                <a16:creationId xmlns:a16="http://schemas.microsoft.com/office/drawing/2014/main" id="{A7E4A487-8B9C-4A51-A5E6-1BE5C383182B}"/>
              </a:ext>
            </a:extLst>
          </p:cNvPr>
          <p:cNvPicPr>
            <a:picLocks noGrp="1" noChangeAspect="1" noChangeArrowheads="1"/>
          </p:cNvPicPr>
          <p:nvPr>
            <p:ph sz="half" idx="2"/>
          </p:nvPr>
        </p:nvPicPr>
        <p:blipFill>
          <a:blip r:embed="rId3">
            <a:lum bright="-12000" contrast="12000"/>
            <a:extLst>
              <a:ext uri="{28A0092B-C50C-407E-A947-70E740481C1C}">
                <a14:useLocalDpi xmlns:a14="http://schemas.microsoft.com/office/drawing/2010/main" val="0"/>
              </a:ext>
            </a:extLst>
          </a:blip>
          <a:srcRect/>
          <a:stretch>
            <a:fillRect/>
          </a:stretch>
        </p:blipFill>
        <p:spPr>
          <a:xfrm>
            <a:off x="4008437" y="3467101"/>
            <a:ext cx="4400461" cy="2162176"/>
          </a:xfrm>
          <a:noFill/>
        </p:spPr>
      </p:pic>
    </p:spTree>
    <p:extLst>
      <p:ext uri="{BB962C8B-B14F-4D97-AF65-F5344CB8AC3E}">
        <p14:creationId xmlns:p14="http://schemas.microsoft.com/office/powerpoint/2010/main" val="228940719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Zástupný symbol pro číslo snímku 5">
            <a:extLst>
              <a:ext uri="{FF2B5EF4-FFF2-40B4-BE49-F238E27FC236}">
                <a16:creationId xmlns:a16="http://schemas.microsoft.com/office/drawing/2014/main" id="{5326FB7E-0417-4052-AD5B-54C10A7EAC5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141A878-C9B8-4770-A59D-A51CA69B1369}" type="slidenum">
              <a:rPr lang="cs-CZ" altLang="cs-CZ" sz="1400"/>
              <a:pPr>
                <a:spcBef>
                  <a:spcPct val="0"/>
                </a:spcBef>
                <a:buFontTx/>
                <a:buNone/>
              </a:pPr>
              <a:t>13</a:t>
            </a:fld>
            <a:endParaRPr lang="cs-CZ" altLang="cs-CZ" sz="1400"/>
          </a:p>
        </p:txBody>
      </p:sp>
      <p:sp>
        <p:nvSpPr>
          <p:cNvPr id="27651" name="Rectangle 2">
            <a:extLst>
              <a:ext uri="{FF2B5EF4-FFF2-40B4-BE49-F238E27FC236}">
                <a16:creationId xmlns:a16="http://schemas.microsoft.com/office/drawing/2014/main" id="{08243684-E780-4226-8A27-343009BB5BF6}"/>
              </a:ext>
            </a:extLst>
          </p:cNvPr>
          <p:cNvSpPr>
            <a:spLocks noGrp="1" noChangeArrowheads="1"/>
          </p:cNvSpPr>
          <p:nvPr>
            <p:ph type="title"/>
          </p:nvPr>
        </p:nvSpPr>
        <p:spPr/>
        <p:txBody>
          <a:bodyPr/>
          <a:lstStyle/>
          <a:p>
            <a:pPr eaLnBrk="1" hangingPunct="1"/>
            <a:r>
              <a:rPr lang="cs-CZ" altLang="cs-CZ" sz="4000" dirty="0">
                <a:solidFill>
                  <a:srgbClr val="0000DC"/>
                </a:solidFill>
              </a:rPr>
              <a:t>Interakce ionizujícího záření s hmotou</a:t>
            </a:r>
          </a:p>
        </p:txBody>
      </p:sp>
      <p:sp>
        <p:nvSpPr>
          <p:cNvPr id="27652" name="Rectangle 3">
            <a:extLst>
              <a:ext uri="{FF2B5EF4-FFF2-40B4-BE49-F238E27FC236}">
                <a16:creationId xmlns:a16="http://schemas.microsoft.com/office/drawing/2014/main" id="{A7B7A6CD-B4BA-439B-9C9F-FB4517C3A384}"/>
              </a:ext>
            </a:extLst>
          </p:cNvPr>
          <p:cNvSpPr>
            <a:spLocks noGrp="1" noChangeArrowheads="1"/>
          </p:cNvSpPr>
          <p:nvPr>
            <p:ph type="body" idx="1"/>
          </p:nvPr>
        </p:nvSpPr>
        <p:spPr/>
        <p:txBody>
          <a:bodyPr/>
          <a:lstStyle/>
          <a:p>
            <a:pPr eaLnBrk="1" hangingPunct="1"/>
            <a:r>
              <a:rPr lang="cs-CZ" altLang="cs-CZ" sz="2800" dirty="0"/>
              <a:t>Důsledkem interakce záření s hmotou je zpravidla vznik </a:t>
            </a:r>
            <a:r>
              <a:rPr lang="cs-CZ" altLang="cs-CZ" sz="2800" dirty="0">
                <a:solidFill>
                  <a:srgbClr val="FF0066"/>
                </a:solidFill>
              </a:rPr>
              <a:t>sekundárního záření</a:t>
            </a:r>
            <a:r>
              <a:rPr lang="cs-CZ" altLang="cs-CZ" sz="2800" dirty="0"/>
              <a:t>, které se od primárního liší energií a často i druhem částic. </a:t>
            </a:r>
          </a:p>
          <a:p>
            <a:pPr eaLnBrk="1" hangingPunct="1"/>
            <a:r>
              <a:rPr lang="cs-CZ" altLang="cs-CZ" sz="2800" dirty="0"/>
              <a:t>Primární i sekundární záření přímo nebo nepřímo </a:t>
            </a:r>
            <a:r>
              <a:rPr lang="cs-CZ" altLang="cs-CZ" sz="2800" dirty="0">
                <a:solidFill>
                  <a:srgbClr val="FF0066"/>
                </a:solidFill>
              </a:rPr>
              <a:t>ionizuje</a:t>
            </a:r>
            <a:r>
              <a:rPr lang="cs-CZ" altLang="cs-CZ" sz="2800" dirty="0">
                <a:solidFill>
                  <a:srgbClr val="FFFFCC"/>
                </a:solidFill>
              </a:rPr>
              <a:t> </a:t>
            </a:r>
            <a:r>
              <a:rPr lang="cs-CZ" altLang="cs-CZ" sz="2800" dirty="0"/>
              <a:t>prostředí a vytváří i </a:t>
            </a:r>
            <a:r>
              <a:rPr lang="cs-CZ" altLang="cs-CZ" sz="2800" dirty="0">
                <a:solidFill>
                  <a:srgbClr val="FF0066"/>
                </a:solidFill>
              </a:rPr>
              <a:t>volné radikály</a:t>
            </a:r>
            <a:r>
              <a:rPr lang="cs-CZ" altLang="cs-CZ" sz="2800" dirty="0"/>
              <a:t>.</a:t>
            </a:r>
          </a:p>
          <a:p>
            <a:pPr eaLnBrk="1" hangingPunct="1"/>
            <a:r>
              <a:rPr lang="cs-CZ" altLang="cs-CZ" sz="2800" dirty="0">
                <a:solidFill>
                  <a:srgbClr val="FF0066"/>
                </a:solidFill>
              </a:rPr>
              <a:t>Největší podíl na ionizaci částic prostředí mají sekundární elektrony!!!</a:t>
            </a:r>
            <a:endParaRPr lang="cs-CZ" altLang="cs-CZ" sz="2800" dirty="0"/>
          </a:p>
          <a:p>
            <a:pPr eaLnBrk="1" hangingPunct="1"/>
            <a:r>
              <a:rPr lang="cs-CZ" altLang="cs-CZ" sz="2800" dirty="0"/>
              <a:t>Část energie záření se vždy přeměňuje v</a:t>
            </a:r>
            <a:r>
              <a:rPr lang="cs-CZ" altLang="cs-CZ" sz="2800" dirty="0">
                <a:solidFill>
                  <a:srgbClr val="FFFFCC"/>
                </a:solidFill>
              </a:rPr>
              <a:t> </a:t>
            </a:r>
            <a:r>
              <a:rPr lang="cs-CZ" altLang="cs-CZ" sz="2800" dirty="0">
                <a:solidFill>
                  <a:srgbClr val="FF0066"/>
                </a:solidFill>
              </a:rPr>
              <a:t>teplo</a:t>
            </a:r>
            <a:r>
              <a:rPr lang="cs-CZ" altLang="cs-CZ" sz="2800" dirty="0"/>
              <a:t>.</a:t>
            </a:r>
          </a:p>
        </p:txBody>
      </p:sp>
    </p:spTree>
    <p:extLst>
      <p:ext uri="{BB962C8B-B14F-4D97-AF65-F5344CB8AC3E}">
        <p14:creationId xmlns:p14="http://schemas.microsoft.com/office/powerpoint/2010/main" val="88484019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ástupný symbol pro číslo snímku 5">
            <a:extLst>
              <a:ext uri="{FF2B5EF4-FFF2-40B4-BE49-F238E27FC236}">
                <a16:creationId xmlns:a16="http://schemas.microsoft.com/office/drawing/2014/main" id="{83BD3033-D277-481B-8007-8222C84858C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555FB8D-1846-4E30-A0E3-C76913103AE3}" type="slidenum">
              <a:rPr lang="cs-CZ" altLang="cs-CZ" sz="1400"/>
              <a:pPr>
                <a:spcBef>
                  <a:spcPct val="0"/>
                </a:spcBef>
                <a:buFontTx/>
                <a:buNone/>
              </a:pPr>
              <a:t>14</a:t>
            </a:fld>
            <a:endParaRPr lang="cs-CZ" altLang="cs-CZ" sz="1400"/>
          </a:p>
        </p:txBody>
      </p:sp>
      <p:sp>
        <p:nvSpPr>
          <p:cNvPr id="29699" name="Rectangle 2">
            <a:extLst>
              <a:ext uri="{FF2B5EF4-FFF2-40B4-BE49-F238E27FC236}">
                <a16:creationId xmlns:a16="http://schemas.microsoft.com/office/drawing/2014/main" id="{E5E58880-20BF-4151-A207-7B5CB57B2C9C}"/>
              </a:ext>
            </a:extLst>
          </p:cNvPr>
          <p:cNvSpPr>
            <a:spLocks noGrp="1" noChangeArrowheads="1"/>
          </p:cNvSpPr>
          <p:nvPr>
            <p:ph type="title"/>
          </p:nvPr>
        </p:nvSpPr>
        <p:spPr>
          <a:xfrm>
            <a:off x="747423" y="274639"/>
            <a:ext cx="9899374" cy="922337"/>
          </a:xfrm>
        </p:spPr>
        <p:txBody>
          <a:bodyPr/>
          <a:lstStyle/>
          <a:p>
            <a:pPr eaLnBrk="1" hangingPunct="1"/>
            <a:r>
              <a:rPr lang="cs-CZ" altLang="cs-CZ" sz="3600" dirty="0"/>
              <a:t>Veličiny a jednotky charakterizující ionizující záření</a:t>
            </a:r>
          </a:p>
        </p:txBody>
      </p:sp>
      <p:sp>
        <p:nvSpPr>
          <p:cNvPr id="29700" name="Rectangle 3">
            <a:extLst>
              <a:ext uri="{FF2B5EF4-FFF2-40B4-BE49-F238E27FC236}">
                <a16:creationId xmlns:a16="http://schemas.microsoft.com/office/drawing/2014/main" id="{82D2C0F0-61D3-492E-8CFD-54F0C0D65311}"/>
              </a:ext>
            </a:extLst>
          </p:cNvPr>
          <p:cNvSpPr>
            <a:spLocks noGrp="1" noChangeArrowheads="1"/>
          </p:cNvSpPr>
          <p:nvPr>
            <p:ph type="body" idx="1"/>
          </p:nvPr>
        </p:nvSpPr>
        <p:spPr>
          <a:xfrm>
            <a:off x="1459485" y="1861107"/>
            <a:ext cx="8713788" cy="3259533"/>
          </a:xfrm>
        </p:spPr>
        <p:txBody>
          <a:bodyPr/>
          <a:lstStyle/>
          <a:p>
            <a:pPr marL="609600" indent="-609600" eaLnBrk="1" hangingPunct="1">
              <a:lnSpc>
                <a:spcPct val="80000"/>
              </a:lnSpc>
            </a:pPr>
            <a:r>
              <a:rPr lang="cs-CZ" altLang="cs-CZ" sz="2800" dirty="0"/>
              <a:t>Absolutní hodnota energie částic je velmi malá. Proto zaveden elektronvolt (eV). </a:t>
            </a:r>
          </a:p>
          <a:p>
            <a:pPr marL="609600" indent="-609600" eaLnBrk="1" hangingPunct="1">
              <a:lnSpc>
                <a:spcPct val="80000"/>
              </a:lnSpc>
            </a:pPr>
            <a:endParaRPr lang="cs-CZ" altLang="cs-CZ" sz="2800" dirty="0"/>
          </a:p>
          <a:p>
            <a:pPr marL="609600" indent="-609600" eaLnBrk="1" hangingPunct="1">
              <a:lnSpc>
                <a:spcPct val="80000"/>
              </a:lnSpc>
            </a:pPr>
            <a:r>
              <a:rPr lang="cs-CZ" altLang="cs-CZ" sz="2800" dirty="0"/>
              <a:t>1 eV je kinetická energie elektronu urychleného z klidu elektrostatickým polem o potenciálovém rozdílu 1 volt. </a:t>
            </a:r>
            <a:r>
              <a:rPr lang="cs-CZ" altLang="cs-CZ" sz="2800" b="1" i="1" dirty="0"/>
              <a:t>1 eV = 1,602.10</a:t>
            </a:r>
            <a:r>
              <a:rPr lang="cs-CZ" altLang="cs-CZ" sz="2800" b="1" i="1" baseline="30000" dirty="0"/>
              <a:t>-19</a:t>
            </a:r>
            <a:r>
              <a:rPr lang="cs-CZ" altLang="cs-CZ" sz="2800" b="1" i="1" dirty="0"/>
              <a:t> J.</a:t>
            </a:r>
          </a:p>
          <a:p>
            <a:pPr marL="609600" indent="-609600" algn="ctr" eaLnBrk="1" hangingPunct="1">
              <a:lnSpc>
                <a:spcPct val="80000"/>
              </a:lnSpc>
              <a:buFontTx/>
              <a:buNone/>
            </a:pPr>
            <a:endParaRPr lang="cs-CZ" altLang="cs-CZ" sz="2800" dirty="0">
              <a:solidFill>
                <a:srgbClr val="FFFFCC"/>
              </a:solidFill>
            </a:endParaRPr>
          </a:p>
          <a:p>
            <a:pPr marL="609600" indent="-609600" algn="ctr" eaLnBrk="1" hangingPunct="1">
              <a:lnSpc>
                <a:spcPct val="80000"/>
              </a:lnSpc>
              <a:buFontTx/>
              <a:buNone/>
            </a:pPr>
            <a:r>
              <a:rPr lang="cs-CZ" altLang="cs-CZ" sz="2800" dirty="0">
                <a:solidFill>
                  <a:srgbClr val="FF0000"/>
                </a:solidFill>
              </a:rPr>
              <a:t>Následující veličiny mají stochastický (pravděpodobnostní) charakter</a:t>
            </a:r>
          </a:p>
          <a:p>
            <a:pPr marL="609600" indent="-609600" eaLnBrk="1" hangingPunct="1">
              <a:lnSpc>
                <a:spcPct val="80000"/>
              </a:lnSpc>
              <a:buFontTx/>
              <a:buNone/>
            </a:pPr>
            <a:endParaRPr lang="cs-CZ" altLang="cs-CZ" sz="2800" dirty="0">
              <a:solidFill>
                <a:srgbClr val="FF0000"/>
              </a:solidFill>
            </a:endParaRPr>
          </a:p>
        </p:txBody>
      </p:sp>
    </p:spTree>
    <p:extLst>
      <p:ext uri="{BB962C8B-B14F-4D97-AF65-F5344CB8AC3E}">
        <p14:creationId xmlns:p14="http://schemas.microsoft.com/office/powerpoint/2010/main" val="403006850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Nadpis 1">
            <a:extLst>
              <a:ext uri="{FF2B5EF4-FFF2-40B4-BE49-F238E27FC236}">
                <a16:creationId xmlns:a16="http://schemas.microsoft.com/office/drawing/2014/main" id="{91AD92A5-0280-4CA5-ABC8-7B1DB8366693}"/>
              </a:ext>
            </a:extLst>
          </p:cNvPr>
          <p:cNvSpPr>
            <a:spLocks noGrp="1"/>
          </p:cNvSpPr>
          <p:nvPr>
            <p:ph type="title"/>
          </p:nvPr>
        </p:nvSpPr>
        <p:spPr/>
        <p:txBody>
          <a:bodyPr/>
          <a:lstStyle/>
          <a:p>
            <a:r>
              <a:rPr lang="cs-CZ" altLang="cs-CZ" dirty="0"/>
              <a:t>Co nás čeká?</a:t>
            </a:r>
          </a:p>
        </p:txBody>
      </p:sp>
      <p:sp>
        <p:nvSpPr>
          <p:cNvPr id="3" name="Zástupný symbol pro obsah 2">
            <a:extLst>
              <a:ext uri="{FF2B5EF4-FFF2-40B4-BE49-F238E27FC236}">
                <a16:creationId xmlns:a16="http://schemas.microsoft.com/office/drawing/2014/main" id="{73E7C884-02F0-45F9-8310-123AC70081C2}"/>
              </a:ext>
            </a:extLst>
          </p:cNvPr>
          <p:cNvSpPr>
            <a:spLocks noGrp="1"/>
          </p:cNvSpPr>
          <p:nvPr>
            <p:ph idx="1"/>
          </p:nvPr>
        </p:nvSpPr>
        <p:spPr/>
        <p:txBody>
          <a:bodyPr/>
          <a:lstStyle/>
          <a:p>
            <a:pPr>
              <a:defRPr/>
            </a:pPr>
            <a:r>
              <a:rPr lang="cs-CZ" sz="2400" dirty="0">
                <a:latin typeface="Comic Sans MS" pitchFamily="66" charset="0"/>
              </a:rPr>
              <a:t>Popis pole ionizujícího záření v prostoru:</a:t>
            </a:r>
          </a:p>
          <a:p>
            <a:pPr>
              <a:defRPr/>
            </a:pPr>
            <a:r>
              <a:rPr lang="cs-CZ" sz="2000" dirty="0"/>
              <a:t>(</a:t>
            </a:r>
            <a:r>
              <a:rPr lang="cs-CZ" sz="2000" dirty="0" err="1"/>
              <a:t>fluence</a:t>
            </a:r>
            <a:r>
              <a:rPr lang="cs-CZ" sz="2000" dirty="0"/>
              <a:t> částic, příkon </a:t>
            </a:r>
            <a:r>
              <a:rPr lang="cs-CZ" sz="2000" dirty="0" err="1"/>
              <a:t>fluence</a:t>
            </a:r>
            <a:r>
              <a:rPr lang="cs-CZ" sz="2000" dirty="0"/>
              <a:t> částic, </a:t>
            </a:r>
            <a:r>
              <a:rPr lang="cs-CZ" sz="2000" dirty="0" err="1"/>
              <a:t>fluence</a:t>
            </a:r>
            <a:r>
              <a:rPr lang="cs-CZ" sz="2000" dirty="0"/>
              <a:t> energie, příkon </a:t>
            </a:r>
            <a:r>
              <a:rPr lang="cs-CZ" sz="2000" dirty="0" err="1"/>
              <a:t>fluence</a:t>
            </a:r>
            <a:r>
              <a:rPr lang="cs-CZ" sz="2000" dirty="0"/>
              <a:t> energie) </a:t>
            </a:r>
          </a:p>
          <a:p>
            <a:pPr>
              <a:defRPr/>
            </a:pPr>
            <a:endParaRPr lang="cs-CZ" sz="2000" dirty="0"/>
          </a:p>
          <a:p>
            <a:pPr>
              <a:defRPr/>
            </a:pPr>
            <a:r>
              <a:rPr lang="cs-CZ" sz="2400" dirty="0">
                <a:latin typeface="Comic Sans MS" pitchFamily="66" charset="0"/>
              </a:rPr>
              <a:t>Popis interakce ionizujícího záření s látkou:</a:t>
            </a:r>
          </a:p>
          <a:p>
            <a:pPr>
              <a:defRPr/>
            </a:pPr>
            <a:r>
              <a:rPr lang="cs-CZ" sz="2000" dirty="0"/>
              <a:t>(účinný průřez, součinitelé zeslabení a absorpce, součinitelé přenosu a absorpce energie, lineární brzdná schopnost, LET)</a:t>
            </a:r>
          </a:p>
          <a:p>
            <a:pPr>
              <a:defRPr/>
            </a:pPr>
            <a:endParaRPr lang="cs-CZ" sz="2000" dirty="0"/>
          </a:p>
          <a:p>
            <a:pPr>
              <a:defRPr/>
            </a:pPr>
            <a:r>
              <a:rPr lang="cs-CZ" sz="2400" dirty="0">
                <a:latin typeface="Comic Sans MS" pitchFamily="66" charset="0"/>
              </a:rPr>
              <a:t>Veličiny dozimetrie ionizujícího záření:</a:t>
            </a:r>
          </a:p>
          <a:p>
            <a:pPr>
              <a:defRPr/>
            </a:pPr>
            <a:r>
              <a:rPr lang="cs-CZ" sz="2000" dirty="0">
                <a:latin typeface="+mj-lt"/>
              </a:rPr>
              <a:t>(sdělená energie, absorbovaná dávka, dávkový příkon, </a:t>
            </a:r>
            <a:r>
              <a:rPr lang="cs-CZ" sz="2000" dirty="0" err="1">
                <a:latin typeface="+mj-lt"/>
              </a:rPr>
              <a:t>kerma</a:t>
            </a:r>
            <a:r>
              <a:rPr lang="cs-CZ" sz="2000" dirty="0">
                <a:latin typeface="+mj-lt"/>
              </a:rPr>
              <a:t>, </a:t>
            </a:r>
            <a:r>
              <a:rPr lang="cs-CZ" sz="2000" dirty="0" err="1">
                <a:latin typeface="+mj-lt"/>
              </a:rPr>
              <a:t>kermový</a:t>
            </a:r>
            <a:r>
              <a:rPr lang="cs-CZ" sz="2000" dirty="0">
                <a:latin typeface="+mj-lt"/>
              </a:rPr>
              <a:t> příkon, expozice, příkon expozice, dávkový ekvivalent, efektivní dávka, RBE)</a:t>
            </a:r>
          </a:p>
          <a:p>
            <a:pPr>
              <a:defRPr/>
            </a:pPr>
            <a:endParaRPr lang="cs-CZ" dirty="0">
              <a:latin typeface="+mj-lt"/>
            </a:endParaRPr>
          </a:p>
        </p:txBody>
      </p:sp>
      <p:sp>
        <p:nvSpPr>
          <p:cNvPr id="31748" name="Zástupný symbol pro číslo snímku 3">
            <a:extLst>
              <a:ext uri="{FF2B5EF4-FFF2-40B4-BE49-F238E27FC236}">
                <a16:creationId xmlns:a16="http://schemas.microsoft.com/office/drawing/2014/main" id="{9B0EABAF-A837-48A7-B009-A868CD7C22C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64032C2-539D-42DF-8F40-8BE0D5E121CD}" type="slidenum">
              <a:rPr lang="cs-CZ" altLang="cs-CZ" sz="1400"/>
              <a:pPr>
                <a:spcBef>
                  <a:spcPct val="0"/>
                </a:spcBef>
                <a:buFontTx/>
                <a:buNone/>
              </a:pPr>
              <a:t>15</a:t>
            </a:fld>
            <a:endParaRPr lang="cs-CZ" altLang="cs-CZ" sz="1400"/>
          </a:p>
        </p:txBody>
      </p:sp>
    </p:spTree>
    <p:extLst>
      <p:ext uri="{BB962C8B-B14F-4D97-AF65-F5344CB8AC3E}">
        <p14:creationId xmlns:p14="http://schemas.microsoft.com/office/powerpoint/2010/main" val="285154257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Nadpis 1">
            <a:extLst>
              <a:ext uri="{FF2B5EF4-FFF2-40B4-BE49-F238E27FC236}">
                <a16:creationId xmlns:a16="http://schemas.microsoft.com/office/drawing/2014/main" id="{1B18AA30-3B38-41AD-863B-D1E3EA4C3BEA}"/>
              </a:ext>
            </a:extLst>
          </p:cNvPr>
          <p:cNvSpPr>
            <a:spLocks noGrp="1"/>
          </p:cNvSpPr>
          <p:nvPr>
            <p:ph type="title"/>
          </p:nvPr>
        </p:nvSpPr>
        <p:spPr/>
        <p:txBody>
          <a:bodyPr/>
          <a:lstStyle/>
          <a:p>
            <a:r>
              <a:rPr lang="cs-CZ" altLang="cs-CZ" sz="3600" dirty="0"/>
              <a:t>Veličiny a jednotky charakterizující ionizující záření</a:t>
            </a:r>
          </a:p>
        </p:txBody>
      </p:sp>
      <p:sp>
        <p:nvSpPr>
          <p:cNvPr id="3" name="Zástupný symbol pro obsah 2">
            <a:extLst>
              <a:ext uri="{FF2B5EF4-FFF2-40B4-BE49-F238E27FC236}">
                <a16:creationId xmlns:a16="http://schemas.microsoft.com/office/drawing/2014/main" id="{84B7F4CD-1F33-487E-BB0A-7B8A2A78FCB3}"/>
              </a:ext>
            </a:extLst>
          </p:cNvPr>
          <p:cNvSpPr>
            <a:spLocks noGrp="1"/>
          </p:cNvSpPr>
          <p:nvPr>
            <p:ph idx="1"/>
          </p:nvPr>
        </p:nvSpPr>
        <p:spPr>
          <a:xfrm>
            <a:off x="718800" y="1872000"/>
            <a:ext cx="10753200" cy="3526936"/>
          </a:xfrm>
        </p:spPr>
        <p:txBody>
          <a:bodyPr/>
          <a:lstStyle/>
          <a:p>
            <a:pPr marL="609600" indent="-609600" eaLnBrk="1" hangingPunct="1">
              <a:lnSpc>
                <a:spcPct val="80000"/>
              </a:lnSpc>
              <a:buFontTx/>
              <a:buAutoNum type="alphaLcParenR"/>
              <a:defRPr/>
            </a:pPr>
            <a:endParaRPr lang="cs-CZ" sz="2400" dirty="0">
              <a:latin typeface="Comic Sans MS" pitchFamily="66" charset="0"/>
            </a:endParaRPr>
          </a:p>
          <a:p>
            <a:pPr marL="609600" indent="-609600" eaLnBrk="1" hangingPunct="1">
              <a:lnSpc>
                <a:spcPct val="80000"/>
              </a:lnSpc>
              <a:buFontTx/>
              <a:buAutoNum type="alphaLcParenR"/>
              <a:defRPr/>
            </a:pPr>
            <a:r>
              <a:rPr lang="cs-CZ" sz="2400" dirty="0">
                <a:latin typeface="Comic Sans MS" pitchFamily="66" charset="0"/>
              </a:rPr>
              <a:t>Popis pole ionizujícího záření v prostoru:</a:t>
            </a:r>
          </a:p>
          <a:p>
            <a:pPr marL="609600" indent="-609600" eaLnBrk="1" hangingPunct="1">
              <a:lnSpc>
                <a:spcPct val="80000"/>
              </a:lnSpc>
              <a:buFontTx/>
              <a:buNone/>
              <a:defRPr/>
            </a:pPr>
            <a:r>
              <a:rPr lang="cs-CZ" sz="2400" dirty="0"/>
              <a:t>Základní veličinou je </a:t>
            </a:r>
            <a:r>
              <a:rPr lang="cs-CZ" sz="2400" dirty="0" err="1">
                <a:solidFill>
                  <a:srgbClr val="FF0066"/>
                </a:solidFill>
              </a:rPr>
              <a:t>fluence</a:t>
            </a:r>
            <a:r>
              <a:rPr lang="cs-CZ" sz="2400" dirty="0">
                <a:solidFill>
                  <a:srgbClr val="FF0066"/>
                </a:solidFill>
              </a:rPr>
              <a:t> </a:t>
            </a:r>
            <a:r>
              <a:rPr lang="cs-CZ" sz="2400" dirty="0"/>
              <a:t>částic – podíl počtu částic </a:t>
            </a:r>
            <a:r>
              <a:rPr lang="cs-CZ" sz="2400" dirty="0" err="1"/>
              <a:t>d</a:t>
            </a:r>
            <a:r>
              <a:rPr lang="cs-CZ" sz="2400" i="1" dirty="0" err="1"/>
              <a:t>N</a:t>
            </a:r>
            <a:r>
              <a:rPr lang="cs-CZ" sz="2400" dirty="0"/>
              <a:t>, které dopadly (i z různých směrů) v daném bodě prostoru na kouli s plochou hlavního řezu d</a:t>
            </a:r>
            <a:r>
              <a:rPr lang="cs-CZ" sz="2400" i="1" dirty="0"/>
              <a:t>a, </a:t>
            </a:r>
            <a:r>
              <a:rPr lang="cs-CZ" sz="2400" dirty="0"/>
              <a:t>a této plochy:</a:t>
            </a:r>
          </a:p>
          <a:p>
            <a:pPr marL="609600" indent="-609600" eaLnBrk="1" hangingPunct="1">
              <a:lnSpc>
                <a:spcPct val="80000"/>
              </a:lnSpc>
              <a:buFontTx/>
              <a:buNone/>
              <a:defRPr/>
            </a:pPr>
            <a:endParaRPr lang="cs-CZ" sz="2400" dirty="0"/>
          </a:p>
          <a:p>
            <a:pPr marL="609600" indent="-609600" algn="ctr" eaLnBrk="1" hangingPunct="1">
              <a:lnSpc>
                <a:spcPct val="80000"/>
              </a:lnSpc>
              <a:buFontTx/>
              <a:buNone/>
              <a:defRPr/>
            </a:pPr>
            <a:r>
              <a:rPr lang="el-GR" sz="2400" i="1" dirty="0">
                <a:cs typeface="Arial" charset="0"/>
              </a:rPr>
              <a:t>Φ</a:t>
            </a:r>
            <a:r>
              <a:rPr lang="cs-CZ" sz="2400" i="1" dirty="0">
                <a:cs typeface="Arial" charset="0"/>
              </a:rPr>
              <a:t> = </a:t>
            </a:r>
            <a:r>
              <a:rPr lang="cs-CZ" sz="2400" i="1" dirty="0" err="1">
                <a:cs typeface="Arial" charset="0"/>
              </a:rPr>
              <a:t>dN</a:t>
            </a:r>
            <a:r>
              <a:rPr lang="cs-CZ" sz="2400" i="1" dirty="0">
                <a:cs typeface="Arial" charset="0"/>
              </a:rPr>
              <a:t>/</a:t>
            </a:r>
            <a:r>
              <a:rPr lang="cs-CZ" sz="2400" i="1" dirty="0" err="1">
                <a:cs typeface="Arial" charset="0"/>
              </a:rPr>
              <a:t>da</a:t>
            </a:r>
            <a:r>
              <a:rPr lang="cs-CZ" sz="2400" i="1" dirty="0">
                <a:cs typeface="Arial" charset="0"/>
              </a:rPr>
              <a:t>                  </a:t>
            </a:r>
            <a:r>
              <a:rPr lang="cs-CZ" sz="2400" dirty="0">
                <a:cs typeface="Arial" charset="0"/>
              </a:rPr>
              <a:t>[m</a:t>
            </a:r>
            <a:r>
              <a:rPr lang="cs-CZ" sz="2400" baseline="30000" dirty="0">
                <a:cs typeface="Arial" charset="0"/>
              </a:rPr>
              <a:t>-2</a:t>
            </a:r>
            <a:r>
              <a:rPr lang="cs-CZ" sz="2400" dirty="0">
                <a:cs typeface="Arial" charset="0"/>
              </a:rPr>
              <a:t>]</a:t>
            </a:r>
            <a:endParaRPr lang="cs-CZ" sz="2400" i="1" dirty="0">
              <a:cs typeface="Arial" charset="0"/>
            </a:endParaRPr>
          </a:p>
          <a:p>
            <a:pPr marL="609600" indent="-609600" eaLnBrk="1" hangingPunct="1">
              <a:lnSpc>
                <a:spcPct val="80000"/>
              </a:lnSpc>
              <a:buFontTx/>
              <a:buNone/>
              <a:defRPr/>
            </a:pPr>
            <a:endParaRPr lang="cs-CZ" sz="2400" i="1" dirty="0">
              <a:cs typeface="Arial" charset="0"/>
            </a:endParaRPr>
          </a:p>
          <a:p>
            <a:pPr marL="609600" indent="-609600" eaLnBrk="1" hangingPunct="1">
              <a:lnSpc>
                <a:spcPct val="80000"/>
              </a:lnSpc>
              <a:buFontTx/>
              <a:buNone/>
              <a:defRPr/>
            </a:pPr>
            <a:r>
              <a:rPr lang="cs-CZ" sz="2400" i="1" dirty="0">
                <a:cs typeface="Arial" charset="0"/>
              </a:rPr>
              <a:t>Pokud by pole záření mělo podobu </a:t>
            </a:r>
            <a:r>
              <a:rPr lang="cs-CZ" sz="2400" b="1" i="1" dirty="0">
                <a:cs typeface="Arial" charset="0"/>
              </a:rPr>
              <a:t>širokého homogenního rovnoběžného </a:t>
            </a:r>
            <a:r>
              <a:rPr lang="cs-CZ" sz="2400" i="1" dirty="0">
                <a:cs typeface="Arial" charset="0"/>
              </a:rPr>
              <a:t>svazku, pak by se hodnota této veličiny rovnala počtu částic, prošlých za uvažovanou dobu jednotkovou plochou kolmou ke směru svazku. </a:t>
            </a:r>
            <a:endParaRPr lang="el-GR" sz="2400" i="1" dirty="0">
              <a:cs typeface="Arial" charset="0"/>
            </a:endParaRPr>
          </a:p>
          <a:p>
            <a:pPr>
              <a:defRPr/>
            </a:pPr>
            <a:endParaRPr lang="cs-CZ" dirty="0"/>
          </a:p>
        </p:txBody>
      </p:sp>
      <p:sp>
        <p:nvSpPr>
          <p:cNvPr id="32772" name="Zástupný symbol pro číslo snímku 3">
            <a:extLst>
              <a:ext uri="{FF2B5EF4-FFF2-40B4-BE49-F238E27FC236}">
                <a16:creationId xmlns:a16="http://schemas.microsoft.com/office/drawing/2014/main" id="{AAEE805B-5837-43E6-A7B5-99A3D06AC94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CD26D05-D05A-4ABC-A61D-383BD4BEE480}" type="slidenum">
              <a:rPr lang="cs-CZ" altLang="cs-CZ" sz="1400"/>
              <a:pPr>
                <a:spcBef>
                  <a:spcPct val="0"/>
                </a:spcBef>
                <a:buFontTx/>
                <a:buNone/>
              </a:pPr>
              <a:t>16</a:t>
            </a:fld>
            <a:endParaRPr lang="cs-CZ" altLang="cs-CZ" sz="1400"/>
          </a:p>
        </p:txBody>
      </p:sp>
    </p:spTree>
    <p:extLst>
      <p:ext uri="{BB962C8B-B14F-4D97-AF65-F5344CB8AC3E}">
        <p14:creationId xmlns:p14="http://schemas.microsoft.com/office/powerpoint/2010/main" val="301781979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Zástupný symbol pro číslo snímku 5">
            <a:extLst>
              <a:ext uri="{FF2B5EF4-FFF2-40B4-BE49-F238E27FC236}">
                <a16:creationId xmlns:a16="http://schemas.microsoft.com/office/drawing/2014/main" id="{DB93F220-C09D-4DE1-BE2F-C3673DC199C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7885756-04FB-48CD-AC41-FD7C9FB45272}" type="slidenum">
              <a:rPr lang="cs-CZ" altLang="cs-CZ" sz="1400"/>
              <a:pPr>
                <a:spcBef>
                  <a:spcPct val="0"/>
                </a:spcBef>
                <a:buFontTx/>
                <a:buNone/>
              </a:pPr>
              <a:t>17</a:t>
            </a:fld>
            <a:endParaRPr lang="cs-CZ" altLang="cs-CZ" sz="1400"/>
          </a:p>
        </p:txBody>
      </p:sp>
      <p:sp>
        <p:nvSpPr>
          <p:cNvPr id="33795" name="Rectangle 2">
            <a:extLst>
              <a:ext uri="{FF2B5EF4-FFF2-40B4-BE49-F238E27FC236}">
                <a16:creationId xmlns:a16="http://schemas.microsoft.com/office/drawing/2014/main" id="{82D73926-B229-4B66-A74E-20E6886F2EB2}"/>
              </a:ext>
            </a:extLst>
          </p:cNvPr>
          <p:cNvSpPr>
            <a:spLocks noGrp="1" noChangeArrowheads="1"/>
          </p:cNvSpPr>
          <p:nvPr>
            <p:ph type="title"/>
          </p:nvPr>
        </p:nvSpPr>
        <p:spPr/>
        <p:txBody>
          <a:bodyPr/>
          <a:lstStyle/>
          <a:p>
            <a:pPr eaLnBrk="1" hangingPunct="1"/>
            <a:r>
              <a:rPr lang="cs-CZ" altLang="cs-CZ" sz="3200" dirty="0"/>
              <a:t>Veličiny a jednotky charakterizující ionizující záření</a:t>
            </a:r>
          </a:p>
        </p:txBody>
      </p:sp>
      <p:sp>
        <p:nvSpPr>
          <p:cNvPr id="33796" name="Rectangle 3">
            <a:extLst>
              <a:ext uri="{FF2B5EF4-FFF2-40B4-BE49-F238E27FC236}">
                <a16:creationId xmlns:a16="http://schemas.microsoft.com/office/drawing/2014/main" id="{9191E865-7FFF-4FAE-95B2-FD8D506F9327}"/>
              </a:ext>
            </a:extLst>
          </p:cNvPr>
          <p:cNvSpPr>
            <a:spLocks noGrp="1" noChangeArrowheads="1"/>
          </p:cNvSpPr>
          <p:nvPr>
            <p:ph type="body" idx="1"/>
          </p:nvPr>
        </p:nvSpPr>
        <p:spPr>
          <a:xfrm>
            <a:off x="1847850" y="1624054"/>
            <a:ext cx="8496300" cy="4180398"/>
          </a:xfrm>
        </p:spPr>
        <p:txBody>
          <a:bodyPr/>
          <a:lstStyle/>
          <a:p>
            <a:pPr eaLnBrk="1" hangingPunct="1">
              <a:lnSpc>
                <a:spcPct val="90000"/>
              </a:lnSpc>
              <a:buFontTx/>
              <a:buNone/>
            </a:pPr>
            <a:r>
              <a:rPr lang="cs-CZ" altLang="cs-CZ" sz="2400" dirty="0"/>
              <a:t>Dále můžeme definovat „rychlost </a:t>
            </a:r>
            <a:r>
              <a:rPr lang="cs-CZ" altLang="cs-CZ" sz="2400" dirty="0" err="1"/>
              <a:t>fluence</a:t>
            </a:r>
            <a:r>
              <a:rPr lang="cs-CZ" altLang="cs-CZ" sz="2400" dirty="0"/>
              <a:t>“ – </a:t>
            </a:r>
            <a:r>
              <a:rPr lang="cs-CZ" altLang="cs-CZ" sz="2400" dirty="0">
                <a:solidFill>
                  <a:srgbClr val="FF0066"/>
                </a:solidFill>
              </a:rPr>
              <a:t>příkon </a:t>
            </a:r>
            <a:r>
              <a:rPr lang="cs-CZ" altLang="cs-CZ" sz="2400" dirty="0" err="1">
                <a:solidFill>
                  <a:srgbClr val="FF0066"/>
                </a:solidFill>
              </a:rPr>
              <a:t>fluence</a:t>
            </a:r>
            <a:r>
              <a:rPr lang="cs-CZ" altLang="cs-CZ" sz="2400" dirty="0">
                <a:solidFill>
                  <a:srgbClr val="FF0066"/>
                </a:solidFill>
              </a:rPr>
              <a:t> částic</a:t>
            </a:r>
            <a:r>
              <a:rPr lang="cs-CZ" altLang="cs-CZ" sz="2400" i="1" dirty="0"/>
              <a:t>:</a:t>
            </a:r>
          </a:p>
          <a:p>
            <a:pPr algn="ctr" eaLnBrk="1" hangingPunct="1">
              <a:lnSpc>
                <a:spcPct val="90000"/>
              </a:lnSpc>
              <a:buFont typeface="Symbol" panose="05050102010706020507" pitchFamily="18" charset="2"/>
              <a:buChar char="f"/>
            </a:pPr>
            <a:r>
              <a:rPr lang="cs-CZ" altLang="cs-CZ" sz="2400" i="1" dirty="0">
                <a:sym typeface="Symbol" panose="05050102010706020507" pitchFamily="18" charset="2"/>
              </a:rPr>
              <a:t>= d</a:t>
            </a:r>
            <a:r>
              <a:rPr lang="el-GR" altLang="cs-CZ" sz="2400" i="1" dirty="0">
                <a:cs typeface="Arial" panose="020B0604020202020204" pitchFamily="34" charset="0"/>
                <a:sym typeface="Symbol" panose="05050102010706020507" pitchFamily="18" charset="2"/>
              </a:rPr>
              <a:t>Φ</a:t>
            </a:r>
            <a:r>
              <a:rPr lang="cs-CZ" altLang="cs-CZ" sz="2400" i="1" dirty="0">
                <a:cs typeface="Arial" panose="020B0604020202020204" pitchFamily="34" charset="0"/>
                <a:sym typeface="Symbol" panose="05050102010706020507" pitchFamily="18" charset="2"/>
              </a:rPr>
              <a:t>/</a:t>
            </a:r>
            <a:r>
              <a:rPr lang="cs-CZ" altLang="cs-CZ" sz="2400" i="1" dirty="0" err="1">
                <a:cs typeface="Arial" panose="020B0604020202020204" pitchFamily="34" charset="0"/>
                <a:sym typeface="Symbol" panose="05050102010706020507" pitchFamily="18" charset="2"/>
              </a:rPr>
              <a:t>dt</a:t>
            </a:r>
            <a:r>
              <a:rPr lang="cs-CZ" altLang="cs-CZ" sz="2400" i="1" dirty="0">
                <a:cs typeface="Arial" panose="020B0604020202020204" pitchFamily="34" charset="0"/>
                <a:sym typeface="Symbol" panose="05050102010706020507" pitchFamily="18" charset="2"/>
              </a:rPr>
              <a:t>            </a:t>
            </a:r>
            <a:r>
              <a:rPr lang="cs-CZ" altLang="cs-CZ" sz="2400" dirty="0">
                <a:cs typeface="Arial" panose="020B0604020202020204" pitchFamily="34" charset="0"/>
                <a:sym typeface="Symbol" panose="05050102010706020507" pitchFamily="18" charset="2"/>
              </a:rPr>
              <a:t>[m</a:t>
            </a:r>
            <a:r>
              <a:rPr lang="cs-CZ" altLang="cs-CZ" sz="2400" baseline="30000" dirty="0">
                <a:cs typeface="Arial" panose="020B0604020202020204" pitchFamily="34" charset="0"/>
                <a:sym typeface="Symbol" panose="05050102010706020507" pitchFamily="18" charset="2"/>
              </a:rPr>
              <a:t>-2</a:t>
            </a:r>
            <a:r>
              <a:rPr lang="cs-CZ" altLang="cs-CZ" sz="2400" dirty="0">
                <a:cs typeface="Arial" panose="020B0604020202020204" pitchFamily="34" charset="0"/>
                <a:sym typeface="Symbol" panose="05050102010706020507" pitchFamily="18" charset="2"/>
              </a:rPr>
              <a:t>.s</a:t>
            </a:r>
            <a:r>
              <a:rPr lang="cs-CZ" altLang="cs-CZ" sz="2400" baseline="30000" dirty="0">
                <a:cs typeface="Arial" panose="020B0604020202020204" pitchFamily="34" charset="0"/>
                <a:sym typeface="Symbol" panose="05050102010706020507" pitchFamily="18" charset="2"/>
              </a:rPr>
              <a:t>-1</a:t>
            </a:r>
            <a:r>
              <a:rPr lang="cs-CZ" altLang="cs-CZ" sz="2400" dirty="0">
                <a:cs typeface="Arial" panose="020B0604020202020204" pitchFamily="34" charset="0"/>
                <a:sym typeface="Symbol" panose="05050102010706020507" pitchFamily="18" charset="2"/>
              </a:rPr>
              <a:t>]</a:t>
            </a:r>
          </a:p>
          <a:p>
            <a:pPr eaLnBrk="1" hangingPunct="1">
              <a:lnSpc>
                <a:spcPct val="90000"/>
              </a:lnSpc>
              <a:buFont typeface="Symbol" panose="05050102010706020507" pitchFamily="18" charset="2"/>
              <a:buNone/>
            </a:pPr>
            <a:endParaRPr lang="cs-CZ" altLang="cs-CZ" sz="2400" dirty="0">
              <a:cs typeface="Arial" panose="020B0604020202020204" pitchFamily="34" charset="0"/>
              <a:sym typeface="Symbol" panose="05050102010706020507" pitchFamily="18" charset="2"/>
            </a:endParaRPr>
          </a:p>
          <a:p>
            <a:pPr eaLnBrk="1" hangingPunct="1">
              <a:lnSpc>
                <a:spcPct val="90000"/>
              </a:lnSpc>
              <a:buFont typeface="Symbol" panose="05050102010706020507" pitchFamily="18" charset="2"/>
              <a:buNone/>
            </a:pPr>
            <a:r>
              <a:rPr lang="cs-CZ" altLang="cs-CZ" sz="2400" dirty="0">
                <a:cs typeface="Arial" panose="020B0604020202020204" pitchFamily="34" charset="0"/>
                <a:sym typeface="Symbol" panose="05050102010706020507" pitchFamily="18" charset="2"/>
              </a:rPr>
              <a:t>Analogicky můžeme zavést </a:t>
            </a:r>
            <a:r>
              <a:rPr lang="cs-CZ" altLang="cs-CZ" sz="2400" dirty="0" err="1">
                <a:solidFill>
                  <a:srgbClr val="FF0066"/>
                </a:solidFill>
                <a:cs typeface="Arial" panose="020B0604020202020204" pitchFamily="34" charset="0"/>
                <a:sym typeface="Symbol" panose="05050102010706020507" pitchFamily="18" charset="2"/>
              </a:rPr>
              <a:t>fluenci</a:t>
            </a:r>
            <a:r>
              <a:rPr lang="cs-CZ" altLang="cs-CZ" sz="2400" dirty="0">
                <a:solidFill>
                  <a:srgbClr val="FF0066"/>
                </a:solidFill>
                <a:cs typeface="Arial" panose="020B0604020202020204" pitchFamily="34" charset="0"/>
                <a:sym typeface="Symbol" panose="05050102010706020507" pitchFamily="18" charset="2"/>
              </a:rPr>
              <a:t> energie</a:t>
            </a:r>
            <a:r>
              <a:rPr lang="cs-CZ" altLang="cs-CZ" sz="2400" i="1" dirty="0">
                <a:solidFill>
                  <a:schemeClr val="bg1"/>
                </a:solidFill>
                <a:cs typeface="Arial" panose="020B0604020202020204" pitchFamily="34" charset="0"/>
                <a:sym typeface="Symbol" panose="05050102010706020507" pitchFamily="18" charset="2"/>
              </a:rPr>
              <a:t> </a:t>
            </a:r>
            <a:r>
              <a:rPr lang="cs-CZ" altLang="cs-CZ" sz="2400" i="1" dirty="0">
                <a:cs typeface="Arial" panose="020B0604020202020204" pitchFamily="34" charset="0"/>
                <a:sym typeface="Symbol" panose="05050102010706020507" pitchFamily="18" charset="2"/>
              </a:rPr>
              <a:t>– </a:t>
            </a:r>
            <a:r>
              <a:rPr lang="cs-CZ" altLang="cs-CZ" sz="2400" dirty="0">
                <a:cs typeface="Arial" panose="020B0604020202020204" pitchFamily="34" charset="0"/>
                <a:sym typeface="Symbol" panose="05050102010706020507" pitchFamily="18" charset="2"/>
              </a:rPr>
              <a:t>podíl součtu energií </a:t>
            </a:r>
            <a:r>
              <a:rPr lang="cs-CZ" altLang="cs-CZ" sz="2400" dirty="0" err="1">
                <a:cs typeface="Arial" panose="020B0604020202020204" pitchFamily="34" charset="0"/>
                <a:sym typeface="Symbol" panose="05050102010706020507" pitchFamily="18" charset="2"/>
              </a:rPr>
              <a:t>d</a:t>
            </a:r>
            <a:r>
              <a:rPr lang="cs-CZ" altLang="cs-CZ" sz="2400" i="1" dirty="0" err="1">
                <a:cs typeface="Arial" panose="020B0604020202020204" pitchFamily="34" charset="0"/>
                <a:sym typeface="Symbol" panose="05050102010706020507" pitchFamily="18" charset="2"/>
              </a:rPr>
              <a:t>R</a:t>
            </a:r>
            <a:r>
              <a:rPr lang="cs-CZ" altLang="cs-CZ" sz="2400" dirty="0">
                <a:cs typeface="Arial" panose="020B0604020202020204" pitchFamily="34" charset="0"/>
                <a:sym typeface="Symbol" panose="05050102010706020507" pitchFamily="18" charset="2"/>
              </a:rPr>
              <a:t> všech částic </a:t>
            </a:r>
            <a:r>
              <a:rPr lang="cs-CZ" altLang="cs-CZ" sz="2400" dirty="0" err="1">
                <a:cs typeface="Arial" panose="020B0604020202020204" pitchFamily="34" charset="0"/>
                <a:sym typeface="Symbol" panose="05050102010706020507" pitchFamily="18" charset="2"/>
              </a:rPr>
              <a:t>dopadlých</a:t>
            </a:r>
            <a:r>
              <a:rPr lang="cs-CZ" altLang="cs-CZ" sz="2400" dirty="0">
                <a:cs typeface="Arial" panose="020B0604020202020204" pitchFamily="34" charset="0"/>
                <a:sym typeface="Symbol" panose="05050102010706020507" pitchFamily="18" charset="2"/>
              </a:rPr>
              <a:t> v daném bodě do koule s plochou hlavního řezu d</a:t>
            </a:r>
            <a:r>
              <a:rPr lang="cs-CZ" altLang="cs-CZ" sz="2400" i="1" dirty="0">
                <a:cs typeface="Arial" panose="020B0604020202020204" pitchFamily="34" charset="0"/>
                <a:sym typeface="Symbol" panose="05050102010706020507" pitchFamily="18" charset="2"/>
              </a:rPr>
              <a:t>a</a:t>
            </a:r>
            <a:r>
              <a:rPr lang="cs-CZ" altLang="cs-CZ" sz="2400" dirty="0">
                <a:cs typeface="Arial" panose="020B0604020202020204" pitchFamily="34" charset="0"/>
                <a:sym typeface="Symbol" panose="05050102010706020507" pitchFamily="18" charset="2"/>
              </a:rPr>
              <a:t> a této plochy:</a:t>
            </a:r>
          </a:p>
          <a:p>
            <a:pPr eaLnBrk="1" hangingPunct="1">
              <a:lnSpc>
                <a:spcPct val="90000"/>
              </a:lnSpc>
              <a:buFont typeface="Symbol" panose="05050102010706020507" pitchFamily="18" charset="2"/>
              <a:buNone/>
            </a:pPr>
            <a:endParaRPr lang="cs-CZ" altLang="cs-CZ" sz="2400" dirty="0">
              <a:cs typeface="Arial" panose="020B0604020202020204" pitchFamily="34" charset="0"/>
              <a:sym typeface="Symbol" panose="05050102010706020507" pitchFamily="18" charset="2"/>
            </a:endParaRPr>
          </a:p>
          <a:p>
            <a:pPr algn="ctr" eaLnBrk="1" hangingPunct="1">
              <a:lnSpc>
                <a:spcPct val="90000"/>
              </a:lnSpc>
              <a:buFont typeface="Symbol" panose="05050102010706020507" pitchFamily="18" charset="2"/>
              <a:buChar char="Y"/>
            </a:pPr>
            <a:r>
              <a:rPr lang="cs-CZ" altLang="cs-CZ" sz="2400" dirty="0">
                <a:cs typeface="Arial" panose="020B0604020202020204" pitchFamily="34" charset="0"/>
                <a:sym typeface="Symbol" panose="05050102010706020507" pitchFamily="18" charset="2"/>
              </a:rPr>
              <a:t>= </a:t>
            </a:r>
            <a:r>
              <a:rPr lang="cs-CZ" altLang="cs-CZ" sz="2400" i="1" dirty="0" err="1">
                <a:cs typeface="Arial" panose="020B0604020202020204" pitchFamily="34" charset="0"/>
                <a:sym typeface="Symbol" panose="05050102010706020507" pitchFamily="18" charset="2"/>
              </a:rPr>
              <a:t>dR</a:t>
            </a:r>
            <a:r>
              <a:rPr lang="cs-CZ" altLang="cs-CZ" sz="2400" i="1" dirty="0">
                <a:cs typeface="Arial" panose="020B0604020202020204" pitchFamily="34" charset="0"/>
                <a:sym typeface="Symbol" panose="05050102010706020507" pitchFamily="18" charset="2"/>
              </a:rPr>
              <a:t>/da      </a:t>
            </a:r>
            <a:r>
              <a:rPr lang="cs-CZ" altLang="cs-CZ" sz="2400" dirty="0">
                <a:cs typeface="Arial" panose="020B0604020202020204" pitchFamily="34" charset="0"/>
                <a:sym typeface="Symbol" panose="05050102010706020507" pitchFamily="18" charset="2"/>
              </a:rPr>
              <a:t>[J.m</a:t>
            </a:r>
            <a:r>
              <a:rPr lang="cs-CZ" altLang="cs-CZ" sz="2400" baseline="30000" dirty="0">
                <a:cs typeface="Arial" panose="020B0604020202020204" pitchFamily="34" charset="0"/>
                <a:sym typeface="Symbol" panose="05050102010706020507" pitchFamily="18" charset="2"/>
              </a:rPr>
              <a:t>-2</a:t>
            </a:r>
            <a:r>
              <a:rPr lang="cs-CZ" altLang="cs-CZ" sz="2400" dirty="0">
                <a:cs typeface="Arial" panose="020B0604020202020204" pitchFamily="34" charset="0"/>
                <a:sym typeface="Symbol" panose="05050102010706020507" pitchFamily="18" charset="2"/>
              </a:rPr>
              <a:t>, resp. MeV.m</a:t>
            </a:r>
            <a:r>
              <a:rPr lang="cs-CZ" altLang="cs-CZ" sz="2400" baseline="30000" dirty="0">
                <a:cs typeface="Arial" panose="020B0604020202020204" pitchFamily="34" charset="0"/>
                <a:sym typeface="Symbol" panose="05050102010706020507" pitchFamily="18" charset="2"/>
              </a:rPr>
              <a:t>-2</a:t>
            </a:r>
            <a:r>
              <a:rPr lang="cs-CZ" altLang="cs-CZ" sz="2400" dirty="0">
                <a:cs typeface="Arial" panose="020B0604020202020204" pitchFamily="34" charset="0"/>
                <a:sym typeface="Symbol" panose="05050102010706020507" pitchFamily="18" charset="2"/>
              </a:rPr>
              <a:t>]</a:t>
            </a:r>
          </a:p>
          <a:p>
            <a:pPr algn="ctr" eaLnBrk="1" hangingPunct="1">
              <a:lnSpc>
                <a:spcPct val="90000"/>
              </a:lnSpc>
              <a:buFont typeface="Symbol" panose="05050102010706020507" pitchFamily="18" charset="2"/>
              <a:buChar char="Y"/>
            </a:pPr>
            <a:endParaRPr lang="cs-CZ" altLang="cs-CZ" sz="2400" dirty="0">
              <a:cs typeface="Arial" panose="020B0604020202020204" pitchFamily="34" charset="0"/>
              <a:sym typeface="Symbol" panose="05050102010706020507" pitchFamily="18" charset="2"/>
            </a:endParaRPr>
          </a:p>
          <a:p>
            <a:pPr eaLnBrk="1" hangingPunct="1">
              <a:lnSpc>
                <a:spcPct val="90000"/>
              </a:lnSpc>
              <a:buFont typeface="Symbol" panose="05050102010706020507" pitchFamily="18" charset="2"/>
              <a:buNone/>
            </a:pPr>
            <a:r>
              <a:rPr lang="cs-CZ" altLang="cs-CZ" sz="2400" dirty="0">
                <a:cs typeface="Arial" panose="020B0604020202020204" pitchFamily="34" charset="0"/>
                <a:sym typeface="Symbol" panose="05050102010706020507" pitchFamily="18" charset="2"/>
              </a:rPr>
              <a:t>a </a:t>
            </a:r>
            <a:r>
              <a:rPr lang="cs-CZ" altLang="cs-CZ" sz="2400" dirty="0">
                <a:solidFill>
                  <a:srgbClr val="FF0066"/>
                </a:solidFill>
                <a:cs typeface="Arial" panose="020B0604020202020204" pitchFamily="34" charset="0"/>
                <a:sym typeface="Symbol" panose="05050102010706020507" pitchFamily="18" charset="2"/>
              </a:rPr>
              <a:t>příkon </a:t>
            </a:r>
            <a:r>
              <a:rPr lang="cs-CZ" altLang="cs-CZ" sz="2400" dirty="0" err="1">
                <a:solidFill>
                  <a:srgbClr val="FF0066"/>
                </a:solidFill>
                <a:cs typeface="Arial" panose="020B0604020202020204" pitchFamily="34" charset="0"/>
                <a:sym typeface="Symbol" panose="05050102010706020507" pitchFamily="18" charset="2"/>
              </a:rPr>
              <a:t>fluence</a:t>
            </a:r>
            <a:r>
              <a:rPr lang="cs-CZ" altLang="cs-CZ" sz="2400" dirty="0">
                <a:solidFill>
                  <a:srgbClr val="FF0066"/>
                </a:solidFill>
                <a:cs typeface="Arial" panose="020B0604020202020204" pitchFamily="34" charset="0"/>
                <a:sym typeface="Symbol" panose="05050102010706020507" pitchFamily="18" charset="2"/>
              </a:rPr>
              <a:t> energie</a:t>
            </a:r>
            <a:r>
              <a:rPr lang="cs-CZ" altLang="cs-CZ" sz="2400" dirty="0">
                <a:cs typeface="Arial" panose="020B0604020202020204" pitchFamily="34" charset="0"/>
                <a:sym typeface="Symbol" panose="05050102010706020507" pitchFamily="18" charset="2"/>
              </a:rPr>
              <a:t>:</a:t>
            </a:r>
          </a:p>
          <a:p>
            <a:pPr algn="ctr" eaLnBrk="1" hangingPunct="1">
              <a:lnSpc>
                <a:spcPct val="90000"/>
              </a:lnSpc>
              <a:buFont typeface="Symbol" panose="05050102010706020507" pitchFamily="18" charset="2"/>
              <a:buNone/>
            </a:pPr>
            <a:r>
              <a:rPr lang="cs-CZ" altLang="cs-CZ" sz="2400" dirty="0">
                <a:cs typeface="Arial" panose="020B0604020202020204" pitchFamily="34" charset="0"/>
                <a:sym typeface="Symbol" panose="05050102010706020507" pitchFamily="18" charset="2"/>
              </a:rPr>
              <a:t> = d/</a:t>
            </a:r>
            <a:r>
              <a:rPr lang="cs-CZ" altLang="cs-CZ" sz="2400" dirty="0" err="1">
                <a:cs typeface="Arial" panose="020B0604020202020204" pitchFamily="34" charset="0"/>
                <a:sym typeface="Symbol" panose="05050102010706020507" pitchFamily="18" charset="2"/>
              </a:rPr>
              <a:t>dt</a:t>
            </a:r>
            <a:endParaRPr lang="cs-CZ" altLang="cs-CZ" sz="2400" dirty="0">
              <a:cs typeface="Arial" panose="020B0604020202020204" pitchFamily="34" charset="0"/>
              <a:sym typeface="Symbol" panose="05050102010706020507" pitchFamily="18" charset="2"/>
            </a:endParaRPr>
          </a:p>
        </p:txBody>
      </p:sp>
    </p:spTree>
    <p:extLst>
      <p:ext uri="{BB962C8B-B14F-4D97-AF65-F5344CB8AC3E}">
        <p14:creationId xmlns:p14="http://schemas.microsoft.com/office/powerpoint/2010/main" val="424085301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Zástupný symbol pro číslo snímku 6">
            <a:extLst>
              <a:ext uri="{FF2B5EF4-FFF2-40B4-BE49-F238E27FC236}">
                <a16:creationId xmlns:a16="http://schemas.microsoft.com/office/drawing/2014/main" id="{30786F2D-38BA-4C6A-9766-F4DCF301181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7C07CE0-99E2-4550-89DE-FEEF6EFDF53D}" type="slidenum">
              <a:rPr lang="cs-CZ" altLang="cs-CZ" sz="1400"/>
              <a:pPr>
                <a:spcBef>
                  <a:spcPct val="0"/>
                </a:spcBef>
                <a:buFontTx/>
                <a:buNone/>
              </a:pPr>
              <a:t>18</a:t>
            </a:fld>
            <a:endParaRPr lang="cs-CZ" altLang="cs-CZ" sz="1400"/>
          </a:p>
        </p:txBody>
      </p:sp>
      <p:sp>
        <p:nvSpPr>
          <p:cNvPr id="35843" name="Rectangle 2">
            <a:extLst>
              <a:ext uri="{FF2B5EF4-FFF2-40B4-BE49-F238E27FC236}">
                <a16:creationId xmlns:a16="http://schemas.microsoft.com/office/drawing/2014/main" id="{A3D5AD14-D969-471D-AB86-1B28A5EA97E1}"/>
              </a:ext>
            </a:extLst>
          </p:cNvPr>
          <p:cNvSpPr>
            <a:spLocks noGrp="1" noChangeArrowheads="1"/>
          </p:cNvSpPr>
          <p:nvPr>
            <p:ph type="title"/>
          </p:nvPr>
        </p:nvSpPr>
        <p:spPr>
          <a:xfrm>
            <a:off x="666000" y="274637"/>
            <a:ext cx="9877430" cy="1066801"/>
          </a:xfrm>
        </p:spPr>
        <p:txBody>
          <a:bodyPr/>
          <a:lstStyle/>
          <a:p>
            <a:pPr eaLnBrk="1" hangingPunct="1"/>
            <a:r>
              <a:rPr lang="cs-CZ" altLang="cs-CZ" sz="3600" dirty="0"/>
              <a:t>Veličiny a jednotky charakterizující ionizující záření</a:t>
            </a:r>
          </a:p>
        </p:txBody>
      </p:sp>
      <p:sp>
        <p:nvSpPr>
          <p:cNvPr id="35844" name="Rectangle 3">
            <a:extLst>
              <a:ext uri="{FF2B5EF4-FFF2-40B4-BE49-F238E27FC236}">
                <a16:creationId xmlns:a16="http://schemas.microsoft.com/office/drawing/2014/main" id="{B02924E6-1D2E-436E-AA98-DC8DD65ABFB8}"/>
              </a:ext>
            </a:extLst>
          </p:cNvPr>
          <p:cNvSpPr>
            <a:spLocks noGrp="1" noChangeArrowheads="1"/>
          </p:cNvSpPr>
          <p:nvPr>
            <p:ph type="body" sz="half" idx="1"/>
          </p:nvPr>
        </p:nvSpPr>
        <p:spPr>
          <a:xfrm>
            <a:off x="1969274" y="1533334"/>
            <a:ext cx="9144000" cy="4502770"/>
          </a:xfrm>
        </p:spPr>
        <p:txBody>
          <a:bodyPr/>
          <a:lstStyle/>
          <a:p>
            <a:pPr marL="609600" indent="-609600" eaLnBrk="1" hangingPunct="1">
              <a:lnSpc>
                <a:spcPct val="90000"/>
              </a:lnSpc>
              <a:buFontTx/>
              <a:buNone/>
            </a:pPr>
            <a:r>
              <a:rPr lang="cs-CZ" altLang="cs-CZ" sz="2400" dirty="0">
                <a:latin typeface="Comic Sans MS" panose="030F0702030302020204" pitchFamily="66" charset="0"/>
              </a:rPr>
              <a:t>B) Popis interakce ionizujícího záření s látkou:</a:t>
            </a:r>
          </a:p>
          <a:p>
            <a:pPr marL="609600" indent="-609600" eaLnBrk="1" hangingPunct="1">
              <a:lnSpc>
                <a:spcPct val="90000"/>
              </a:lnSpc>
              <a:buFontTx/>
              <a:buNone/>
            </a:pPr>
            <a:endParaRPr lang="cs-CZ" altLang="cs-CZ" sz="2400" dirty="0"/>
          </a:p>
          <a:p>
            <a:pPr marL="609600" indent="-609600" eaLnBrk="1" hangingPunct="1">
              <a:lnSpc>
                <a:spcPct val="90000"/>
              </a:lnSpc>
              <a:buFontTx/>
              <a:buNone/>
            </a:pPr>
            <a:r>
              <a:rPr lang="cs-CZ" altLang="cs-CZ" sz="2000" dirty="0"/>
              <a:t>Mírou </a:t>
            </a:r>
            <a:r>
              <a:rPr lang="cs-CZ" altLang="cs-CZ" sz="2000" b="1" dirty="0"/>
              <a:t>pravděpodobnosti interakce </a:t>
            </a:r>
            <a:r>
              <a:rPr lang="cs-CZ" altLang="cs-CZ" sz="2000" dirty="0"/>
              <a:t>částice záření s částicí prostředí je veličina </a:t>
            </a:r>
            <a:r>
              <a:rPr lang="cs-CZ" altLang="cs-CZ" sz="2000" dirty="0">
                <a:solidFill>
                  <a:srgbClr val="FF0066"/>
                </a:solidFill>
              </a:rPr>
              <a:t>účinný průřez </a:t>
            </a:r>
            <a:r>
              <a:rPr lang="cs-CZ" altLang="cs-CZ" sz="2000" dirty="0">
                <a:latin typeface="Symbol" panose="05050102010706020507" pitchFamily="18" charset="2"/>
              </a:rPr>
              <a:t>s</a:t>
            </a:r>
            <a:r>
              <a:rPr lang="cs-CZ" altLang="cs-CZ" sz="2000" i="1" dirty="0">
                <a:latin typeface="Symbol" panose="05050102010706020507" pitchFamily="18" charset="2"/>
              </a:rPr>
              <a:t> </a:t>
            </a:r>
            <a:r>
              <a:rPr lang="cs-CZ" altLang="cs-CZ" sz="2000" dirty="0"/>
              <a:t>: </a:t>
            </a:r>
          </a:p>
          <a:p>
            <a:pPr marL="609600" indent="-609600" eaLnBrk="1" hangingPunct="1">
              <a:lnSpc>
                <a:spcPct val="90000"/>
              </a:lnSpc>
              <a:buFontTx/>
              <a:buNone/>
            </a:pPr>
            <a:endParaRPr lang="cs-CZ" altLang="cs-CZ" sz="2000" dirty="0"/>
          </a:p>
          <a:p>
            <a:pPr marL="609600" indent="-609600" eaLnBrk="1" hangingPunct="1">
              <a:lnSpc>
                <a:spcPct val="90000"/>
              </a:lnSpc>
              <a:buFontTx/>
              <a:buNone/>
            </a:pPr>
            <a:endParaRPr lang="cs-CZ" altLang="cs-CZ" sz="2000" dirty="0"/>
          </a:p>
          <a:p>
            <a:pPr marL="609600" indent="-609600" eaLnBrk="1" hangingPunct="1">
              <a:lnSpc>
                <a:spcPct val="90000"/>
              </a:lnSpc>
              <a:buFontTx/>
              <a:buNone/>
            </a:pPr>
            <a:endParaRPr lang="cs-CZ" altLang="cs-CZ" sz="2000" dirty="0"/>
          </a:p>
          <a:p>
            <a:pPr marL="609600" indent="-609600" eaLnBrk="1" hangingPunct="1">
              <a:lnSpc>
                <a:spcPct val="90000"/>
              </a:lnSpc>
              <a:buFontTx/>
              <a:buNone/>
            </a:pPr>
            <a:r>
              <a:rPr lang="cs-CZ" altLang="cs-CZ" sz="2000" dirty="0"/>
              <a:t>Definovaný jako podíl </a:t>
            </a:r>
          </a:p>
          <a:p>
            <a:pPr marL="609600" indent="-609600" eaLnBrk="1" hangingPunct="1">
              <a:lnSpc>
                <a:spcPct val="90000"/>
              </a:lnSpc>
              <a:buFontTx/>
              <a:buNone/>
            </a:pPr>
            <a:r>
              <a:rPr lang="cs-CZ" altLang="cs-CZ" sz="2000" b="1" dirty="0"/>
              <a:t>pravděpodobnosti</a:t>
            </a:r>
            <a:r>
              <a:rPr lang="cs-CZ" altLang="cs-CZ" sz="2000" dirty="0"/>
              <a:t>, že pro danou terčovou entitu nastane určitá interakce (</a:t>
            </a:r>
            <a:r>
              <a:rPr lang="cs-CZ" altLang="cs-CZ" sz="2000" b="1" i="1" dirty="0"/>
              <a:t>R/N</a:t>
            </a:r>
            <a:r>
              <a:rPr lang="cs-CZ" altLang="cs-CZ" sz="2000" dirty="0"/>
              <a:t>, kde </a:t>
            </a:r>
            <a:r>
              <a:rPr lang="cs-CZ" altLang="cs-CZ" sz="2000" i="1" dirty="0"/>
              <a:t>R</a:t>
            </a:r>
            <a:r>
              <a:rPr lang="cs-CZ" altLang="cs-CZ" sz="2000" dirty="0"/>
              <a:t> je počet srážek za sekundu neboli jejich četnost a N je počet „terčových entit“), vyvolaná dopadem částic určitého druhu a energie, </a:t>
            </a:r>
          </a:p>
          <a:p>
            <a:pPr marL="609600" indent="-609600" eaLnBrk="1" hangingPunct="1">
              <a:lnSpc>
                <a:spcPct val="90000"/>
              </a:lnSpc>
              <a:buFontTx/>
              <a:buNone/>
            </a:pPr>
            <a:r>
              <a:rPr lang="cs-CZ" altLang="cs-CZ" sz="2000" u="sng" dirty="0"/>
              <a:t>a</a:t>
            </a:r>
            <a:r>
              <a:rPr lang="cs-CZ" altLang="cs-CZ" sz="2000" dirty="0"/>
              <a:t> </a:t>
            </a:r>
          </a:p>
          <a:p>
            <a:pPr marL="609600" indent="-609600" eaLnBrk="1" hangingPunct="1">
              <a:lnSpc>
                <a:spcPct val="90000"/>
              </a:lnSpc>
              <a:buFontTx/>
              <a:buNone/>
            </a:pPr>
            <a:r>
              <a:rPr lang="cs-CZ" altLang="cs-CZ" sz="2000" b="1" u="sng" dirty="0"/>
              <a:t>příkonu </a:t>
            </a:r>
            <a:r>
              <a:rPr lang="cs-CZ" altLang="cs-CZ" sz="2000" b="1" u="sng" dirty="0" err="1"/>
              <a:t>fluence</a:t>
            </a:r>
            <a:r>
              <a:rPr lang="cs-CZ" altLang="cs-CZ" sz="2000" dirty="0"/>
              <a:t> těchto částic </a:t>
            </a:r>
            <a:r>
              <a:rPr lang="cs-CZ" altLang="cs-CZ" sz="2000" dirty="0">
                <a:latin typeface="Symbol" panose="05050102010706020507" pitchFamily="18" charset="2"/>
              </a:rPr>
              <a:t>f</a:t>
            </a:r>
            <a:r>
              <a:rPr lang="cs-CZ" altLang="cs-CZ" sz="2000" dirty="0"/>
              <a:t>. Jednotkou je m</a:t>
            </a:r>
            <a:r>
              <a:rPr lang="cs-CZ" altLang="cs-CZ" sz="2000" baseline="30000" dirty="0"/>
              <a:t>2 </a:t>
            </a:r>
            <a:r>
              <a:rPr lang="cs-CZ" altLang="cs-CZ" sz="2000" dirty="0"/>
              <a:t>(ověřte si!)</a:t>
            </a:r>
            <a:endParaRPr lang="cs-CZ" altLang="cs-CZ" sz="2000" baseline="30000" dirty="0"/>
          </a:p>
          <a:p>
            <a:pPr marL="609600" indent="-609600" eaLnBrk="1" hangingPunct="1">
              <a:lnSpc>
                <a:spcPct val="90000"/>
              </a:lnSpc>
              <a:buFontTx/>
              <a:buNone/>
            </a:pPr>
            <a:r>
              <a:rPr lang="cs-CZ" altLang="cs-CZ" sz="2000" dirty="0"/>
              <a:t>Starší jednotkou je </a:t>
            </a:r>
            <a:r>
              <a:rPr lang="cs-CZ" altLang="cs-CZ" sz="2000" b="1" dirty="0"/>
              <a:t>barn</a:t>
            </a:r>
            <a:r>
              <a:rPr lang="cs-CZ" altLang="cs-CZ" sz="2000" dirty="0"/>
              <a:t> (b) = 10</a:t>
            </a:r>
            <a:r>
              <a:rPr lang="cs-CZ" altLang="cs-CZ" sz="2000" baseline="30000" dirty="0"/>
              <a:t>-28</a:t>
            </a:r>
            <a:r>
              <a:rPr lang="cs-CZ" altLang="cs-CZ" sz="2000" dirty="0"/>
              <a:t> m</a:t>
            </a:r>
            <a:r>
              <a:rPr lang="cs-CZ" altLang="cs-CZ" sz="2000" baseline="30000" dirty="0"/>
              <a:t>2</a:t>
            </a:r>
            <a:r>
              <a:rPr lang="cs-CZ" altLang="cs-CZ" sz="2000" dirty="0"/>
              <a:t>, který odpovídá přibližně průřezu jádra uranu.</a:t>
            </a:r>
          </a:p>
        </p:txBody>
      </p:sp>
      <p:sp>
        <p:nvSpPr>
          <p:cNvPr id="35845" name="Rectangle 7">
            <a:extLst>
              <a:ext uri="{FF2B5EF4-FFF2-40B4-BE49-F238E27FC236}">
                <a16:creationId xmlns:a16="http://schemas.microsoft.com/office/drawing/2014/main" id="{6B0DAC63-627A-4378-A993-A138BB67457C}"/>
              </a:ext>
            </a:extLst>
          </p:cNvPr>
          <p:cNvSpPr>
            <a:spLocks noChangeArrowheads="1"/>
          </p:cNvSpPr>
          <p:nvPr/>
        </p:nvSpPr>
        <p:spPr bwMode="auto">
          <a:xfrm>
            <a:off x="152400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endParaRPr lang="cs-CZ" altLang="cs-CZ" sz="2000">
              <a:solidFill>
                <a:srgbClr val="FFFFCC"/>
              </a:solidFill>
            </a:endParaRPr>
          </a:p>
        </p:txBody>
      </p:sp>
      <p:sp>
        <p:nvSpPr>
          <p:cNvPr id="35846" name="Rectangle 9">
            <a:extLst>
              <a:ext uri="{FF2B5EF4-FFF2-40B4-BE49-F238E27FC236}">
                <a16:creationId xmlns:a16="http://schemas.microsoft.com/office/drawing/2014/main" id="{5FEB1ABA-9991-4C3D-9652-C62D82B37AEF}"/>
              </a:ext>
            </a:extLst>
          </p:cNvPr>
          <p:cNvSpPr>
            <a:spLocks noChangeArrowheads="1"/>
          </p:cNvSpPr>
          <p:nvPr/>
        </p:nvSpPr>
        <p:spPr bwMode="auto">
          <a:xfrm>
            <a:off x="152400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endParaRPr lang="cs-CZ" altLang="cs-CZ" sz="2000">
              <a:solidFill>
                <a:srgbClr val="FFFFCC"/>
              </a:solidFill>
            </a:endParaRPr>
          </a:p>
        </p:txBody>
      </p:sp>
      <p:pic>
        <p:nvPicPr>
          <p:cNvPr id="35847" name="Picture 8">
            <a:extLst>
              <a:ext uri="{FF2B5EF4-FFF2-40B4-BE49-F238E27FC236}">
                <a16:creationId xmlns:a16="http://schemas.microsoft.com/office/drawing/2014/main" id="{04EEFABC-F9C8-4A78-A75B-5C4BA5C99ADA}"/>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48299" y="2423318"/>
            <a:ext cx="1350065" cy="8143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cxnSp>
        <p:nvCxnSpPr>
          <p:cNvPr id="35848" name="Přímá spojnice se šipkou 2">
            <a:extLst>
              <a:ext uri="{FF2B5EF4-FFF2-40B4-BE49-F238E27FC236}">
                <a16:creationId xmlns:a16="http://schemas.microsoft.com/office/drawing/2014/main" id="{4D3D4B52-F923-412E-A0AD-6B29050BE15E}"/>
              </a:ext>
            </a:extLst>
          </p:cNvPr>
          <p:cNvCxnSpPr>
            <a:cxnSpLocks noChangeShapeType="1"/>
          </p:cNvCxnSpPr>
          <p:nvPr/>
        </p:nvCxnSpPr>
        <p:spPr bwMode="auto">
          <a:xfrm flipV="1">
            <a:off x="5526157" y="3237706"/>
            <a:ext cx="1089328" cy="1644395"/>
          </a:xfrm>
          <a:prstGeom prst="straightConnector1">
            <a:avLst/>
          </a:prstGeom>
          <a:noFill/>
          <a:ln w="31750" algn="ctr">
            <a:solidFill>
              <a:schemeClr val="accent1"/>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12022852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Zástupný symbol pro číslo snímku 6">
            <a:extLst>
              <a:ext uri="{FF2B5EF4-FFF2-40B4-BE49-F238E27FC236}">
                <a16:creationId xmlns:a16="http://schemas.microsoft.com/office/drawing/2014/main" id="{68701AB3-14BF-4992-A5F2-B076DAB0BD4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D1AB4DE-D353-4F82-B3EE-B08B855A2311}" type="slidenum">
              <a:rPr lang="cs-CZ" altLang="cs-CZ" sz="1400"/>
              <a:pPr>
                <a:spcBef>
                  <a:spcPct val="0"/>
                </a:spcBef>
                <a:buFontTx/>
                <a:buNone/>
              </a:pPr>
              <a:t>19</a:t>
            </a:fld>
            <a:endParaRPr lang="cs-CZ" altLang="cs-CZ" sz="1400"/>
          </a:p>
        </p:txBody>
      </p:sp>
      <p:sp>
        <p:nvSpPr>
          <p:cNvPr id="37891" name="Rectangle 2">
            <a:extLst>
              <a:ext uri="{FF2B5EF4-FFF2-40B4-BE49-F238E27FC236}">
                <a16:creationId xmlns:a16="http://schemas.microsoft.com/office/drawing/2014/main" id="{774F8D74-2F8B-4648-B6D0-502286713E0C}"/>
              </a:ext>
            </a:extLst>
          </p:cNvPr>
          <p:cNvSpPr>
            <a:spLocks noGrp="1" noChangeArrowheads="1"/>
          </p:cNvSpPr>
          <p:nvPr>
            <p:ph type="title"/>
          </p:nvPr>
        </p:nvSpPr>
        <p:spPr>
          <a:xfrm>
            <a:off x="811033" y="274638"/>
            <a:ext cx="9732397" cy="850900"/>
          </a:xfrm>
        </p:spPr>
        <p:txBody>
          <a:bodyPr/>
          <a:lstStyle/>
          <a:p>
            <a:pPr eaLnBrk="1" hangingPunct="1"/>
            <a:r>
              <a:rPr lang="cs-CZ" altLang="cs-CZ" sz="3600" dirty="0"/>
              <a:t>Veličiny a jednotky charakterizující ionizující záření</a:t>
            </a:r>
          </a:p>
        </p:txBody>
      </p:sp>
      <p:sp>
        <p:nvSpPr>
          <p:cNvPr id="37892" name="Rectangle 3">
            <a:extLst>
              <a:ext uri="{FF2B5EF4-FFF2-40B4-BE49-F238E27FC236}">
                <a16:creationId xmlns:a16="http://schemas.microsoft.com/office/drawing/2014/main" id="{AB6E0C3D-5AE1-4E83-8E75-4FEF2EF01C76}"/>
              </a:ext>
            </a:extLst>
          </p:cNvPr>
          <p:cNvSpPr>
            <a:spLocks noGrp="1" noChangeArrowheads="1"/>
          </p:cNvSpPr>
          <p:nvPr>
            <p:ph type="body" sz="half" idx="1"/>
          </p:nvPr>
        </p:nvSpPr>
        <p:spPr>
          <a:xfrm>
            <a:off x="1524001" y="1341439"/>
            <a:ext cx="8893176" cy="3959225"/>
          </a:xfrm>
        </p:spPr>
        <p:txBody>
          <a:bodyPr/>
          <a:lstStyle/>
          <a:p>
            <a:pPr eaLnBrk="1" hangingPunct="1">
              <a:lnSpc>
                <a:spcPct val="90000"/>
              </a:lnSpc>
              <a:buFontTx/>
              <a:buNone/>
            </a:pPr>
            <a:r>
              <a:rPr lang="cs-CZ" altLang="cs-CZ" sz="2400" dirty="0"/>
              <a:t>Podobný charakter jako účinný průřez mají i veličiny označované jako </a:t>
            </a:r>
            <a:r>
              <a:rPr lang="cs-CZ" altLang="cs-CZ" sz="2400" dirty="0">
                <a:solidFill>
                  <a:srgbClr val="FF0066"/>
                </a:solidFill>
              </a:rPr>
              <a:t>součinitele zeslabení</a:t>
            </a:r>
            <a:r>
              <a:rPr lang="cs-CZ" altLang="cs-CZ" sz="2400" dirty="0"/>
              <a:t>. Za základní veličinu tohoto druhu považujeme </a:t>
            </a:r>
            <a:r>
              <a:rPr lang="cs-CZ" altLang="cs-CZ" sz="2400" b="1" dirty="0">
                <a:solidFill>
                  <a:srgbClr val="FF0066"/>
                </a:solidFill>
              </a:rPr>
              <a:t>lineární součinitel zeslabení </a:t>
            </a:r>
            <a:r>
              <a:rPr lang="cs-CZ" altLang="cs-CZ" sz="2400" b="1" dirty="0">
                <a:solidFill>
                  <a:srgbClr val="FF0066"/>
                </a:solidFill>
                <a:latin typeface="Symbol" panose="05050102010706020507" pitchFamily="18" charset="2"/>
              </a:rPr>
              <a:t>m</a:t>
            </a:r>
            <a:r>
              <a:rPr lang="cs-CZ" altLang="cs-CZ" sz="2400" dirty="0"/>
              <a:t>. Je určen vztahem (J je hustota proudu částic ve svazku rovnoběžném se směrem x, J můžeme chápat jako analogii intenzity):</a:t>
            </a:r>
          </a:p>
        </p:txBody>
      </p:sp>
      <p:graphicFrame>
        <p:nvGraphicFramePr>
          <p:cNvPr id="37893" name="Object 2">
            <a:extLst>
              <a:ext uri="{FF2B5EF4-FFF2-40B4-BE49-F238E27FC236}">
                <a16:creationId xmlns:a16="http://schemas.microsoft.com/office/drawing/2014/main" id="{7B1C63BF-120F-467F-9591-4598AC55CFED}"/>
              </a:ext>
            </a:extLst>
          </p:cNvPr>
          <p:cNvGraphicFramePr>
            <a:graphicFrameLocks noGrp="1" noChangeAspect="1"/>
          </p:cNvGraphicFramePr>
          <p:nvPr>
            <p:ph sz="half" idx="2"/>
          </p:nvPr>
        </p:nvGraphicFramePr>
        <p:xfrm>
          <a:off x="2782888" y="3644900"/>
          <a:ext cx="6913562" cy="1212850"/>
        </p:xfrm>
        <a:graphic>
          <a:graphicData uri="http://schemas.openxmlformats.org/presentationml/2006/ole">
            <mc:AlternateContent xmlns:mc="http://schemas.openxmlformats.org/markup-compatibility/2006">
              <mc:Choice xmlns:v="urn:schemas-microsoft-com:vml" Requires="v">
                <p:oleObj name="Rovnice" r:id="rId3" imgW="2247900" imgH="393700" progId="Equation.3">
                  <p:embed/>
                </p:oleObj>
              </mc:Choice>
              <mc:Fallback>
                <p:oleObj name="Rovnice" r:id="rId3" imgW="2247900" imgH="393700" progId="Equation.3">
                  <p:embed/>
                  <p:pic>
                    <p:nvPicPr>
                      <p:cNvPr id="37893" name="Object 2">
                        <a:extLst>
                          <a:ext uri="{FF2B5EF4-FFF2-40B4-BE49-F238E27FC236}">
                            <a16:creationId xmlns:a16="http://schemas.microsoft.com/office/drawing/2014/main" id="{7B1C63BF-120F-467F-9591-4598AC55CF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2888" y="3644900"/>
                        <a:ext cx="6913562" cy="121285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894" name="Rectangle 7">
            <a:extLst>
              <a:ext uri="{FF2B5EF4-FFF2-40B4-BE49-F238E27FC236}">
                <a16:creationId xmlns:a16="http://schemas.microsoft.com/office/drawing/2014/main" id="{8EAA2F93-6096-4A1D-9AB9-426C7CC55359}"/>
              </a:ext>
            </a:extLst>
          </p:cNvPr>
          <p:cNvSpPr>
            <a:spLocks noChangeArrowheads="1"/>
          </p:cNvSpPr>
          <p:nvPr/>
        </p:nvSpPr>
        <p:spPr bwMode="auto">
          <a:xfrm>
            <a:off x="152400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endParaRPr lang="cs-CZ" altLang="cs-CZ" sz="2000">
              <a:solidFill>
                <a:srgbClr val="FFFFCC"/>
              </a:solidFill>
            </a:endParaRPr>
          </a:p>
        </p:txBody>
      </p:sp>
      <p:sp>
        <p:nvSpPr>
          <p:cNvPr id="37895" name="Rectangle 9">
            <a:extLst>
              <a:ext uri="{FF2B5EF4-FFF2-40B4-BE49-F238E27FC236}">
                <a16:creationId xmlns:a16="http://schemas.microsoft.com/office/drawing/2014/main" id="{127CD4F3-8521-460C-8359-323F9BBA6CF5}"/>
              </a:ext>
            </a:extLst>
          </p:cNvPr>
          <p:cNvSpPr>
            <a:spLocks noChangeArrowheads="1"/>
          </p:cNvSpPr>
          <p:nvPr/>
        </p:nvSpPr>
        <p:spPr bwMode="auto">
          <a:xfrm>
            <a:off x="152400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endParaRPr lang="cs-CZ" altLang="cs-CZ" sz="2000">
              <a:solidFill>
                <a:srgbClr val="FFFFCC"/>
              </a:solidFill>
            </a:endParaRPr>
          </a:p>
        </p:txBody>
      </p:sp>
      <p:sp>
        <p:nvSpPr>
          <p:cNvPr id="37896" name="Elipsa 7">
            <a:extLst>
              <a:ext uri="{FF2B5EF4-FFF2-40B4-BE49-F238E27FC236}">
                <a16:creationId xmlns:a16="http://schemas.microsoft.com/office/drawing/2014/main" id="{D3A882A1-F4BA-49E3-9A0D-75647E40CFAF}"/>
              </a:ext>
            </a:extLst>
          </p:cNvPr>
          <p:cNvSpPr>
            <a:spLocks noChangeArrowheads="1"/>
          </p:cNvSpPr>
          <p:nvPr/>
        </p:nvSpPr>
        <p:spPr bwMode="auto">
          <a:xfrm>
            <a:off x="7248526" y="4221163"/>
            <a:ext cx="2735263" cy="10795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endParaRPr lang="cs-CZ" altLang="cs-CZ" sz="2000">
              <a:solidFill>
                <a:srgbClr val="FFFFCC"/>
              </a:solidFill>
            </a:endParaRPr>
          </a:p>
        </p:txBody>
      </p:sp>
      <p:sp>
        <p:nvSpPr>
          <p:cNvPr id="37897" name="Obdélník 8">
            <a:extLst>
              <a:ext uri="{FF2B5EF4-FFF2-40B4-BE49-F238E27FC236}">
                <a16:creationId xmlns:a16="http://schemas.microsoft.com/office/drawing/2014/main" id="{674FECB1-D4CF-4665-BD1C-5C7B277D717D}"/>
              </a:ext>
            </a:extLst>
          </p:cNvPr>
          <p:cNvSpPr>
            <a:spLocks noChangeArrowheads="1"/>
          </p:cNvSpPr>
          <p:nvPr/>
        </p:nvSpPr>
        <p:spPr bwMode="auto">
          <a:xfrm>
            <a:off x="1582310" y="5373689"/>
            <a:ext cx="908568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dirty="0"/>
              <a:t>Součinitele zeslabení má smysl používat jen pro </a:t>
            </a:r>
            <a:r>
              <a:rPr lang="cs-CZ" altLang="cs-CZ" sz="2000" i="1" dirty="0"/>
              <a:t>nenabité</a:t>
            </a:r>
            <a:r>
              <a:rPr lang="cs-CZ" altLang="cs-CZ" sz="2000" dirty="0"/>
              <a:t> částice, zejména fotony. Dále se setkáváme s </a:t>
            </a:r>
            <a:r>
              <a:rPr lang="cs-CZ" altLang="cs-CZ" sz="2000" b="1" dirty="0"/>
              <a:t>hmotnostním součinitelem zeslabení:</a:t>
            </a:r>
          </a:p>
          <a:p>
            <a:pPr algn="ctr" eaLnBrk="1" hangingPunct="1">
              <a:spcBef>
                <a:spcPct val="0"/>
              </a:spcBef>
              <a:buFontTx/>
              <a:buNone/>
            </a:pPr>
            <a:r>
              <a:rPr lang="cs-CZ" altLang="cs-CZ" sz="2000" dirty="0">
                <a:latin typeface="Symbol" panose="05050102010706020507" pitchFamily="18" charset="2"/>
              </a:rPr>
              <a:t>m</a:t>
            </a:r>
            <a:r>
              <a:rPr lang="cs-CZ" altLang="cs-CZ" sz="2000" baseline="-25000" dirty="0"/>
              <a:t>m</a:t>
            </a:r>
            <a:r>
              <a:rPr lang="cs-CZ" altLang="cs-CZ" sz="2000" dirty="0"/>
              <a:t> =</a:t>
            </a:r>
            <a:r>
              <a:rPr lang="cs-CZ" altLang="cs-CZ" sz="2000" dirty="0">
                <a:latin typeface="Symbol" panose="05050102010706020507" pitchFamily="18" charset="2"/>
              </a:rPr>
              <a:t> m/r</a:t>
            </a:r>
          </a:p>
        </p:txBody>
      </p:sp>
    </p:spTree>
    <p:extLst>
      <p:ext uri="{BB962C8B-B14F-4D97-AF65-F5344CB8AC3E}">
        <p14:creationId xmlns:p14="http://schemas.microsoft.com/office/powerpoint/2010/main" val="382472086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Zástupný symbol pro číslo snímku 5">
            <a:extLst>
              <a:ext uri="{FF2B5EF4-FFF2-40B4-BE49-F238E27FC236}">
                <a16:creationId xmlns:a16="http://schemas.microsoft.com/office/drawing/2014/main" id="{1C50EC4F-8196-4FCB-9509-35C6CBC6BAB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EFEFA18-9613-4B66-835B-ED42837F1AC5}" type="slidenum">
              <a:rPr lang="cs-CZ" altLang="cs-CZ" sz="1400"/>
              <a:pPr>
                <a:spcBef>
                  <a:spcPct val="0"/>
                </a:spcBef>
                <a:buFontTx/>
                <a:buNone/>
              </a:pPr>
              <a:t>2</a:t>
            </a:fld>
            <a:endParaRPr lang="cs-CZ" altLang="cs-CZ" sz="1400"/>
          </a:p>
        </p:txBody>
      </p:sp>
      <p:sp>
        <p:nvSpPr>
          <p:cNvPr id="5123" name="Rectangle 2">
            <a:extLst>
              <a:ext uri="{FF2B5EF4-FFF2-40B4-BE49-F238E27FC236}">
                <a16:creationId xmlns:a16="http://schemas.microsoft.com/office/drawing/2014/main" id="{2474FAEB-0A1C-48A1-86EE-84068E637B8C}"/>
              </a:ext>
            </a:extLst>
          </p:cNvPr>
          <p:cNvSpPr>
            <a:spLocks noGrp="1" noChangeArrowheads="1"/>
          </p:cNvSpPr>
          <p:nvPr>
            <p:ph type="title"/>
          </p:nvPr>
        </p:nvSpPr>
        <p:spPr/>
        <p:txBody>
          <a:bodyPr/>
          <a:lstStyle/>
          <a:p>
            <a:pPr eaLnBrk="1" hangingPunct="1"/>
            <a:r>
              <a:rPr lang="cs-CZ" altLang="cs-CZ" sz="4000" dirty="0"/>
              <a:t>Radioaktivita</a:t>
            </a:r>
            <a:br>
              <a:rPr lang="cs-CZ" altLang="cs-CZ" sz="4000" dirty="0"/>
            </a:br>
            <a:br>
              <a:rPr lang="cs-CZ" altLang="cs-CZ" sz="4000" dirty="0"/>
            </a:br>
            <a:r>
              <a:rPr lang="cs-CZ" altLang="cs-CZ" sz="4000" dirty="0"/>
              <a:t>Zákony platné při radioaktivním rozpadu (přeměně)</a:t>
            </a:r>
          </a:p>
        </p:txBody>
      </p:sp>
      <p:sp>
        <p:nvSpPr>
          <p:cNvPr id="5124" name="Rectangle 3">
            <a:extLst>
              <a:ext uri="{FF2B5EF4-FFF2-40B4-BE49-F238E27FC236}">
                <a16:creationId xmlns:a16="http://schemas.microsoft.com/office/drawing/2014/main" id="{3C8014AA-8E97-4E9B-B9A5-480D69BBCF95}"/>
              </a:ext>
            </a:extLst>
          </p:cNvPr>
          <p:cNvSpPr>
            <a:spLocks noGrp="1" noChangeArrowheads="1"/>
          </p:cNvSpPr>
          <p:nvPr>
            <p:ph type="body" idx="1"/>
          </p:nvPr>
        </p:nvSpPr>
        <p:spPr>
          <a:xfrm>
            <a:off x="1981200" y="3113087"/>
            <a:ext cx="8355496" cy="3744913"/>
          </a:xfrm>
        </p:spPr>
        <p:txBody>
          <a:bodyPr/>
          <a:lstStyle/>
          <a:p>
            <a:pPr eaLnBrk="1" hangingPunct="1"/>
            <a:r>
              <a:rPr lang="cs-CZ" altLang="cs-CZ" dirty="0"/>
              <a:t>Zákon zachování hmoty (spojení zákona zachování hmotnosti a zákona zachování energie)</a:t>
            </a:r>
          </a:p>
          <a:p>
            <a:pPr eaLnBrk="1" hangingPunct="1"/>
            <a:r>
              <a:rPr lang="cs-CZ" altLang="cs-CZ" dirty="0"/>
              <a:t>Zákon zachování elektrického náboje</a:t>
            </a:r>
          </a:p>
          <a:p>
            <a:pPr eaLnBrk="1" hangingPunct="1"/>
            <a:r>
              <a:rPr lang="cs-CZ" altLang="cs-CZ" dirty="0"/>
              <a:t>Zákon zachování počtu nukleonů</a:t>
            </a:r>
          </a:p>
          <a:p>
            <a:pPr eaLnBrk="1" hangingPunct="1"/>
            <a:r>
              <a:rPr lang="cs-CZ" altLang="cs-CZ" dirty="0"/>
              <a:t>Zákon zachování hybnosti</a:t>
            </a:r>
          </a:p>
        </p:txBody>
      </p:sp>
    </p:spTree>
    <p:extLst>
      <p:ext uri="{BB962C8B-B14F-4D97-AF65-F5344CB8AC3E}">
        <p14:creationId xmlns:p14="http://schemas.microsoft.com/office/powerpoint/2010/main" val="316395945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Nadpis 1">
            <a:extLst>
              <a:ext uri="{FF2B5EF4-FFF2-40B4-BE49-F238E27FC236}">
                <a16:creationId xmlns:a16="http://schemas.microsoft.com/office/drawing/2014/main" id="{C2F7C3AA-C9B0-48F6-AFD6-F3979C889F2B}"/>
              </a:ext>
            </a:extLst>
          </p:cNvPr>
          <p:cNvSpPr>
            <a:spLocks noGrp="1"/>
          </p:cNvSpPr>
          <p:nvPr>
            <p:ph type="title"/>
          </p:nvPr>
        </p:nvSpPr>
        <p:spPr/>
        <p:txBody>
          <a:bodyPr/>
          <a:lstStyle/>
          <a:p>
            <a:r>
              <a:rPr lang="cs-CZ" altLang="cs-CZ" sz="3200" i="1" dirty="0"/>
              <a:t>Dodatek</a:t>
            </a:r>
          </a:p>
        </p:txBody>
      </p:sp>
      <p:sp>
        <p:nvSpPr>
          <p:cNvPr id="39939" name="Zástupný symbol pro text 2">
            <a:extLst>
              <a:ext uri="{FF2B5EF4-FFF2-40B4-BE49-F238E27FC236}">
                <a16:creationId xmlns:a16="http://schemas.microsoft.com/office/drawing/2014/main" id="{CAE10ACE-6576-48F0-947D-A68172A15778}"/>
              </a:ext>
            </a:extLst>
          </p:cNvPr>
          <p:cNvSpPr>
            <a:spLocks noGrp="1"/>
          </p:cNvSpPr>
          <p:nvPr>
            <p:ph type="body" sz="half" idx="1"/>
          </p:nvPr>
        </p:nvSpPr>
        <p:spPr/>
        <p:txBody>
          <a:bodyPr/>
          <a:lstStyle/>
          <a:p>
            <a:r>
              <a:rPr lang="cs-CZ" altLang="cs-CZ" dirty="0"/>
              <a:t>Klidně lze přijmout:</a:t>
            </a:r>
          </a:p>
        </p:txBody>
      </p:sp>
      <p:sp>
        <p:nvSpPr>
          <p:cNvPr id="39940" name="Zástupný symbol pro obsah 3">
            <a:extLst>
              <a:ext uri="{FF2B5EF4-FFF2-40B4-BE49-F238E27FC236}">
                <a16:creationId xmlns:a16="http://schemas.microsoft.com/office/drawing/2014/main" id="{3C2D3FA7-3100-4B2E-8B61-F15C0F975BF8}"/>
              </a:ext>
            </a:extLst>
          </p:cNvPr>
          <p:cNvSpPr>
            <a:spLocks noGrp="1"/>
          </p:cNvSpPr>
          <p:nvPr>
            <p:ph sz="half" idx="2"/>
          </p:nvPr>
        </p:nvSpPr>
        <p:spPr>
          <a:xfrm>
            <a:off x="5701085" y="1600201"/>
            <a:ext cx="5881315" cy="4525963"/>
          </a:xfrm>
        </p:spPr>
        <p:txBody>
          <a:bodyPr/>
          <a:lstStyle/>
          <a:p>
            <a:r>
              <a:rPr lang="cs-CZ" altLang="cs-CZ" dirty="0"/>
              <a:t>Nenabité částice = fotony </a:t>
            </a:r>
            <a:r>
              <a:rPr lang="cs-CZ" altLang="cs-CZ" dirty="0" err="1"/>
              <a:t>rtg</a:t>
            </a:r>
            <a:r>
              <a:rPr lang="cs-CZ" altLang="cs-CZ" dirty="0"/>
              <a:t> a gama</a:t>
            </a:r>
          </a:p>
          <a:p>
            <a:endParaRPr lang="cs-CZ" altLang="cs-CZ" dirty="0"/>
          </a:p>
          <a:p>
            <a:r>
              <a:rPr lang="cs-CZ" altLang="cs-CZ" dirty="0"/>
              <a:t>Nabité částice = elektrony</a:t>
            </a:r>
          </a:p>
        </p:txBody>
      </p:sp>
      <p:sp>
        <p:nvSpPr>
          <p:cNvPr id="39941" name="Zástupný symbol pro číslo snímku 4">
            <a:extLst>
              <a:ext uri="{FF2B5EF4-FFF2-40B4-BE49-F238E27FC236}">
                <a16:creationId xmlns:a16="http://schemas.microsoft.com/office/drawing/2014/main" id="{70323494-8806-4839-A889-6F38CE97FD3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4B059C8-CAEB-4DB3-9098-1F9955CCB1DE}" type="slidenum">
              <a:rPr lang="cs-CZ" altLang="cs-CZ" sz="1400"/>
              <a:pPr>
                <a:spcBef>
                  <a:spcPct val="0"/>
                </a:spcBef>
                <a:buFontTx/>
                <a:buNone/>
              </a:pPr>
              <a:t>20</a:t>
            </a:fld>
            <a:endParaRPr lang="cs-CZ" altLang="cs-CZ" sz="1400"/>
          </a:p>
        </p:txBody>
      </p:sp>
    </p:spTree>
    <p:extLst>
      <p:ext uri="{BB962C8B-B14F-4D97-AF65-F5344CB8AC3E}">
        <p14:creationId xmlns:p14="http://schemas.microsoft.com/office/powerpoint/2010/main" val="269370339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Zástupný symbol pro číslo snímku 6">
            <a:extLst>
              <a:ext uri="{FF2B5EF4-FFF2-40B4-BE49-F238E27FC236}">
                <a16:creationId xmlns:a16="http://schemas.microsoft.com/office/drawing/2014/main" id="{3CE81EDF-9AA1-4731-99C2-E2210ACDC69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CF1441E-0142-4BD5-A39D-14AC73AE949A}" type="slidenum">
              <a:rPr lang="cs-CZ" altLang="cs-CZ" sz="1400"/>
              <a:pPr>
                <a:spcBef>
                  <a:spcPct val="0"/>
                </a:spcBef>
                <a:buFontTx/>
                <a:buNone/>
              </a:pPr>
              <a:t>21</a:t>
            </a:fld>
            <a:endParaRPr lang="cs-CZ" altLang="cs-CZ" sz="1400"/>
          </a:p>
        </p:txBody>
      </p:sp>
      <p:sp>
        <p:nvSpPr>
          <p:cNvPr id="40963" name="Rectangle 2">
            <a:extLst>
              <a:ext uri="{FF2B5EF4-FFF2-40B4-BE49-F238E27FC236}">
                <a16:creationId xmlns:a16="http://schemas.microsoft.com/office/drawing/2014/main" id="{866E9B48-51CE-446F-ADD0-FD1A0CA82C11}"/>
              </a:ext>
            </a:extLst>
          </p:cNvPr>
          <p:cNvSpPr>
            <a:spLocks noGrp="1" noChangeArrowheads="1"/>
          </p:cNvSpPr>
          <p:nvPr>
            <p:ph type="title"/>
          </p:nvPr>
        </p:nvSpPr>
        <p:spPr/>
        <p:txBody>
          <a:bodyPr/>
          <a:lstStyle/>
          <a:p>
            <a:pPr eaLnBrk="1" hangingPunct="1"/>
            <a:r>
              <a:rPr lang="cs-CZ" altLang="cs-CZ" sz="3600" dirty="0"/>
              <a:t>Veličiny a jednotky charakterizující ionizující záření</a:t>
            </a:r>
          </a:p>
        </p:txBody>
      </p:sp>
      <p:sp>
        <p:nvSpPr>
          <p:cNvPr id="40964" name="Rectangle 3">
            <a:extLst>
              <a:ext uri="{FF2B5EF4-FFF2-40B4-BE49-F238E27FC236}">
                <a16:creationId xmlns:a16="http://schemas.microsoft.com/office/drawing/2014/main" id="{7615793F-B2B9-4A16-A8FF-811C9740A4B0}"/>
              </a:ext>
            </a:extLst>
          </p:cNvPr>
          <p:cNvSpPr>
            <a:spLocks noGrp="1" noChangeArrowheads="1"/>
          </p:cNvSpPr>
          <p:nvPr>
            <p:ph type="body" sz="half" idx="1"/>
          </p:nvPr>
        </p:nvSpPr>
        <p:spPr>
          <a:xfrm>
            <a:off x="1981201" y="1600201"/>
            <a:ext cx="8291513" cy="2333625"/>
          </a:xfrm>
        </p:spPr>
        <p:txBody>
          <a:bodyPr/>
          <a:lstStyle/>
          <a:p>
            <a:pPr eaLnBrk="1" hangingPunct="1">
              <a:lnSpc>
                <a:spcPct val="80000"/>
              </a:lnSpc>
              <a:buFontTx/>
              <a:buNone/>
            </a:pPr>
            <a:r>
              <a:rPr lang="cs-CZ" altLang="cs-CZ" sz="2400" dirty="0"/>
              <a:t>Upřesnění: Pro kvantifikaci přenosu energie </a:t>
            </a:r>
            <a:r>
              <a:rPr lang="cs-CZ" altLang="cs-CZ" sz="2400" b="1" dirty="0"/>
              <a:t>z primárních </a:t>
            </a:r>
            <a:r>
              <a:rPr lang="cs-CZ" altLang="cs-CZ" sz="2400" b="1" i="1" dirty="0"/>
              <a:t>nenabitých</a:t>
            </a:r>
            <a:r>
              <a:rPr lang="cs-CZ" altLang="cs-CZ" sz="2400" b="1" dirty="0"/>
              <a:t> částic na </a:t>
            </a:r>
            <a:r>
              <a:rPr lang="cs-CZ" altLang="cs-CZ" sz="2400" b="1" i="1" dirty="0"/>
              <a:t>sekundární nabité</a:t>
            </a:r>
            <a:r>
              <a:rPr lang="cs-CZ" altLang="cs-CZ" sz="2400" b="1" dirty="0"/>
              <a:t> </a:t>
            </a:r>
            <a:r>
              <a:rPr lang="cs-CZ" altLang="cs-CZ" sz="2400" dirty="0"/>
              <a:t>používáme</a:t>
            </a:r>
            <a:r>
              <a:rPr lang="cs-CZ" altLang="cs-CZ" sz="2400" dirty="0">
                <a:solidFill>
                  <a:schemeClr val="bg1"/>
                </a:solidFill>
              </a:rPr>
              <a:t> </a:t>
            </a:r>
            <a:r>
              <a:rPr lang="cs-CZ" altLang="cs-CZ" sz="2400" dirty="0">
                <a:solidFill>
                  <a:srgbClr val="FF0066"/>
                </a:solidFill>
              </a:rPr>
              <a:t>lineární součinitel přenosu energie</a:t>
            </a:r>
            <a:r>
              <a:rPr lang="cs-CZ" altLang="cs-CZ" sz="2400" dirty="0"/>
              <a:t>:</a:t>
            </a:r>
          </a:p>
        </p:txBody>
      </p:sp>
      <p:graphicFrame>
        <p:nvGraphicFramePr>
          <p:cNvPr id="40965" name="Object 4">
            <a:extLst>
              <a:ext uri="{FF2B5EF4-FFF2-40B4-BE49-F238E27FC236}">
                <a16:creationId xmlns:a16="http://schemas.microsoft.com/office/drawing/2014/main" id="{7D7834FD-8665-477B-B9A8-EFBBF268F712}"/>
              </a:ext>
            </a:extLst>
          </p:cNvPr>
          <p:cNvGraphicFramePr>
            <a:graphicFrameLocks noGrp="1" noChangeAspect="1"/>
          </p:cNvGraphicFramePr>
          <p:nvPr>
            <p:ph sz="half" idx="2"/>
          </p:nvPr>
        </p:nvGraphicFramePr>
        <p:xfrm>
          <a:off x="2208213" y="2852739"/>
          <a:ext cx="7466012" cy="1152525"/>
        </p:xfrm>
        <a:graphic>
          <a:graphicData uri="http://schemas.openxmlformats.org/presentationml/2006/ole">
            <mc:AlternateContent xmlns:mc="http://schemas.openxmlformats.org/markup-compatibility/2006">
              <mc:Choice xmlns:v="urn:schemas-microsoft-com:vml" Requires="v">
                <p:oleObj name="Rovnice" r:id="rId3" imgW="2552700" imgH="393700" progId="Equation.3">
                  <p:embed/>
                </p:oleObj>
              </mc:Choice>
              <mc:Fallback>
                <p:oleObj name="Rovnice" r:id="rId3" imgW="2552700" imgH="393700" progId="Equation.3">
                  <p:embed/>
                  <p:pic>
                    <p:nvPicPr>
                      <p:cNvPr id="40965" name="Object 4">
                        <a:extLst>
                          <a:ext uri="{FF2B5EF4-FFF2-40B4-BE49-F238E27FC236}">
                            <a16:creationId xmlns:a16="http://schemas.microsoft.com/office/drawing/2014/main" id="{7D7834FD-8665-477B-B9A8-EFBBF268F7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8213" y="2852739"/>
                        <a:ext cx="7466012" cy="115252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966" name="Text Box 6">
            <a:extLst>
              <a:ext uri="{FF2B5EF4-FFF2-40B4-BE49-F238E27FC236}">
                <a16:creationId xmlns:a16="http://schemas.microsoft.com/office/drawing/2014/main" id="{6D2BDE51-9C9F-4051-AD75-A249DED1D698}"/>
              </a:ext>
            </a:extLst>
          </p:cNvPr>
          <p:cNvSpPr txBox="1">
            <a:spLocks noChangeArrowheads="1"/>
          </p:cNvSpPr>
          <p:nvPr/>
        </p:nvSpPr>
        <p:spPr bwMode="auto">
          <a:xfrm>
            <a:off x="1774825" y="4365625"/>
            <a:ext cx="8713788"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i="1" dirty="0"/>
              <a:t>E</a:t>
            </a:r>
            <a:r>
              <a:rPr lang="cs-CZ" altLang="cs-CZ" sz="2000" dirty="0"/>
              <a:t> je energie </a:t>
            </a:r>
            <a:r>
              <a:rPr lang="cs-CZ" altLang="cs-CZ" sz="2000" b="1" i="1" dirty="0"/>
              <a:t>nenabité</a:t>
            </a:r>
            <a:r>
              <a:rPr lang="cs-CZ" altLang="cs-CZ" sz="2000" dirty="0"/>
              <a:t> částice záření, </a:t>
            </a:r>
          </a:p>
          <a:p>
            <a:pPr eaLnBrk="1" hangingPunct="1">
              <a:spcBef>
                <a:spcPct val="50000"/>
              </a:spcBef>
              <a:buFontTx/>
              <a:buNone/>
            </a:pPr>
            <a:r>
              <a:rPr lang="cs-CZ" altLang="cs-CZ" sz="2000" i="1" dirty="0"/>
              <a:t>N</a:t>
            </a:r>
            <a:r>
              <a:rPr lang="cs-CZ" altLang="cs-CZ" sz="2000" dirty="0"/>
              <a:t> je počet těchto částic dopadajících  na vrstvu o tloušťce </a:t>
            </a:r>
            <a:r>
              <a:rPr lang="cs-CZ" altLang="cs-CZ" sz="2000" dirty="0" err="1"/>
              <a:t>d</a:t>
            </a:r>
            <a:r>
              <a:rPr lang="cs-CZ" altLang="cs-CZ" sz="2000" i="1" dirty="0" err="1"/>
              <a:t>x</a:t>
            </a:r>
            <a:r>
              <a:rPr lang="cs-CZ" altLang="cs-CZ" sz="2000" dirty="0"/>
              <a:t>, </a:t>
            </a:r>
            <a:r>
              <a:rPr lang="cs-CZ" altLang="cs-CZ" sz="2000" i="1" dirty="0"/>
              <a:t>N.E</a:t>
            </a:r>
            <a:r>
              <a:rPr lang="cs-CZ" altLang="cs-CZ" sz="2000" dirty="0"/>
              <a:t> je energie všech nenabitých částic, </a:t>
            </a:r>
          </a:p>
          <a:p>
            <a:pPr eaLnBrk="1" hangingPunct="1">
              <a:spcBef>
                <a:spcPct val="50000"/>
              </a:spcBef>
              <a:buFontTx/>
              <a:buNone/>
            </a:pPr>
            <a:r>
              <a:rPr lang="cs-CZ" altLang="cs-CZ" sz="2000" dirty="0" err="1"/>
              <a:t>d</a:t>
            </a:r>
            <a:r>
              <a:rPr lang="cs-CZ" altLang="cs-CZ" sz="2000" i="1" dirty="0" err="1"/>
              <a:t>E</a:t>
            </a:r>
            <a:r>
              <a:rPr lang="cs-CZ" altLang="cs-CZ" sz="2000" i="1" baseline="-25000" dirty="0" err="1"/>
              <a:t>k</a:t>
            </a:r>
            <a:r>
              <a:rPr lang="cs-CZ" altLang="cs-CZ" sz="2000" dirty="0"/>
              <a:t> je součet kinetických energií všech </a:t>
            </a:r>
            <a:r>
              <a:rPr lang="cs-CZ" altLang="cs-CZ" sz="2000" b="1" i="1" dirty="0"/>
              <a:t>nabitých</a:t>
            </a:r>
            <a:r>
              <a:rPr lang="cs-CZ" altLang="cs-CZ" sz="2000" dirty="0"/>
              <a:t> částic uvolněných </a:t>
            </a:r>
            <a:r>
              <a:rPr lang="cs-CZ" altLang="cs-CZ" sz="2000" i="1" dirty="0"/>
              <a:t>nenabitými</a:t>
            </a:r>
            <a:r>
              <a:rPr lang="cs-CZ" altLang="cs-CZ" sz="2000" dirty="0"/>
              <a:t> částicemi v této vrstvě.</a:t>
            </a:r>
          </a:p>
        </p:txBody>
      </p:sp>
    </p:spTree>
    <p:extLst>
      <p:ext uri="{BB962C8B-B14F-4D97-AF65-F5344CB8AC3E}">
        <p14:creationId xmlns:p14="http://schemas.microsoft.com/office/powerpoint/2010/main" val="336551423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Zástupný symbol pro číslo snímku 5">
            <a:extLst>
              <a:ext uri="{FF2B5EF4-FFF2-40B4-BE49-F238E27FC236}">
                <a16:creationId xmlns:a16="http://schemas.microsoft.com/office/drawing/2014/main" id="{41050EC4-5D57-4BC7-8675-BBFCDF44E73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4320408-D5BF-4677-AF55-87EA7575F75E}" type="slidenum">
              <a:rPr lang="cs-CZ" altLang="cs-CZ" sz="1400"/>
              <a:pPr>
                <a:spcBef>
                  <a:spcPct val="0"/>
                </a:spcBef>
                <a:buFontTx/>
                <a:buNone/>
              </a:pPr>
              <a:t>22</a:t>
            </a:fld>
            <a:endParaRPr lang="cs-CZ" altLang="cs-CZ" sz="1400"/>
          </a:p>
        </p:txBody>
      </p:sp>
      <p:sp>
        <p:nvSpPr>
          <p:cNvPr id="43011" name="Rectangle 2">
            <a:extLst>
              <a:ext uri="{FF2B5EF4-FFF2-40B4-BE49-F238E27FC236}">
                <a16:creationId xmlns:a16="http://schemas.microsoft.com/office/drawing/2014/main" id="{270D5362-B77F-4CCA-82EA-CD5907188BB3}"/>
              </a:ext>
            </a:extLst>
          </p:cNvPr>
          <p:cNvSpPr>
            <a:spLocks noGrp="1" noChangeArrowheads="1"/>
          </p:cNvSpPr>
          <p:nvPr>
            <p:ph type="title"/>
          </p:nvPr>
        </p:nvSpPr>
        <p:spPr>
          <a:xfrm>
            <a:off x="432064" y="378000"/>
            <a:ext cx="10753200" cy="451576"/>
          </a:xfrm>
        </p:spPr>
        <p:txBody>
          <a:bodyPr/>
          <a:lstStyle/>
          <a:p>
            <a:pPr eaLnBrk="1" hangingPunct="1"/>
            <a:r>
              <a:rPr lang="cs-CZ" altLang="cs-CZ" sz="3600" dirty="0"/>
              <a:t>Veličiny a jednotky charakterizující ionizující záření</a:t>
            </a:r>
          </a:p>
        </p:txBody>
      </p:sp>
      <p:sp>
        <p:nvSpPr>
          <p:cNvPr id="43012" name="Rectangle 3">
            <a:extLst>
              <a:ext uri="{FF2B5EF4-FFF2-40B4-BE49-F238E27FC236}">
                <a16:creationId xmlns:a16="http://schemas.microsoft.com/office/drawing/2014/main" id="{81E26F2C-E7AF-4386-B3F1-0D81AAA8B4BE}"/>
              </a:ext>
            </a:extLst>
          </p:cNvPr>
          <p:cNvSpPr>
            <a:spLocks noGrp="1" noChangeArrowheads="1"/>
          </p:cNvSpPr>
          <p:nvPr>
            <p:ph type="body" idx="1"/>
          </p:nvPr>
        </p:nvSpPr>
        <p:spPr>
          <a:xfrm>
            <a:off x="1176793" y="1600200"/>
            <a:ext cx="10601207" cy="4997450"/>
          </a:xfrm>
        </p:spPr>
        <p:txBody>
          <a:bodyPr/>
          <a:lstStyle/>
          <a:p>
            <a:pPr eaLnBrk="1" hangingPunct="1">
              <a:lnSpc>
                <a:spcPct val="80000"/>
              </a:lnSpc>
              <a:buFontTx/>
              <a:buNone/>
            </a:pPr>
            <a:endParaRPr lang="cs-CZ" altLang="cs-CZ" sz="2000" dirty="0"/>
          </a:p>
          <a:p>
            <a:pPr eaLnBrk="1" hangingPunct="1">
              <a:lnSpc>
                <a:spcPct val="80000"/>
              </a:lnSpc>
              <a:buFontTx/>
              <a:buNone/>
            </a:pPr>
            <a:r>
              <a:rPr lang="cs-CZ" altLang="cs-CZ" sz="2400" dirty="0"/>
              <a:t>Má-li být uvážena i energie odnesená z </a:t>
            </a:r>
            <a:r>
              <a:rPr lang="cs-CZ" altLang="cs-CZ" sz="2400" u="sng" dirty="0"/>
              <a:t>bezprostředního okolí místa interakce </a:t>
            </a:r>
            <a:r>
              <a:rPr lang="cs-CZ" altLang="cs-CZ" sz="2400" i="1" dirty="0"/>
              <a:t>brzdným zářením </a:t>
            </a:r>
            <a:r>
              <a:rPr lang="cs-CZ" altLang="cs-CZ" sz="2400" dirty="0"/>
              <a:t>(které není zahrnuto v změřitelné energii nabitých částic E</a:t>
            </a:r>
            <a:r>
              <a:rPr lang="cs-CZ" altLang="cs-CZ" sz="2400" baseline="-25000" dirty="0"/>
              <a:t>K</a:t>
            </a:r>
            <a:r>
              <a:rPr lang="cs-CZ" altLang="cs-CZ" sz="2400" dirty="0"/>
              <a:t>), je nutno provést další korekci a zavést </a:t>
            </a:r>
            <a:r>
              <a:rPr lang="cs-CZ" altLang="cs-CZ" sz="2400" dirty="0">
                <a:solidFill>
                  <a:srgbClr val="FF0066"/>
                </a:solidFill>
              </a:rPr>
              <a:t>lineární součinitel </a:t>
            </a:r>
            <a:r>
              <a:rPr lang="cs-CZ" altLang="cs-CZ" sz="2400" dirty="0" err="1">
                <a:solidFill>
                  <a:srgbClr val="FF0066"/>
                </a:solidFill>
              </a:rPr>
              <a:t>absorbce</a:t>
            </a:r>
            <a:r>
              <a:rPr lang="cs-CZ" altLang="cs-CZ" sz="2400" dirty="0">
                <a:solidFill>
                  <a:srgbClr val="FF0066"/>
                </a:solidFill>
              </a:rPr>
              <a:t> energie</a:t>
            </a:r>
            <a:r>
              <a:rPr lang="cs-CZ" altLang="cs-CZ" sz="2400" dirty="0">
                <a:solidFill>
                  <a:schemeClr val="bg1"/>
                </a:solidFill>
              </a:rPr>
              <a:t>:</a:t>
            </a:r>
          </a:p>
          <a:p>
            <a:pPr eaLnBrk="1" hangingPunct="1">
              <a:lnSpc>
                <a:spcPct val="80000"/>
              </a:lnSpc>
              <a:buFontTx/>
              <a:buNone/>
            </a:pPr>
            <a:endParaRPr lang="cs-CZ" altLang="cs-CZ" sz="2400" dirty="0">
              <a:solidFill>
                <a:schemeClr val="bg1"/>
              </a:solidFill>
            </a:endParaRPr>
          </a:p>
          <a:p>
            <a:pPr algn="ctr" eaLnBrk="1" hangingPunct="1">
              <a:lnSpc>
                <a:spcPct val="80000"/>
              </a:lnSpc>
              <a:buFontTx/>
              <a:buNone/>
            </a:pPr>
            <a:r>
              <a:rPr lang="cs-CZ" altLang="cs-CZ" sz="2400" dirty="0" err="1">
                <a:solidFill>
                  <a:srgbClr val="FF0066"/>
                </a:solidFill>
                <a:latin typeface="Symbol" panose="05050102010706020507" pitchFamily="18" charset="2"/>
              </a:rPr>
              <a:t>m</a:t>
            </a:r>
            <a:r>
              <a:rPr lang="cs-CZ" altLang="cs-CZ" sz="2400" baseline="-25000" dirty="0" err="1">
                <a:solidFill>
                  <a:srgbClr val="FF0066"/>
                </a:solidFill>
              </a:rPr>
              <a:t>E</a:t>
            </a:r>
            <a:r>
              <a:rPr lang="cs-CZ" altLang="cs-CZ" sz="2400" dirty="0">
                <a:solidFill>
                  <a:srgbClr val="FF0066"/>
                </a:solidFill>
              </a:rPr>
              <a:t> = </a:t>
            </a:r>
            <a:r>
              <a:rPr lang="cs-CZ" altLang="cs-CZ" sz="2400" dirty="0" err="1">
                <a:solidFill>
                  <a:srgbClr val="FF0066"/>
                </a:solidFill>
                <a:latin typeface="Symbol" panose="05050102010706020507" pitchFamily="18" charset="2"/>
              </a:rPr>
              <a:t>m</a:t>
            </a:r>
            <a:r>
              <a:rPr lang="cs-CZ" altLang="cs-CZ" sz="2400" baseline="-25000" dirty="0" err="1">
                <a:solidFill>
                  <a:srgbClr val="FF0066"/>
                </a:solidFill>
              </a:rPr>
              <a:t>K</a:t>
            </a:r>
            <a:r>
              <a:rPr lang="cs-CZ" altLang="cs-CZ" sz="2400" dirty="0">
                <a:solidFill>
                  <a:srgbClr val="FF0066"/>
                </a:solidFill>
              </a:rPr>
              <a:t>(1-G)</a:t>
            </a:r>
            <a:endParaRPr lang="cs-CZ" altLang="cs-CZ" sz="2400" dirty="0"/>
          </a:p>
          <a:p>
            <a:pPr algn="ctr" eaLnBrk="1" hangingPunct="1">
              <a:lnSpc>
                <a:spcPct val="80000"/>
              </a:lnSpc>
              <a:buFontTx/>
              <a:buNone/>
            </a:pPr>
            <a:endParaRPr lang="cs-CZ" altLang="cs-CZ" sz="2400" dirty="0"/>
          </a:p>
          <a:p>
            <a:pPr eaLnBrk="1" hangingPunct="1">
              <a:lnSpc>
                <a:spcPct val="80000"/>
              </a:lnSpc>
              <a:buFontTx/>
              <a:buNone/>
            </a:pPr>
            <a:r>
              <a:rPr lang="cs-CZ" altLang="cs-CZ" sz="2400" dirty="0"/>
              <a:t>kde </a:t>
            </a:r>
            <a:r>
              <a:rPr lang="cs-CZ" altLang="cs-CZ" sz="2400" i="1" dirty="0"/>
              <a:t>G</a:t>
            </a:r>
            <a:r>
              <a:rPr lang="cs-CZ" altLang="cs-CZ" sz="2400" dirty="0"/>
              <a:t> je (bezrozměrná) část energie </a:t>
            </a:r>
            <a:r>
              <a:rPr lang="cs-CZ" altLang="cs-CZ" sz="2400" i="1" dirty="0"/>
              <a:t>nabitých</a:t>
            </a:r>
            <a:r>
              <a:rPr lang="cs-CZ" altLang="cs-CZ" sz="2400" dirty="0"/>
              <a:t> částic uvolněných v látce </a:t>
            </a:r>
            <a:r>
              <a:rPr lang="cs-CZ" altLang="cs-CZ" sz="2400" i="1" dirty="0"/>
              <a:t>nenabitými</a:t>
            </a:r>
            <a:r>
              <a:rPr lang="cs-CZ" altLang="cs-CZ" sz="2400" dirty="0"/>
              <a:t> částicemi, která se v této látce vynaloží na </a:t>
            </a:r>
            <a:r>
              <a:rPr lang="cs-CZ" altLang="cs-CZ" sz="2400" i="1" dirty="0"/>
              <a:t>brzdné záření, tedy nikoliv na kinetickou energii nabitých částic</a:t>
            </a:r>
            <a:r>
              <a:rPr lang="cs-CZ" altLang="cs-CZ" sz="2400" dirty="0"/>
              <a:t>. </a:t>
            </a:r>
          </a:p>
        </p:txBody>
      </p:sp>
      <p:cxnSp>
        <p:nvCxnSpPr>
          <p:cNvPr id="43013" name="Přímá spojovací šipka 5">
            <a:extLst>
              <a:ext uri="{FF2B5EF4-FFF2-40B4-BE49-F238E27FC236}">
                <a16:creationId xmlns:a16="http://schemas.microsoft.com/office/drawing/2014/main" id="{D69A1B05-CA5B-4F6E-8C73-9938EEE6D64F}"/>
              </a:ext>
            </a:extLst>
          </p:cNvPr>
          <p:cNvCxnSpPr>
            <a:cxnSpLocks noChangeShapeType="1"/>
          </p:cNvCxnSpPr>
          <p:nvPr/>
        </p:nvCxnSpPr>
        <p:spPr bwMode="auto">
          <a:xfrm flipV="1">
            <a:off x="7378810" y="4174436"/>
            <a:ext cx="1168842" cy="1963564"/>
          </a:xfrm>
          <a:prstGeom prst="straightConnector1">
            <a:avLst/>
          </a:prstGeom>
          <a:noFill/>
          <a:ln w="254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43014" name="TextovéPole 10">
            <a:extLst>
              <a:ext uri="{FF2B5EF4-FFF2-40B4-BE49-F238E27FC236}">
                <a16:creationId xmlns:a16="http://schemas.microsoft.com/office/drawing/2014/main" id="{9E57CFA5-C608-4E62-80C5-EF9FE2B556F6}"/>
              </a:ext>
            </a:extLst>
          </p:cNvPr>
          <p:cNvSpPr txBox="1">
            <a:spLocks noChangeArrowheads="1"/>
          </p:cNvSpPr>
          <p:nvPr/>
        </p:nvSpPr>
        <p:spPr bwMode="auto">
          <a:xfrm>
            <a:off x="5808664" y="6021388"/>
            <a:ext cx="2447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dirty="0"/>
              <a:t>Uteče daleko</a:t>
            </a:r>
          </a:p>
        </p:txBody>
      </p:sp>
    </p:spTree>
    <p:extLst>
      <p:ext uri="{BB962C8B-B14F-4D97-AF65-F5344CB8AC3E}">
        <p14:creationId xmlns:p14="http://schemas.microsoft.com/office/powerpoint/2010/main" val="49895324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Nadpis 1">
            <a:extLst>
              <a:ext uri="{FF2B5EF4-FFF2-40B4-BE49-F238E27FC236}">
                <a16:creationId xmlns:a16="http://schemas.microsoft.com/office/drawing/2014/main" id="{9229827B-5049-4A7F-AE4D-9CD7913C3611}"/>
              </a:ext>
            </a:extLst>
          </p:cNvPr>
          <p:cNvSpPr>
            <a:spLocks noGrp="1"/>
          </p:cNvSpPr>
          <p:nvPr>
            <p:ph type="title"/>
          </p:nvPr>
        </p:nvSpPr>
        <p:spPr>
          <a:xfrm>
            <a:off x="540000" y="378000"/>
            <a:ext cx="10753200" cy="451576"/>
          </a:xfrm>
        </p:spPr>
        <p:txBody>
          <a:bodyPr/>
          <a:lstStyle/>
          <a:p>
            <a:r>
              <a:rPr lang="cs-CZ" altLang="cs-CZ" sz="3200" dirty="0">
                <a:solidFill>
                  <a:srgbClr val="0000DC"/>
                </a:solidFill>
              </a:rPr>
              <a:t>Veličiny a jednotky charakterizující ionizující záření</a:t>
            </a:r>
          </a:p>
        </p:txBody>
      </p:sp>
      <p:sp>
        <p:nvSpPr>
          <p:cNvPr id="45059" name="Zástupný symbol pro obsah 2">
            <a:extLst>
              <a:ext uri="{FF2B5EF4-FFF2-40B4-BE49-F238E27FC236}">
                <a16:creationId xmlns:a16="http://schemas.microsoft.com/office/drawing/2014/main" id="{41EC6DEF-6C7C-4CE0-AAC0-0D2ACD0E5FB3}"/>
              </a:ext>
            </a:extLst>
          </p:cNvPr>
          <p:cNvSpPr>
            <a:spLocks noGrp="1"/>
          </p:cNvSpPr>
          <p:nvPr>
            <p:ph idx="1"/>
          </p:nvPr>
        </p:nvSpPr>
        <p:spPr/>
        <p:txBody>
          <a:bodyPr/>
          <a:lstStyle/>
          <a:p>
            <a:pPr eaLnBrk="1" hangingPunct="1">
              <a:lnSpc>
                <a:spcPct val="100000"/>
              </a:lnSpc>
              <a:buFontTx/>
              <a:buNone/>
            </a:pPr>
            <a:r>
              <a:rPr lang="cs-CZ" altLang="cs-CZ" sz="2400" dirty="0"/>
              <a:t>Pro celkovou míru energetických ztrát podél dráhy nabité částice byla zavedena veličina zvaná (celková) </a:t>
            </a:r>
            <a:r>
              <a:rPr lang="cs-CZ" altLang="cs-CZ" sz="2400" b="1" dirty="0"/>
              <a:t>lineární brzdná schopnost</a:t>
            </a:r>
            <a:r>
              <a:rPr lang="cs-CZ" altLang="cs-CZ" sz="2400" dirty="0"/>
              <a:t>:</a:t>
            </a:r>
          </a:p>
          <a:p>
            <a:pPr eaLnBrk="1" hangingPunct="1">
              <a:lnSpc>
                <a:spcPct val="100000"/>
              </a:lnSpc>
              <a:buFontTx/>
              <a:buNone/>
            </a:pPr>
            <a:endParaRPr lang="cs-CZ" altLang="cs-CZ" sz="2800" dirty="0"/>
          </a:p>
          <a:p>
            <a:pPr algn="ctr" eaLnBrk="1" hangingPunct="1">
              <a:lnSpc>
                <a:spcPct val="100000"/>
              </a:lnSpc>
              <a:buFontTx/>
              <a:buNone/>
            </a:pPr>
            <a:r>
              <a:rPr lang="cs-CZ" altLang="cs-CZ" sz="2800" dirty="0"/>
              <a:t>S = - </a:t>
            </a:r>
            <a:r>
              <a:rPr lang="cs-CZ" altLang="cs-CZ" sz="2800" dirty="0" err="1"/>
              <a:t>dE</a:t>
            </a:r>
            <a:r>
              <a:rPr lang="cs-CZ" altLang="cs-CZ" sz="2800" dirty="0"/>
              <a:t>/</a:t>
            </a:r>
            <a:r>
              <a:rPr lang="cs-CZ" altLang="cs-CZ" sz="2800" dirty="0" err="1"/>
              <a:t>dx</a:t>
            </a:r>
            <a:r>
              <a:rPr lang="cs-CZ" altLang="cs-CZ" sz="2800" dirty="0"/>
              <a:t>         [J.m</a:t>
            </a:r>
            <a:r>
              <a:rPr lang="cs-CZ" altLang="cs-CZ" sz="2800" baseline="30000" dirty="0"/>
              <a:t>-1</a:t>
            </a:r>
            <a:r>
              <a:rPr lang="cs-CZ" altLang="cs-CZ" sz="2800" dirty="0"/>
              <a:t>, resp. eV.m</a:t>
            </a:r>
            <a:r>
              <a:rPr lang="cs-CZ" altLang="cs-CZ" sz="2800" baseline="30000" dirty="0"/>
              <a:t>-1</a:t>
            </a:r>
            <a:r>
              <a:rPr lang="cs-CZ" altLang="cs-CZ" sz="2800" dirty="0"/>
              <a:t>, keV.</a:t>
            </a:r>
            <a:r>
              <a:rPr lang="cs-CZ" altLang="cs-CZ" sz="2800" dirty="0">
                <a:latin typeface="Symbol" panose="05050102010706020507" pitchFamily="18" charset="2"/>
              </a:rPr>
              <a:t>m</a:t>
            </a:r>
            <a:r>
              <a:rPr lang="cs-CZ" altLang="cs-CZ" sz="2800" dirty="0"/>
              <a:t>m</a:t>
            </a:r>
            <a:r>
              <a:rPr lang="cs-CZ" altLang="cs-CZ" sz="2800" baseline="30000" dirty="0"/>
              <a:t>-1</a:t>
            </a:r>
            <a:r>
              <a:rPr lang="cs-CZ" altLang="cs-CZ" sz="2800" dirty="0"/>
              <a:t>]</a:t>
            </a:r>
          </a:p>
          <a:p>
            <a:pPr eaLnBrk="1" hangingPunct="1">
              <a:lnSpc>
                <a:spcPct val="100000"/>
              </a:lnSpc>
              <a:buFontTx/>
              <a:buNone/>
            </a:pPr>
            <a:endParaRPr lang="cs-CZ" altLang="cs-CZ" sz="2800" dirty="0"/>
          </a:p>
          <a:p>
            <a:pPr eaLnBrk="1" hangingPunct="1">
              <a:lnSpc>
                <a:spcPct val="100000"/>
              </a:lnSpc>
              <a:buFontTx/>
              <a:buNone/>
            </a:pPr>
            <a:r>
              <a:rPr lang="cs-CZ" altLang="cs-CZ" sz="2400" dirty="0"/>
              <a:t>kde </a:t>
            </a:r>
            <a:r>
              <a:rPr lang="cs-CZ" altLang="cs-CZ" sz="2400" dirty="0" err="1"/>
              <a:t>d</a:t>
            </a:r>
            <a:r>
              <a:rPr lang="cs-CZ" altLang="cs-CZ" sz="2400" i="1" dirty="0" err="1"/>
              <a:t>E</a:t>
            </a:r>
            <a:r>
              <a:rPr lang="cs-CZ" altLang="cs-CZ" sz="2400" dirty="0"/>
              <a:t> je změna energie </a:t>
            </a:r>
            <a:r>
              <a:rPr lang="cs-CZ" altLang="cs-CZ" sz="2400" i="1" dirty="0"/>
              <a:t>nabité</a:t>
            </a:r>
            <a:r>
              <a:rPr lang="cs-CZ" altLang="cs-CZ" sz="2400" dirty="0"/>
              <a:t> částice při jejím průchodu látkou po dráze </a:t>
            </a:r>
            <a:r>
              <a:rPr lang="cs-CZ" altLang="cs-CZ" sz="2400" dirty="0" err="1"/>
              <a:t>d</a:t>
            </a:r>
            <a:r>
              <a:rPr lang="cs-CZ" altLang="cs-CZ" sz="2400" i="1" dirty="0" err="1"/>
              <a:t>x</a:t>
            </a:r>
            <a:r>
              <a:rPr lang="cs-CZ" altLang="cs-CZ" sz="2400" dirty="0"/>
              <a:t>, dělená touto dráhou. </a:t>
            </a:r>
          </a:p>
          <a:p>
            <a:pPr eaLnBrk="1" hangingPunct="1">
              <a:lnSpc>
                <a:spcPct val="100000"/>
              </a:lnSpc>
              <a:buFontTx/>
              <a:buNone/>
            </a:pPr>
            <a:r>
              <a:rPr lang="cs-CZ" altLang="cs-CZ" sz="2400" dirty="0"/>
              <a:t>Část těchto ztrát připadá na srážky a část na vyzařování brzdného záření.</a:t>
            </a:r>
          </a:p>
          <a:p>
            <a:endParaRPr lang="cs-CZ" altLang="cs-CZ" dirty="0"/>
          </a:p>
        </p:txBody>
      </p:sp>
      <p:sp>
        <p:nvSpPr>
          <p:cNvPr id="45060" name="Zástupný symbol pro číslo snímku 3">
            <a:extLst>
              <a:ext uri="{FF2B5EF4-FFF2-40B4-BE49-F238E27FC236}">
                <a16:creationId xmlns:a16="http://schemas.microsoft.com/office/drawing/2014/main" id="{997C019B-EBED-4F48-8D2F-DBD94F45707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BCA9E78-9D9D-4631-8622-CD569A2ABDA3}" type="slidenum">
              <a:rPr lang="cs-CZ" altLang="cs-CZ" sz="1400"/>
              <a:pPr>
                <a:spcBef>
                  <a:spcPct val="0"/>
                </a:spcBef>
                <a:buFontTx/>
                <a:buNone/>
              </a:pPr>
              <a:t>23</a:t>
            </a:fld>
            <a:endParaRPr lang="cs-CZ" altLang="cs-CZ" sz="1400"/>
          </a:p>
        </p:txBody>
      </p:sp>
    </p:spTree>
    <p:extLst>
      <p:ext uri="{BB962C8B-B14F-4D97-AF65-F5344CB8AC3E}">
        <p14:creationId xmlns:p14="http://schemas.microsoft.com/office/powerpoint/2010/main" val="99487772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Zástupný symbol pro číslo snímku 5">
            <a:extLst>
              <a:ext uri="{FF2B5EF4-FFF2-40B4-BE49-F238E27FC236}">
                <a16:creationId xmlns:a16="http://schemas.microsoft.com/office/drawing/2014/main" id="{6696D3A4-8765-41EC-A4B5-136F1E51A75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4F77A0F-B1F1-4521-8A8B-1EEFF80D22A5}" type="slidenum">
              <a:rPr lang="cs-CZ" altLang="cs-CZ" sz="1400"/>
              <a:pPr>
                <a:spcBef>
                  <a:spcPct val="0"/>
                </a:spcBef>
                <a:buFontTx/>
                <a:buNone/>
              </a:pPr>
              <a:t>24</a:t>
            </a:fld>
            <a:endParaRPr lang="cs-CZ" altLang="cs-CZ" sz="1400"/>
          </a:p>
        </p:txBody>
      </p:sp>
      <p:sp>
        <p:nvSpPr>
          <p:cNvPr id="46083" name="Rectangle 2">
            <a:extLst>
              <a:ext uri="{FF2B5EF4-FFF2-40B4-BE49-F238E27FC236}">
                <a16:creationId xmlns:a16="http://schemas.microsoft.com/office/drawing/2014/main" id="{3EE9F9AA-8B52-4084-927A-66D3014DF14E}"/>
              </a:ext>
            </a:extLst>
          </p:cNvPr>
          <p:cNvSpPr>
            <a:spLocks noGrp="1" noChangeArrowheads="1"/>
          </p:cNvSpPr>
          <p:nvPr>
            <p:ph type="title"/>
          </p:nvPr>
        </p:nvSpPr>
        <p:spPr/>
        <p:txBody>
          <a:bodyPr/>
          <a:lstStyle/>
          <a:p>
            <a:pPr eaLnBrk="1" hangingPunct="1"/>
            <a:r>
              <a:rPr lang="cs-CZ" altLang="cs-CZ" sz="3600" dirty="0"/>
              <a:t>Veličiny a jednotky charakterizující ionizující záření</a:t>
            </a:r>
          </a:p>
        </p:txBody>
      </p:sp>
      <p:sp>
        <p:nvSpPr>
          <p:cNvPr id="46084" name="Rectangle 3">
            <a:extLst>
              <a:ext uri="{FF2B5EF4-FFF2-40B4-BE49-F238E27FC236}">
                <a16:creationId xmlns:a16="http://schemas.microsoft.com/office/drawing/2014/main" id="{033A5DA7-C1AB-4A0A-B6E3-ACD62245F40F}"/>
              </a:ext>
            </a:extLst>
          </p:cNvPr>
          <p:cNvSpPr>
            <a:spLocks noGrp="1" noChangeArrowheads="1"/>
          </p:cNvSpPr>
          <p:nvPr>
            <p:ph type="body" idx="1"/>
          </p:nvPr>
        </p:nvSpPr>
        <p:spPr/>
        <p:txBody>
          <a:bodyPr/>
          <a:lstStyle/>
          <a:p>
            <a:pPr eaLnBrk="1" hangingPunct="1">
              <a:lnSpc>
                <a:spcPct val="90000"/>
              </a:lnSpc>
              <a:buFontTx/>
              <a:buNone/>
            </a:pPr>
            <a:r>
              <a:rPr lang="cs-CZ" altLang="cs-CZ" sz="2400" dirty="0"/>
              <a:t>Lineární brzdné schopnosti příbuznou veličinou je </a:t>
            </a:r>
            <a:r>
              <a:rPr lang="cs-CZ" altLang="cs-CZ" sz="2400" b="1" i="1" dirty="0"/>
              <a:t>lineární přenos energie L </a:t>
            </a:r>
            <a:r>
              <a:rPr lang="cs-CZ" altLang="cs-CZ" sz="2400" dirty="0"/>
              <a:t>(též LET – </a:t>
            </a:r>
            <a:r>
              <a:rPr lang="cs-CZ" altLang="cs-CZ" sz="2400" dirty="0" err="1"/>
              <a:t>linear</a:t>
            </a:r>
            <a:r>
              <a:rPr lang="cs-CZ" altLang="cs-CZ" sz="2400" dirty="0"/>
              <a:t> </a:t>
            </a:r>
            <a:r>
              <a:rPr lang="cs-CZ" altLang="cs-CZ" sz="2400" dirty="0" err="1"/>
              <a:t>energy</a:t>
            </a:r>
            <a:r>
              <a:rPr lang="cs-CZ" altLang="cs-CZ" sz="2400" dirty="0"/>
              <a:t> transfer). Je to energie, která je při zpomalování nabité částice </a:t>
            </a:r>
            <a:r>
              <a:rPr lang="cs-CZ" altLang="cs-CZ" sz="2400" i="1" dirty="0"/>
              <a:t>předávána elektronům</a:t>
            </a:r>
            <a:r>
              <a:rPr lang="cs-CZ" altLang="cs-CZ" sz="2400" dirty="0"/>
              <a:t> látky:</a:t>
            </a:r>
          </a:p>
          <a:p>
            <a:pPr eaLnBrk="1" hangingPunct="1">
              <a:lnSpc>
                <a:spcPct val="90000"/>
              </a:lnSpc>
              <a:buFontTx/>
              <a:buNone/>
            </a:pPr>
            <a:endParaRPr lang="cs-CZ" altLang="cs-CZ" sz="2400" dirty="0"/>
          </a:p>
          <a:p>
            <a:pPr algn="ctr" eaLnBrk="1" hangingPunct="1">
              <a:lnSpc>
                <a:spcPct val="90000"/>
              </a:lnSpc>
              <a:buFontTx/>
              <a:buNone/>
            </a:pPr>
            <a:r>
              <a:rPr lang="cs-CZ" altLang="cs-CZ" sz="2400" b="1" dirty="0">
                <a:solidFill>
                  <a:srgbClr val="FF0066"/>
                </a:solidFill>
              </a:rPr>
              <a:t>L = </a:t>
            </a:r>
            <a:r>
              <a:rPr lang="cs-CZ" altLang="cs-CZ" sz="2400" b="1" dirty="0" err="1">
                <a:solidFill>
                  <a:srgbClr val="FF0066"/>
                </a:solidFill>
              </a:rPr>
              <a:t>dE</a:t>
            </a:r>
            <a:r>
              <a:rPr lang="cs-CZ" altLang="cs-CZ" sz="2400" b="1" dirty="0">
                <a:solidFill>
                  <a:srgbClr val="FF0066"/>
                </a:solidFill>
              </a:rPr>
              <a:t>/</a:t>
            </a:r>
            <a:r>
              <a:rPr lang="cs-CZ" altLang="cs-CZ" sz="2400" b="1" dirty="0" err="1">
                <a:solidFill>
                  <a:srgbClr val="FF0066"/>
                </a:solidFill>
              </a:rPr>
              <a:t>dx</a:t>
            </a:r>
            <a:endParaRPr lang="cs-CZ" altLang="cs-CZ" sz="2400" b="1" dirty="0">
              <a:solidFill>
                <a:srgbClr val="FF0066"/>
              </a:solidFill>
            </a:endParaRPr>
          </a:p>
          <a:p>
            <a:pPr algn="ctr" eaLnBrk="1" hangingPunct="1">
              <a:lnSpc>
                <a:spcPct val="90000"/>
              </a:lnSpc>
              <a:buFontTx/>
              <a:buNone/>
            </a:pPr>
            <a:endParaRPr lang="cs-CZ" altLang="cs-CZ" sz="2400" b="1" dirty="0">
              <a:solidFill>
                <a:srgbClr val="FF0066"/>
              </a:solidFill>
            </a:endParaRPr>
          </a:p>
          <a:p>
            <a:pPr eaLnBrk="1" hangingPunct="1">
              <a:lnSpc>
                <a:spcPct val="90000"/>
              </a:lnSpc>
              <a:buFontTx/>
              <a:buNone/>
            </a:pPr>
            <a:r>
              <a:rPr lang="cs-CZ" altLang="cs-CZ" sz="2400" dirty="0"/>
              <a:t>kde </a:t>
            </a:r>
            <a:r>
              <a:rPr lang="cs-CZ" altLang="cs-CZ" sz="2400" dirty="0" err="1"/>
              <a:t>dE</a:t>
            </a:r>
            <a:r>
              <a:rPr lang="cs-CZ" altLang="cs-CZ" sz="2400" dirty="0"/>
              <a:t> je energie přenesená v daném místě </a:t>
            </a:r>
            <a:r>
              <a:rPr lang="cs-CZ" altLang="cs-CZ" sz="2400" i="1" dirty="0"/>
              <a:t>nabitou</a:t>
            </a:r>
            <a:r>
              <a:rPr lang="cs-CZ" altLang="cs-CZ" sz="2400" dirty="0"/>
              <a:t> částicí na </a:t>
            </a:r>
            <a:r>
              <a:rPr lang="cs-CZ" altLang="cs-CZ" sz="2400" i="1" dirty="0"/>
              <a:t>elektrony</a:t>
            </a:r>
            <a:r>
              <a:rPr lang="cs-CZ" altLang="cs-CZ" sz="2400" dirty="0"/>
              <a:t>. Sekundární elektrony však mají často tak velkou energii, že se od dráhy původní nabité částice velmi vzdálí, nejde tedy o energii přenesenou v daném místě. </a:t>
            </a:r>
          </a:p>
          <a:p>
            <a:pPr eaLnBrk="1" hangingPunct="1">
              <a:lnSpc>
                <a:spcPct val="90000"/>
              </a:lnSpc>
              <a:buFontTx/>
              <a:buNone/>
            </a:pPr>
            <a:r>
              <a:rPr lang="cs-CZ" altLang="cs-CZ" sz="2400" dirty="0"/>
              <a:t>Musí proto být určen i energetický limit </a:t>
            </a:r>
            <a:r>
              <a:rPr lang="cs-CZ" altLang="cs-CZ" sz="2400" dirty="0">
                <a:latin typeface="Symbol" panose="05050102010706020507" pitchFamily="18" charset="2"/>
              </a:rPr>
              <a:t>D</a:t>
            </a:r>
            <a:r>
              <a:rPr lang="cs-CZ" altLang="cs-CZ" sz="2400" dirty="0"/>
              <a:t> [eV], nad který jsou dráhy sekundárních elektronů brány jako samostatné, zapisuje se např. jako L</a:t>
            </a:r>
            <a:r>
              <a:rPr lang="cs-CZ" altLang="cs-CZ" sz="2400" baseline="-25000" dirty="0"/>
              <a:t>100</a:t>
            </a:r>
            <a:r>
              <a:rPr lang="cs-CZ" altLang="cs-CZ" sz="2400" dirty="0"/>
              <a:t>.</a:t>
            </a:r>
            <a:endParaRPr lang="cs-CZ" altLang="cs-CZ" sz="2400" i="1" dirty="0"/>
          </a:p>
        </p:txBody>
      </p:sp>
    </p:spTree>
    <p:extLst>
      <p:ext uri="{BB962C8B-B14F-4D97-AF65-F5344CB8AC3E}">
        <p14:creationId xmlns:p14="http://schemas.microsoft.com/office/powerpoint/2010/main" val="231602580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Zástupný symbol pro číslo snímku 5">
            <a:extLst>
              <a:ext uri="{FF2B5EF4-FFF2-40B4-BE49-F238E27FC236}">
                <a16:creationId xmlns:a16="http://schemas.microsoft.com/office/drawing/2014/main" id="{9DD94C97-BE96-43A3-A689-A10DC0EFE4F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DF5C4E3-9526-4BEC-9F46-3553EAAE531D}" type="slidenum">
              <a:rPr lang="cs-CZ" altLang="cs-CZ" sz="1400"/>
              <a:pPr>
                <a:spcBef>
                  <a:spcPct val="0"/>
                </a:spcBef>
                <a:buFontTx/>
                <a:buNone/>
              </a:pPr>
              <a:t>25</a:t>
            </a:fld>
            <a:endParaRPr lang="cs-CZ" altLang="cs-CZ" sz="1400"/>
          </a:p>
        </p:txBody>
      </p:sp>
      <p:sp>
        <p:nvSpPr>
          <p:cNvPr id="48131" name="Rectangle 2">
            <a:extLst>
              <a:ext uri="{FF2B5EF4-FFF2-40B4-BE49-F238E27FC236}">
                <a16:creationId xmlns:a16="http://schemas.microsoft.com/office/drawing/2014/main" id="{9E684967-E267-41CB-BC85-07CEFA51ACBA}"/>
              </a:ext>
            </a:extLst>
          </p:cNvPr>
          <p:cNvSpPr>
            <a:spLocks noGrp="1" noChangeArrowheads="1"/>
          </p:cNvSpPr>
          <p:nvPr>
            <p:ph type="title"/>
          </p:nvPr>
        </p:nvSpPr>
        <p:spPr/>
        <p:txBody>
          <a:bodyPr/>
          <a:lstStyle/>
          <a:p>
            <a:pPr eaLnBrk="1" hangingPunct="1"/>
            <a:r>
              <a:rPr lang="cs-CZ" altLang="cs-CZ" sz="3600" dirty="0"/>
              <a:t>Veličiny a jednotky charakterizující ionizující záření</a:t>
            </a:r>
          </a:p>
        </p:txBody>
      </p:sp>
      <p:sp>
        <p:nvSpPr>
          <p:cNvPr id="48132" name="Rectangle 3">
            <a:extLst>
              <a:ext uri="{FF2B5EF4-FFF2-40B4-BE49-F238E27FC236}">
                <a16:creationId xmlns:a16="http://schemas.microsoft.com/office/drawing/2014/main" id="{4A1C38F1-964D-46CE-B727-CDCC41EA72A0}"/>
              </a:ext>
            </a:extLst>
          </p:cNvPr>
          <p:cNvSpPr>
            <a:spLocks noGrp="1" noChangeArrowheads="1"/>
          </p:cNvSpPr>
          <p:nvPr>
            <p:ph type="body" idx="1"/>
          </p:nvPr>
        </p:nvSpPr>
        <p:spPr>
          <a:xfrm>
            <a:off x="718800" y="1872000"/>
            <a:ext cx="10753200" cy="4608000"/>
          </a:xfrm>
        </p:spPr>
        <p:txBody>
          <a:bodyPr/>
          <a:lstStyle/>
          <a:p>
            <a:pPr marL="609600" indent="-609600" eaLnBrk="1" hangingPunct="1">
              <a:lnSpc>
                <a:spcPct val="80000"/>
              </a:lnSpc>
              <a:buFontTx/>
              <a:buNone/>
            </a:pPr>
            <a:r>
              <a:rPr lang="cs-CZ" altLang="cs-CZ" sz="2800" dirty="0">
                <a:latin typeface="Comic Sans MS" panose="030F0702030302020204" pitchFamily="66" charset="0"/>
              </a:rPr>
              <a:t>c) Veličiny dozimetrie ionizujícího záření:</a:t>
            </a:r>
          </a:p>
          <a:p>
            <a:pPr marL="609600" indent="-609600" eaLnBrk="1" hangingPunct="1">
              <a:lnSpc>
                <a:spcPct val="80000"/>
              </a:lnSpc>
              <a:buFontTx/>
              <a:buNone/>
            </a:pPr>
            <a:endParaRPr lang="cs-CZ" altLang="cs-CZ" sz="2000" dirty="0"/>
          </a:p>
          <a:p>
            <a:pPr marL="609600" indent="-609600" eaLnBrk="1" hangingPunct="1">
              <a:lnSpc>
                <a:spcPct val="100000"/>
              </a:lnSpc>
              <a:buFontTx/>
              <a:buNone/>
            </a:pPr>
            <a:r>
              <a:rPr lang="cs-CZ" altLang="cs-CZ" sz="2000" dirty="0"/>
              <a:t>Základní (</a:t>
            </a:r>
            <a:r>
              <a:rPr lang="cs-CZ" altLang="cs-CZ" sz="2000" b="1" dirty="0"/>
              <a:t>stochastickou</a:t>
            </a:r>
            <a:r>
              <a:rPr lang="cs-CZ" altLang="cs-CZ" sz="2000" dirty="0"/>
              <a:t>) veličinou, z níž je vhodné vyjít, je </a:t>
            </a:r>
            <a:r>
              <a:rPr lang="cs-CZ" altLang="cs-CZ" sz="2000" dirty="0">
                <a:solidFill>
                  <a:srgbClr val="FF0066"/>
                </a:solidFill>
              </a:rPr>
              <a:t>sdělená energie </a:t>
            </a:r>
            <a:r>
              <a:rPr lang="cs-CZ" altLang="cs-CZ" sz="2400" dirty="0">
                <a:solidFill>
                  <a:srgbClr val="FF0066"/>
                </a:solidFill>
                <a:latin typeface="Symbol" panose="05050102010706020507" pitchFamily="18" charset="2"/>
              </a:rPr>
              <a:t>e</a:t>
            </a:r>
            <a:r>
              <a:rPr lang="cs-CZ" altLang="cs-CZ" sz="2000" dirty="0"/>
              <a:t>. Je to energie, kterou předalo ionizující záření látce v určitém objemu:</a:t>
            </a:r>
          </a:p>
          <a:p>
            <a:pPr marL="609600" indent="-609600" algn="ctr" eaLnBrk="1" hangingPunct="1">
              <a:lnSpc>
                <a:spcPct val="100000"/>
              </a:lnSpc>
              <a:buFontTx/>
              <a:buNone/>
            </a:pPr>
            <a:r>
              <a:rPr lang="cs-CZ" altLang="cs-CZ" sz="2400" dirty="0">
                <a:latin typeface="Symbol" panose="05050102010706020507" pitchFamily="18" charset="2"/>
              </a:rPr>
              <a:t>e</a:t>
            </a:r>
            <a:r>
              <a:rPr lang="cs-CZ" altLang="cs-CZ" sz="2000" dirty="0"/>
              <a:t> = R</a:t>
            </a:r>
            <a:r>
              <a:rPr lang="cs-CZ" altLang="cs-CZ" sz="2000" baseline="-25000" dirty="0"/>
              <a:t>in</a:t>
            </a:r>
            <a:r>
              <a:rPr lang="cs-CZ" altLang="cs-CZ" sz="2000" dirty="0"/>
              <a:t> - R</a:t>
            </a:r>
            <a:r>
              <a:rPr lang="cs-CZ" altLang="cs-CZ" sz="2000" baseline="-25000" dirty="0"/>
              <a:t>out</a:t>
            </a:r>
            <a:r>
              <a:rPr lang="cs-CZ" altLang="cs-CZ" sz="2000" dirty="0"/>
              <a:t> + </a:t>
            </a:r>
            <a:r>
              <a:rPr lang="cs-CZ" altLang="cs-CZ" sz="2000" dirty="0">
                <a:latin typeface="Symbol" panose="05050102010706020507" pitchFamily="18" charset="2"/>
              </a:rPr>
              <a:t>S</a:t>
            </a:r>
            <a:r>
              <a:rPr lang="cs-CZ" altLang="cs-CZ" sz="2000" dirty="0"/>
              <a:t>Q</a:t>
            </a:r>
          </a:p>
          <a:p>
            <a:pPr marL="609600" indent="-609600" eaLnBrk="1" hangingPunct="1">
              <a:lnSpc>
                <a:spcPct val="100000"/>
              </a:lnSpc>
              <a:buFontTx/>
              <a:buNone/>
            </a:pPr>
            <a:r>
              <a:rPr lang="cs-CZ" altLang="cs-CZ" sz="2000" dirty="0"/>
              <a:t>R</a:t>
            </a:r>
            <a:r>
              <a:rPr lang="cs-CZ" altLang="cs-CZ" sz="2000" baseline="-25000" dirty="0"/>
              <a:t>in</a:t>
            </a:r>
            <a:r>
              <a:rPr lang="cs-CZ" altLang="cs-CZ" sz="2000" dirty="0"/>
              <a:t> je zářivá energie, která vstoupila do objemu, R</a:t>
            </a:r>
            <a:r>
              <a:rPr lang="cs-CZ" altLang="cs-CZ" sz="2000" baseline="-25000" dirty="0"/>
              <a:t>out</a:t>
            </a:r>
            <a:r>
              <a:rPr lang="cs-CZ" altLang="cs-CZ" sz="2000" dirty="0"/>
              <a:t> je suma energií částic, které objem opustily. </a:t>
            </a:r>
            <a:r>
              <a:rPr lang="cs-CZ" altLang="cs-CZ" sz="2000" dirty="0">
                <a:latin typeface="Symbol" panose="05050102010706020507" pitchFamily="18" charset="2"/>
              </a:rPr>
              <a:t>S</a:t>
            </a:r>
            <a:r>
              <a:rPr lang="cs-CZ" altLang="cs-CZ" sz="2000" dirty="0"/>
              <a:t>Q je suma všech změn klidových energií jader a elementárních částic v jakýchkoliv jaderných přeměnách, ke kterým v objemu došlo. Odpovídající </a:t>
            </a:r>
            <a:r>
              <a:rPr lang="cs-CZ" altLang="cs-CZ" sz="2000" b="1" dirty="0" err="1"/>
              <a:t>nestochastickou</a:t>
            </a:r>
            <a:r>
              <a:rPr lang="cs-CZ" altLang="cs-CZ" sz="2000" dirty="0"/>
              <a:t> veličinou je </a:t>
            </a:r>
            <a:r>
              <a:rPr lang="cs-CZ" altLang="cs-CZ" sz="2000" dirty="0">
                <a:solidFill>
                  <a:srgbClr val="FF0066"/>
                </a:solidFill>
              </a:rPr>
              <a:t>střední sdělená energie </a:t>
            </a:r>
            <a:r>
              <a:rPr lang="cs-CZ" altLang="cs-CZ" sz="2400" dirty="0">
                <a:solidFill>
                  <a:srgbClr val="FF0066"/>
                </a:solidFill>
                <a:latin typeface="Symbol" panose="05050102010706020507" pitchFamily="18" charset="2"/>
              </a:rPr>
              <a:t>e</a:t>
            </a:r>
            <a:r>
              <a:rPr lang="cs-CZ" altLang="cs-CZ" sz="2000" baseline="-25000" dirty="0">
                <a:solidFill>
                  <a:srgbClr val="FF0066"/>
                </a:solidFill>
              </a:rPr>
              <a:t>s</a:t>
            </a:r>
            <a:r>
              <a:rPr lang="cs-CZ" altLang="cs-CZ" sz="2000" i="1" dirty="0"/>
              <a:t>.</a:t>
            </a:r>
            <a:r>
              <a:rPr lang="cs-CZ" altLang="cs-CZ" sz="2000" dirty="0"/>
              <a:t> </a:t>
            </a:r>
          </a:p>
          <a:p>
            <a:pPr marL="609600" indent="-609600" eaLnBrk="1" hangingPunct="1">
              <a:lnSpc>
                <a:spcPct val="100000"/>
              </a:lnSpc>
              <a:buFontTx/>
              <a:buNone/>
            </a:pPr>
            <a:endParaRPr lang="cs-CZ" altLang="cs-CZ" sz="2000" dirty="0"/>
          </a:p>
          <a:p>
            <a:pPr marL="609600" indent="-609600" eaLnBrk="1" hangingPunct="1">
              <a:lnSpc>
                <a:spcPct val="100000"/>
              </a:lnSpc>
              <a:buFontTx/>
              <a:buNone/>
            </a:pPr>
            <a:r>
              <a:rPr lang="cs-CZ" altLang="cs-CZ" sz="2000" dirty="0"/>
              <a:t>Sdělenou energii můžeme vztáhnout na jednotku hmotnosti látky, čímž dostaneme </a:t>
            </a:r>
            <a:r>
              <a:rPr lang="cs-CZ" altLang="cs-CZ" sz="2000" b="1" dirty="0">
                <a:solidFill>
                  <a:srgbClr val="FF0066"/>
                </a:solidFill>
              </a:rPr>
              <a:t>měrnou (sdělenou) energii z</a:t>
            </a:r>
            <a:r>
              <a:rPr lang="cs-CZ" altLang="cs-CZ" sz="2000" i="1" dirty="0"/>
              <a:t>:</a:t>
            </a:r>
          </a:p>
          <a:p>
            <a:pPr marL="609600" indent="-609600" algn="ctr" eaLnBrk="1" hangingPunct="1">
              <a:lnSpc>
                <a:spcPct val="100000"/>
              </a:lnSpc>
              <a:buFontTx/>
              <a:buNone/>
            </a:pPr>
            <a:r>
              <a:rPr lang="cs-CZ" altLang="cs-CZ" sz="2000" i="1" dirty="0">
                <a:solidFill>
                  <a:srgbClr val="FF0066"/>
                </a:solidFill>
              </a:rPr>
              <a:t>Z = </a:t>
            </a:r>
            <a:r>
              <a:rPr lang="cs-CZ" altLang="cs-CZ" sz="2000" i="1" dirty="0">
                <a:solidFill>
                  <a:srgbClr val="FF0066"/>
                </a:solidFill>
                <a:latin typeface="Symbol" panose="05050102010706020507" pitchFamily="18" charset="2"/>
              </a:rPr>
              <a:t>e</a:t>
            </a:r>
            <a:r>
              <a:rPr lang="cs-CZ" altLang="cs-CZ" sz="2000" i="1" dirty="0">
                <a:solidFill>
                  <a:srgbClr val="FF0066"/>
                </a:solidFill>
              </a:rPr>
              <a:t>/m </a:t>
            </a:r>
            <a:r>
              <a:rPr lang="cs-CZ" altLang="cs-CZ" sz="2000" i="1" dirty="0"/>
              <a:t>                </a:t>
            </a:r>
            <a:r>
              <a:rPr lang="cs-CZ" altLang="cs-CZ" sz="2000" i="1" dirty="0">
                <a:solidFill>
                  <a:srgbClr val="FF0066"/>
                </a:solidFill>
              </a:rPr>
              <a:t> </a:t>
            </a:r>
            <a:r>
              <a:rPr lang="cs-CZ" altLang="cs-CZ" sz="2000" dirty="0">
                <a:solidFill>
                  <a:srgbClr val="FF0066"/>
                </a:solidFill>
              </a:rPr>
              <a:t>[J.kg</a:t>
            </a:r>
            <a:r>
              <a:rPr lang="cs-CZ" altLang="cs-CZ" sz="2000" baseline="30000" dirty="0">
                <a:solidFill>
                  <a:srgbClr val="FF0066"/>
                </a:solidFill>
              </a:rPr>
              <a:t>-1</a:t>
            </a:r>
            <a:r>
              <a:rPr lang="cs-CZ" altLang="cs-CZ" sz="2000" dirty="0">
                <a:solidFill>
                  <a:srgbClr val="FF0066"/>
                </a:solidFill>
              </a:rPr>
              <a:t> = </a:t>
            </a:r>
            <a:r>
              <a:rPr lang="cs-CZ" altLang="cs-CZ" sz="2000" dirty="0" err="1">
                <a:solidFill>
                  <a:srgbClr val="FF0066"/>
                </a:solidFill>
              </a:rPr>
              <a:t>gray</a:t>
            </a:r>
            <a:r>
              <a:rPr lang="cs-CZ" altLang="cs-CZ" sz="2000" dirty="0">
                <a:solidFill>
                  <a:srgbClr val="FF0066"/>
                </a:solidFill>
              </a:rPr>
              <a:t> - </a:t>
            </a:r>
            <a:r>
              <a:rPr lang="cs-CZ" altLang="cs-CZ" sz="2000" dirty="0" err="1">
                <a:solidFill>
                  <a:srgbClr val="FF0066"/>
                </a:solidFill>
              </a:rPr>
              <a:t>Gy</a:t>
            </a:r>
            <a:r>
              <a:rPr lang="cs-CZ" altLang="cs-CZ" sz="2000" dirty="0">
                <a:solidFill>
                  <a:srgbClr val="FF0066"/>
                </a:solidFill>
              </a:rPr>
              <a:t>]</a:t>
            </a:r>
            <a:endParaRPr lang="cs-CZ" altLang="cs-CZ" sz="2000" dirty="0"/>
          </a:p>
          <a:p>
            <a:pPr marL="609600" indent="-609600" eaLnBrk="1" hangingPunct="1">
              <a:lnSpc>
                <a:spcPct val="100000"/>
              </a:lnSpc>
              <a:buFontTx/>
              <a:buNone/>
            </a:pPr>
            <a:r>
              <a:rPr lang="cs-CZ" altLang="cs-CZ" sz="2000" dirty="0"/>
              <a:t>Odpovídající </a:t>
            </a:r>
            <a:r>
              <a:rPr lang="cs-CZ" altLang="cs-CZ" sz="2000" dirty="0" err="1"/>
              <a:t>nestochastickou</a:t>
            </a:r>
            <a:r>
              <a:rPr lang="cs-CZ" altLang="cs-CZ" sz="2000" dirty="0"/>
              <a:t> veličinou je </a:t>
            </a:r>
            <a:r>
              <a:rPr lang="cs-CZ" altLang="cs-CZ" sz="2000" dirty="0">
                <a:solidFill>
                  <a:srgbClr val="FF0066"/>
                </a:solidFill>
              </a:rPr>
              <a:t>střední měrná energie </a:t>
            </a:r>
            <a:r>
              <a:rPr lang="cs-CZ" altLang="cs-CZ" sz="2000" dirty="0" err="1">
                <a:solidFill>
                  <a:srgbClr val="FF0066"/>
                </a:solidFill>
              </a:rPr>
              <a:t>z</a:t>
            </a:r>
            <a:r>
              <a:rPr lang="cs-CZ" altLang="cs-CZ" sz="2000" baseline="-25000" dirty="0" err="1">
                <a:solidFill>
                  <a:srgbClr val="FF0066"/>
                </a:solidFill>
              </a:rPr>
              <a:t>s</a:t>
            </a:r>
            <a:r>
              <a:rPr lang="cs-CZ" altLang="cs-CZ" sz="2000" dirty="0"/>
              <a:t>.</a:t>
            </a:r>
          </a:p>
          <a:p>
            <a:pPr marL="609600" indent="-609600" eaLnBrk="1" hangingPunct="1">
              <a:lnSpc>
                <a:spcPct val="80000"/>
              </a:lnSpc>
            </a:pPr>
            <a:endParaRPr lang="cs-CZ" altLang="cs-CZ" sz="1600" dirty="0">
              <a:solidFill>
                <a:schemeClr val="bg1"/>
              </a:solidFill>
            </a:endParaRPr>
          </a:p>
        </p:txBody>
      </p:sp>
    </p:spTree>
    <p:extLst>
      <p:ext uri="{BB962C8B-B14F-4D97-AF65-F5344CB8AC3E}">
        <p14:creationId xmlns:p14="http://schemas.microsoft.com/office/powerpoint/2010/main" val="48905730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Zástupný symbol pro číslo snímku 7">
            <a:extLst>
              <a:ext uri="{FF2B5EF4-FFF2-40B4-BE49-F238E27FC236}">
                <a16:creationId xmlns:a16="http://schemas.microsoft.com/office/drawing/2014/main" id="{E2844537-5BA7-4943-A6C0-C36A58280A2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8BF4787-2D09-493B-AC76-27A1410A7926}" type="slidenum">
              <a:rPr lang="cs-CZ" altLang="cs-CZ" sz="1400"/>
              <a:pPr>
                <a:spcBef>
                  <a:spcPct val="0"/>
                </a:spcBef>
                <a:buFontTx/>
                <a:buNone/>
              </a:pPr>
              <a:t>26</a:t>
            </a:fld>
            <a:endParaRPr lang="cs-CZ" altLang="cs-CZ" sz="1400"/>
          </a:p>
        </p:txBody>
      </p:sp>
      <p:sp>
        <p:nvSpPr>
          <p:cNvPr id="50179" name="Rectangle 2">
            <a:extLst>
              <a:ext uri="{FF2B5EF4-FFF2-40B4-BE49-F238E27FC236}">
                <a16:creationId xmlns:a16="http://schemas.microsoft.com/office/drawing/2014/main" id="{05A54AFC-156A-4EAC-90F5-5668BE4975A9}"/>
              </a:ext>
            </a:extLst>
          </p:cNvPr>
          <p:cNvSpPr>
            <a:spLocks noGrp="1" noChangeArrowheads="1"/>
          </p:cNvSpPr>
          <p:nvPr>
            <p:ph type="title"/>
          </p:nvPr>
        </p:nvSpPr>
        <p:spPr/>
        <p:txBody>
          <a:bodyPr/>
          <a:lstStyle/>
          <a:p>
            <a:pPr eaLnBrk="1" hangingPunct="1"/>
            <a:r>
              <a:rPr lang="cs-CZ" altLang="cs-CZ" sz="3600" dirty="0">
                <a:solidFill>
                  <a:schemeClr val="accent1"/>
                </a:solidFill>
              </a:rPr>
              <a:t>Veličiny a jednotky charakterizující ionizující záření</a:t>
            </a:r>
          </a:p>
        </p:txBody>
      </p:sp>
      <p:sp>
        <p:nvSpPr>
          <p:cNvPr id="50180" name="Rectangle 3">
            <a:extLst>
              <a:ext uri="{FF2B5EF4-FFF2-40B4-BE49-F238E27FC236}">
                <a16:creationId xmlns:a16="http://schemas.microsoft.com/office/drawing/2014/main" id="{8DDADB3C-5105-43C4-AC6A-2C1241466687}"/>
              </a:ext>
            </a:extLst>
          </p:cNvPr>
          <p:cNvSpPr>
            <a:spLocks noGrp="1" noChangeArrowheads="1"/>
          </p:cNvSpPr>
          <p:nvPr>
            <p:ph type="body" sz="half" idx="1"/>
          </p:nvPr>
        </p:nvSpPr>
        <p:spPr>
          <a:xfrm>
            <a:off x="1041621" y="1600200"/>
            <a:ext cx="9334831" cy="1181100"/>
          </a:xfrm>
        </p:spPr>
        <p:txBody>
          <a:bodyPr/>
          <a:lstStyle/>
          <a:p>
            <a:pPr eaLnBrk="1" hangingPunct="1">
              <a:lnSpc>
                <a:spcPct val="90000"/>
              </a:lnSpc>
              <a:buFontTx/>
              <a:buNone/>
            </a:pPr>
            <a:r>
              <a:rPr lang="cs-CZ" altLang="cs-CZ" sz="2400" dirty="0"/>
              <a:t>Na základě střední měrné (sdělené) energie můžeme definovat </a:t>
            </a:r>
            <a:r>
              <a:rPr lang="cs-CZ" altLang="cs-CZ" sz="2400" b="1" dirty="0"/>
              <a:t>absorbovanou dávku </a:t>
            </a:r>
            <a:r>
              <a:rPr lang="cs-CZ" altLang="cs-CZ" sz="2400" dirty="0"/>
              <a:t>(často jen </a:t>
            </a:r>
            <a:r>
              <a:rPr lang="cs-CZ" altLang="cs-CZ" sz="2400" b="1" dirty="0"/>
              <a:t>dávku</a:t>
            </a:r>
            <a:r>
              <a:rPr lang="cs-CZ" altLang="cs-CZ" sz="2400" dirty="0"/>
              <a:t>):</a:t>
            </a:r>
          </a:p>
        </p:txBody>
      </p:sp>
      <p:graphicFrame>
        <p:nvGraphicFramePr>
          <p:cNvPr id="50181" name="Object 4">
            <a:extLst>
              <a:ext uri="{FF2B5EF4-FFF2-40B4-BE49-F238E27FC236}">
                <a16:creationId xmlns:a16="http://schemas.microsoft.com/office/drawing/2014/main" id="{8653CCA7-6FC2-4C6C-9FD4-0B12A2DE124D}"/>
              </a:ext>
            </a:extLst>
          </p:cNvPr>
          <p:cNvGraphicFramePr>
            <a:graphicFrameLocks noGrp="1" noChangeAspect="1"/>
          </p:cNvGraphicFramePr>
          <p:nvPr>
            <p:ph sz="quarter" idx="2"/>
          </p:nvPr>
        </p:nvGraphicFramePr>
        <p:xfrm>
          <a:off x="5140326" y="2565401"/>
          <a:ext cx="1192213" cy="936625"/>
        </p:xfrm>
        <a:graphic>
          <a:graphicData uri="http://schemas.openxmlformats.org/presentationml/2006/ole">
            <mc:AlternateContent xmlns:mc="http://schemas.openxmlformats.org/markup-compatibility/2006">
              <mc:Choice xmlns:v="urn:schemas-microsoft-com:vml" Requires="v">
                <p:oleObj name="Rovnice" r:id="rId3" imgW="533169" imgH="418918" progId="Equation.3">
                  <p:embed/>
                </p:oleObj>
              </mc:Choice>
              <mc:Fallback>
                <p:oleObj name="Rovnice" r:id="rId3" imgW="533169" imgH="418918" progId="Equation.3">
                  <p:embed/>
                  <p:pic>
                    <p:nvPicPr>
                      <p:cNvPr id="50181" name="Object 4">
                        <a:extLst>
                          <a:ext uri="{FF2B5EF4-FFF2-40B4-BE49-F238E27FC236}">
                            <a16:creationId xmlns:a16="http://schemas.microsoft.com/office/drawing/2014/main" id="{8653CCA7-6FC2-4C6C-9FD4-0B12A2DE12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0326" y="2565401"/>
                        <a:ext cx="1192213" cy="93662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0182" name="Text Box 6">
            <a:extLst>
              <a:ext uri="{FF2B5EF4-FFF2-40B4-BE49-F238E27FC236}">
                <a16:creationId xmlns:a16="http://schemas.microsoft.com/office/drawing/2014/main" id="{5703C625-ADED-48DA-A828-CEDDF7864676}"/>
              </a:ext>
            </a:extLst>
          </p:cNvPr>
          <p:cNvSpPr txBox="1">
            <a:spLocks noChangeArrowheads="1"/>
          </p:cNvSpPr>
          <p:nvPr/>
        </p:nvSpPr>
        <p:spPr bwMode="auto">
          <a:xfrm>
            <a:off x="992187" y="3567112"/>
            <a:ext cx="9789781"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dirty="0"/>
              <a:t>Absorbovaná dávka je měřena opět v jednotkách </a:t>
            </a:r>
            <a:r>
              <a:rPr lang="cs-CZ" altLang="cs-CZ" sz="2000" b="1" dirty="0" err="1"/>
              <a:t>gray</a:t>
            </a:r>
            <a:r>
              <a:rPr lang="cs-CZ" altLang="cs-CZ" sz="2000" dirty="0"/>
              <a:t>. Starší jednotkou je </a:t>
            </a:r>
            <a:r>
              <a:rPr lang="cs-CZ" altLang="cs-CZ" sz="2000" b="1" dirty="0"/>
              <a:t>rad</a:t>
            </a:r>
            <a:r>
              <a:rPr lang="cs-CZ" altLang="cs-CZ" sz="2000" dirty="0"/>
              <a:t> (1 </a:t>
            </a:r>
            <a:r>
              <a:rPr lang="cs-CZ" altLang="cs-CZ" sz="2000" dirty="0" err="1"/>
              <a:t>gray</a:t>
            </a:r>
            <a:r>
              <a:rPr lang="cs-CZ" altLang="cs-CZ" sz="2000" dirty="0"/>
              <a:t> = 100 rad). </a:t>
            </a:r>
          </a:p>
          <a:p>
            <a:pPr eaLnBrk="1" hangingPunct="1">
              <a:spcBef>
                <a:spcPct val="50000"/>
              </a:spcBef>
              <a:buFontTx/>
              <a:buNone/>
            </a:pPr>
            <a:r>
              <a:rPr lang="cs-CZ" altLang="cs-CZ" sz="2000" i="1" dirty="0"/>
              <a:t>Je nutno si uvědomit, že neexistuje absorbovaná dávka jako taková, vždy ji musíme vztahovat k nějakému konkrétnímu prostředí</a:t>
            </a:r>
            <a:r>
              <a:rPr lang="cs-CZ" altLang="cs-CZ" sz="2000" dirty="0"/>
              <a:t> (pro vodu, měkké tkáně, vzduch, určitý fantom atp.). </a:t>
            </a:r>
          </a:p>
          <a:p>
            <a:pPr eaLnBrk="1" hangingPunct="1">
              <a:spcBef>
                <a:spcPct val="50000"/>
              </a:spcBef>
              <a:buFontTx/>
              <a:buNone/>
            </a:pPr>
            <a:r>
              <a:rPr lang="cs-CZ" altLang="cs-CZ" sz="2000" dirty="0"/>
              <a:t>Dávka popisuje předávání energie za určité časové období. Okamžitou situaci vyjadřuje </a:t>
            </a:r>
            <a:r>
              <a:rPr lang="cs-CZ" altLang="cs-CZ" sz="2000" b="1" dirty="0"/>
              <a:t>dávkový příkon </a:t>
            </a:r>
            <a:r>
              <a:rPr lang="cs-CZ" altLang="cs-CZ" sz="2000" dirty="0">
                <a:solidFill>
                  <a:schemeClr val="bg1"/>
                </a:solidFill>
              </a:rPr>
              <a:t>(lze hovořit i </a:t>
            </a:r>
          </a:p>
          <a:p>
            <a:pPr eaLnBrk="1" hangingPunct="1">
              <a:spcBef>
                <a:spcPct val="50000"/>
              </a:spcBef>
              <a:buFontTx/>
              <a:buNone/>
            </a:pPr>
            <a:r>
              <a:rPr lang="cs-CZ" altLang="cs-CZ" sz="2000" dirty="0">
                <a:solidFill>
                  <a:schemeClr val="bg1"/>
                </a:solidFill>
              </a:rPr>
              <a:t>o dávkové rychlosti):</a:t>
            </a:r>
          </a:p>
        </p:txBody>
      </p:sp>
      <p:graphicFrame>
        <p:nvGraphicFramePr>
          <p:cNvPr id="50183" name="Object 7">
            <a:extLst>
              <a:ext uri="{FF2B5EF4-FFF2-40B4-BE49-F238E27FC236}">
                <a16:creationId xmlns:a16="http://schemas.microsoft.com/office/drawing/2014/main" id="{BC075A18-7740-4C72-9B85-8D507DF21ECD}"/>
              </a:ext>
            </a:extLst>
          </p:cNvPr>
          <p:cNvGraphicFramePr>
            <a:graphicFrameLocks noGrp="1" noChangeAspect="1"/>
          </p:cNvGraphicFramePr>
          <p:nvPr>
            <p:ph sz="quarter" idx="3"/>
            <p:extLst>
              <p:ext uri="{D42A27DB-BD31-4B8C-83A1-F6EECF244321}">
                <p14:modId xmlns:p14="http://schemas.microsoft.com/office/powerpoint/2010/main" val="1843253775"/>
              </p:ext>
            </p:extLst>
          </p:nvPr>
        </p:nvGraphicFramePr>
        <p:xfrm>
          <a:off x="10281037" y="5464672"/>
          <a:ext cx="1266855" cy="935278"/>
        </p:xfrm>
        <a:graphic>
          <a:graphicData uri="http://schemas.openxmlformats.org/presentationml/2006/ole">
            <mc:AlternateContent xmlns:mc="http://schemas.openxmlformats.org/markup-compatibility/2006">
              <mc:Choice xmlns:v="urn:schemas-microsoft-com:vml" Requires="v">
                <p:oleObj name="Rovnice" r:id="rId5" imgW="533169" imgH="393529" progId="Equation.3">
                  <p:embed/>
                </p:oleObj>
              </mc:Choice>
              <mc:Fallback>
                <p:oleObj name="Rovnice" r:id="rId5" imgW="533169" imgH="393529" progId="Equation.3">
                  <p:embed/>
                  <p:pic>
                    <p:nvPicPr>
                      <p:cNvPr id="50183" name="Object 7">
                        <a:extLst>
                          <a:ext uri="{FF2B5EF4-FFF2-40B4-BE49-F238E27FC236}">
                            <a16:creationId xmlns:a16="http://schemas.microsoft.com/office/drawing/2014/main" id="{BC075A18-7740-4C72-9B85-8D507DF21E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81037" y="5464672"/>
                        <a:ext cx="1266855" cy="935278"/>
                      </a:xfrm>
                      <a:prstGeom prst="rect">
                        <a:avLst/>
                      </a:prstGeom>
                      <a:solidFill>
                        <a:schemeClr val="bg1"/>
                      </a:solidFill>
                      <a:ln>
                        <a:noFill/>
                      </a:ln>
                      <a:effectLst/>
                    </p:spPr>
                  </p:pic>
                </p:oleObj>
              </mc:Fallback>
            </mc:AlternateContent>
          </a:graphicData>
        </a:graphic>
      </p:graphicFrame>
    </p:spTree>
    <p:extLst>
      <p:ext uri="{BB962C8B-B14F-4D97-AF65-F5344CB8AC3E}">
        <p14:creationId xmlns:p14="http://schemas.microsoft.com/office/powerpoint/2010/main" val="239885617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Zástupný symbol pro číslo snímku 5">
            <a:extLst>
              <a:ext uri="{FF2B5EF4-FFF2-40B4-BE49-F238E27FC236}">
                <a16:creationId xmlns:a16="http://schemas.microsoft.com/office/drawing/2014/main" id="{EDFA78FA-1EA7-46B7-80FF-3E0F4989351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4F484ED-A5AD-4698-866D-F0A119E89907}" type="slidenum">
              <a:rPr lang="cs-CZ" altLang="cs-CZ" sz="1400"/>
              <a:pPr>
                <a:spcBef>
                  <a:spcPct val="0"/>
                </a:spcBef>
                <a:buFontTx/>
                <a:buNone/>
              </a:pPr>
              <a:t>27</a:t>
            </a:fld>
            <a:endParaRPr lang="cs-CZ" altLang="cs-CZ" sz="1400"/>
          </a:p>
        </p:txBody>
      </p:sp>
      <p:sp>
        <p:nvSpPr>
          <p:cNvPr id="52227" name="Rectangle 2">
            <a:extLst>
              <a:ext uri="{FF2B5EF4-FFF2-40B4-BE49-F238E27FC236}">
                <a16:creationId xmlns:a16="http://schemas.microsoft.com/office/drawing/2014/main" id="{FA154692-7B73-4A99-8918-59FA8BA07244}"/>
              </a:ext>
            </a:extLst>
          </p:cNvPr>
          <p:cNvSpPr>
            <a:spLocks noGrp="1" noChangeArrowheads="1"/>
          </p:cNvSpPr>
          <p:nvPr>
            <p:ph type="title"/>
          </p:nvPr>
        </p:nvSpPr>
        <p:spPr>
          <a:xfrm>
            <a:off x="540000" y="152212"/>
            <a:ext cx="10753200" cy="451576"/>
          </a:xfrm>
        </p:spPr>
        <p:txBody>
          <a:bodyPr/>
          <a:lstStyle/>
          <a:p>
            <a:pPr eaLnBrk="1" hangingPunct="1"/>
            <a:r>
              <a:rPr lang="cs-CZ" altLang="cs-CZ" sz="3600" dirty="0"/>
              <a:t>Veličiny a jednotky charakterizující ionizující záření</a:t>
            </a:r>
          </a:p>
        </p:txBody>
      </p:sp>
      <p:sp>
        <p:nvSpPr>
          <p:cNvPr id="52228" name="Rectangle 3">
            <a:extLst>
              <a:ext uri="{FF2B5EF4-FFF2-40B4-BE49-F238E27FC236}">
                <a16:creationId xmlns:a16="http://schemas.microsoft.com/office/drawing/2014/main" id="{E5E801E4-646B-455E-BCB6-C690F1176828}"/>
              </a:ext>
            </a:extLst>
          </p:cNvPr>
          <p:cNvSpPr>
            <a:spLocks noGrp="1" noChangeArrowheads="1"/>
          </p:cNvSpPr>
          <p:nvPr>
            <p:ph type="body" idx="1"/>
          </p:nvPr>
        </p:nvSpPr>
        <p:spPr>
          <a:xfrm>
            <a:off x="414000" y="1347214"/>
            <a:ext cx="10879200" cy="4880786"/>
          </a:xfrm>
        </p:spPr>
        <p:txBody>
          <a:bodyPr/>
          <a:lstStyle/>
          <a:p>
            <a:pPr eaLnBrk="1" hangingPunct="1">
              <a:lnSpc>
                <a:spcPct val="100000"/>
              </a:lnSpc>
              <a:buFontTx/>
              <a:buNone/>
            </a:pPr>
            <a:r>
              <a:rPr lang="cs-CZ" altLang="cs-CZ" sz="2000" dirty="0"/>
              <a:t>Dávka se vztahuje k předávání energie nabitými částicemi. Jsou-li primární částice nenabité, prvním krokem jejich interakce s látkou je předání energie na nabitou částici. Tento krok popisuje veličina </a:t>
            </a:r>
            <a:r>
              <a:rPr lang="cs-CZ" altLang="cs-CZ" sz="2000" b="1" dirty="0" err="1"/>
              <a:t>kerma</a:t>
            </a:r>
            <a:r>
              <a:rPr lang="cs-CZ" altLang="cs-CZ" sz="2000" dirty="0"/>
              <a:t> (</a:t>
            </a:r>
            <a:r>
              <a:rPr lang="cs-CZ" altLang="cs-CZ" sz="2000" dirty="0" err="1"/>
              <a:t>Kinetic</a:t>
            </a:r>
            <a:r>
              <a:rPr lang="cs-CZ" altLang="cs-CZ" sz="2000" dirty="0"/>
              <a:t> </a:t>
            </a:r>
            <a:r>
              <a:rPr lang="cs-CZ" altLang="cs-CZ" sz="2000" dirty="0" err="1"/>
              <a:t>Energy</a:t>
            </a:r>
            <a:r>
              <a:rPr lang="cs-CZ" altLang="cs-CZ" sz="2000" dirty="0"/>
              <a:t> </a:t>
            </a:r>
            <a:r>
              <a:rPr lang="cs-CZ" altLang="cs-CZ" sz="2000" dirty="0" err="1"/>
              <a:t>Released</a:t>
            </a:r>
            <a:r>
              <a:rPr lang="cs-CZ" altLang="cs-CZ" sz="2000" dirty="0"/>
              <a:t> in </a:t>
            </a:r>
            <a:r>
              <a:rPr lang="cs-CZ" altLang="cs-CZ" sz="2000" dirty="0" err="1"/>
              <a:t>MAtter</a:t>
            </a:r>
            <a:r>
              <a:rPr lang="cs-CZ" altLang="cs-CZ" sz="2000" dirty="0"/>
              <a:t>). Je definována jako v daném bodě určený </a:t>
            </a:r>
            <a:r>
              <a:rPr lang="cs-CZ" altLang="cs-CZ" sz="2000" u="sng" dirty="0"/>
              <a:t>podíl</a:t>
            </a:r>
            <a:r>
              <a:rPr lang="cs-CZ" altLang="cs-CZ" sz="2000" dirty="0"/>
              <a:t> </a:t>
            </a:r>
          </a:p>
          <a:p>
            <a:pPr eaLnBrk="1" hangingPunct="1">
              <a:lnSpc>
                <a:spcPct val="100000"/>
              </a:lnSpc>
              <a:buFontTx/>
              <a:buNone/>
            </a:pPr>
            <a:r>
              <a:rPr lang="cs-CZ" altLang="cs-CZ" sz="2000" u="sng" dirty="0"/>
              <a:t>součtu počátečních kinetických energií </a:t>
            </a:r>
            <a:r>
              <a:rPr lang="cs-CZ" altLang="cs-CZ" sz="2000" dirty="0" err="1"/>
              <a:t>d</a:t>
            </a:r>
            <a:r>
              <a:rPr lang="cs-CZ" altLang="cs-CZ" sz="2000" i="1" dirty="0" err="1"/>
              <a:t>E</a:t>
            </a:r>
            <a:r>
              <a:rPr lang="cs-CZ" altLang="cs-CZ" sz="2000" i="1" baseline="-25000" dirty="0" err="1"/>
              <a:t>k</a:t>
            </a:r>
            <a:r>
              <a:rPr lang="cs-CZ" altLang="cs-CZ" sz="2000" dirty="0"/>
              <a:t> všech nabitých částic uvolněných nenabitými ionizujícími částicemi v elementu látky o hmotnosti </a:t>
            </a:r>
            <a:r>
              <a:rPr lang="cs-CZ" altLang="cs-CZ" sz="2000" u="sng" dirty="0"/>
              <a:t>d</a:t>
            </a:r>
            <a:r>
              <a:rPr lang="cs-CZ" altLang="cs-CZ" sz="2000" i="1" u="sng" dirty="0"/>
              <a:t>m</a:t>
            </a:r>
            <a:r>
              <a:rPr lang="cs-CZ" altLang="cs-CZ" sz="2000" dirty="0"/>
              <a:t> </a:t>
            </a:r>
          </a:p>
          <a:p>
            <a:pPr eaLnBrk="1" hangingPunct="1">
              <a:lnSpc>
                <a:spcPct val="100000"/>
              </a:lnSpc>
              <a:buFontTx/>
              <a:buNone/>
            </a:pPr>
            <a:r>
              <a:rPr lang="cs-CZ" altLang="cs-CZ" sz="2000" dirty="0"/>
              <a:t>a této </a:t>
            </a:r>
            <a:r>
              <a:rPr lang="cs-CZ" altLang="cs-CZ" sz="2000" u="sng" dirty="0"/>
              <a:t>hmotnosti</a:t>
            </a:r>
            <a:r>
              <a:rPr lang="cs-CZ" altLang="cs-CZ" sz="2000" dirty="0"/>
              <a:t>:</a:t>
            </a:r>
          </a:p>
          <a:p>
            <a:pPr algn="ctr" eaLnBrk="1" hangingPunct="1">
              <a:lnSpc>
                <a:spcPct val="100000"/>
              </a:lnSpc>
              <a:buFontTx/>
              <a:buNone/>
            </a:pPr>
            <a:r>
              <a:rPr lang="cs-CZ" altLang="cs-CZ" sz="2000" dirty="0"/>
              <a:t>K = </a:t>
            </a:r>
            <a:r>
              <a:rPr lang="cs-CZ" altLang="cs-CZ" sz="2000" dirty="0" err="1"/>
              <a:t>dE</a:t>
            </a:r>
            <a:r>
              <a:rPr lang="cs-CZ" altLang="cs-CZ" sz="2000" baseline="-25000" dirty="0" err="1"/>
              <a:t>k</a:t>
            </a:r>
            <a:r>
              <a:rPr lang="cs-CZ" altLang="cs-CZ" sz="2000" dirty="0"/>
              <a:t>/dm</a:t>
            </a:r>
          </a:p>
          <a:p>
            <a:pPr eaLnBrk="1" hangingPunct="1">
              <a:lnSpc>
                <a:spcPct val="100000"/>
              </a:lnSpc>
              <a:buFontTx/>
              <a:buNone/>
            </a:pPr>
            <a:r>
              <a:rPr lang="cs-CZ" altLang="cs-CZ" sz="2000" dirty="0" err="1"/>
              <a:t>Kerma</a:t>
            </a:r>
            <a:r>
              <a:rPr lang="cs-CZ" altLang="cs-CZ" sz="2000" dirty="0"/>
              <a:t> je tedy opět definována ve vztahu k dané látce a z definice je použitelná pouze pro nenabité částice. Jednotka je </a:t>
            </a:r>
            <a:r>
              <a:rPr lang="cs-CZ" altLang="cs-CZ" sz="2000" dirty="0" err="1"/>
              <a:t>gray</a:t>
            </a:r>
            <a:r>
              <a:rPr lang="cs-CZ" altLang="cs-CZ" sz="2000" dirty="0"/>
              <a:t>. Stejně jako dávkový příkon můžeme definovat </a:t>
            </a:r>
            <a:r>
              <a:rPr lang="cs-CZ" altLang="cs-CZ" sz="2000" b="1" dirty="0" err="1"/>
              <a:t>kermový</a:t>
            </a:r>
            <a:r>
              <a:rPr lang="cs-CZ" altLang="cs-CZ" sz="2000" b="1" dirty="0"/>
              <a:t> příkon. </a:t>
            </a:r>
          </a:p>
          <a:p>
            <a:pPr eaLnBrk="1" hangingPunct="1">
              <a:lnSpc>
                <a:spcPct val="100000"/>
              </a:lnSpc>
              <a:buFontTx/>
              <a:buNone/>
            </a:pPr>
            <a:endParaRPr lang="cs-CZ" altLang="cs-CZ" sz="2000" dirty="0"/>
          </a:p>
          <a:p>
            <a:pPr eaLnBrk="1" hangingPunct="1">
              <a:lnSpc>
                <a:spcPct val="100000"/>
              </a:lnSpc>
              <a:buFontTx/>
              <a:buNone/>
            </a:pPr>
            <a:r>
              <a:rPr lang="cs-CZ" altLang="cs-CZ" sz="1800" dirty="0"/>
              <a:t>Z definic veličin lze odvodit následující vztah:</a:t>
            </a:r>
          </a:p>
          <a:p>
            <a:pPr eaLnBrk="1" hangingPunct="1">
              <a:lnSpc>
                <a:spcPct val="100000"/>
              </a:lnSpc>
              <a:buFontTx/>
              <a:buNone/>
            </a:pPr>
            <a:r>
              <a:rPr lang="cs-CZ" altLang="cs-CZ" sz="1800" dirty="0"/>
              <a:t>K = </a:t>
            </a:r>
            <a:r>
              <a:rPr lang="el-GR" altLang="cs-CZ" sz="1800" dirty="0">
                <a:cs typeface="Arial" panose="020B0604020202020204" pitchFamily="34" charset="0"/>
              </a:rPr>
              <a:t>Ψμ</a:t>
            </a:r>
            <a:r>
              <a:rPr lang="cs-CZ" altLang="cs-CZ" sz="1800" baseline="-25000" dirty="0" err="1">
                <a:cs typeface="Arial" panose="020B0604020202020204" pitchFamily="34" charset="0"/>
              </a:rPr>
              <a:t>K,m</a:t>
            </a:r>
            <a:r>
              <a:rPr lang="cs-CZ" altLang="cs-CZ" sz="1800" dirty="0">
                <a:cs typeface="Arial" panose="020B0604020202020204" pitchFamily="34" charset="0"/>
              </a:rPr>
              <a:t> = </a:t>
            </a:r>
            <a:r>
              <a:rPr lang="el-GR" altLang="cs-CZ" sz="1800" dirty="0">
                <a:cs typeface="Arial" panose="020B0604020202020204" pitchFamily="34" charset="0"/>
              </a:rPr>
              <a:t>Φ</a:t>
            </a:r>
            <a:r>
              <a:rPr lang="cs-CZ" altLang="cs-CZ" sz="1800" dirty="0">
                <a:cs typeface="Arial" panose="020B0604020202020204" pitchFamily="34" charset="0"/>
              </a:rPr>
              <a:t>E</a:t>
            </a:r>
            <a:r>
              <a:rPr lang="el-GR" altLang="cs-CZ" sz="1800" dirty="0">
                <a:cs typeface="Arial" panose="020B0604020202020204" pitchFamily="34" charset="0"/>
              </a:rPr>
              <a:t>μ</a:t>
            </a:r>
            <a:r>
              <a:rPr lang="cs-CZ" altLang="cs-CZ" sz="1800" baseline="-25000" dirty="0" err="1">
                <a:cs typeface="Arial" panose="020B0604020202020204" pitchFamily="34" charset="0"/>
              </a:rPr>
              <a:t>K,m</a:t>
            </a:r>
            <a:r>
              <a:rPr lang="cs-CZ" altLang="cs-CZ" sz="1800" dirty="0">
                <a:cs typeface="Arial" panose="020B0604020202020204" pitchFamily="34" charset="0"/>
              </a:rPr>
              <a:t>,</a:t>
            </a:r>
          </a:p>
          <a:p>
            <a:pPr eaLnBrk="1" hangingPunct="1">
              <a:lnSpc>
                <a:spcPct val="100000"/>
              </a:lnSpc>
              <a:buFontTx/>
              <a:buNone/>
            </a:pPr>
            <a:r>
              <a:rPr lang="cs-CZ" altLang="cs-CZ" sz="1800" dirty="0">
                <a:cs typeface="Arial" panose="020B0604020202020204" pitchFamily="34" charset="0"/>
              </a:rPr>
              <a:t>Kde </a:t>
            </a:r>
            <a:r>
              <a:rPr lang="el-GR" altLang="cs-CZ" sz="1800" dirty="0">
                <a:cs typeface="Arial" panose="020B0604020202020204" pitchFamily="34" charset="0"/>
              </a:rPr>
              <a:t>Ψ</a:t>
            </a:r>
            <a:r>
              <a:rPr lang="cs-CZ" altLang="cs-CZ" sz="1800" dirty="0">
                <a:cs typeface="Arial" panose="020B0604020202020204" pitchFamily="34" charset="0"/>
              </a:rPr>
              <a:t> je </a:t>
            </a:r>
            <a:r>
              <a:rPr lang="cs-CZ" altLang="cs-CZ" sz="1800" dirty="0" err="1">
                <a:cs typeface="Arial" panose="020B0604020202020204" pitchFamily="34" charset="0"/>
              </a:rPr>
              <a:t>fluence</a:t>
            </a:r>
            <a:r>
              <a:rPr lang="cs-CZ" altLang="cs-CZ" sz="1800" dirty="0">
                <a:cs typeface="Arial" panose="020B0604020202020204" pitchFamily="34" charset="0"/>
              </a:rPr>
              <a:t> energie, </a:t>
            </a:r>
            <a:r>
              <a:rPr lang="el-GR" altLang="cs-CZ" sz="1800" dirty="0">
                <a:cs typeface="Arial" panose="020B0604020202020204" pitchFamily="34" charset="0"/>
              </a:rPr>
              <a:t>Φ</a:t>
            </a:r>
            <a:r>
              <a:rPr lang="cs-CZ" altLang="cs-CZ" sz="1800" dirty="0">
                <a:cs typeface="Arial" panose="020B0604020202020204" pitchFamily="34" charset="0"/>
              </a:rPr>
              <a:t> </a:t>
            </a:r>
            <a:r>
              <a:rPr lang="cs-CZ" altLang="cs-CZ" sz="1800" dirty="0" err="1">
                <a:cs typeface="Arial" panose="020B0604020202020204" pitchFamily="34" charset="0"/>
              </a:rPr>
              <a:t>fluence</a:t>
            </a:r>
            <a:r>
              <a:rPr lang="cs-CZ" altLang="cs-CZ" sz="1800" dirty="0">
                <a:cs typeface="Arial" panose="020B0604020202020204" pitchFamily="34" charset="0"/>
              </a:rPr>
              <a:t> částic a E energie primárních nenabitých částic. Součin E</a:t>
            </a:r>
            <a:r>
              <a:rPr lang="el-GR" altLang="cs-CZ" sz="1800" dirty="0">
                <a:cs typeface="Arial" panose="020B0604020202020204" pitchFamily="34" charset="0"/>
              </a:rPr>
              <a:t>μ</a:t>
            </a:r>
            <a:r>
              <a:rPr lang="cs-CZ" altLang="cs-CZ" sz="1800" baseline="-25000" dirty="0" err="1">
                <a:cs typeface="Arial" panose="020B0604020202020204" pitchFamily="34" charset="0"/>
              </a:rPr>
              <a:t>K,m</a:t>
            </a:r>
            <a:r>
              <a:rPr lang="cs-CZ" altLang="cs-CZ" sz="1800" dirty="0">
                <a:cs typeface="Arial" panose="020B0604020202020204" pitchFamily="34" charset="0"/>
              </a:rPr>
              <a:t> se někdy označuje jako </a:t>
            </a:r>
            <a:r>
              <a:rPr lang="cs-CZ" altLang="cs-CZ" sz="1800" b="1" dirty="0" err="1">
                <a:cs typeface="Arial" panose="020B0604020202020204" pitchFamily="34" charset="0"/>
              </a:rPr>
              <a:t>kermový</a:t>
            </a:r>
            <a:r>
              <a:rPr lang="cs-CZ" altLang="cs-CZ" sz="1800" b="1" dirty="0">
                <a:cs typeface="Arial" panose="020B0604020202020204" pitchFamily="34" charset="0"/>
              </a:rPr>
              <a:t> faktor</a:t>
            </a:r>
            <a:endParaRPr lang="el-GR" altLang="cs-CZ" sz="1800" b="1" dirty="0">
              <a:cs typeface="Arial" panose="020B0604020202020204" pitchFamily="34" charset="0"/>
            </a:endParaRPr>
          </a:p>
          <a:p>
            <a:pPr eaLnBrk="1" hangingPunct="1">
              <a:lnSpc>
                <a:spcPct val="80000"/>
              </a:lnSpc>
              <a:buFontTx/>
              <a:buNone/>
            </a:pPr>
            <a:endParaRPr lang="el-GR" altLang="cs-CZ" sz="2000" dirty="0">
              <a:solidFill>
                <a:schemeClr val="bg1"/>
              </a:solidFill>
              <a:cs typeface="Arial" panose="020B0604020202020204" pitchFamily="34" charset="0"/>
            </a:endParaRPr>
          </a:p>
        </p:txBody>
      </p:sp>
    </p:spTree>
    <p:extLst>
      <p:ext uri="{BB962C8B-B14F-4D97-AF65-F5344CB8AC3E}">
        <p14:creationId xmlns:p14="http://schemas.microsoft.com/office/powerpoint/2010/main" val="174769284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číslo snímku 6">
            <a:extLst>
              <a:ext uri="{FF2B5EF4-FFF2-40B4-BE49-F238E27FC236}">
                <a16:creationId xmlns:a16="http://schemas.microsoft.com/office/drawing/2014/main" id="{06C953B5-9D32-4776-A03E-AC2D18A152C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A8D0A1F-0A58-45A4-95AB-499829B73713}" type="slidenum">
              <a:rPr lang="cs-CZ" altLang="cs-CZ" sz="1400"/>
              <a:pPr>
                <a:spcBef>
                  <a:spcPct val="0"/>
                </a:spcBef>
                <a:buFontTx/>
                <a:buNone/>
              </a:pPr>
              <a:t>28</a:t>
            </a:fld>
            <a:endParaRPr lang="cs-CZ" altLang="cs-CZ" sz="1400"/>
          </a:p>
        </p:txBody>
      </p:sp>
      <p:sp>
        <p:nvSpPr>
          <p:cNvPr id="54275" name="Rectangle 2">
            <a:extLst>
              <a:ext uri="{FF2B5EF4-FFF2-40B4-BE49-F238E27FC236}">
                <a16:creationId xmlns:a16="http://schemas.microsoft.com/office/drawing/2014/main" id="{AD45D316-54B9-469E-83AB-F059C58CF287}"/>
              </a:ext>
            </a:extLst>
          </p:cNvPr>
          <p:cNvSpPr>
            <a:spLocks noGrp="1" noChangeArrowheads="1"/>
          </p:cNvSpPr>
          <p:nvPr>
            <p:ph type="title"/>
          </p:nvPr>
        </p:nvSpPr>
        <p:spPr>
          <a:xfrm>
            <a:off x="609600" y="274638"/>
            <a:ext cx="10972800" cy="663616"/>
          </a:xfrm>
        </p:spPr>
        <p:txBody>
          <a:bodyPr/>
          <a:lstStyle/>
          <a:p>
            <a:pPr eaLnBrk="1" hangingPunct="1"/>
            <a:r>
              <a:rPr lang="cs-CZ" altLang="cs-CZ" sz="3200" dirty="0"/>
              <a:t>Veličiny a jednotky charakterizující ionizující záření</a:t>
            </a:r>
          </a:p>
        </p:txBody>
      </p:sp>
      <p:sp>
        <p:nvSpPr>
          <p:cNvPr id="54276" name="Rectangle 3">
            <a:extLst>
              <a:ext uri="{FF2B5EF4-FFF2-40B4-BE49-F238E27FC236}">
                <a16:creationId xmlns:a16="http://schemas.microsoft.com/office/drawing/2014/main" id="{343F96B2-A837-4588-943C-6FBDC6784423}"/>
              </a:ext>
            </a:extLst>
          </p:cNvPr>
          <p:cNvSpPr>
            <a:spLocks noGrp="1" noChangeArrowheads="1"/>
          </p:cNvSpPr>
          <p:nvPr>
            <p:ph type="body" sz="half" idx="1"/>
          </p:nvPr>
        </p:nvSpPr>
        <p:spPr>
          <a:xfrm>
            <a:off x="763325" y="1011279"/>
            <a:ext cx="9740348" cy="3460143"/>
          </a:xfrm>
        </p:spPr>
        <p:txBody>
          <a:bodyPr/>
          <a:lstStyle/>
          <a:p>
            <a:pPr eaLnBrk="1" hangingPunct="1">
              <a:lnSpc>
                <a:spcPct val="100000"/>
              </a:lnSpc>
            </a:pPr>
            <a:r>
              <a:rPr lang="cs-CZ" altLang="cs-CZ" sz="1600" dirty="0" err="1"/>
              <a:t>Rtg</a:t>
            </a:r>
            <a:r>
              <a:rPr lang="cs-CZ" altLang="cs-CZ" sz="1600" dirty="0"/>
              <a:t> záření nebo záření </a:t>
            </a:r>
            <a:r>
              <a:rPr lang="cs-CZ" altLang="cs-CZ" sz="1800" dirty="0">
                <a:latin typeface="Symbol" panose="05050102010706020507" pitchFamily="18" charset="2"/>
              </a:rPr>
              <a:t>g</a:t>
            </a:r>
            <a:r>
              <a:rPr lang="cs-CZ" altLang="cs-CZ" sz="1600" dirty="0"/>
              <a:t>, které prochází </a:t>
            </a:r>
            <a:r>
              <a:rPr lang="cs-CZ" altLang="cs-CZ" sz="1600" i="1" dirty="0"/>
              <a:t>vzduchem</a:t>
            </a:r>
            <a:r>
              <a:rPr lang="cs-CZ" altLang="cs-CZ" sz="1600" dirty="0"/>
              <a:t>, můžeme kvantifikovat pomocí </a:t>
            </a:r>
            <a:r>
              <a:rPr lang="cs-CZ" altLang="cs-CZ" sz="1600" b="1" dirty="0"/>
              <a:t>expozice </a:t>
            </a:r>
            <a:r>
              <a:rPr lang="cs-CZ" altLang="cs-CZ" sz="1600" dirty="0"/>
              <a:t>(ozáření): V jednotlivém místě svazku záření je dána poměrem</a:t>
            </a:r>
          </a:p>
          <a:p>
            <a:pPr eaLnBrk="1" hangingPunct="1">
              <a:lnSpc>
                <a:spcPct val="100000"/>
              </a:lnSpc>
            </a:pPr>
            <a:endParaRPr lang="cs-CZ" altLang="cs-CZ" sz="1600" dirty="0"/>
          </a:p>
          <a:p>
            <a:pPr algn="ctr" eaLnBrk="1" hangingPunct="1">
              <a:lnSpc>
                <a:spcPct val="100000"/>
              </a:lnSpc>
              <a:buFontTx/>
              <a:buNone/>
            </a:pPr>
            <a:r>
              <a:rPr lang="cs-CZ" altLang="cs-CZ" sz="1600" i="1" dirty="0"/>
              <a:t>X</a:t>
            </a:r>
            <a:r>
              <a:rPr lang="cs-CZ" altLang="cs-CZ" sz="1600" dirty="0"/>
              <a:t> = </a:t>
            </a:r>
            <a:r>
              <a:rPr lang="cs-CZ" altLang="cs-CZ" sz="1600" dirty="0" err="1"/>
              <a:t>dQ</a:t>
            </a:r>
            <a:r>
              <a:rPr lang="cs-CZ" altLang="cs-CZ" sz="1600" i="1" dirty="0"/>
              <a:t>/dm</a:t>
            </a:r>
            <a:r>
              <a:rPr lang="cs-CZ" altLang="cs-CZ" sz="1600" dirty="0"/>
              <a:t>, </a:t>
            </a:r>
          </a:p>
          <a:p>
            <a:pPr algn="ctr" eaLnBrk="1" hangingPunct="1">
              <a:lnSpc>
                <a:spcPct val="100000"/>
              </a:lnSpc>
              <a:buFontTx/>
              <a:buNone/>
            </a:pPr>
            <a:endParaRPr lang="cs-CZ" altLang="cs-CZ" sz="1600" dirty="0"/>
          </a:p>
          <a:p>
            <a:pPr eaLnBrk="1" hangingPunct="1">
              <a:lnSpc>
                <a:spcPct val="100000"/>
              </a:lnSpc>
              <a:buFontTx/>
              <a:buNone/>
            </a:pPr>
            <a:r>
              <a:rPr lang="cs-CZ" altLang="cs-CZ" sz="1600" dirty="0"/>
              <a:t>kde Q je celkový záporný (nebo kladný) náboj vytvořený v malém objemu vzduchu o hmotnosti d</a:t>
            </a:r>
            <a:r>
              <a:rPr lang="cs-CZ" altLang="cs-CZ" sz="1600" i="1" dirty="0"/>
              <a:t>m</a:t>
            </a:r>
            <a:r>
              <a:rPr lang="cs-CZ" altLang="cs-CZ" sz="1600" dirty="0"/>
              <a:t>. Jednotkou expozice </a:t>
            </a:r>
            <a:r>
              <a:rPr lang="cs-CZ" altLang="cs-CZ" sz="1600" b="1" dirty="0"/>
              <a:t>je coulomb na kilogram (C.kg</a:t>
            </a:r>
            <a:r>
              <a:rPr lang="cs-CZ" altLang="cs-CZ" sz="1600" b="1" baseline="30000" dirty="0"/>
              <a:t>-1</a:t>
            </a:r>
            <a:r>
              <a:rPr lang="cs-CZ" altLang="cs-CZ" sz="1600" b="1" dirty="0"/>
              <a:t>). </a:t>
            </a:r>
            <a:r>
              <a:rPr lang="cs-CZ" altLang="cs-CZ" sz="1600" dirty="0"/>
              <a:t>Starší jednotkou expozice je </a:t>
            </a:r>
            <a:r>
              <a:rPr lang="cs-CZ" altLang="cs-CZ" sz="1600" b="1" dirty="0"/>
              <a:t>rentgen (R):</a:t>
            </a:r>
          </a:p>
          <a:p>
            <a:pPr eaLnBrk="1" hangingPunct="1">
              <a:lnSpc>
                <a:spcPct val="100000"/>
              </a:lnSpc>
              <a:buFontTx/>
              <a:buNone/>
            </a:pPr>
            <a:endParaRPr lang="cs-CZ" altLang="cs-CZ" sz="1600" b="1" i="1" dirty="0"/>
          </a:p>
          <a:p>
            <a:pPr algn="ctr" eaLnBrk="1" hangingPunct="1">
              <a:lnSpc>
                <a:spcPct val="100000"/>
              </a:lnSpc>
              <a:buFontTx/>
              <a:buNone/>
            </a:pPr>
            <a:r>
              <a:rPr lang="cs-CZ" altLang="cs-CZ" sz="1800" i="1" dirty="0"/>
              <a:t>1 R = 2,58.10</a:t>
            </a:r>
            <a:r>
              <a:rPr lang="cs-CZ" altLang="cs-CZ" sz="1800" i="1" baseline="30000" dirty="0"/>
              <a:t>-4</a:t>
            </a:r>
            <a:r>
              <a:rPr lang="cs-CZ" altLang="cs-CZ" sz="1800" i="1" dirty="0"/>
              <a:t> C.kg</a:t>
            </a:r>
            <a:r>
              <a:rPr lang="cs-CZ" altLang="cs-CZ" sz="1800" i="1" baseline="30000" dirty="0"/>
              <a:t>-1</a:t>
            </a:r>
            <a:r>
              <a:rPr lang="cs-CZ" altLang="cs-CZ" sz="1800" dirty="0"/>
              <a:t>.</a:t>
            </a:r>
          </a:p>
          <a:p>
            <a:pPr eaLnBrk="1" hangingPunct="1">
              <a:lnSpc>
                <a:spcPct val="100000"/>
              </a:lnSpc>
            </a:pPr>
            <a:r>
              <a:rPr lang="cs-CZ" altLang="cs-CZ" sz="1600" dirty="0"/>
              <a:t>Expozice se někdy označuje jako absorbovaná dávka ve vzduchu a dříve byl populární přibližný vztah (ekvivalence) 1 R = 1 rad. </a:t>
            </a:r>
          </a:p>
          <a:p>
            <a:pPr eaLnBrk="1" hangingPunct="1">
              <a:lnSpc>
                <a:spcPct val="100000"/>
              </a:lnSpc>
            </a:pPr>
            <a:r>
              <a:rPr lang="cs-CZ" altLang="cs-CZ" sz="1600" dirty="0"/>
              <a:t>Od expozice je odvozena míra intenzity </a:t>
            </a:r>
            <a:r>
              <a:rPr lang="cs-CZ" altLang="cs-CZ" sz="1600" dirty="0" err="1"/>
              <a:t>rtg</a:t>
            </a:r>
            <a:r>
              <a:rPr lang="cs-CZ" altLang="cs-CZ" sz="1600" dirty="0"/>
              <a:t> či </a:t>
            </a:r>
            <a:r>
              <a:rPr lang="cs-CZ" altLang="cs-CZ" sz="1600" dirty="0">
                <a:latin typeface="Symbol" panose="05050102010706020507" pitchFamily="18" charset="2"/>
              </a:rPr>
              <a:t>g</a:t>
            </a:r>
            <a:r>
              <a:rPr lang="cs-CZ" altLang="cs-CZ" sz="1600" dirty="0"/>
              <a:t>-záření, zahrnující časový faktor - </a:t>
            </a:r>
            <a:r>
              <a:rPr lang="cs-CZ" altLang="cs-CZ" sz="1600" b="1" dirty="0"/>
              <a:t>expoziční příkon (rychlost) -  </a:t>
            </a:r>
            <a:r>
              <a:rPr lang="cs-CZ" altLang="cs-CZ" sz="1600" dirty="0"/>
              <a:t>definovaná jako </a:t>
            </a:r>
            <a:r>
              <a:rPr lang="cs-CZ" altLang="cs-CZ" sz="1600" b="1" dirty="0"/>
              <a:t>coulomb na kilogram za sekundu (C.kg</a:t>
            </a:r>
            <a:r>
              <a:rPr lang="cs-CZ" altLang="cs-CZ" sz="1600" b="1" baseline="30000" dirty="0"/>
              <a:t>-1</a:t>
            </a:r>
            <a:r>
              <a:rPr lang="cs-CZ" altLang="cs-CZ" sz="1600" b="1" dirty="0"/>
              <a:t>.s</a:t>
            </a:r>
            <a:r>
              <a:rPr lang="cs-CZ" altLang="cs-CZ" sz="1600" b="1" baseline="30000" dirty="0"/>
              <a:t>-1</a:t>
            </a:r>
            <a:r>
              <a:rPr lang="cs-CZ" altLang="cs-CZ" sz="1600" b="1" dirty="0"/>
              <a:t>)</a:t>
            </a:r>
            <a:r>
              <a:rPr lang="cs-CZ" altLang="cs-CZ" sz="1600" dirty="0"/>
              <a:t>. Starší jednotkou expozičního příkonu (rychlosti) je rentgen za sekundu. Expozice souvisí s </a:t>
            </a:r>
            <a:r>
              <a:rPr lang="cs-CZ" altLang="cs-CZ" sz="1600" dirty="0" err="1"/>
              <a:t>fluencí</a:t>
            </a:r>
            <a:r>
              <a:rPr lang="cs-CZ" altLang="cs-CZ" sz="1600" dirty="0"/>
              <a:t> energie fotonů ve vzduchu </a:t>
            </a:r>
            <a:r>
              <a:rPr lang="el-GR" altLang="cs-CZ" sz="1600" dirty="0">
                <a:cs typeface="Arial" panose="020B0604020202020204" pitchFamily="34" charset="0"/>
              </a:rPr>
              <a:t>Ψ</a:t>
            </a:r>
            <a:r>
              <a:rPr lang="cs-CZ" altLang="cs-CZ" sz="1600" dirty="0"/>
              <a:t>:</a:t>
            </a:r>
          </a:p>
        </p:txBody>
      </p:sp>
      <p:graphicFrame>
        <p:nvGraphicFramePr>
          <p:cNvPr id="54277" name="Object 4">
            <a:extLst>
              <a:ext uri="{FF2B5EF4-FFF2-40B4-BE49-F238E27FC236}">
                <a16:creationId xmlns:a16="http://schemas.microsoft.com/office/drawing/2014/main" id="{C533BB0C-E0F8-48D9-B9F0-FD2C699AFC6F}"/>
              </a:ext>
            </a:extLst>
          </p:cNvPr>
          <p:cNvGraphicFramePr>
            <a:graphicFrameLocks noGrp="1" noChangeAspect="1"/>
          </p:cNvGraphicFramePr>
          <p:nvPr>
            <p:ph sz="half" idx="2"/>
            <p:extLst>
              <p:ext uri="{D42A27DB-BD31-4B8C-83A1-F6EECF244321}">
                <p14:modId xmlns:p14="http://schemas.microsoft.com/office/powerpoint/2010/main" val="3324307558"/>
              </p:ext>
            </p:extLst>
          </p:nvPr>
        </p:nvGraphicFramePr>
        <p:xfrm>
          <a:off x="2877585" y="5050403"/>
          <a:ext cx="2060175" cy="972319"/>
        </p:xfrm>
        <a:graphic>
          <a:graphicData uri="http://schemas.openxmlformats.org/presentationml/2006/ole">
            <mc:AlternateContent xmlns:mc="http://schemas.openxmlformats.org/markup-compatibility/2006">
              <mc:Choice xmlns:v="urn:schemas-microsoft-com:vml" Requires="v">
                <p:oleObj name="Rovnice" r:id="rId3" imgW="914400" imgH="431800" progId="Equation.3">
                  <p:embed/>
                </p:oleObj>
              </mc:Choice>
              <mc:Fallback>
                <p:oleObj name="Rovnice" r:id="rId3" imgW="914400" imgH="431800" progId="Equation.3">
                  <p:embed/>
                  <p:pic>
                    <p:nvPicPr>
                      <p:cNvPr id="54277" name="Object 4">
                        <a:extLst>
                          <a:ext uri="{FF2B5EF4-FFF2-40B4-BE49-F238E27FC236}">
                            <a16:creationId xmlns:a16="http://schemas.microsoft.com/office/drawing/2014/main" id="{C533BB0C-E0F8-48D9-B9F0-FD2C699AFC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7585" y="5050403"/>
                        <a:ext cx="2060175" cy="972319"/>
                      </a:xfrm>
                      <a:prstGeom prst="rect">
                        <a:avLst/>
                      </a:prstGeom>
                      <a:solidFill>
                        <a:schemeClr val="bg1"/>
                      </a:solidFill>
                      <a:ln>
                        <a:noFill/>
                      </a:ln>
                      <a:effectLst/>
                    </p:spPr>
                  </p:pic>
                </p:oleObj>
              </mc:Fallback>
            </mc:AlternateContent>
          </a:graphicData>
        </a:graphic>
      </p:graphicFrame>
      <p:sp>
        <p:nvSpPr>
          <p:cNvPr id="54278" name="Text Box 6">
            <a:extLst>
              <a:ext uri="{FF2B5EF4-FFF2-40B4-BE49-F238E27FC236}">
                <a16:creationId xmlns:a16="http://schemas.microsoft.com/office/drawing/2014/main" id="{5879F380-566F-4ADC-9154-AB72E2A5DCBC}"/>
              </a:ext>
            </a:extLst>
          </p:cNvPr>
          <p:cNvSpPr txBox="1">
            <a:spLocks noChangeArrowheads="1"/>
          </p:cNvSpPr>
          <p:nvPr/>
        </p:nvSpPr>
        <p:spPr bwMode="auto">
          <a:xfrm>
            <a:off x="5159375" y="4797425"/>
            <a:ext cx="4751388"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l-GR" altLang="cs-CZ" sz="1800" dirty="0">
                <a:cs typeface="Arial" panose="020B0604020202020204" pitchFamily="34" charset="0"/>
              </a:rPr>
              <a:t>μ</a:t>
            </a:r>
            <a:r>
              <a:rPr lang="cs-CZ" altLang="cs-CZ" sz="1800" baseline="-25000" dirty="0" err="1">
                <a:cs typeface="Arial" panose="020B0604020202020204" pitchFamily="34" charset="0"/>
              </a:rPr>
              <a:t>E,m</a:t>
            </a:r>
            <a:r>
              <a:rPr lang="cs-CZ" altLang="cs-CZ" sz="1800" dirty="0">
                <a:cs typeface="Arial" panose="020B0604020202020204" pitchFamily="34" charset="0"/>
              </a:rPr>
              <a:t> je hmotnostní součinitel absorpce energie fotonů ve vzduchu,</a:t>
            </a:r>
          </a:p>
          <a:p>
            <a:pPr eaLnBrk="1" hangingPunct="1">
              <a:spcBef>
                <a:spcPct val="50000"/>
              </a:spcBef>
              <a:buFontTx/>
              <a:buNone/>
            </a:pPr>
            <a:r>
              <a:rPr lang="cs-CZ" altLang="cs-CZ" sz="1800" dirty="0">
                <a:cs typeface="Arial" panose="020B0604020202020204" pitchFamily="34" charset="0"/>
              </a:rPr>
              <a:t>e je elementární náboj</a:t>
            </a:r>
          </a:p>
          <a:p>
            <a:pPr eaLnBrk="1" hangingPunct="1">
              <a:spcBef>
                <a:spcPct val="50000"/>
              </a:spcBef>
              <a:buFontTx/>
              <a:buNone/>
            </a:pPr>
            <a:r>
              <a:rPr lang="cs-CZ" altLang="cs-CZ" sz="1800" dirty="0" err="1">
                <a:cs typeface="Arial" panose="020B0604020202020204" pitchFamily="34" charset="0"/>
              </a:rPr>
              <a:t>W</a:t>
            </a:r>
            <a:r>
              <a:rPr lang="cs-CZ" altLang="cs-CZ" sz="1800" baseline="-25000" dirty="0" err="1">
                <a:cs typeface="Arial" panose="020B0604020202020204" pitchFamily="34" charset="0"/>
              </a:rPr>
              <a:t>i</a:t>
            </a:r>
            <a:r>
              <a:rPr lang="cs-CZ" altLang="cs-CZ" sz="1800" dirty="0">
                <a:cs typeface="Arial" panose="020B0604020202020204" pitchFamily="34" charset="0"/>
              </a:rPr>
              <a:t> je střední hodnota ionizace ve vzduchu</a:t>
            </a:r>
            <a:endParaRPr lang="el-GR" altLang="cs-CZ" sz="1800" dirty="0">
              <a:cs typeface="Arial" panose="020B0604020202020204" pitchFamily="34" charset="0"/>
            </a:endParaRPr>
          </a:p>
        </p:txBody>
      </p:sp>
    </p:spTree>
    <p:extLst>
      <p:ext uri="{BB962C8B-B14F-4D97-AF65-F5344CB8AC3E}">
        <p14:creationId xmlns:p14="http://schemas.microsoft.com/office/powerpoint/2010/main" val="43945858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Zástupný symbol pro číslo snímku 5">
            <a:extLst>
              <a:ext uri="{FF2B5EF4-FFF2-40B4-BE49-F238E27FC236}">
                <a16:creationId xmlns:a16="http://schemas.microsoft.com/office/drawing/2014/main" id="{1234778E-1C53-454F-96CF-045AACE9360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6787A64-7A67-4BAA-8114-4C02AC170099}" type="slidenum">
              <a:rPr lang="cs-CZ" altLang="cs-CZ" sz="1400"/>
              <a:pPr>
                <a:spcBef>
                  <a:spcPct val="0"/>
                </a:spcBef>
                <a:buFontTx/>
                <a:buNone/>
              </a:pPr>
              <a:t>29</a:t>
            </a:fld>
            <a:endParaRPr lang="cs-CZ" altLang="cs-CZ" sz="1400"/>
          </a:p>
        </p:txBody>
      </p:sp>
      <p:sp>
        <p:nvSpPr>
          <p:cNvPr id="56323" name="Rectangle 2">
            <a:extLst>
              <a:ext uri="{FF2B5EF4-FFF2-40B4-BE49-F238E27FC236}">
                <a16:creationId xmlns:a16="http://schemas.microsoft.com/office/drawing/2014/main" id="{CFF1E725-83A8-4515-ABEC-B6FB6EE45290}"/>
              </a:ext>
            </a:extLst>
          </p:cNvPr>
          <p:cNvSpPr>
            <a:spLocks noGrp="1" noChangeArrowheads="1"/>
          </p:cNvSpPr>
          <p:nvPr>
            <p:ph type="title"/>
          </p:nvPr>
        </p:nvSpPr>
        <p:spPr>
          <a:xfrm>
            <a:off x="540000" y="333374"/>
            <a:ext cx="10753200" cy="451576"/>
          </a:xfrm>
        </p:spPr>
        <p:txBody>
          <a:bodyPr/>
          <a:lstStyle/>
          <a:p>
            <a:pPr eaLnBrk="1" hangingPunct="1"/>
            <a:r>
              <a:rPr lang="cs-CZ" altLang="cs-CZ" sz="3600" dirty="0"/>
              <a:t>Veličiny a jednotky pro odhad biologického rizika</a:t>
            </a:r>
          </a:p>
        </p:txBody>
      </p:sp>
      <p:sp>
        <p:nvSpPr>
          <p:cNvPr id="56324" name="Rectangle 3">
            <a:extLst>
              <a:ext uri="{FF2B5EF4-FFF2-40B4-BE49-F238E27FC236}">
                <a16:creationId xmlns:a16="http://schemas.microsoft.com/office/drawing/2014/main" id="{6EC1F68D-948F-4D07-BB97-86CD7BA81558}"/>
              </a:ext>
            </a:extLst>
          </p:cNvPr>
          <p:cNvSpPr>
            <a:spLocks noGrp="1" noChangeArrowheads="1"/>
          </p:cNvSpPr>
          <p:nvPr>
            <p:ph type="body" idx="1"/>
          </p:nvPr>
        </p:nvSpPr>
        <p:spPr>
          <a:xfrm>
            <a:off x="816334" y="1303576"/>
            <a:ext cx="10559332" cy="5221050"/>
          </a:xfrm>
        </p:spPr>
        <p:txBody>
          <a:bodyPr/>
          <a:lstStyle/>
          <a:p>
            <a:pPr eaLnBrk="1" hangingPunct="1">
              <a:lnSpc>
                <a:spcPct val="100000"/>
              </a:lnSpc>
            </a:pPr>
            <a:r>
              <a:rPr lang="cs-CZ" altLang="cs-CZ" sz="2800" i="1" dirty="0"/>
              <a:t>Stupeň poškození biologických objektů zářením závisí především na absorbované dávce, zatímco dávková rychlost určuje dobu, za kterou k poškození dojde. </a:t>
            </a:r>
          </a:p>
          <a:p>
            <a:pPr eaLnBrk="1" hangingPunct="1">
              <a:lnSpc>
                <a:spcPct val="100000"/>
              </a:lnSpc>
            </a:pPr>
            <a:endParaRPr lang="cs-CZ" altLang="cs-CZ" sz="2800" i="1" dirty="0"/>
          </a:p>
          <a:p>
            <a:pPr eaLnBrk="1" hangingPunct="1">
              <a:lnSpc>
                <a:spcPct val="100000"/>
              </a:lnSpc>
            </a:pPr>
            <a:r>
              <a:rPr lang="cs-CZ" altLang="cs-CZ" sz="2800" b="1" dirty="0"/>
              <a:t>Dávkový ekvivalent D</a:t>
            </a:r>
            <a:r>
              <a:rPr lang="cs-CZ" altLang="cs-CZ" sz="2800" b="1" baseline="-25000" dirty="0"/>
              <a:t>e</a:t>
            </a:r>
            <a:r>
              <a:rPr lang="cs-CZ" altLang="cs-CZ" sz="2800" b="1" dirty="0"/>
              <a:t> </a:t>
            </a:r>
            <a:r>
              <a:rPr lang="cs-CZ" altLang="cs-CZ" sz="2800" dirty="0"/>
              <a:t>(též </a:t>
            </a:r>
            <a:r>
              <a:rPr lang="cs-CZ" altLang="cs-CZ" sz="2800" b="1" dirty="0"/>
              <a:t>H</a:t>
            </a:r>
            <a:r>
              <a:rPr lang="cs-CZ" altLang="cs-CZ" sz="2800" dirty="0"/>
              <a:t>) vyjadřuje relativní biologickou účinnost záření. Je dán součinem dávky záření a faktoru jakosti (QF) - dohodnutého faktoru odvozeného od LET ve vodě. QF slouží k posouzení rizikovosti jednotlivých druhů záření </a:t>
            </a:r>
            <a:r>
              <a:rPr lang="cs-CZ" altLang="cs-CZ" sz="2800" u="sng" dirty="0"/>
              <a:t>pro člověka</a:t>
            </a:r>
            <a:r>
              <a:rPr lang="cs-CZ" altLang="cs-CZ" sz="2800" dirty="0"/>
              <a:t>. Dávkový ekvivalent má rozměr J.kg</a:t>
            </a:r>
            <a:r>
              <a:rPr lang="cs-CZ" altLang="cs-CZ" sz="2800" baseline="30000" dirty="0"/>
              <a:t>-1</a:t>
            </a:r>
            <a:r>
              <a:rPr lang="cs-CZ" altLang="cs-CZ" sz="2800" dirty="0"/>
              <a:t>. Jednotkou je </a:t>
            </a:r>
            <a:r>
              <a:rPr lang="cs-CZ" altLang="cs-CZ" sz="2800" b="1" dirty="0" err="1"/>
              <a:t>sievert</a:t>
            </a:r>
            <a:r>
              <a:rPr lang="cs-CZ" altLang="cs-CZ" sz="2800" b="1" dirty="0"/>
              <a:t> (Sv</a:t>
            </a:r>
            <a:r>
              <a:rPr lang="cs-CZ" altLang="cs-CZ" sz="2800" dirty="0"/>
              <a:t>).</a:t>
            </a:r>
          </a:p>
          <a:p>
            <a:pPr eaLnBrk="1" hangingPunct="1">
              <a:lnSpc>
                <a:spcPct val="100000"/>
              </a:lnSpc>
            </a:pPr>
            <a:endParaRPr lang="cs-CZ" altLang="cs-CZ" sz="2800" dirty="0"/>
          </a:p>
          <a:p>
            <a:pPr eaLnBrk="1" hangingPunct="1">
              <a:lnSpc>
                <a:spcPct val="100000"/>
              </a:lnSpc>
              <a:buFontTx/>
              <a:buNone/>
            </a:pPr>
            <a:r>
              <a:rPr lang="cs-CZ" altLang="cs-CZ" sz="2800" dirty="0"/>
              <a:t>                             1 Sv = 100 </a:t>
            </a:r>
            <a:r>
              <a:rPr lang="cs-CZ" altLang="cs-CZ" sz="2800" dirty="0" err="1"/>
              <a:t>rem</a:t>
            </a:r>
            <a:endParaRPr lang="cs-CZ" altLang="cs-CZ" sz="2800" dirty="0"/>
          </a:p>
        </p:txBody>
      </p:sp>
    </p:spTree>
    <p:extLst>
      <p:ext uri="{BB962C8B-B14F-4D97-AF65-F5344CB8AC3E}">
        <p14:creationId xmlns:p14="http://schemas.microsoft.com/office/powerpoint/2010/main" val="402094948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Zástupný symbol pro číslo snímku 7">
            <a:extLst>
              <a:ext uri="{FF2B5EF4-FFF2-40B4-BE49-F238E27FC236}">
                <a16:creationId xmlns:a16="http://schemas.microsoft.com/office/drawing/2014/main" id="{AB268D8D-05B5-4EEB-BFCE-4FB104D6A08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1576629-CA1D-448A-85E3-A713E24F5501}" type="slidenum">
              <a:rPr lang="cs-CZ" altLang="cs-CZ" sz="1400"/>
              <a:pPr>
                <a:spcBef>
                  <a:spcPct val="0"/>
                </a:spcBef>
                <a:buFontTx/>
                <a:buNone/>
              </a:pPr>
              <a:t>3</a:t>
            </a:fld>
            <a:endParaRPr lang="cs-CZ" altLang="cs-CZ" sz="1400"/>
          </a:p>
        </p:txBody>
      </p:sp>
      <p:sp>
        <p:nvSpPr>
          <p:cNvPr id="7171" name="Rectangle 2">
            <a:extLst>
              <a:ext uri="{FF2B5EF4-FFF2-40B4-BE49-F238E27FC236}">
                <a16:creationId xmlns:a16="http://schemas.microsoft.com/office/drawing/2014/main" id="{AA523A17-9C9C-4311-8EA3-A49964B713A8}"/>
              </a:ext>
            </a:extLst>
          </p:cNvPr>
          <p:cNvSpPr>
            <a:spLocks noGrp="1" noChangeArrowheads="1"/>
          </p:cNvSpPr>
          <p:nvPr>
            <p:ph type="title"/>
          </p:nvPr>
        </p:nvSpPr>
        <p:spPr>
          <a:xfrm>
            <a:off x="609600" y="274638"/>
            <a:ext cx="10972800" cy="631811"/>
          </a:xfrm>
        </p:spPr>
        <p:txBody>
          <a:bodyPr/>
          <a:lstStyle/>
          <a:p>
            <a:pPr eaLnBrk="1" hangingPunct="1"/>
            <a:r>
              <a:rPr lang="cs-CZ" altLang="cs-CZ" b="1" dirty="0"/>
              <a:t>Zákon radioaktivní přeměny</a:t>
            </a:r>
            <a:endParaRPr lang="en-GB" altLang="cs-CZ" b="1" dirty="0"/>
          </a:p>
        </p:txBody>
      </p:sp>
      <p:sp>
        <p:nvSpPr>
          <p:cNvPr id="7172" name="Rectangle 3">
            <a:extLst>
              <a:ext uri="{FF2B5EF4-FFF2-40B4-BE49-F238E27FC236}">
                <a16:creationId xmlns:a16="http://schemas.microsoft.com/office/drawing/2014/main" id="{C3DDE906-8977-47BC-B6A7-5218EAA7305C}"/>
              </a:ext>
            </a:extLst>
          </p:cNvPr>
          <p:cNvSpPr>
            <a:spLocks noGrp="1" noChangeArrowheads="1"/>
          </p:cNvSpPr>
          <p:nvPr>
            <p:ph type="body" sz="half" idx="1"/>
          </p:nvPr>
        </p:nvSpPr>
        <p:spPr>
          <a:xfrm>
            <a:off x="1669774" y="1557338"/>
            <a:ext cx="8541027" cy="1223962"/>
          </a:xfrm>
          <a:solidFill>
            <a:schemeClr val="bg1">
              <a:alpha val="0"/>
            </a:schemeClr>
          </a:solidFill>
        </p:spPr>
        <p:txBody>
          <a:bodyPr/>
          <a:lstStyle/>
          <a:p>
            <a:pPr marL="0" indent="0" eaLnBrk="1" hangingPunct="1">
              <a:lnSpc>
                <a:spcPct val="80000"/>
              </a:lnSpc>
              <a:buFontTx/>
              <a:buNone/>
            </a:pPr>
            <a:r>
              <a:rPr lang="cs-CZ" altLang="cs-CZ" sz="2200" dirty="0"/>
              <a:t>Aktivita</a:t>
            </a:r>
            <a:r>
              <a:rPr lang="en-GB" altLang="cs-CZ" sz="2200" dirty="0"/>
              <a:t> A </a:t>
            </a:r>
            <a:r>
              <a:rPr lang="cs-CZ" altLang="cs-CZ" sz="2200" dirty="0"/>
              <a:t>radioaktivního vzorku v daném okamžiku</a:t>
            </a:r>
            <a:r>
              <a:rPr lang="en-GB" altLang="cs-CZ" sz="2200" dirty="0"/>
              <a:t> (</a:t>
            </a:r>
            <a:r>
              <a:rPr lang="cs-CZ" altLang="cs-CZ" sz="2200" dirty="0"/>
              <a:t>tj. počet jader rozpadajících se za sekundu,</a:t>
            </a:r>
            <a:r>
              <a:rPr lang="en-GB" altLang="cs-CZ" sz="2200" dirty="0"/>
              <a:t> A = </a:t>
            </a:r>
            <a:r>
              <a:rPr lang="en-GB" altLang="cs-CZ" sz="2200" i="1" dirty="0" err="1"/>
              <a:t>dN</a:t>
            </a:r>
            <a:r>
              <a:rPr lang="en-GB" altLang="cs-CZ" sz="2200" i="1" dirty="0"/>
              <a:t>/dt</a:t>
            </a:r>
            <a:r>
              <a:rPr lang="en-GB" altLang="cs-CZ" sz="2200" dirty="0"/>
              <a:t>) </a:t>
            </a:r>
            <a:r>
              <a:rPr lang="cs-CZ" altLang="cs-CZ" sz="2200" dirty="0"/>
              <a:t>je úměrná celkovému počtu </a:t>
            </a:r>
            <a:r>
              <a:rPr lang="cs-CZ" altLang="cs-CZ" sz="2200" i="1" dirty="0"/>
              <a:t>nepřeměněných</a:t>
            </a:r>
            <a:r>
              <a:rPr lang="cs-CZ" altLang="cs-CZ" sz="2200" dirty="0"/>
              <a:t> jader </a:t>
            </a:r>
            <a:r>
              <a:rPr lang="cs-CZ" altLang="cs-CZ" sz="2200" kern="1200" dirty="0">
                <a:latin typeface="Arial" panose="020B0604020202020204" pitchFamily="34" charset="0"/>
              </a:rPr>
              <a:t>přítomných</a:t>
            </a:r>
            <a:r>
              <a:rPr lang="cs-CZ" altLang="cs-CZ" sz="2200" dirty="0"/>
              <a:t> ve vzorku v daném okamžiku</a:t>
            </a:r>
            <a:r>
              <a:rPr lang="en-GB" altLang="cs-CZ" sz="2200" dirty="0"/>
              <a:t>:</a:t>
            </a:r>
          </a:p>
        </p:txBody>
      </p:sp>
      <p:graphicFrame>
        <p:nvGraphicFramePr>
          <p:cNvPr id="7173" name="Object 4">
            <a:extLst>
              <a:ext uri="{FF2B5EF4-FFF2-40B4-BE49-F238E27FC236}">
                <a16:creationId xmlns:a16="http://schemas.microsoft.com/office/drawing/2014/main" id="{94F527BE-D94F-4BF3-B8E7-7E39BE2211CF}"/>
              </a:ext>
            </a:extLst>
          </p:cNvPr>
          <p:cNvGraphicFramePr>
            <a:graphicFrameLocks noGrp="1" noChangeAspect="1"/>
          </p:cNvGraphicFramePr>
          <p:nvPr>
            <p:ph sz="quarter" idx="2"/>
          </p:nvPr>
        </p:nvGraphicFramePr>
        <p:xfrm>
          <a:off x="5087938" y="3068638"/>
          <a:ext cx="1771650" cy="876300"/>
        </p:xfrm>
        <a:graphic>
          <a:graphicData uri="http://schemas.openxmlformats.org/presentationml/2006/ole">
            <mc:AlternateContent xmlns:mc="http://schemas.openxmlformats.org/markup-compatibility/2006">
              <mc:Choice xmlns:v="urn:schemas-microsoft-com:vml" Requires="v">
                <p:oleObj name="Bitmap Image" r:id="rId3" imgW="1771429" imgH="876190" progId="Paint.Picture">
                  <p:embed/>
                </p:oleObj>
              </mc:Choice>
              <mc:Fallback>
                <p:oleObj name="Bitmap Image" r:id="rId3" imgW="1771429" imgH="876190" progId="Paint.Picture">
                  <p:embed/>
                  <p:pic>
                    <p:nvPicPr>
                      <p:cNvPr id="7173" name="Object 4">
                        <a:extLst>
                          <a:ext uri="{FF2B5EF4-FFF2-40B4-BE49-F238E27FC236}">
                            <a16:creationId xmlns:a16="http://schemas.microsoft.com/office/drawing/2014/main" id="{94F527BE-D94F-4BF3-B8E7-7E39BE2211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7938" y="3068638"/>
                        <a:ext cx="177165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4" name="Text Box 5">
            <a:extLst>
              <a:ext uri="{FF2B5EF4-FFF2-40B4-BE49-F238E27FC236}">
                <a16:creationId xmlns:a16="http://schemas.microsoft.com/office/drawing/2014/main" id="{51085BCE-6DAC-423E-AE17-8064CB5FF48E}"/>
              </a:ext>
            </a:extLst>
          </p:cNvPr>
          <p:cNvSpPr txBox="1">
            <a:spLocks noChangeArrowheads="1"/>
          </p:cNvSpPr>
          <p:nvPr/>
        </p:nvSpPr>
        <p:spPr bwMode="auto">
          <a:xfrm>
            <a:off x="1550506" y="4404044"/>
            <a:ext cx="8171140" cy="1446550"/>
          </a:xfrm>
          <a:prstGeom prst="rect">
            <a:avLst/>
          </a:prstGeom>
          <a:solidFill>
            <a:schemeClr val="bg1">
              <a:alpha val="0"/>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 typeface="Symbol" panose="05050102010706020507" pitchFamily="18" charset="2"/>
              <a:buChar char="l"/>
            </a:pPr>
            <a:r>
              <a:rPr lang="en-GB" altLang="cs-CZ" sz="2200" dirty="0"/>
              <a:t> </a:t>
            </a:r>
            <a:r>
              <a:rPr lang="cs-CZ" altLang="cs-CZ" sz="2200" dirty="0"/>
              <a:t>je přeměnová konstanta. Jednotkou aktivity</a:t>
            </a:r>
            <a:r>
              <a:rPr lang="en-GB" altLang="cs-CZ" sz="2200" dirty="0"/>
              <a:t> A </a:t>
            </a:r>
            <a:r>
              <a:rPr lang="cs-CZ" altLang="cs-CZ" sz="2200" dirty="0"/>
              <a:t>je</a:t>
            </a:r>
            <a:r>
              <a:rPr lang="en-GB" altLang="cs-CZ" sz="2200" dirty="0"/>
              <a:t> </a:t>
            </a:r>
            <a:r>
              <a:rPr lang="en-GB" altLang="cs-CZ" sz="2200" b="1" dirty="0"/>
              <a:t>becquerel (</a:t>
            </a:r>
            <a:r>
              <a:rPr lang="en-GB" altLang="cs-CZ" sz="2200" b="1" dirty="0" err="1"/>
              <a:t>Bq</a:t>
            </a:r>
            <a:r>
              <a:rPr lang="en-GB" altLang="cs-CZ" sz="2200" b="1" dirty="0"/>
              <a:t>) [</a:t>
            </a:r>
            <a:r>
              <a:rPr lang="cs-CZ" altLang="cs-CZ" sz="2200" b="1" dirty="0"/>
              <a:t>s</a:t>
            </a:r>
            <a:r>
              <a:rPr lang="en-GB" altLang="cs-CZ" sz="2200" b="1" baseline="30000" dirty="0"/>
              <a:t>-1</a:t>
            </a:r>
            <a:r>
              <a:rPr lang="en-GB" altLang="cs-CZ" sz="2200" b="1" dirty="0"/>
              <a:t>]</a:t>
            </a:r>
            <a:r>
              <a:rPr lang="cs-CZ" altLang="cs-CZ" sz="2200" b="1" dirty="0"/>
              <a:t> </a:t>
            </a:r>
            <a:r>
              <a:rPr lang="cs-CZ" altLang="cs-CZ" sz="2200" dirty="0"/>
              <a:t>(dříve</a:t>
            </a:r>
            <a:r>
              <a:rPr lang="en-GB" altLang="cs-CZ" sz="2200" dirty="0"/>
              <a:t>:</a:t>
            </a:r>
            <a:r>
              <a:rPr lang="cs-CZ" altLang="cs-CZ" sz="2200" dirty="0"/>
              <a:t> </a:t>
            </a:r>
            <a:r>
              <a:rPr lang="en-GB" altLang="cs-CZ" sz="2200" dirty="0"/>
              <a:t>curie</a:t>
            </a:r>
            <a:r>
              <a:rPr lang="cs-CZ" altLang="cs-CZ" sz="2200" dirty="0"/>
              <a:t>, </a:t>
            </a:r>
            <a:r>
              <a:rPr lang="en-GB" altLang="cs-CZ" sz="2200" dirty="0"/>
              <a:t>1 Ci = 3,7 x 10</a:t>
            </a:r>
            <a:r>
              <a:rPr lang="en-GB" altLang="cs-CZ" sz="2200" baseline="30000" dirty="0"/>
              <a:t>10</a:t>
            </a:r>
            <a:r>
              <a:rPr lang="en-GB" altLang="cs-CZ" sz="2200" dirty="0"/>
              <a:t> </a:t>
            </a:r>
            <a:r>
              <a:rPr lang="en-GB" altLang="cs-CZ" sz="2200" dirty="0" err="1"/>
              <a:t>Bq</a:t>
            </a:r>
            <a:r>
              <a:rPr lang="cs-CZ" altLang="cs-CZ" sz="2200" dirty="0"/>
              <a:t>)</a:t>
            </a:r>
            <a:endParaRPr lang="en-GB" altLang="cs-CZ" sz="2200" dirty="0"/>
          </a:p>
          <a:p>
            <a:pPr eaLnBrk="1" hangingPunct="1">
              <a:lnSpc>
                <a:spcPct val="90000"/>
              </a:lnSpc>
              <a:buFontTx/>
              <a:buNone/>
            </a:pPr>
            <a:r>
              <a:rPr lang="cs-CZ" altLang="cs-CZ" sz="2200" dirty="0"/>
              <a:t>Záporné znaménko v uvedené rovnici udává, že počet </a:t>
            </a:r>
            <a:r>
              <a:rPr lang="cs-CZ" altLang="cs-CZ" sz="2200" i="1" dirty="0"/>
              <a:t>nepřeměněných</a:t>
            </a:r>
            <a:r>
              <a:rPr lang="cs-CZ" altLang="cs-CZ" sz="2200" dirty="0"/>
              <a:t> jader se snižuje</a:t>
            </a:r>
            <a:r>
              <a:rPr lang="en-GB" altLang="cs-CZ" sz="2200" dirty="0"/>
              <a:t>. </a:t>
            </a:r>
          </a:p>
        </p:txBody>
      </p:sp>
    </p:spTree>
    <p:extLst>
      <p:ext uri="{BB962C8B-B14F-4D97-AF65-F5344CB8AC3E}">
        <p14:creationId xmlns:p14="http://schemas.microsoft.com/office/powerpoint/2010/main" val="15269527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Zástupný symbol pro číslo snímku 5">
            <a:extLst>
              <a:ext uri="{FF2B5EF4-FFF2-40B4-BE49-F238E27FC236}">
                <a16:creationId xmlns:a16="http://schemas.microsoft.com/office/drawing/2014/main" id="{CC2FBF1C-0BDE-4341-897A-D0F543759F1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502C5A8-5B6C-45F3-AC36-461F20EFDBE2}" type="slidenum">
              <a:rPr lang="cs-CZ" altLang="cs-CZ" sz="1400"/>
              <a:pPr>
                <a:spcBef>
                  <a:spcPct val="0"/>
                </a:spcBef>
                <a:buFontTx/>
                <a:buNone/>
              </a:pPr>
              <a:t>30</a:t>
            </a:fld>
            <a:endParaRPr lang="cs-CZ" altLang="cs-CZ" sz="1400"/>
          </a:p>
        </p:txBody>
      </p:sp>
      <p:sp>
        <p:nvSpPr>
          <p:cNvPr id="58371" name="Rectangle 2">
            <a:extLst>
              <a:ext uri="{FF2B5EF4-FFF2-40B4-BE49-F238E27FC236}">
                <a16:creationId xmlns:a16="http://schemas.microsoft.com/office/drawing/2014/main" id="{A9FAB658-72EC-475A-B36D-DD924AD8E390}"/>
              </a:ext>
            </a:extLst>
          </p:cNvPr>
          <p:cNvSpPr>
            <a:spLocks noGrp="1" noChangeArrowheads="1"/>
          </p:cNvSpPr>
          <p:nvPr>
            <p:ph type="title"/>
          </p:nvPr>
        </p:nvSpPr>
        <p:spPr>
          <a:xfrm>
            <a:off x="731520" y="260350"/>
            <a:ext cx="9612629" cy="865188"/>
          </a:xfrm>
        </p:spPr>
        <p:txBody>
          <a:bodyPr/>
          <a:lstStyle/>
          <a:p>
            <a:pPr eaLnBrk="1" hangingPunct="1"/>
            <a:r>
              <a:rPr lang="cs-CZ" altLang="cs-CZ" sz="3600" dirty="0"/>
              <a:t>Veličiny a jednotky pro odhad biologického rizika</a:t>
            </a:r>
            <a:endParaRPr lang="en-GB" altLang="cs-CZ" sz="3600" dirty="0"/>
          </a:p>
        </p:txBody>
      </p:sp>
      <p:sp>
        <p:nvSpPr>
          <p:cNvPr id="58372" name="Rectangle 3">
            <a:extLst>
              <a:ext uri="{FF2B5EF4-FFF2-40B4-BE49-F238E27FC236}">
                <a16:creationId xmlns:a16="http://schemas.microsoft.com/office/drawing/2014/main" id="{F253A126-16C9-4BFC-A339-A79B3246D2F1}"/>
              </a:ext>
            </a:extLst>
          </p:cNvPr>
          <p:cNvSpPr>
            <a:spLocks noGrp="1" noChangeArrowheads="1"/>
          </p:cNvSpPr>
          <p:nvPr>
            <p:ph type="body" idx="1"/>
          </p:nvPr>
        </p:nvSpPr>
        <p:spPr>
          <a:xfrm>
            <a:off x="2597316" y="1316037"/>
            <a:ext cx="2547178" cy="561975"/>
          </a:xfrm>
        </p:spPr>
        <p:txBody>
          <a:bodyPr/>
          <a:lstStyle/>
          <a:p>
            <a:pPr marL="1588" indent="12700" eaLnBrk="1" hangingPunct="1">
              <a:buFontTx/>
              <a:buNone/>
            </a:pPr>
            <a:r>
              <a:rPr lang="cs-CZ" altLang="cs-CZ" sz="2400" b="1" dirty="0"/>
              <a:t>Efektivní dávka</a:t>
            </a:r>
            <a:r>
              <a:rPr lang="en-GB" altLang="cs-CZ" sz="2400" b="1" dirty="0"/>
              <a:t>:</a:t>
            </a:r>
          </a:p>
        </p:txBody>
      </p:sp>
      <p:graphicFrame>
        <p:nvGraphicFramePr>
          <p:cNvPr id="58373" name="Object 4">
            <a:extLst>
              <a:ext uri="{FF2B5EF4-FFF2-40B4-BE49-F238E27FC236}">
                <a16:creationId xmlns:a16="http://schemas.microsoft.com/office/drawing/2014/main" id="{F89D1DC0-0E15-4A6E-97A6-1314F4B7BBB4}"/>
              </a:ext>
            </a:extLst>
          </p:cNvPr>
          <p:cNvGraphicFramePr>
            <a:graphicFrameLocks noChangeAspect="1"/>
          </p:cNvGraphicFramePr>
          <p:nvPr/>
        </p:nvGraphicFramePr>
        <p:xfrm>
          <a:off x="1587500" y="1773238"/>
          <a:ext cx="4262438" cy="869950"/>
        </p:xfrm>
        <a:graphic>
          <a:graphicData uri="http://schemas.openxmlformats.org/presentationml/2006/ole">
            <mc:AlternateContent xmlns:mc="http://schemas.openxmlformats.org/markup-compatibility/2006">
              <mc:Choice xmlns:v="urn:schemas-microsoft-com:vml" Requires="v">
                <p:oleObj name="Rovnice" r:id="rId3" imgW="863225" imgH="177723" progId="Equation.3">
                  <p:embed/>
                </p:oleObj>
              </mc:Choice>
              <mc:Fallback>
                <p:oleObj name="Rovnice" r:id="rId3" imgW="863225" imgH="177723" progId="Equation.3">
                  <p:embed/>
                  <p:pic>
                    <p:nvPicPr>
                      <p:cNvPr id="58373" name="Object 4">
                        <a:extLst>
                          <a:ext uri="{FF2B5EF4-FFF2-40B4-BE49-F238E27FC236}">
                            <a16:creationId xmlns:a16="http://schemas.microsoft.com/office/drawing/2014/main" id="{F89D1DC0-0E15-4A6E-97A6-1314F4B7BB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7500" y="1773238"/>
                        <a:ext cx="4262438" cy="86995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8374" name="Text Box 5">
            <a:extLst>
              <a:ext uri="{FF2B5EF4-FFF2-40B4-BE49-F238E27FC236}">
                <a16:creationId xmlns:a16="http://schemas.microsoft.com/office/drawing/2014/main" id="{5092D64B-4D7D-4F57-86BB-F3E2EE084BF1}"/>
              </a:ext>
            </a:extLst>
          </p:cNvPr>
          <p:cNvSpPr txBox="1">
            <a:spLocks noChangeArrowheads="1"/>
          </p:cNvSpPr>
          <p:nvPr/>
        </p:nvSpPr>
        <p:spPr bwMode="auto">
          <a:xfrm>
            <a:off x="962108" y="2819401"/>
            <a:ext cx="10265134"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1800" b="1" dirty="0"/>
              <a:t>D = ABSORBOVANÁ DÁVKA</a:t>
            </a:r>
            <a:r>
              <a:rPr lang="cs-CZ" altLang="cs-CZ" sz="1800" dirty="0"/>
              <a:t>, množství energie pohlcené ve tkáni o jednotkové hmotnosti.  Jednotka JKg</a:t>
            </a:r>
            <a:r>
              <a:rPr lang="cs-CZ" altLang="cs-CZ" sz="1800" baseline="30000" dirty="0"/>
              <a:t>-1</a:t>
            </a:r>
            <a:r>
              <a:rPr lang="cs-CZ" altLang="cs-CZ" sz="1800" dirty="0"/>
              <a:t> (</a:t>
            </a:r>
            <a:r>
              <a:rPr lang="cs-CZ" altLang="cs-CZ" sz="1800" dirty="0" err="1"/>
              <a:t>Gray</a:t>
            </a:r>
            <a:r>
              <a:rPr lang="cs-CZ" altLang="cs-CZ" sz="1800" dirty="0"/>
              <a:t> </a:t>
            </a:r>
            <a:r>
              <a:rPr lang="cs-CZ" altLang="cs-CZ" sz="1800" dirty="0" err="1"/>
              <a:t>Gy</a:t>
            </a:r>
            <a:r>
              <a:rPr lang="cs-CZ" altLang="cs-CZ" sz="1800" dirty="0"/>
              <a:t>).  Čím vyšší je absorbovaná dávka (pohlcená energie), tím je vyšší riziko.</a:t>
            </a:r>
          </a:p>
          <a:p>
            <a:pPr>
              <a:spcBef>
                <a:spcPct val="50000"/>
              </a:spcBef>
              <a:buFontTx/>
              <a:buNone/>
            </a:pPr>
            <a:r>
              <a:rPr lang="cs-CZ" altLang="cs-CZ" sz="1800" dirty="0"/>
              <a:t>Váhový faktor záření (identický s faktorem kvality) je nutný, protože některé druhy záření jsou nebezpečnější než jiné: hodnota 1 platí pro záření gama a </a:t>
            </a:r>
            <a:r>
              <a:rPr lang="cs-CZ" altLang="cs-CZ" sz="1800" dirty="0" err="1"/>
              <a:t>rtg</a:t>
            </a:r>
            <a:r>
              <a:rPr lang="cs-CZ" altLang="cs-CZ" sz="1800" dirty="0"/>
              <a:t> (vnější i vnitřní ozáření), 0 pro alfa (vnější), 20 pro alfa (vnitřní). </a:t>
            </a:r>
          </a:p>
          <a:p>
            <a:pPr>
              <a:spcBef>
                <a:spcPct val="50000"/>
              </a:spcBef>
              <a:buFontTx/>
              <a:buNone/>
            </a:pPr>
            <a:r>
              <a:rPr lang="cs-CZ" altLang="cs-CZ" sz="1800" dirty="0"/>
              <a:t>Tkáňový váhový faktor je nutný, protože různé tkáně mají různou </a:t>
            </a:r>
            <a:r>
              <a:rPr lang="cs-CZ" altLang="cs-CZ" sz="1800" i="1" dirty="0" err="1"/>
              <a:t>radiosenzitivitu</a:t>
            </a:r>
            <a:r>
              <a:rPr lang="cs-CZ" altLang="cs-CZ" sz="1800" dirty="0"/>
              <a:t>. </a:t>
            </a:r>
          </a:p>
          <a:p>
            <a:pPr>
              <a:spcBef>
                <a:spcPct val="50000"/>
              </a:spcBef>
              <a:buFontTx/>
              <a:buNone/>
            </a:pPr>
            <a:r>
              <a:rPr lang="cs-CZ" altLang="cs-CZ" sz="1800" b="1" dirty="0"/>
              <a:t>Platí </a:t>
            </a:r>
            <a:r>
              <a:rPr lang="cs-CZ" altLang="cs-CZ" sz="1800" b="1" dirty="0" err="1">
                <a:latin typeface="Symbol" panose="05050102010706020507" pitchFamily="18" charset="2"/>
              </a:rPr>
              <a:t>S</a:t>
            </a:r>
            <a:r>
              <a:rPr lang="cs-CZ" altLang="cs-CZ" sz="1800" b="1" dirty="0" err="1"/>
              <a:t>w</a:t>
            </a:r>
            <a:r>
              <a:rPr lang="cs-CZ" altLang="cs-CZ" sz="1800" b="1" baseline="-25000" dirty="0" err="1"/>
              <a:t>T</a:t>
            </a:r>
            <a:r>
              <a:rPr lang="cs-CZ" altLang="cs-CZ" sz="1800" b="1" dirty="0"/>
              <a:t> = 1.</a:t>
            </a:r>
          </a:p>
          <a:p>
            <a:pPr>
              <a:spcBef>
                <a:spcPct val="50000"/>
              </a:spcBef>
              <a:buFontTx/>
              <a:buNone/>
            </a:pPr>
            <a:r>
              <a:rPr lang="cs-CZ" altLang="cs-CZ" sz="1800" dirty="0"/>
              <a:t>Efektivní dávka se též často označuje jen jako „dávka“. Jednotkou je </a:t>
            </a:r>
            <a:r>
              <a:rPr lang="cs-CZ" altLang="cs-CZ" sz="1800" dirty="0" err="1"/>
              <a:t>sievert</a:t>
            </a:r>
            <a:r>
              <a:rPr lang="cs-CZ" altLang="cs-CZ" sz="1800" dirty="0"/>
              <a:t> Sv. </a:t>
            </a:r>
          </a:p>
          <a:p>
            <a:pPr>
              <a:spcBef>
                <a:spcPct val="50000"/>
              </a:spcBef>
              <a:buFontTx/>
              <a:buNone/>
            </a:pPr>
            <a:r>
              <a:rPr lang="cs-CZ" altLang="cs-CZ" sz="1800" b="1" dirty="0"/>
              <a:t>Riziko nějakého druhu poškození (tj. pravděpodobnost jeho výskytu) je spojeno s každým </a:t>
            </a:r>
            <a:r>
              <a:rPr lang="cs-CZ" altLang="cs-CZ" sz="1800" b="1" dirty="0" err="1"/>
              <a:t>mSv</a:t>
            </a:r>
            <a:r>
              <a:rPr lang="cs-CZ" altLang="cs-CZ" sz="1800" b="1" dirty="0"/>
              <a:t>, např. pro vznik leukémie to je 2 na milion na </a:t>
            </a:r>
            <a:r>
              <a:rPr lang="cs-CZ" altLang="cs-CZ" sz="1800" b="1" dirty="0" err="1"/>
              <a:t>mSv</a:t>
            </a:r>
            <a:r>
              <a:rPr lang="cs-CZ" altLang="cs-CZ" sz="1800" b="1" dirty="0"/>
              <a:t>.</a:t>
            </a:r>
          </a:p>
          <a:p>
            <a:pPr>
              <a:spcBef>
                <a:spcPct val="50000"/>
              </a:spcBef>
              <a:buFontTx/>
              <a:buNone/>
            </a:pPr>
            <a:endParaRPr lang="cs-CZ" altLang="cs-CZ" sz="1800" b="1" dirty="0">
              <a:solidFill>
                <a:srgbClr val="FFFFCC"/>
              </a:solidFill>
            </a:endParaRPr>
          </a:p>
        </p:txBody>
      </p:sp>
      <p:sp>
        <p:nvSpPr>
          <p:cNvPr id="58375" name="Text Box 6">
            <a:extLst>
              <a:ext uri="{FF2B5EF4-FFF2-40B4-BE49-F238E27FC236}">
                <a16:creationId xmlns:a16="http://schemas.microsoft.com/office/drawing/2014/main" id="{0063E007-7CF5-4A5A-8C7D-F54070F9AEA4}"/>
              </a:ext>
            </a:extLst>
          </p:cNvPr>
          <p:cNvSpPr txBox="1">
            <a:spLocks noChangeArrowheads="1"/>
          </p:cNvSpPr>
          <p:nvPr/>
        </p:nvSpPr>
        <p:spPr bwMode="auto">
          <a:xfrm>
            <a:off x="5872162" y="1790442"/>
            <a:ext cx="47513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s-CZ" altLang="cs-CZ" sz="2400" i="1" dirty="0" err="1">
                <a:latin typeface="Monotype Corsiva" panose="03010101010201010101" pitchFamily="66" charset="0"/>
              </a:rPr>
              <a:t>w</a:t>
            </a:r>
            <a:r>
              <a:rPr lang="cs-CZ" altLang="cs-CZ" sz="2400" i="1" baseline="-25000" dirty="0" err="1"/>
              <a:t>T</a:t>
            </a:r>
            <a:r>
              <a:rPr lang="cs-CZ" altLang="cs-CZ" sz="2400" dirty="0"/>
              <a:t> = tkáňový váhový faktor</a:t>
            </a:r>
          </a:p>
          <a:p>
            <a:pPr>
              <a:spcBef>
                <a:spcPct val="0"/>
              </a:spcBef>
              <a:buFontTx/>
              <a:buNone/>
            </a:pPr>
            <a:r>
              <a:rPr lang="cs-CZ" altLang="cs-CZ" sz="2400" i="1" dirty="0" err="1">
                <a:latin typeface="Monotype Corsiva" panose="03010101010201010101" pitchFamily="66" charset="0"/>
              </a:rPr>
              <a:t>w</a:t>
            </a:r>
            <a:r>
              <a:rPr lang="cs-CZ" altLang="cs-CZ" sz="2400" i="1" baseline="-25000" dirty="0" err="1"/>
              <a:t>R</a:t>
            </a:r>
            <a:r>
              <a:rPr lang="cs-CZ" altLang="cs-CZ" sz="2400" dirty="0"/>
              <a:t> = váhový faktor záření (= QF)</a:t>
            </a:r>
            <a:endParaRPr lang="en-GB" altLang="cs-CZ" sz="2400" dirty="0"/>
          </a:p>
        </p:txBody>
      </p:sp>
    </p:spTree>
    <p:extLst>
      <p:ext uri="{BB962C8B-B14F-4D97-AF65-F5344CB8AC3E}">
        <p14:creationId xmlns:p14="http://schemas.microsoft.com/office/powerpoint/2010/main" val="35549748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Zástupný symbol pro číslo snímku 5">
            <a:extLst>
              <a:ext uri="{FF2B5EF4-FFF2-40B4-BE49-F238E27FC236}">
                <a16:creationId xmlns:a16="http://schemas.microsoft.com/office/drawing/2014/main" id="{4D54563D-7D7A-4FD4-B887-071D90EBEE6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65096E2-0B8E-4EFD-A0D5-49159047D2F2}" type="slidenum">
              <a:rPr lang="cs-CZ" altLang="cs-CZ" sz="1400"/>
              <a:pPr>
                <a:spcBef>
                  <a:spcPct val="0"/>
                </a:spcBef>
                <a:buFontTx/>
                <a:buNone/>
              </a:pPr>
              <a:t>31</a:t>
            </a:fld>
            <a:endParaRPr lang="cs-CZ" altLang="cs-CZ" sz="1400"/>
          </a:p>
        </p:txBody>
      </p:sp>
      <p:sp>
        <p:nvSpPr>
          <p:cNvPr id="60419" name="Rectangle 2">
            <a:extLst>
              <a:ext uri="{FF2B5EF4-FFF2-40B4-BE49-F238E27FC236}">
                <a16:creationId xmlns:a16="http://schemas.microsoft.com/office/drawing/2014/main" id="{19A9ACA9-720E-4BF2-85D5-D7247905792B}"/>
              </a:ext>
            </a:extLst>
          </p:cNvPr>
          <p:cNvSpPr>
            <a:spLocks noGrp="1" noChangeArrowheads="1"/>
          </p:cNvSpPr>
          <p:nvPr>
            <p:ph type="title"/>
          </p:nvPr>
        </p:nvSpPr>
        <p:spPr>
          <a:xfrm>
            <a:off x="858741" y="304800"/>
            <a:ext cx="9809259" cy="1252538"/>
          </a:xfrm>
        </p:spPr>
        <p:txBody>
          <a:bodyPr/>
          <a:lstStyle/>
          <a:p>
            <a:pPr eaLnBrk="1" hangingPunct="1"/>
            <a:r>
              <a:rPr lang="cs-CZ" altLang="cs-CZ" sz="3200" dirty="0" err="1"/>
              <a:t>Radiosensitivita</a:t>
            </a:r>
            <a:r>
              <a:rPr lang="cs-CZ" altLang="cs-CZ" sz="3200" dirty="0"/>
              <a:t> (pro kancerogenezi, mutagenezi): tkáňový váhový faktor</a:t>
            </a:r>
          </a:p>
        </p:txBody>
      </p:sp>
      <p:pic>
        <p:nvPicPr>
          <p:cNvPr id="60420" name="Picture 3">
            <a:extLst>
              <a:ext uri="{FF2B5EF4-FFF2-40B4-BE49-F238E27FC236}">
                <a16:creationId xmlns:a16="http://schemas.microsoft.com/office/drawing/2014/main" id="{EAC8235D-52E9-44E8-9D8E-4E59C9709E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389" y="1628776"/>
            <a:ext cx="8688387" cy="490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1" name="Text Box 4">
            <a:extLst>
              <a:ext uri="{FF2B5EF4-FFF2-40B4-BE49-F238E27FC236}">
                <a16:creationId xmlns:a16="http://schemas.microsoft.com/office/drawing/2014/main" id="{3B1BE388-9692-4824-B348-D52682EC5553}"/>
              </a:ext>
            </a:extLst>
          </p:cNvPr>
          <p:cNvSpPr txBox="1">
            <a:spLocks noChangeArrowheads="1"/>
          </p:cNvSpPr>
          <p:nvPr/>
        </p:nvSpPr>
        <p:spPr bwMode="auto">
          <a:xfrm>
            <a:off x="1524000" y="6553200"/>
            <a:ext cx="2895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GB" altLang="cs-CZ" sz="1400">
                <a:solidFill>
                  <a:schemeClr val="tx2"/>
                </a:solidFill>
              </a:rPr>
              <a:t>(Ref. 96/29/Euratom)</a:t>
            </a:r>
            <a:endParaRPr lang="en-US" altLang="cs-CZ" sz="1400">
              <a:solidFill>
                <a:schemeClr val="tx2"/>
              </a:solidFill>
            </a:endParaRPr>
          </a:p>
        </p:txBody>
      </p:sp>
    </p:spTree>
    <p:extLst>
      <p:ext uri="{BB962C8B-B14F-4D97-AF65-F5344CB8AC3E}">
        <p14:creationId xmlns:p14="http://schemas.microsoft.com/office/powerpoint/2010/main" val="40334435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Zástupný symbol pro číslo snímku 5">
            <a:extLst>
              <a:ext uri="{FF2B5EF4-FFF2-40B4-BE49-F238E27FC236}">
                <a16:creationId xmlns:a16="http://schemas.microsoft.com/office/drawing/2014/main" id="{4E937939-F963-4D9E-AF17-761A550A255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EBE2C28-1F18-4BC7-946F-161CC10041C9}" type="slidenum">
              <a:rPr lang="cs-CZ" altLang="cs-CZ" sz="1400"/>
              <a:pPr>
                <a:spcBef>
                  <a:spcPct val="0"/>
                </a:spcBef>
                <a:buFontTx/>
                <a:buNone/>
              </a:pPr>
              <a:t>32</a:t>
            </a:fld>
            <a:endParaRPr lang="cs-CZ" altLang="cs-CZ" sz="1400"/>
          </a:p>
        </p:txBody>
      </p:sp>
      <p:sp>
        <p:nvSpPr>
          <p:cNvPr id="62467" name="Rectangle 2">
            <a:extLst>
              <a:ext uri="{FF2B5EF4-FFF2-40B4-BE49-F238E27FC236}">
                <a16:creationId xmlns:a16="http://schemas.microsoft.com/office/drawing/2014/main" id="{E4A539C0-27BC-41E9-B574-3912880676E6}"/>
              </a:ext>
            </a:extLst>
          </p:cNvPr>
          <p:cNvSpPr>
            <a:spLocks noGrp="1" noChangeArrowheads="1"/>
          </p:cNvSpPr>
          <p:nvPr>
            <p:ph type="title"/>
          </p:nvPr>
        </p:nvSpPr>
        <p:spPr>
          <a:xfrm>
            <a:off x="1558924" y="198126"/>
            <a:ext cx="3219809" cy="580445"/>
          </a:xfrm>
        </p:spPr>
        <p:txBody>
          <a:bodyPr/>
          <a:lstStyle/>
          <a:p>
            <a:pPr eaLnBrk="1" hangingPunct="1"/>
            <a:r>
              <a:rPr lang="cs-CZ" altLang="cs-CZ" sz="3600" dirty="0">
                <a:solidFill>
                  <a:schemeClr val="accent1"/>
                </a:solidFill>
              </a:rPr>
              <a:t>Faktor kvality</a:t>
            </a:r>
          </a:p>
        </p:txBody>
      </p:sp>
      <p:graphicFrame>
        <p:nvGraphicFramePr>
          <p:cNvPr id="138431" name="Group 191">
            <a:extLst>
              <a:ext uri="{FF2B5EF4-FFF2-40B4-BE49-F238E27FC236}">
                <a16:creationId xmlns:a16="http://schemas.microsoft.com/office/drawing/2014/main" id="{F4EF2A53-B499-4B11-A97B-C448F9F31E63}"/>
              </a:ext>
            </a:extLst>
          </p:cNvPr>
          <p:cNvGraphicFramePr>
            <a:graphicFrameLocks noGrp="1"/>
          </p:cNvGraphicFramePr>
          <p:nvPr>
            <p:ph idx="1"/>
            <p:extLst>
              <p:ext uri="{D42A27DB-BD31-4B8C-83A1-F6EECF244321}">
                <p14:modId xmlns:p14="http://schemas.microsoft.com/office/powerpoint/2010/main" val="1509943384"/>
              </p:ext>
            </p:extLst>
          </p:nvPr>
        </p:nvGraphicFramePr>
        <p:xfrm>
          <a:off x="1558925" y="1081377"/>
          <a:ext cx="9145588" cy="5288274"/>
        </p:xfrm>
        <a:graphic>
          <a:graphicData uri="http://schemas.openxmlformats.org/drawingml/2006/table">
            <a:tbl>
              <a:tblPr/>
              <a:tblGrid>
                <a:gridCol w="1944688">
                  <a:extLst>
                    <a:ext uri="{9D8B030D-6E8A-4147-A177-3AD203B41FA5}">
                      <a16:colId xmlns:a16="http://schemas.microsoft.com/office/drawing/2014/main" val="20000"/>
                    </a:ext>
                  </a:extLst>
                </a:gridCol>
                <a:gridCol w="2555875">
                  <a:extLst>
                    <a:ext uri="{9D8B030D-6E8A-4147-A177-3AD203B41FA5}">
                      <a16:colId xmlns:a16="http://schemas.microsoft.com/office/drawing/2014/main" val="20001"/>
                    </a:ext>
                  </a:extLst>
                </a:gridCol>
                <a:gridCol w="2484437">
                  <a:extLst>
                    <a:ext uri="{9D8B030D-6E8A-4147-A177-3AD203B41FA5}">
                      <a16:colId xmlns:a16="http://schemas.microsoft.com/office/drawing/2014/main" val="20002"/>
                    </a:ext>
                  </a:extLst>
                </a:gridCol>
                <a:gridCol w="2160588">
                  <a:extLst>
                    <a:ext uri="{9D8B030D-6E8A-4147-A177-3AD203B41FA5}">
                      <a16:colId xmlns:a16="http://schemas.microsoft.com/office/drawing/2014/main" val="20003"/>
                    </a:ext>
                  </a:extLst>
                </a:gridCol>
              </a:tblGrid>
              <a:tr h="1484624">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Druh záření</a:t>
                      </a:r>
                      <a:endParaRPr kumimoji="0" lang="cs-CZ" altLang="cs-CZ" sz="2400" b="1" i="0" u="none" strike="noStrike" cap="none" normalizeH="0" baseline="0">
                        <a:ln>
                          <a:noFill/>
                        </a:ln>
                        <a:solidFill>
                          <a:schemeClr val="tx1"/>
                        </a:solidFill>
                        <a:effectLst/>
                        <a:latin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hustota střední</a:t>
                      </a:r>
                    </a:p>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ionizace </a:t>
                      </a:r>
                    </a:p>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[iont. párů/</a:t>
                      </a:r>
                      <a:r>
                        <a:rPr kumimoji="0" lang="cs-CZ" altLang="cs-CZ" sz="2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Symbol" panose="05050102010706020507" pitchFamily="18" charset="2"/>
                        </a:rPr>
                        <a:t>m</a:t>
                      </a:r>
                      <a:r>
                        <a:rPr kumimoji="0" lang="cs-CZ" altLang="cs-CZ" sz="2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m]</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Lineární přenos</a:t>
                      </a:r>
                    </a:p>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energie* </a:t>
                      </a:r>
                    </a:p>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[keV/</a:t>
                      </a:r>
                      <a:r>
                        <a:rPr kumimoji="0" lang="cs-CZ" altLang="cs-CZ" sz="24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Symbol" panose="05050102010706020507" pitchFamily="18" charset="2"/>
                        </a:rPr>
                        <a:t>m</a:t>
                      </a:r>
                      <a:r>
                        <a:rPr kumimoji="0" lang="cs-CZ" altLang="cs-CZ" sz="2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m]</a:t>
                      </a:r>
                      <a:endParaRPr kumimoji="0" lang="cs-CZ" altLang="cs-CZ" sz="2400" b="1" i="0" u="none" strike="noStrike" cap="none" normalizeH="0" baseline="0">
                        <a:ln>
                          <a:noFill/>
                        </a:ln>
                        <a:solidFill>
                          <a:schemeClr val="tx1"/>
                        </a:solidFill>
                        <a:effectLst/>
                        <a:latin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Faktor kvality</a:t>
                      </a:r>
                      <a:endParaRPr kumimoji="0" lang="cs-CZ" altLang="cs-CZ" sz="2400" b="1" i="0" u="none" strike="noStrike" cap="none" normalizeH="0" baseline="0">
                        <a:ln>
                          <a:noFill/>
                        </a:ln>
                        <a:solidFill>
                          <a:schemeClr val="tx1"/>
                        </a:solidFill>
                        <a:effectLst/>
                        <a:latin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extLst>
                  <a:ext uri="{0D108BD9-81ED-4DB2-BD59-A6C34878D82A}">
                    <a16:rowId xmlns:a16="http://schemas.microsoft.com/office/drawing/2014/main" val="10000"/>
                  </a:ext>
                </a:extLst>
              </a:tr>
              <a:tr h="484490">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a:ln>
                            <a:noFill/>
                          </a:ln>
                          <a:solidFill>
                            <a:schemeClr val="tx1"/>
                          </a:solidFill>
                          <a:effectLst/>
                          <a:latin typeface="Symbol" panose="05050102010706020507" pitchFamily="18" charset="2"/>
                          <a:ea typeface="Times New Roman" panose="02020603050405020304" pitchFamily="18" charset="0"/>
                          <a:cs typeface="Symbol" panose="05050102010706020507" pitchFamily="18" charset="2"/>
                        </a:rPr>
                        <a:t>g</a:t>
                      </a:r>
                      <a:r>
                        <a:rPr kumimoji="0" lang="cs-CZ" altLang="cs-CZ" sz="24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Symbol" panose="05050102010706020507" pitchFamily="18" charset="2"/>
                        </a:rPr>
                        <a:t>, rtg</a:t>
                      </a:r>
                      <a:r>
                        <a:rPr kumimoji="0" lang="cs-CZ" altLang="cs-CZ" sz="2400" b="1" i="0" u="none" strike="noStrike" cap="none" normalizeH="0" baseline="0">
                          <a:ln>
                            <a:noFill/>
                          </a:ln>
                          <a:solidFill>
                            <a:srgbClr val="FF0066"/>
                          </a:solidFill>
                          <a:effectLst/>
                          <a:latin typeface="Arial" panose="020B0604020202020204" pitchFamily="34" charset="0"/>
                          <a:ea typeface="Times New Roman" panose="02020603050405020304" pitchFamily="18" charset="0"/>
                          <a:cs typeface="Symbol" panose="05050102010706020507" pitchFamily="18" charset="2"/>
                        </a:rPr>
                        <a:t>, </a:t>
                      </a:r>
                      <a:r>
                        <a:rPr kumimoji="0" lang="cs-CZ" altLang="cs-CZ" sz="2400" b="1" i="0" u="none" strike="noStrike" cap="none" normalizeH="0" baseline="0">
                          <a:ln>
                            <a:noFill/>
                          </a:ln>
                          <a:solidFill>
                            <a:srgbClr val="FF0066"/>
                          </a:solidFill>
                          <a:effectLst/>
                          <a:latin typeface="Symbol" panose="05050102010706020507" pitchFamily="18" charset="2"/>
                          <a:ea typeface="Times New Roman" panose="02020603050405020304" pitchFamily="18" charset="0"/>
                          <a:cs typeface="Symbol" panose="05050102010706020507" pitchFamily="18" charset="2"/>
                        </a:rPr>
                        <a:t>b</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100</a:t>
                      </a:r>
                      <a:endParaRPr kumimoji="0" lang="cs-CZ" altLang="cs-CZ" sz="2400" b="1" i="0" u="none" strike="noStrike" cap="none" normalizeH="0" baseline="0">
                        <a:ln>
                          <a:noFill/>
                        </a:ln>
                        <a:solidFill>
                          <a:schemeClr val="tx1"/>
                        </a:solidFill>
                        <a:effectLst/>
                        <a:latin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2 - 40</a:t>
                      </a:r>
                      <a:endParaRPr kumimoji="0" lang="cs-CZ" altLang="cs-CZ" sz="2400" b="1" i="0" u="none" strike="noStrike" cap="none" normalizeH="0" baseline="0">
                        <a:ln>
                          <a:noFill/>
                        </a:ln>
                        <a:solidFill>
                          <a:schemeClr val="tx1"/>
                        </a:solidFill>
                        <a:effectLst/>
                        <a:latin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a:ln>
                            <a:noFill/>
                          </a:ln>
                          <a:solidFill>
                            <a:srgbClr val="FF0066"/>
                          </a:solidFill>
                          <a:effectLst/>
                          <a:latin typeface="Arial" panose="020B0604020202020204" pitchFamily="34" charset="0"/>
                          <a:cs typeface="Times New Roman" panose="02020603050405020304" pitchFamily="18" charset="0"/>
                        </a:rPr>
                        <a:t>1</a:t>
                      </a:r>
                      <a:endParaRPr kumimoji="0" lang="cs-CZ" altLang="cs-CZ" sz="2400" b="1" i="0" u="none" strike="noStrike" cap="none" normalizeH="0" baseline="0">
                        <a:ln>
                          <a:noFill/>
                        </a:ln>
                        <a:solidFill>
                          <a:srgbClr val="FF0066"/>
                        </a:solidFill>
                        <a:effectLst/>
                        <a:latin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807586">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pomalé neutrony</a:t>
                      </a:r>
                      <a:endParaRPr kumimoji="0" lang="cs-CZ" altLang="cs-CZ" sz="2400" b="1" i="0" u="none" strike="noStrike" cap="none" normalizeH="0" baseline="0">
                        <a:ln>
                          <a:noFill/>
                        </a:ln>
                        <a:solidFill>
                          <a:schemeClr val="tx1"/>
                        </a:solidFill>
                        <a:effectLst/>
                        <a:latin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100 - 500</a:t>
                      </a:r>
                      <a:endParaRPr kumimoji="0" lang="cs-CZ" altLang="cs-CZ" sz="2400" b="1" i="0" u="none" strike="noStrike" cap="none" normalizeH="0" baseline="0">
                        <a:ln>
                          <a:noFill/>
                        </a:ln>
                        <a:solidFill>
                          <a:schemeClr val="tx1"/>
                        </a:solidFill>
                        <a:effectLst/>
                        <a:latin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5 - 50</a:t>
                      </a:r>
                      <a:endParaRPr kumimoji="0" lang="cs-CZ" altLang="cs-CZ" sz="2400" b="1" i="0" u="none" strike="noStrike" cap="none" normalizeH="0" baseline="0">
                        <a:ln>
                          <a:noFill/>
                        </a:ln>
                        <a:solidFill>
                          <a:schemeClr val="tx1"/>
                        </a:solidFill>
                        <a:effectLst/>
                        <a:latin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a:ln>
                            <a:noFill/>
                          </a:ln>
                          <a:solidFill>
                            <a:srgbClr val="FF0066"/>
                          </a:solidFill>
                          <a:effectLst/>
                          <a:latin typeface="Arial" panose="020B0604020202020204" pitchFamily="34" charset="0"/>
                          <a:cs typeface="Times New Roman" panose="02020603050405020304" pitchFamily="18" charset="0"/>
                        </a:rPr>
                        <a:t>3</a:t>
                      </a:r>
                      <a:endParaRPr kumimoji="0" lang="cs-CZ" altLang="cs-CZ" sz="2400" b="1" i="0" u="none" strike="noStrike" cap="none" normalizeH="0" baseline="0">
                        <a:ln>
                          <a:noFill/>
                        </a:ln>
                        <a:solidFill>
                          <a:srgbClr val="FF0066"/>
                        </a:solidFill>
                        <a:effectLst/>
                        <a:latin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2"/>
                  </a:ext>
                </a:extLst>
              </a:tr>
              <a:tr h="1166512">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rychlé neutrony, </a:t>
                      </a:r>
                      <a:r>
                        <a:rPr kumimoji="0" lang="cs-CZ" altLang="cs-CZ" sz="2400" b="1" i="0" u="none" strike="noStrike" cap="none" normalizeH="0" baseline="0">
                          <a:ln>
                            <a:noFill/>
                          </a:ln>
                          <a:solidFill>
                            <a:srgbClr val="FF0066"/>
                          </a:solidFill>
                          <a:effectLst/>
                          <a:latin typeface="Arial" panose="020B0604020202020204" pitchFamily="34" charset="0"/>
                          <a:cs typeface="Times New Roman" panose="02020603050405020304" pitchFamily="18" charset="0"/>
                        </a:rPr>
                        <a:t>protony</a:t>
                      </a:r>
                      <a:endParaRPr kumimoji="0" lang="cs-CZ" altLang="cs-CZ" sz="2400" b="1" i="0" u="none" strike="noStrike" cap="none" normalizeH="0" baseline="0">
                        <a:ln>
                          <a:noFill/>
                        </a:ln>
                        <a:solidFill>
                          <a:srgbClr val="FF0066"/>
                        </a:solidFill>
                        <a:effectLst/>
                        <a:latin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200 - 1000</a:t>
                      </a:r>
                      <a:endParaRPr kumimoji="0" lang="cs-CZ" altLang="cs-CZ" sz="2400" b="1" i="0" u="none" strike="noStrike" cap="none" normalizeH="0" baseline="0">
                        <a:ln>
                          <a:noFill/>
                        </a:ln>
                        <a:solidFill>
                          <a:schemeClr val="tx1"/>
                        </a:solidFill>
                        <a:effectLst/>
                        <a:latin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20 - 80</a:t>
                      </a:r>
                      <a:endParaRPr kumimoji="0" lang="cs-CZ" altLang="cs-CZ" sz="2400" b="1" i="0" u="none" strike="noStrike" cap="none" normalizeH="0" baseline="0">
                        <a:ln>
                          <a:noFill/>
                        </a:ln>
                        <a:solidFill>
                          <a:schemeClr val="tx1"/>
                        </a:solidFill>
                        <a:effectLst/>
                        <a:latin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a:ln>
                            <a:noFill/>
                          </a:ln>
                          <a:solidFill>
                            <a:srgbClr val="FF0066"/>
                          </a:solidFill>
                          <a:effectLst/>
                          <a:latin typeface="Arial" panose="020B0604020202020204" pitchFamily="34" charset="0"/>
                          <a:cs typeface="Times New Roman" panose="02020603050405020304" pitchFamily="18" charset="0"/>
                        </a:rPr>
                        <a:t>5 a více</a:t>
                      </a:r>
                      <a:endParaRPr kumimoji="0" lang="cs-CZ" altLang="cs-CZ" sz="2400" b="1" i="0" u="none" strike="noStrike" cap="none" normalizeH="0" baseline="0">
                        <a:ln>
                          <a:noFill/>
                        </a:ln>
                        <a:solidFill>
                          <a:srgbClr val="FF0066"/>
                        </a:solidFill>
                        <a:effectLst/>
                        <a:latin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3"/>
                  </a:ext>
                </a:extLst>
              </a:tr>
              <a:tr h="484490">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a:ln>
                            <a:noFill/>
                          </a:ln>
                          <a:solidFill>
                            <a:srgbClr val="FF0066"/>
                          </a:solidFill>
                          <a:effectLst/>
                          <a:latin typeface="Symbol" panose="05050102010706020507" pitchFamily="18" charset="2"/>
                          <a:ea typeface="Times New Roman" panose="02020603050405020304" pitchFamily="18" charset="0"/>
                          <a:cs typeface="Symbol" panose="05050102010706020507" pitchFamily="18" charset="2"/>
                        </a:rPr>
                        <a:t>a</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1000 - 3000</a:t>
                      </a:r>
                      <a:endParaRPr kumimoji="0" lang="cs-CZ" altLang="cs-CZ" sz="2400" b="1" i="0" u="none" strike="noStrike" cap="none" normalizeH="0" baseline="0">
                        <a:ln>
                          <a:noFill/>
                        </a:ln>
                        <a:solidFill>
                          <a:schemeClr val="tx1"/>
                        </a:solidFill>
                        <a:effectLst/>
                        <a:latin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50 - 150</a:t>
                      </a:r>
                      <a:endParaRPr kumimoji="0" lang="cs-CZ" altLang="cs-CZ" sz="2400" b="1" i="0" u="none" strike="noStrike" cap="none" normalizeH="0" baseline="0">
                        <a:ln>
                          <a:noFill/>
                        </a:ln>
                        <a:solidFill>
                          <a:schemeClr val="tx1"/>
                        </a:solidFill>
                        <a:effectLst/>
                        <a:latin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a:ln>
                            <a:noFill/>
                          </a:ln>
                          <a:solidFill>
                            <a:srgbClr val="FF0066"/>
                          </a:solidFill>
                          <a:effectLst/>
                          <a:latin typeface="Arial" panose="020B0604020202020204" pitchFamily="34" charset="0"/>
                          <a:cs typeface="Times New Roman" panose="02020603050405020304" pitchFamily="18" charset="0"/>
                        </a:rPr>
                        <a:t>10</a:t>
                      </a:r>
                      <a:endParaRPr kumimoji="0" lang="cs-CZ" altLang="cs-CZ" sz="2400" b="1" i="0" u="none" strike="noStrike" cap="none" normalizeH="0" baseline="0">
                        <a:ln>
                          <a:noFill/>
                        </a:ln>
                        <a:solidFill>
                          <a:srgbClr val="FF0066"/>
                        </a:solidFill>
                        <a:effectLst/>
                        <a:latin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4"/>
                  </a:ext>
                </a:extLst>
              </a:tr>
              <a:tr h="807586">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a:ln>
                            <a:noFill/>
                          </a:ln>
                          <a:solidFill>
                            <a:srgbClr val="FF0066"/>
                          </a:solidFill>
                          <a:effectLst/>
                          <a:latin typeface="Arial" panose="020B0604020202020204" pitchFamily="34" charset="0"/>
                          <a:cs typeface="Times New Roman" panose="02020603050405020304" pitchFamily="18" charset="0"/>
                        </a:rPr>
                        <a:t>štěpné produkty</a:t>
                      </a:r>
                      <a:endParaRPr kumimoji="0" lang="cs-CZ" altLang="cs-CZ" sz="2400" b="1" i="0" u="none" strike="noStrike" cap="none" normalizeH="0" baseline="0">
                        <a:ln>
                          <a:noFill/>
                        </a:ln>
                        <a:solidFill>
                          <a:srgbClr val="FF0066"/>
                        </a:solidFill>
                        <a:effectLst/>
                        <a:latin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3000 - 5000</a:t>
                      </a:r>
                      <a:endParaRPr kumimoji="0" lang="cs-CZ" altLang="cs-CZ" sz="2400" b="1" i="0" u="none" strike="noStrike" cap="none" normalizeH="0" baseline="0">
                        <a:ln>
                          <a:noFill/>
                        </a:ln>
                        <a:solidFill>
                          <a:schemeClr val="tx1"/>
                        </a:solidFill>
                        <a:effectLst/>
                        <a:latin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100 - 200</a:t>
                      </a:r>
                      <a:endParaRPr kumimoji="0" lang="cs-CZ" altLang="cs-CZ" sz="2400" b="1" i="0" u="none" strike="noStrike" cap="none" normalizeH="0" baseline="0">
                        <a:ln>
                          <a:noFill/>
                        </a:ln>
                        <a:solidFill>
                          <a:schemeClr val="tx1"/>
                        </a:solidFill>
                        <a:effectLst/>
                        <a:latin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dirty="0">
                          <a:ln>
                            <a:noFill/>
                          </a:ln>
                          <a:solidFill>
                            <a:srgbClr val="FF0066"/>
                          </a:solidFill>
                          <a:effectLst/>
                          <a:latin typeface="Arial" panose="020B0604020202020204" pitchFamily="34" charset="0"/>
                          <a:cs typeface="Times New Roman" panose="02020603050405020304" pitchFamily="18" charset="0"/>
                        </a:rPr>
                        <a:t>10 - 20</a:t>
                      </a:r>
                      <a:endParaRPr kumimoji="0" lang="cs-CZ" altLang="cs-CZ" sz="2400" b="1" i="0" u="none" strike="noStrike" cap="none" normalizeH="0" baseline="0" dirty="0">
                        <a:ln>
                          <a:noFill/>
                        </a:ln>
                        <a:solidFill>
                          <a:srgbClr val="FF0066"/>
                        </a:solidFill>
                        <a:effectLst/>
                        <a:latin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5"/>
                  </a:ext>
                </a:extLst>
              </a:tr>
            </a:tbl>
          </a:graphicData>
        </a:graphic>
      </p:graphicFrame>
      <p:sp>
        <p:nvSpPr>
          <p:cNvPr id="62505" name="TextovéPole 4">
            <a:extLst>
              <a:ext uri="{FF2B5EF4-FFF2-40B4-BE49-F238E27FC236}">
                <a16:creationId xmlns:a16="http://schemas.microsoft.com/office/drawing/2014/main" id="{E4DDE866-DA7C-4819-9EB7-0EC14C77561B}"/>
              </a:ext>
            </a:extLst>
          </p:cNvPr>
          <p:cNvSpPr txBox="1">
            <a:spLocks noChangeArrowheads="1"/>
          </p:cNvSpPr>
          <p:nvPr/>
        </p:nvSpPr>
        <p:spPr bwMode="auto">
          <a:xfrm>
            <a:off x="3575051" y="6453188"/>
            <a:ext cx="60499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solidFill>
                  <a:srgbClr val="FFFFCC"/>
                </a:solidFill>
              </a:rPr>
              <a:t>*Lineární brzdná schopnost pro částice nenabité</a:t>
            </a:r>
          </a:p>
        </p:txBody>
      </p:sp>
    </p:spTree>
    <p:extLst>
      <p:ext uri="{BB962C8B-B14F-4D97-AF65-F5344CB8AC3E}">
        <p14:creationId xmlns:p14="http://schemas.microsoft.com/office/powerpoint/2010/main" val="414870495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316CC3D2-3E74-423D-A7FC-6340220840E0}"/>
              </a:ext>
            </a:extLst>
          </p:cNvPr>
          <p:cNvSpPr>
            <a:spLocks noGrp="1"/>
          </p:cNvSpPr>
          <p:nvPr>
            <p:ph idx="1"/>
          </p:nvPr>
        </p:nvSpPr>
        <p:spPr>
          <a:xfrm>
            <a:off x="540000" y="801300"/>
            <a:ext cx="3539019" cy="1202429"/>
          </a:xfrm>
        </p:spPr>
        <p:txBody>
          <a:bodyPr/>
          <a:lstStyle/>
          <a:p>
            <a:pPr>
              <a:buFontTx/>
              <a:buNone/>
              <a:defRPr/>
            </a:pPr>
            <a:r>
              <a:rPr lang="cs-CZ" sz="5400" dirty="0">
                <a:solidFill>
                  <a:schemeClr val="accent1"/>
                </a:solidFill>
                <a:effectLst>
                  <a:outerShdw blurRad="38100" dist="38100" dir="2700000" algn="tl">
                    <a:srgbClr val="000000">
                      <a:alpha val="43137"/>
                    </a:srgbClr>
                  </a:outerShdw>
                </a:effectLst>
              </a:rPr>
              <a:t>Dozimetrie</a:t>
            </a:r>
          </a:p>
        </p:txBody>
      </p:sp>
      <p:sp>
        <p:nvSpPr>
          <p:cNvPr id="64515" name="Zástupný symbol pro číslo snímku 3">
            <a:extLst>
              <a:ext uri="{FF2B5EF4-FFF2-40B4-BE49-F238E27FC236}">
                <a16:creationId xmlns:a16="http://schemas.microsoft.com/office/drawing/2014/main" id="{2B001F07-F659-4191-AFF8-E7F0CF793D9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8543889-73C6-4256-A644-7AE88E373091}" type="slidenum">
              <a:rPr lang="cs-CZ" altLang="cs-CZ" sz="1400"/>
              <a:pPr>
                <a:spcBef>
                  <a:spcPct val="0"/>
                </a:spcBef>
                <a:buFontTx/>
                <a:buNone/>
              </a:pPr>
              <a:t>33</a:t>
            </a:fld>
            <a:endParaRPr lang="cs-CZ" altLang="cs-CZ" sz="1400"/>
          </a:p>
        </p:txBody>
      </p:sp>
      <p:pic>
        <p:nvPicPr>
          <p:cNvPr id="64516" name="Picture 4" descr="http://i.ytimg.com/vi/eryQnOMxtpc/0.jpg">
            <a:extLst>
              <a:ext uri="{FF2B5EF4-FFF2-40B4-BE49-F238E27FC236}">
                <a16:creationId xmlns:a16="http://schemas.microsoft.com/office/drawing/2014/main" id="{F3D2FDEA-12FA-4FE9-A742-C10ADDFEA9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3975" y="27813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5864440"/>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Zástupný symbol pro číslo snímku 5">
            <a:extLst>
              <a:ext uri="{FF2B5EF4-FFF2-40B4-BE49-F238E27FC236}">
                <a16:creationId xmlns:a16="http://schemas.microsoft.com/office/drawing/2014/main" id="{43D08393-34CC-45F2-9C18-B28AB08008A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62C7617-B416-4C47-9BC5-07C4B6FE3087}" type="slidenum">
              <a:rPr lang="cs-CZ" altLang="cs-CZ" sz="1400"/>
              <a:pPr>
                <a:spcBef>
                  <a:spcPct val="0"/>
                </a:spcBef>
                <a:buFontTx/>
                <a:buNone/>
              </a:pPr>
              <a:t>34</a:t>
            </a:fld>
            <a:endParaRPr lang="cs-CZ" altLang="cs-CZ" sz="1400"/>
          </a:p>
        </p:txBody>
      </p:sp>
      <p:sp>
        <p:nvSpPr>
          <p:cNvPr id="65539" name="Rectangle 2">
            <a:extLst>
              <a:ext uri="{FF2B5EF4-FFF2-40B4-BE49-F238E27FC236}">
                <a16:creationId xmlns:a16="http://schemas.microsoft.com/office/drawing/2014/main" id="{F69E2260-09D8-4C1F-9294-26E2F33E40BA}"/>
              </a:ext>
            </a:extLst>
          </p:cNvPr>
          <p:cNvSpPr>
            <a:spLocks noGrp="1" noChangeArrowheads="1"/>
          </p:cNvSpPr>
          <p:nvPr>
            <p:ph type="title"/>
          </p:nvPr>
        </p:nvSpPr>
        <p:spPr>
          <a:xfrm>
            <a:off x="1088667" y="188911"/>
            <a:ext cx="8062913" cy="531813"/>
          </a:xfrm>
        </p:spPr>
        <p:txBody>
          <a:bodyPr/>
          <a:lstStyle/>
          <a:p>
            <a:pPr algn="l" eaLnBrk="1" hangingPunct="1"/>
            <a:r>
              <a:rPr lang="cs-CZ" altLang="cs-CZ" sz="3600" dirty="0">
                <a:solidFill>
                  <a:schemeClr val="accent1"/>
                </a:solidFill>
              </a:rPr>
              <a:t>Dozimetry (čidla absorbované dávky)</a:t>
            </a:r>
          </a:p>
        </p:txBody>
      </p:sp>
      <p:sp>
        <p:nvSpPr>
          <p:cNvPr id="65540" name="Rectangle 3">
            <a:extLst>
              <a:ext uri="{FF2B5EF4-FFF2-40B4-BE49-F238E27FC236}">
                <a16:creationId xmlns:a16="http://schemas.microsoft.com/office/drawing/2014/main" id="{7C2C7670-F137-43A0-A4F5-9B5BECDC6514}"/>
              </a:ext>
            </a:extLst>
          </p:cNvPr>
          <p:cNvSpPr>
            <a:spLocks noGrp="1" noChangeArrowheads="1"/>
          </p:cNvSpPr>
          <p:nvPr>
            <p:ph type="body" idx="1"/>
          </p:nvPr>
        </p:nvSpPr>
        <p:spPr>
          <a:xfrm>
            <a:off x="993914" y="1394544"/>
            <a:ext cx="10169718" cy="5688013"/>
          </a:xfrm>
          <a:solidFill>
            <a:srgbClr val="66CCFF">
              <a:alpha val="0"/>
            </a:srgbClr>
          </a:solidFill>
        </p:spPr>
        <p:txBody>
          <a:bodyPr/>
          <a:lstStyle/>
          <a:p>
            <a:pPr eaLnBrk="1" hangingPunct="1">
              <a:lnSpc>
                <a:spcPct val="100000"/>
              </a:lnSpc>
              <a:buFontTx/>
              <a:buNone/>
            </a:pPr>
            <a:r>
              <a:rPr lang="cs-CZ" altLang="cs-CZ" sz="2400" dirty="0"/>
              <a:t>Jsou používány pro měření absorbovaných dávek u pacientů nebo zaměstnanců i pro mnoho jiných účelů. Zaměříme se na některé vybrané druhy detektorů, některým nebudeme věnovat pozornost vůbec (detektory neutronů aj. používané v JE, některá výzkumná zařízení apod.) Dozimetry používané dnes v medicíně:</a:t>
            </a:r>
          </a:p>
          <a:p>
            <a:pPr eaLnBrk="1" hangingPunct="1">
              <a:lnSpc>
                <a:spcPct val="100000"/>
              </a:lnSpc>
              <a:buFontTx/>
              <a:buNone/>
            </a:pPr>
            <a:endParaRPr lang="cs-CZ" altLang="cs-CZ" sz="2400" dirty="0"/>
          </a:p>
          <a:p>
            <a:pPr eaLnBrk="1" hangingPunct="1">
              <a:lnSpc>
                <a:spcPct val="100000"/>
              </a:lnSpc>
              <a:buFontTx/>
              <a:buNone/>
            </a:pPr>
            <a:r>
              <a:rPr lang="cs-CZ" altLang="cs-CZ" sz="2400" dirty="0"/>
              <a:t>a</a:t>
            </a:r>
            <a:r>
              <a:rPr lang="cs-CZ" altLang="cs-CZ" sz="2000" dirty="0"/>
              <a:t>) Založené na </a:t>
            </a:r>
            <a:r>
              <a:rPr lang="cs-CZ" altLang="cs-CZ" sz="2000" b="1" dirty="0"/>
              <a:t>fotochemickém procesu</a:t>
            </a:r>
            <a:r>
              <a:rPr lang="cs-CZ" altLang="cs-CZ" sz="2000" dirty="0"/>
              <a:t>. Lze rozlišit dva hlavní detektory tohoto typu – radiografické filmy a jaderné emulze. O druhém z obou typů lze říci to, že jde o fotografické emulze silné a poněkud odlišného složení od emulzí běžných. Jaderné emulze zobrazují dráhy jednotlivých částic ionizujícího záření a ještě dnes sehrávají významnou roli v jaderném výzkumu a fyzice vysokých energií. Ve fotografické emulzi se nacházejí zrníčka </a:t>
            </a:r>
            <a:r>
              <a:rPr lang="cs-CZ" altLang="cs-CZ" sz="2000" dirty="0" err="1"/>
              <a:t>halidů</a:t>
            </a:r>
            <a:r>
              <a:rPr lang="cs-CZ" altLang="cs-CZ" sz="2000" dirty="0"/>
              <a:t> stříbra v želatinové matrix, v nichž záření stejně jako viditelné světlo aktivuje některé stříbrné atomy. </a:t>
            </a:r>
          </a:p>
        </p:txBody>
      </p:sp>
    </p:spTree>
    <p:extLst>
      <p:ext uri="{BB962C8B-B14F-4D97-AF65-F5344CB8AC3E}">
        <p14:creationId xmlns:p14="http://schemas.microsoft.com/office/powerpoint/2010/main" val="14959102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Zástupný symbol pro číslo snímku 5">
            <a:extLst>
              <a:ext uri="{FF2B5EF4-FFF2-40B4-BE49-F238E27FC236}">
                <a16:creationId xmlns:a16="http://schemas.microsoft.com/office/drawing/2014/main" id="{FD220167-7852-4D05-8480-8FED13250DF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E2C0FD2-7BBE-4C3A-9F56-5213E199CCED}" type="slidenum">
              <a:rPr lang="cs-CZ" altLang="cs-CZ" sz="1400"/>
              <a:pPr>
                <a:spcBef>
                  <a:spcPct val="0"/>
                </a:spcBef>
                <a:buFontTx/>
                <a:buNone/>
              </a:pPr>
              <a:t>35</a:t>
            </a:fld>
            <a:endParaRPr lang="cs-CZ" altLang="cs-CZ" sz="1400"/>
          </a:p>
        </p:txBody>
      </p:sp>
      <p:sp>
        <p:nvSpPr>
          <p:cNvPr id="67587" name="Rectangle 2">
            <a:extLst>
              <a:ext uri="{FF2B5EF4-FFF2-40B4-BE49-F238E27FC236}">
                <a16:creationId xmlns:a16="http://schemas.microsoft.com/office/drawing/2014/main" id="{799FA9F5-25C7-4E9A-8E4F-DFB8F5158675}"/>
              </a:ext>
            </a:extLst>
          </p:cNvPr>
          <p:cNvSpPr>
            <a:spLocks noGrp="1" noChangeArrowheads="1"/>
          </p:cNvSpPr>
          <p:nvPr>
            <p:ph type="title"/>
          </p:nvPr>
        </p:nvSpPr>
        <p:spPr>
          <a:xfrm>
            <a:off x="955482" y="139283"/>
            <a:ext cx="8229600" cy="706437"/>
          </a:xfrm>
        </p:spPr>
        <p:txBody>
          <a:bodyPr/>
          <a:lstStyle/>
          <a:p>
            <a:pPr eaLnBrk="1" hangingPunct="1"/>
            <a:r>
              <a:rPr lang="cs-CZ" altLang="cs-CZ" sz="3200" dirty="0"/>
              <a:t>Dozimetry (čidla absorbované dávky)</a:t>
            </a:r>
          </a:p>
        </p:txBody>
      </p:sp>
      <p:sp>
        <p:nvSpPr>
          <p:cNvPr id="67588" name="Rectangle 3">
            <a:extLst>
              <a:ext uri="{FF2B5EF4-FFF2-40B4-BE49-F238E27FC236}">
                <a16:creationId xmlns:a16="http://schemas.microsoft.com/office/drawing/2014/main" id="{06C47295-75BB-4B8F-824F-7858648BDF18}"/>
              </a:ext>
            </a:extLst>
          </p:cNvPr>
          <p:cNvSpPr>
            <a:spLocks noGrp="1" noChangeArrowheads="1"/>
          </p:cNvSpPr>
          <p:nvPr>
            <p:ph type="body" idx="1"/>
          </p:nvPr>
        </p:nvSpPr>
        <p:spPr>
          <a:xfrm>
            <a:off x="1311965" y="1052514"/>
            <a:ext cx="9176649" cy="5616575"/>
          </a:xfrm>
        </p:spPr>
        <p:txBody>
          <a:bodyPr/>
          <a:lstStyle/>
          <a:p>
            <a:pPr marL="3175" indent="11113" eaLnBrk="1" hangingPunct="1">
              <a:lnSpc>
                <a:spcPct val="100000"/>
              </a:lnSpc>
              <a:buFontTx/>
              <a:buNone/>
            </a:pPr>
            <a:r>
              <a:rPr lang="cs-CZ" altLang="cs-CZ" sz="2000" b="1" dirty="0"/>
              <a:t>Radiografické filmy</a:t>
            </a:r>
            <a:r>
              <a:rPr lang="cs-CZ" altLang="cs-CZ" sz="2000" dirty="0"/>
              <a:t> jsou vybaveny emulzemi o tloušťce 10-20 </a:t>
            </a:r>
            <a:r>
              <a:rPr lang="cs-CZ" altLang="cs-CZ" sz="2000" dirty="0">
                <a:latin typeface="Symbol" panose="05050102010706020507" pitchFamily="18" charset="2"/>
              </a:rPr>
              <a:t>m</a:t>
            </a:r>
            <a:r>
              <a:rPr lang="cs-CZ" altLang="cs-CZ" sz="2000" dirty="0"/>
              <a:t>m na obou stranách filmu. V emulzi však fotony </a:t>
            </a:r>
            <a:r>
              <a:rPr lang="cs-CZ" altLang="cs-CZ" sz="2000" dirty="0" err="1"/>
              <a:t>rtg</a:t>
            </a:r>
            <a:r>
              <a:rPr lang="cs-CZ" altLang="cs-CZ" sz="2000" dirty="0"/>
              <a:t> záření předávají jen zlomek energie, takže je vhodné účinnost procesu zvýšit – přidávají se fólie z materiálů o vysokém nukleonovém čísle, v nichž dochází k fotoelektrickému jevu nebo </a:t>
            </a:r>
            <a:r>
              <a:rPr lang="cs-CZ" altLang="cs-CZ" sz="2000" dirty="0" err="1"/>
              <a:t>Comptonovu</a:t>
            </a:r>
            <a:r>
              <a:rPr lang="cs-CZ" altLang="cs-CZ" sz="2000" dirty="0"/>
              <a:t> rozptylu. Využívají se též tenká zesilovací luminiscenční stínítka, např. z wolframanu vápenatého. </a:t>
            </a:r>
          </a:p>
          <a:p>
            <a:pPr marL="3175" indent="11113" eaLnBrk="1" hangingPunct="1">
              <a:lnSpc>
                <a:spcPct val="100000"/>
              </a:lnSpc>
              <a:buFontTx/>
              <a:buNone/>
            </a:pPr>
            <a:endParaRPr lang="cs-CZ" altLang="cs-CZ" sz="2000" dirty="0"/>
          </a:p>
          <a:p>
            <a:pPr marL="3175" indent="11113" eaLnBrk="1" hangingPunct="1">
              <a:lnSpc>
                <a:spcPct val="100000"/>
              </a:lnSpc>
              <a:buFontTx/>
              <a:buNone/>
            </a:pPr>
            <a:r>
              <a:rPr lang="cs-CZ" altLang="cs-CZ" sz="2000" b="1" dirty="0"/>
              <a:t>Neutronová radiografie</a:t>
            </a:r>
            <a:r>
              <a:rPr lang="cs-CZ" altLang="cs-CZ" sz="2000" dirty="0"/>
              <a:t> – zesilovací folie s gadoliniem (produkce elektronů)</a:t>
            </a:r>
          </a:p>
          <a:p>
            <a:pPr marL="3175" indent="11113" eaLnBrk="1" hangingPunct="1">
              <a:lnSpc>
                <a:spcPct val="100000"/>
              </a:lnSpc>
              <a:buFontTx/>
              <a:buNone/>
            </a:pPr>
            <a:endParaRPr lang="cs-CZ" altLang="cs-CZ" sz="2000" dirty="0"/>
          </a:p>
          <a:p>
            <a:pPr marL="3175" indent="11113" eaLnBrk="1" hangingPunct="1">
              <a:lnSpc>
                <a:spcPct val="100000"/>
              </a:lnSpc>
              <a:buFontTx/>
              <a:buNone/>
            </a:pPr>
            <a:r>
              <a:rPr lang="cs-CZ" altLang="cs-CZ" sz="2000" b="1" dirty="0"/>
              <a:t>Autoradiografie</a:t>
            </a:r>
            <a:r>
              <a:rPr lang="cs-CZ" altLang="cs-CZ" sz="2000" dirty="0"/>
              <a:t> – radionuklidy biogenních prvků.</a:t>
            </a:r>
          </a:p>
          <a:p>
            <a:pPr marL="3175" indent="11113" eaLnBrk="1" hangingPunct="1">
              <a:lnSpc>
                <a:spcPct val="100000"/>
              </a:lnSpc>
              <a:buFontTx/>
              <a:buNone/>
            </a:pPr>
            <a:endParaRPr lang="cs-CZ" altLang="cs-CZ" sz="2000" dirty="0"/>
          </a:p>
          <a:p>
            <a:pPr marL="3175" indent="11113" eaLnBrk="1" hangingPunct="1">
              <a:lnSpc>
                <a:spcPct val="100000"/>
              </a:lnSpc>
              <a:buFontTx/>
              <a:buNone/>
            </a:pPr>
            <a:r>
              <a:rPr lang="cs-CZ" altLang="cs-CZ" sz="2000" dirty="0"/>
              <a:t>Fotografickým dozimetrem v užším slova smyslu je </a:t>
            </a:r>
            <a:r>
              <a:rPr lang="cs-CZ" altLang="cs-CZ" sz="2000" b="1" dirty="0"/>
              <a:t>osobní filmový dozimetr</a:t>
            </a:r>
            <a:r>
              <a:rPr lang="cs-CZ" altLang="cs-CZ" sz="2000" dirty="0"/>
              <a:t>, který byl zejména dříve používán na pracovištích se zvýšeným radiačním rizikem. V plastovém obalu tohoto dozimetru se nachází mnoho destiček z různých kovů o různé tloušťce, které umožňují identifikovat různé druhy záření a odhadnout jejich dávky (včetně pomalých neutronů, rychlé neutrony lze v emulzi identifikovat jako jednotlivé stopy).</a:t>
            </a:r>
          </a:p>
        </p:txBody>
      </p:sp>
    </p:spTree>
    <p:extLst>
      <p:ext uri="{BB962C8B-B14F-4D97-AF65-F5344CB8AC3E}">
        <p14:creationId xmlns:p14="http://schemas.microsoft.com/office/powerpoint/2010/main" val="3023029635"/>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Zástupný symbol pro číslo snímku 5">
            <a:extLst>
              <a:ext uri="{FF2B5EF4-FFF2-40B4-BE49-F238E27FC236}">
                <a16:creationId xmlns:a16="http://schemas.microsoft.com/office/drawing/2014/main" id="{BC0D39EE-D217-407A-8ED1-5474F3DB980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AD0964E-3B72-4938-885B-D8BDF4795643}" type="slidenum">
              <a:rPr lang="cs-CZ" altLang="cs-CZ" sz="1400"/>
              <a:pPr>
                <a:spcBef>
                  <a:spcPct val="0"/>
                </a:spcBef>
                <a:buFontTx/>
                <a:buNone/>
              </a:pPr>
              <a:t>36</a:t>
            </a:fld>
            <a:endParaRPr lang="cs-CZ" altLang="cs-CZ" sz="1400"/>
          </a:p>
        </p:txBody>
      </p:sp>
      <p:sp>
        <p:nvSpPr>
          <p:cNvPr id="69635" name="Rectangle 2">
            <a:extLst>
              <a:ext uri="{FF2B5EF4-FFF2-40B4-BE49-F238E27FC236}">
                <a16:creationId xmlns:a16="http://schemas.microsoft.com/office/drawing/2014/main" id="{505B6C9C-0721-4921-9921-EAB166052045}"/>
              </a:ext>
            </a:extLst>
          </p:cNvPr>
          <p:cNvSpPr>
            <a:spLocks noGrp="1" noChangeArrowheads="1"/>
          </p:cNvSpPr>
          <p:nvPr>
            <p:ph type="title"/>
          </p:nvPr>
        </p:nvSpPr>
        <p:spPr>
          <a:xfrm>
            <a:off x="1981200" y="274639"/>
            <a:ext cx="8229600" cy="777875"/>
          </a:xfrm>
        </p:spPr>
        <p:txBody>
          <a:bodyPr/>
          <a:lstStyle/>
          <a:p>
            <a:pPr eaLnBrk="1" hangingPunct="1"/>
            <a:r>
              <a:rPr lang="cs-CZ" altLang="cs-CZ" sz="3600" dirty="0"/>
              <a:t>Dozimetry (čidla absorbované dávky)</a:t>
            </a:r>
          </a:p>
        </p:txBody>
      </p:sp>
      <p:sp>
        <p:nvSpPr>
          <p:cNvPr id="69636" name="Rectangle 3">
            <a:extLst>
              <a:ext uri="{FF2B5EF4-FFF2-40B4-BE49-F238E27FC236}">
                <a16:creationId xmlns:a16="http://schemas.microsoft.com/office/drawing/2014/main" id="{87450C0F-49D1-4823-93E6-1BF15C0C1284}"/>
              </a:ext>
            </a:extLst>
          </p:cNvPr>
          <p:cNvSpPr>
            <a:spLocks noGrp="1" noChangeArrowheads="1"/>
          </p:cNvSpPr>
          <p:nvPr>
            <p:ph type="body" idx="1"/>
          </p:nvPr>
        </p:nvSpPr>
        <p:spPr>
          <a:xfrm>
            <a:off x="1847851" y="1196975"/>
            <a:ext cx="8488845" cy="3899811"/>
          </a:xfrm>
        </p:spPr>
        <p:txBody>
          <a:bodyPr/>
          <a:lstStyle/>
          <a:p>
            <a:pPr eaLnBrk="1" hangingPunct="1">
              <a:lnSpc>
                <a:spcPct val="100000"/>
              </a:lnSpc>
            </a:pPr>
            <a:r>
              <a:rPr lang="cs-CZ" altLang="cs-CZ" sz="2000" dirty="0"/>
              <a:t>b) Založené na </a:t>
            </a:r>
            <a:r>
              <a:rPr lang="cs-CZ" altLang="cs-CZ" sz="2000" b="1" dirty="0"/>
              <a:t>termoluminiscenci </a:t>
            </a:r>
            <a:r>
              <a:rPr lang="cs-CZ" altLang="cs-CZ" sz="2000" dirty="0"/>
              <a:t>některých anorganických krystalů, např. </a:t>
            </a:r>
            <a:r>
              <a:rPr lang="cs-CZ" altLang="cs-CZ" sz="2000" b="1" dirty="0"/>
              <a:t>fluoridu lithného </a:t>
            </a:r>
            <a:r>
              <a:rPr lang="cs-CZ" altLang="cs-CZ" sz="2000" dirty="0"/>
              <a:t>(+Mg, Ti), síranu vápenatého (+</a:t>
            </a:r>
            <a:r>
              <a:rPr lang="cs-CZ" altLang="cs-CZ" sz="2000" dirty="0" err="1"/>
              <a:t>Mn</a:t>
            </a:r>
            <a:r>
              <a:rPr lang="cs-CZ" altLang="cs-CZ" sz="2000" dirty="0"/>
              <a:t>) nebo fluoridu vápenatého (+</a:t>
            </a:r>
            <a:r>
              <a:rPr lang="cs-CZ" altLang="cs-CZ" sz="2000" dirty="0" err="1"/>
              <a:t>Mn</a:t>
            </a:r>
            <a:r>
              <a:rPr lang="cs-CZ" altLang="cs-CZ" sz="2000" dirty="0"/>
              <a:t>). V závorkách jsou uvedeny příměsové aktivátory. </a:t>
            </a:r>
          </a:p>
          <a:p>
            <a:pPr eaLnBrk="1" hangingPunct="1">
              <a:lnSpc>
                <a:spcPct val="100000"/>
              </a:lnSpc>
            </a:pPr>
            <a:endParaRPr lang="cs-CZ" altLang="cs-CZ" sz="2000" dirty="0"/>
          </a:p>
          <a:p>
            <a:pPr eaLnBrk="1" hangingPunct="1">
              <a:lnSpc>
                <a:spcPct val="100000"/>
              </a:lnSpc>
            </a:pPr>
            <a:r>
              <a:rPr lang="cs-CZ" altLang="cs-CZ" sz="2000" dirty="0"/>
              <a:t>Ionizující záření uvádí některé elektrony do stabilních excitovaných stavů (elektronových pastí, podobně mohou existovat pasti pro kladné díry), kde mají vyšší energii než ve stavu základním, ale nemohou </a:t>
            </a:r>
            <a:r>
              <a:rPr lang="cs-CZ" altLang="cs-CZ" sz="2000" dirty="0" err="1"/>
              <a:t>deexcitovat</a:t>
            </a:r>
            <a:r>
              <a:rPr lang="cs-CZ" altLang="cs-CZ" sz="2000" dirty="0"/>
              <a:t>. </a:t>
            </a:r>
          </a:p>
          <a:p>
            <a:pPr eaLnBrk="1" hangingPunct="1">
              <a:lnSpc>
                <a:spcPct val="100000"/>
              </a:lnSpc>
            </a:pPr>
            <a:endParaRPr lang="cs-CZ" altLang="cs-CZ" sz="2000" dirty="0"/>
          </a:p>
          <a:p>
            <a:pPr indent="-457200" eaLnBrk="1" hangingPunct="1">
              <a:lnSpc>
                <a:spcPct val="100000"/>
              </a:lnSpc>
              <a:buFontTx/>
              <a:buNone/>
            </a:pPr>
            <a:r>
              <a:rPr lang="cs-CZ" altLang="cs-CZ" sz="2000" dirty="0"/>
              <a:t>Po zahřátí látky (dodání energie) se elektrony nejprve dostanou do normálního excitovaného stavu, odkud se pak vracejí do stavu základního, což je doprovázeno vyzářením viditelného světla. Intenzita tohoto světla je úměrná absorbované dávce. </a:t>
            </a:r>
          </a:p>
        </p:txBody>
      </p:sp>
    </p:spTree>
    <p:extLst>
      <p:ext uri="{BB962C8B-B14F-4D97-AF65-F5344CB8AC3E}">
        <p14:creationId xmlns:p14="http://schemas.microsoft.com/office/powerpoint/2010/main" val="3702287101"/>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Zástupný symbol pro číslo snímku 7">
            <a:extLst>
              <a:ext uri="{FF2B5EF4-FFF2-40B4-BE49-F238E27FC236}">
                <a16:creationId xmlns:a16="http://schemas.microsoft.com/office/drawing/2014/main" id="{779C6C0E-BABF-44BD-807D-723B4FF29F6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E25E34E-16CE-49A3-90E7-69D73AE58978}" type="slidenum">
              <a:rPr lang="cs-CZ" altLang="cs-CZ" sz="1400"/>
              <a:pPr>
                <a:spcBef>
                  <a:spcPct val="0"/>
                </a:spcBef>
                <a:buFontTx/>
                <a:buNone/>
              </a:pPr>
              <a:t>37</a:t>
            </a:fld>
            <a:endParaRPr lang="cs-CZ" altLang="cs-CZ" sz="1400"/>
          </a:p>
        </p:txBody>
      </p:sp>
      <p:pic>
        <p:nvPicPr>
          <p:cNvPr id="71683" name="Picture 5" descr="GDStld_rgb">
            <a:extLst>
              <a:ext uri="{FF2B5EF4-FFF2-40B4-BE49-F238E27FC236}">
                <a16:creationId xmlns:a16="http://schemas.microsoft.com/office/drawing/2014/main" id="{38AEEDA3-0044-4516-BDC3-34BF73F2B0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333375"/>
            <a:ext cx="25717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4" name="Picture 7" descr="Luxel OSL">
            <a:extLst>
              <a:ext uri="{FF2B5EF4-FFF2-40B4-BE49-F238E27FC236}">
                <a16:creationId xmlns:a16="http://schemas.microsoft.com/office/drawing/2014/main" id="{52A0D089-4FEC-4408-B5BF-F27EBE0FE193}"/>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279650" y="4437063"/>
            <a:ext cx="3810000" cy="1619250"/>
          </a:xfrm>
          <a:noFill/>
        </p:spPr>
      </p:pic>
      <p:pic>
        <p:nvPicPr>
          <p:cNvPr id="71685" name="Picture 10" descr="TLD ring">
            <a:extLst>
              <a:ext uri="{FF2B5EF4-FFF2-40B4-BE49-F238E27FC236}">
                <a16:creationId xmlns:a16="http://schemas.microsoft.com/office/drawing/2014/main" id="{7D161084-CBCD-4CBB-AEF6-CE7517D94D23}"/>
              </a:ext>
            </a:extLst>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6888164" y="765175"/>
            <a:ext cx="2587625" cy="2185988"/>
          </a:xfrm>
          <a:noFill/>
        </p:spPr>
      </p:pic>
      <p:pic>
        <p:nvPicPr>
          <p:cNvPr id="71686" name="Picture 14" descr="TL-dosimeter">
            <a:extLst>
              <a:ext uri="{FF2B5EF4-FFF2-40B4-BE49-F238E27FC236}">
                <a16:creationId xmlns:a16="http://schemas.microsoft.com/office/drawing/2014/main" id="{EE4D077F-8584-4E18-B8FF-6798E409E204}"/>
              </a:ext>
            </a:extLst>
          </p:cNvPr>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6600826" y="3789364"/>
            <a:ext cx="3527425" cy="2187575"/>
          </a:xfrm>
          <a:noFill/>
        </p:spPr>
      </p:pic>
    </p:spTree>
    <p:extLst>
      <p:ext uri="{BB962C8B-B14F-4D97-AF65-F5344CB8AC3E}">
        <p14:creationId xmlns:p14="http://schemas.microsoft.com/office/powerpoint/2010/main" val="1781926099"/>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Zástupný symbol pro číslo snímku 5">
            <a:extLst>
              <a:ext uri="{FF2B5EF4-FFF2-40B4-BE49-F238E27FC236}">
                <a16:creationId xmlns:a16="http://schemas.microsoft.com/office/drawing/2014/main" id="{B7443D99-40DF-409B-8EB2-C49C238D484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5DBD95F-E112-4B99-85A9-0E2E44AF1850}" type="slidenum">
              <a:rPr lang="cs-CZ" altLang="cs-CZ" sz="1400"/>
              <a:pPr>
                <a:spcBef>
                  <a:spcPct val="0"/>
                </a:spcBef>
                <a:buFontTx/>
                <a:buNone/>
              </a:pPr>
              <a:t>38</a:t>
            </a:fld>
            <a:endParaRPr lang="cs-CZ" altLang="cs-CZ" sz="1400"/>
          </a:p>
        </p:txBody>
      </p:sp>
      <p:sp>
        <p:nvSpPr>
          <p:cNvPr id="72707" name="Rectangle 2">
            <a:extLst>
              <a:ext uri="{FF2B5EF4-FFF2-40B4-BE49-F238E27FC236}">
                <a16:creationId xmlns:a16="http://schemas.microsoft.com/office/drawing/2014/main" id="{CF706CE4-57B0-4554-97AE-E8F438D2C460}"/>
              </a:ext>
            </a:extLst>
          </p:cNvPr>
          <p:cNvSpPr>
            <a:spLocks noGrp="1" noChangeArrowheads="1"/>
          </p:cNvSpPr>
          <p:nvPr>
            <p:ph type="title"/>
          </p:nvPr>
        </p:nvSpPr>
        <p:spPr>
          <a:xfrm>
            <a:off x="540000" y="378000"/>
            <a:ext cx="10753200" cy="451576"/>
          </a:xfrm>
        </p:spPr>
        <p:txBody>
          <a:bodyPr/>
          <a:lstStyle/>
          <a:p>
            <a:pPr eaLnBrk="1" hangingPunct="1"/>
            <a:r>
              <a:rPr lang="cs-CZ" altLang="cs-CZ" sz="3600" dirty="0"/>
              <a:t>Dozimetry (čidla absorbované dávky)</a:t>
            </a:r>
          </a:p>
        </p:txBody>
      </p:sp>
      <p:sp>
        <p:nvSpPr>
          <p:cNvPr id="72708" name="Rectangle 3">
            <a:extLst>
              <a:ext uri="{FF2B5EF4-FFF2-40B4-BE49-F238E27FC236}">
                <a16:creationId xmlns:a16="http://schemas.microsoft.com/office/drawing/2014/main" id="{98764EE4-BFD2-4A46-8A58-E8A28094EA80}"/>
              </a:ext>
            </a:extLst>
          </p:cNvPr>
          <p:cNvSpPr>
            <a:spLocks noGrp="1" noChangeArrowheads="1"/>
          </p:cNvSpPr>
          <p:nvPr>
            <p:ph type="body" idx="1"/>
          </p:nvPr>
        </p:nvSpPr>
        <p:spPr>
          <a:xfrm>
            <a:off x="850790" y="1386969"/>
            <a:ext cx="10442410" cy="4131235"/>
          </a:xfrm>
        </p:spPr>
        <p:txBody>
          <a:bodyPr/>
          <a:lstStyle/>
          <a:p>
            <a:pPr eaLnBrk="1" hangingPunct="1">
              <a:lnSpc>
                <a:spcPct val="100000"/>
              </a:lnSpc>
              <a:buFontTx/>
              <a:buNone/>
            </a:pPr>
            <a:r>
              <a:rPr lang="cs-CZ" altLang="cs-CZ" sz="2400" dirty="0"/>
              <a:t>Většina medicínských osobních dozimetrů je dnes tohoto typu. Jejich výhodou je chemické složení blízké živé tkáni. Mohou být vyráběny i jako </a:t>
            </a:r>
            <a:r>
              <a:rPr lang="cs-CZ" altLang="cs-CZ" sz="2400" b="1" dirty="0"/>
              <a:t>prsteny</a:t>
            </a:r>
            <a:r>
              <a:rPr lang="cs-CZ" altLang="cs-CZ" sz="2400" dirty="0"/>
              <a:t> pro měření absorbované dávky v prstech, například při intervenčních radiologických výkonech. Jsou kladeny i na kůži pacientů pro měření vstupních dávek.</a:t>
            </a:r>
          </a:p>
          <a:p>
            <a:pPr eaLnBrk="1" hangingPunct="1">
              <a:lnSpc>
                <a:spcPct val="100000"/>
              </a:lnSpc>
            </a:pPr>
            <a:r>
              <a:rPr lang="cs-CZ" altLang="cs-CZ" sz="2400" dirty="0"/>
              <a:t>Luminiscence může být stimulována i silným (laserovým) světlem, což vedlo ke konstrukci tzv. </a:t>
            </a:r>
            <a:r>
              <a:rPr lang="cs-CZ" altLang="cs-CZ" sz="2400" b="1" dirty="0"/>
              <a:t>obrazových destiček </a:t>
            </a:r>
            <a:r>
              <a:rPr lang="cs-CZ" altLang="cs-CZ" sz="2400" dirty="0"/>
              <a:t>(paměťových stínítek atp.) Luminiscenční látkou je nejčastěji BaFBr:Eu</a:t>
            </a:r>
            <a:r>
              <a:rPr lang="cs-CZ" altLang="cs-CZ" sz="2400" baseline="30000" dirty="0"/>
              <a:t>2+</a:t>
            </a:r>
            <a:r>
              <a:rPr lang="cs-CZ" altLang="cs-CZ" sz="2400" dirty="0"/>
              <a:t>. Tyto obrazové senzory jsou velmi účinné pro měkké </a:t>
            </a:r>
            <a:r>
              <a:rPr lang="cs-CZ" altLang="cs-CZ" sz="2400" dirty="0" err="1"/>
              <a:t>rtg</a:t>
            </a:r>
            <a:r>
              <a:rPr lang="cs-CZ" altLang="cs-CZ" sz="2400" dirty="0"/>
              <a:t> záření. Saturační křivka má větší rozpětí než saturační křivka radiografického filmu. Obrazové destičky se využívají u některých typů zubních rentgenů.</a:t>
            </a:r>
          </a:p>
        </p:txBody>
      </p:sp>
    </p:spTree>
    <p:extLst>
      <p:ext uri="{BB962C8B-B14F-4D97-AF65-F5344CB8AC3E}">
        <p14:creationId xmlns:p14="http://schemas.microsoft.com/office/powerpoint/2010/main" val="1825806648"/>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Zástupný symbol pro číslo snímku 5">
            <a:extLst>
              <a:ext uri="{FF2B5EF4-FFF2-40B4-BE49-F238E27FC236}">
                <a16:creationId xmlns:a16="http://schemas.microsoft.com/office/drawing/2014/main" id="{C3735AE1-E228-46CF-8448-9B895685121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A37B9B7-752B-4AC5-9F37-51BD1FCF7639}" type="slidenum">
              <a:rPr lang="cs-CZ" altLang="cs-CZ" sz="1400"/>
              <a:pPr>
                <a:spcBef>
                  <a:spcPct val="0"/>
                </a:spcBef>
                <a:buFontTx/>
                <a:buNone/>
              </a:pPr>
              <a:t>39</a:t>
            </a:fld>
            <a:endParaRPr lang="cs-CZ" altLang="cs-CZ" sz="1400"/>
          </a:p>
        </p:txBody>
      </p:sp>
      <p:sp>
        <p:nvSpPr>
          <p:cNvPr id="74755" name="Rectangle 2">
            <a:extLst>
              <a:ext uri="{FF2B5EF4-FFF2-40B4-BE49-F238E27FC236}">
                <a16:creationId xmlns:a16="http://schemas.microsoft.com/office/drawing/2014/main" id="{17AF948D-E9F2-4BB8-8785-46A2F1387C64}"/>
              </a:ext>
            </a:extLst>
          </p:cNvPr>
          <p:cNvSpPr>
            <a:spLocks noGrp="1" noChangeArrowheads="1"/>
          </p:cNvSpPr>
          <p:nvPr>
            <p:ph type="title"/>
          </p:nvPr>
        </p:nvSpPr>
        <p:spPr>
          <a:xfrm>
            <a:off x="414000" y="274638"/>
            <a:ext cx="9796800" cy="1282700"/>
          </a:xfrm>
        </p:spPr>
        <p:txBody>
          <a:bodyPr/>
          <a:lstStyle/>
          <a:p>
            <a:pPr eaLnBrk="1" hangingPunct="1"/>
            <a:r>
              <a:rPr lang="cs-CZ" altLang="cs-CZ" sz="3200" dirty="0"/>
              <a:t>Dozimetry (čidla absorbované dávky) založené na polovodičových diodách</a:t>
            </a:r>
          </a:p>
        </p:txBody>
      </p:sp>
      <p:sp>
        <p:nvSpPr>
          <p:cNvPr id="74756" name="Rectangle 3">
            <a:extLst>
              <a:ext uri="{FF2B5EF4-FFF2-40B4-BE49-F238E27FC236}">
                <a16:creationId xmlns:a16="http://schemas.microsoft.com/office/drawing/2014/main" id="{BA3005A1-8B38-4F4C-90E2-19672B288120}"/>
              </a:ext>
            </a:extLst>
          </p:cNvPr>
          <p:cNvSpPr>
            <a:spLocks noGrp="1" noChangeArrowheads="1"/>
          </p:cNvSpPr>
          <p:nvPr>
            <p:ph type="body" idx="1"/>
          </p:nvPr>
        </p:nvSpPr>
        <p:spPr>
          <a:xfrm>
            <a:off x="856939" y="1371534"/>
            <a:ext cx="10478122" cy="4681537"/>
          </a:xfrm>
          <a:noFill/>
        </p:spPr>
        <p:txBody>
          <a:bodyPr/>
          <a:lstStyle/>
          <a:p>
            <a:pPr eaLnBrk="1" hangingPunct="1">
              <a:lnSpc>
                <a:spcPct val="100000"/>
              </a:lnSpc>
              <a:buFontTx/>
              <a:buNone/>
            </a:pPr>
            <a:r>
              <a:rPr lang="cs-CZ" altLang="cs-CZ" sz="2400" dirty="0"/>
              <a:t>c) Založené na </a:t>
            </a:r>
            <a:r>
              <a:rPr lang="cs-CZ" altLang="cs-CZ" sz="2400" b="1" dirty="0"/>
              <a:t>polovodičích (polovodičových diodách)</a:t>
            </a:r>
            <a:r>
              <a:rPr lang="cs-CZ" altLang="cs-CZ" sz="2400" dirty="0"/>
              <a:t>: Ionizující záření způsobuje tvorbu párů elektron – díra, navyšuje tím počet  elektronů ve vodivostním pásu u polovodičů (vnitřní fotoefekt) a zvyšuje takto jejich elektrickou vodivost. </a:t>
            </a:r>
          </a:p>
          <a:p>
            <a:pPr eaLnBrk="1" hangingPunct="1">
              <a:lnSpc>
                <a:spcPct val="100000"/>
              </a:lnSpc>
              <a:buFontTx/>
              <a:buNone/>
            </a:pPr>
            <a:r>
              <a:rPr lang="cs-CZ" altLang="cs-CZ" sz="1800" dirty="0"/>
              <a:t>Na vytvoření zmiňovaného páru je třeba asi 3 eV energie, což je cca desetkrát méně než energie potřebná na tvorbu iontového páru v plynu. Detekce záření se ovšem děje na základě ovlivňování závěrného směru p-n přechodu. Záření značně zvyšuje tzv. závěrný proud.</a:t>
            </a:r>
          </a:p>
          <a:p>
            <a:pPr eaLnBrk="1" hangingPunct="1">
              <a:lnSpc>
                <a:spcPct val="100000"/>
              </a:lnSpc>
              <a:buFontTx/>
              <a:buNone/>
            </a:pPr>
            <a:r>
              <a:rPr lang="cs-CZ" altLang="cs-CZ" sz="2400" dirty="0"/>
              <a:t>S polovodičovými dozimetry se příležitostně setkáváme jako s miniaturizovanými sondami, které se zavádějí do tělesných dutin. Měří přímo dávku absorbovanou pacientem.</a:t>
            </a:r>
          </a:p>
          <a:p>
            <a:pPr eaLnBrk="1" hangingPunct="1">
              <a:lnSpc>
                <a:spcPct val="100000"/>
              </a:lnSpc>
              <a:buFontTx/>
              <a:buNone/>
            </a:pPr>
            <a:r>
              <a:rPr lang="cs-CZ" altLang="cs-CZ" sz="1800" dirty="0"/>
              <a:t>Polovodičové diody jsou konstruovány na bázi křemíku, germania i jiných materiálů. Křemíkové detektory umožňují provádět spektrální analýzu (energetické spektrum) a identifikovat různé druhy záření, včetně těžkých iontů. Vyrábějí se z nich i </a:t>
            </a:r>
            <a:r>
              <a:rPr lang="cs-CZ" altLang="cs-CZ" sz="1800" b="1" dirty="0"/>
              <a:t>osobní dozimetry</a:t>
            </a:r>
            <a:r>
              <a:rPr lang="cs-CZ" altLang="cs-CZ" sz="1800" dirty="0"/>
              <a:t>, které na rozdíl od dozimetrů na bázi filmu nebo termoluminiscence umožňují průběžné hodnocení absorbované dávky.</a:t>
            </a:r>
          </a:p>
          <a:p>
            <a:pPr eaLnBrk="1" hangingPunct="1">
              <a:lnSpc>
                <a:spcPct val="100000"/>
              </a:lnSpc>
              <a:buFontTx/>
              <a:buNone/>
            </a:pPr>
            <a:r>
              <a:rPr lang="cs-CZ" altLang="cs-CZ" sz="1800" dirty="0"/>
              <a:t>Zvláštní skupinu polovodičových detektorů představují </a:t>
            </a:r>
            <a:r>
              <a:rPr lang="cs-CZ" altLang="cs-CZ" sz="1800" b="1" dirty="0"/>
              <a:t>CCD </a:t>
            </a:r>
            <a:r>
              <a:rPr lang="cs-CZ" altLang="cs-CZ" sz="1800" dirty="0"/>
              <a:t>(</a:t>
            </a:r>
            <a:r>
              <a:rPr lang="cs-CZ" altLang="cs-CZ" sz="1800" dirty="0" err="1"/>
              <a:t>Charge</a:t>
            </a:r>
            <a:r>
              <a:rPr lang="cs-CZ" altLang="cs-CZ" sz="1800" dirty="0"/>
              <a:t> </a:t>
            </a:r>
            <a:r>
              <a:rPr lang="cs-CZ" altLang="cs-CZ" sz="1800" dirty="0" err="1"/>
              <a:t>coupled</a:t>
            </a:r>
            <a:r>
              <a:rPr lang="cs-CZ" altLang="cs-CZ" sz="1800" dirty="0"/>
              <a:t> </a:t>
            </a:r>
            <a:r>
              <a:rPr lang="cs-CZ" altLang="cs-CZ" sz="1800" dirty="0" err="1"/>
              <a:t>devices</a:t>
            </a:r>
            <a:r>
              <a:rPr lang="cs-CZ" altLang="cs-CZ" sz="1800" dirty="0"/>
              <a:t>), což jsou detektory složené z až 10</a:t>
            </a:r>
            <a:r>
              <a:rPr lang="cs-CZ" altLang="cs-CZ" sz="1800" baseline="30000" dirty="0"/>
              <a:t>6</a:t>
            </a:r>
            <a:r>
              <a:rPr lang="cs-CZ" altLang="cs-CZ" sz="1800" dirty="0"/>
              <a:t> políček - pixelů</a:t>
            </a:r>
          </a:p>
          <a:p>
            <a:pPr eaLnBrk="1" hangingPunct="1">
              <a:lnSpc>
                <a:spcPct val="100000"/>
              </a:lnSpc>
              <a:buFontTx/>
              <a:buNone/>
            </a:pPr>
            <a:endParaRPr lang="cs-CZ" altLang="cs-CZ" sz="2400" dirty="0"/>
          </a:p>
        </p:txBody>
      </p:sp>
    </p:spTree>
    <p:extLst>
      <p:ext uri="{BB962C8B-B14F-4D97-AF65-F5344CB8AC3E}">
        <p14:creationId xmlns:p14="http://schemas.microsoft.com/office/powerpoint/2010/main" val="318466196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Zástupný symbol pro číslo snímku 6">
            <a:extLst>
              <a:ext uri="{FF2B5EF4-FFF2-40B4-BE49-F238E27FC236}">
                <a16:creationId xmlns:a16="http://schemas.microsoft.com/office/drawing/2014/main" id="{922786C5-E48D-4E2D-B1E0-5ABE26002A1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F79F25E-2F2B-4C68-8B4B-C0C289EB7081}" type="slidenum">
              <a:rPr lang="cs-CZ" altLang="cs-CZ" sz="1400"/>
              <a:pPr>
                <a:spcBef>
                  <a:spcPct val="0"/>
                </a:spcBef>
                <a:buFontTx/>
                <a:buNone/>
              </a:pPr>
              <a:t>4</a:t>
            </a:fld>
            <a:endParaRPr lang="cs-CZ" altLang="cs-CZ" sz="1400"/>
          </a:p>
        </p:txBody>
      </p:sp>
      <p:sp>
        <p:nvSpPr>
          <p:cNvPr id="9219" name="Rectangle 2">
            <a:extLst>
              <a:ext uri="{FF2B5EF4-FFF2-40B4-BE49-F238E27FC236}">
                <a16:creationId xmlns:a16="http://schemas.microsoft.com/office/drawing/2014/main" id="{60D6096D-5644-4E33-90F3-1CB19C619FE7}"/>
              </a:ext>
            </a:extLst>
          </p:cNvPr>
          <p:cNvSpPr>
            <a:spLocks noGrp="1" noChangeArrowheads="1"/>
          </p:cNvSpPr>
          <p:nvPr>
            <p:ph type="body" sz="half" idx="1"/>
          </p:nvPr>
        </p:nvSpPr>
        <p:spPr>
          <a:xfrm>
            <a:off x="1981200" y="1196976"/>
            <a:ext cx="8147050" cy="5184775"/>
          </a:xfrm>
          <a:solidFill>
            <a:schemeClr val="bg1">
              <a:alpha val="0"/>
            </a:schemeClr>
          </a:solidFill>
        </p:spPr>
        <p:txBody>
          <a:bodyPr/>
          <a:lstStyle/>
          <a:p>
            <a:pPr marL="0" indent="0" eaLnBrk="1" hangingPunct="1">
              <a:buFontTx/>
              <a:buNone/>
            </a:pPr>
            <a:r>
              <a:rPr lang="cs-CZ" altLang="cs-CZ" sz="2400" dirty="0"/>
              <a:t>Posledně uvedená rovnice se řeší integrací</a:t>
            </a:r>
            <a:r>
              <a:rPr lang="en-GB" altLang="cs-CZ" sz="2400" dirty="0"/>
              <a:t>:</a:t>
            </a:r>
            <a:endParaRPr lang="en-GB" altLang="cs-CZ" sz="2400" i="1" dirty="0"/>
          </a:p>
          <a:p>
            <a:pPr marL="0" indent="0" algn="ctr" eaLnBrk="1" hangingPunct="1">
              <a:buFontTx/>
              <a:buNone/>
            </a:pPr>
            <a:r>
              <a:rPr lang="en-GB" altLang="cs-CZ" i="1" dirty="0" err="1"/>
              <a:t>N</a:t>
            </a:r>
            <a:r>
              <a:rPr lang="en-GB" altLang="cs-CZ" i="1" baseline="-25000" dirty="0" err="1"/>
              <a:t>t</a:t>
            </a:r>
            <a:r>
              <a:rPr lang="en-GB" altLang="cs-CZ" i="1" dirty="0"/>
              <a:t> = N</a:t>
            </a:r>
            <a:r>
              <a:rPr lang="en-GB" altLang="cs-CZ" i="1" baseline="-25000" dirty="0"/>
              <a:t>0</a:t>
            </a:r>
            <a:r>
              <a:rPr lang="en-GB" altLang="cs-CZ" dirty="0"/>
              <a:t>.e</a:t>
            </a:r>
            <a:r>
              <a:rPr lang="en-GB" altLang="cs-CZ" baseline="30000" dirty="0"/>
              <a:t>-</a:t>
            </a:r>
            <a:r>
              <a:rPr lang="en-GB" altLang="cs-CZ" baseline="30000" dirty="0">
                <a:latin typeface="Symbol" panose="05050102010706020507" pitchFamily="18" charset="2"/>
              </a:rPr>
              <a:t>l</a:t>
            </a:r>
            <a:r>
              <a:rPr lang="en-GB" altLang="cs-CZ" baseline="30000" dirty="0"/>
              <a:t>.</a:t>
            </a:r>
            <a:r>
              <a:rPr lang="en-GB" altLang="cs-CZ" i="1" baseline="30000" dirty="0"/>
              <a:t>t</a:t>
            </a:r>
          </a:p>
          <a:p>
            <a:pPr marL="0" indent="0" algn="ctr" eaLnBrk="1" hangingPunct="1">
              <a:buFontTx/>
              <a:buNone/>
            </a:pPr>
            <a:endParaRPr lang="en-GB" altLang="cs-CZ" i="1" baseline="30000" dirty="0"/>
          </a:p>
          <a:p>
            <a:pPr marL="0" indent="0" eaLnBrk="1" hangingPunct="1">
              <a:buFontTx/>
              <a:buNone/>
            </a:pPr>
            <a:r>
              <a:rPr lang="cs-CZ" altLang="cs-CZ" dirty="0"/>
              <a:t>Užitečnější rovnicí</a:t>
            </a:r>
            <a:r>
              <a:rPr lang="en-GB" altLang="cs-CZ" dirty="0"/>
              <a:t> (</a:t>
            </a:r>
            <a:r>
              <a:rPr lang="cs-CZ" altLang="cs-CZ" dirty="0"/>
              <a:t>zkuste si odvodit za pomoci definice aktivity</a:t>
            </a:r>
            <a:r>
              <a:rPr lang="en-GB" altLang="cs-CZ" dirty="0"/>
              <a:t>) </a:t>
            </a:r>
            <a:r>
              <a:rPr lang="cs-CZ" altLang="cs-CZ" dirty="0"/>
              <a:t>v oblasti nukleární medicíny a radioterapie je</a:t>
            </a:r>
            <a:r>
              <a:rPr lang="en-GB" altLang="cs-CZ" dirty="0"/>
              <a:t>:</a:t>
            </a:r>
          </a:p>
          <a:p>
            <a:pPr marL="0" indent="0" eaLnBrk="1" hangingPunct="1">
              <a:buFontTx/>
              <a:buNone/>
            </a:pPr>
            <a:endParaRPr lang="en-GB" altLang="cs-CZ" i="1" dirty="0"/>
          </a:p>
          <a:p>
            <a:pPr marL="0" indent="0" eaLnBrk="1" hangingPunct="1">
              <a:buFontTx/>
              <a:buNone/>
            </a:pPr>
            <a:r>
              <a:rPr lang="cs-CZ" altLang="cs-CZ" i="1" dirty="0"/>
              <a:t>         </a:t>
            </a:r>
            <a:r>
              <a:rPr lang="en-GB" altLang="cs-CZ" i="1" dirty="0"/>
              <a:t>A</a:t>
            </a:r>
            <a:r>
              <a:rPr lang="en-GB" altLang="cs-CZ" i="1" baseline="-25000" dirty="0"/>
              <a:t>t</a:t>
            </a:r>
            <a:r>
              <a:rPr lang="en-GB" altLang="cs-CZ" i="1" dirty="0"/>
              <a:t> = A</a:t>
            </a:r>
            <a:r>
              <a:rPr lang="en-GB" altLang="cs-CZ" i="1" baseline="-25000" dirty="0"/>
              <a:t>0</a:t>
            </a:r>
            <a:r>
              <a:rPr lang="en-GB" altLang="cs-CZ" dirty="0"/>
              <a:t>.e</a:t>
            </a:r>
            <a:r>
              <a:rPr lang="en-GB" altLang="cs-CZ" baseline="30000" dirty="0"/>
              <a:t>-</a:t>
            </a:r>
            <a:r>
              <a:rPr lang="en-GB" altLang="cs-CZ" baseline="30000" dirty="0">
                <a:latin typeface="Symbol" panose="05050102010706020507" pitchFamily="18" charset="2"/>
              </a:rPr>
              <a:t>l</a:t>
            </a:r>
            <a:r>
              <a:rPr lang="en-GB" altLang="cs-CZ" baseline="30000" dirty="0"/>
              <a:t>.</a:t>
            </a:r>
            <a:r>
              <a:rPr lang="en-GB" altLang="cs-CZ" i="1" baseline="30000" dirty="0"/>
              <a:t>t </a:t>
            </a:r>
            <a:r>
              <a:rPr lang="cs-CZ" altLang="cs-CZ" dirty="0"/>
              <a:t>,</a:t>
            </a:r>
            <a:r>
              <a:rPr lang="en-GB" altLang="cs-CZ" dirty="0"/>
              <a:t>                    </a:t>
            </a:r>
            <a:r>
              <a:rPr lang="cs-CZ" altLang="cs-CZ" dirty="0"/>
              <a:t>kde</a:t>
            </a:r>
            <a:r>
              <a:rPr lang="en-GB" altLang="cs-CZ" baseline="30000" dirty="0"/>
              <a:t> </a:t>
            </a:r>
            <a:r>
              <a:rPr lang="en-GB" altLang="cs-CZ" dirty="0"/>
              <a:t>A </a:t>
            </a:r>
            <a:r>
              <a:rPr lang="cs-CZ" altLang="cs-CZ" dirty="0"/>
              <a:t>je aktivita</a:t>
            </a:r>
            <a:endParaRPr lang="en-GB" altLang="cs-CZ" dirty="0"/>
          </a:p>
        </p:txBody>
      </p:sp>
      <p:sp>
        <p:nvSpPr>
          <p:cNvPr id="9220" name="Rectangle 3">
            <a:extLst>
              <a:ext uri="{FF2B5EF4-FFF2-40B4-BE49-F238E27FC236}">
                <a16:creationId xmlns:a16="http://schemas.microsoft.com/office/drawing/2014/main" id="{F455B942-AFEC-4508-BCCF-D609672CA2F1}"/>
              </a:ext>
            </a:extLst>
          </p:cNvPr>
          <p:cNvSpPr>
            <a:spLocks noChangeArrowheads="1"/>
          </p:cNvSpPr>
          <p:nvPr/>
        </p:nvSpPr>
        <p:spPr bwMode="auto">
          <a:xfrm>
            <a:off x="540000" y="316009"/>
            <a:ext cx="61563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tabLst>
                <a:tab pos="2593975" algn="l"/>
              </a:tabLst>
              <a:defRPr sz="3200">
                <a:solidFill>
                  <a:schemeClr val="tx1"/>
                </a:solidFill>
                <a:latin typeface="Arial" panose="020B0604020202020204" pitchFamily="34" charset="0"/>
              </a:defRPr>
            </a:lvl1pPr>
            <a:lvl2pPr marL="742950" indent="-285750">
              <a:spcBef>
                <a:spcPct val="20000"/>
              </a:spcBef>
              <a:buChar char="–"/>
              <a:tabLst>
                <a:tab pos="2593975" algn="l"/>
              </a:tabLst>
              <a:defRPr sz="2800">
                <a:solidFill>
                  <a:schemeClr val="tx1"/>
                </a:solidFill>
                <a:latin typeface="Arial" panose="020B0604020202020204" pitchFamily="34" charset="0"/>
              </a:defRPr>
            </a:lvl2pPr>
            <a:lvl3pPr marL="1143000" indent="-228600">
              <a:spcBef>
                <a:spcPct val="20000"/>
              </a:spcBef>
              <a:buChar char="•"/>
              <a:tabLst>
                <a:tab pos="2593975" algn="l"/>
              </a:tabLst>
              <a:defRPr sz="2400">
                <a:solidFill>
                  <a:schemeClr val="tx1"/>
                </a:solidFill>
                <a:latin typeface="Arial" panose="020B0604020202020204" pitchFamily="34" charset="0"/>
              </a:defRPr>
            </a:lvl3pPr>
            <a:lvl4pPr marL="1600200" indent="-228600">
              <a:spcBef>
                <a:spcPct val="20000"/>
              </a:spcBef>
              <a:buChar char="–"/>
              <a:tabLst>
                <a:tab pos="2593975" algn="l"/>
              </a:tabLst>
              <a:defRPr sz="2000">
                <a:solidFill>
                  <a:schemeClr val="tx1"/>
                </a:solidFill>
                <a:latin typeface="Arial" panose="020B0604020202020204" pitchFamily="34" charset="0"/>
              </a:defRPr>
            </a:lvl4pPr>
            <a:lvl5pPr marL="2057400" indent="-228600">
              <a:spcBef>
                <a:spcPct val="20000"/>
              </a:spcBef>
              <a:buChar char="»"/>
              <a:tabLst>
                <a:tab pos="259397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9pPr>
          </a:lstStyle>
          <a:p>
            <a:pPr eaLnBrk="1" hangingPunct="1">
              <a:buFontTx/>
              <a:buNone/>
            </a:pPr>
            <a:r>
              <a:rPr lang="cs-CZ" altLang="cs-CZ" sz="3600" b="1" dirty="0">
                <a:solidFill>
                  <a:schemeClr val="tx2"/>
                </a:solidFill>
              </a:rPr>
              <a:t>Radioaktivní přeměna</a:t>
            </a:r>
          </a:p>
        </p:txBody>
      </p:sp>
    </p:spTree>
    <p:extLst>
      <p:ext uri="{BB962C8B-B14F-4D97-AF65-F5344CB8AC3E}">
        <p14:creationId xmlns:p14="http://schemas.microsoft.com/office/powerpoint/2010/main" val="911673356"/>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Zástupný symbol pro číslo snímku 5">
            <a:extLst>
              <a:ext uri="{FF2B5EF4-FFF2-40B4-BE49-F238E27FC236}">
                <a16:creationId xmlns:a16="http://schemas.microsoft.com/office/drawing/2014/main" id="{A544425A-CDDC-418C-B0A9-E2B97A94156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7ECAFE3-5344-47BC-BC47-975A3F5C4CBC}" type="slidenum">
              <a:rPr lang="cs-CZ" altLang="cs-CZ" sz="1400"/>
              <a:pPr>
                <a:spcBef>
                  <a:spcPct val="0"/>
                </a:spcBef>
                <a:buFontTx/>
                <a:buNone/>
              </a:pPr>
              <a:t>40</a:t>
            </a:fld>
            <a:endParaRPr lang="cs-CZ" altLang="cs-CZ" sz="1400"/>
          </a:p>
        </p:txBody>
      </p:sp>
      <p:sp>
        <p:nvSpPr>
          <p:cNvPr id="78851" name="Rectangle 2">
            <a:extLst>
              <a:ext uri="{FF2B5EF4-FFF2-40B4-BE49-F238E27FC236}">
                <a16:creationId xmlns:a16="http://schemas.microsoft.com/office/drawing/2014/main" id="{7888B637-BB82-4301-8F29-5E0988D9A1D1}"/>
              </a:ext>
            </a:extLst>
          </p:cNvPr>
          <p:cNvSpPr>
            <a:spLocks noGrp="1" noChangeArrowheads="1"/>
          </p:cNvSpPr>
          <p:nvPr>
            <p:ph type="title"/>
          </p:nvPr>
        </p:nvSpPr>
        <p:spPr>
          <a:xfrm>
            <a:off x="1097280" y="274639"/>
            <a:ext cx="9113520" cy="639761"/>
          </a:xfrm>
        </p:spPr>
        <p:txBody>
          <a:bodyPr/>
          <a:lstStyle/>
          <a:p>
            <a:pPr eaLnBrk="1" hangingPunct="1"/>
            <a:r>
              <a:rPr lang="cs-CZ" altLang="cs-CZ" sz="3200" dirty="0"/>
              <a:t>Dozimetry (čidla absorbované dávky)</a:t>
            </a:r>
          </a:p>
        </p:txBody>
      </p:sp>
      <p:sp>
        <p:nvSpPr>
          <p:cNvPr id="78852" name="Rectangle 3">
            <a:extLst>
              <a:ext uri="{FF2B5EF4-FFF2-40B4-BE49-F238E27FC236}">
                <a16:creationId xmlns:a16="http://schemas.microsoft.com/office/drawing/2014/main" id="{F788BD55-BC1A-4E98-A3B9-137399390338}"/>
              </a:ext>
            </a:extLst>
          </p:cNvPr>
          <p:cNvSpPr>
            <a:spLocks noGrp="1" noChangeArrowheads="1"/>
          </p:cNvSpPr>
          <p:nvPr>
            <p:ph type="body" idx="1"/>
          </p:nvPr>
        </p:nvSpPr>
        <p:spPr>
          <a:xfrm>
            <a:off x="1230632" y="1143000"/>
            <a:ext cx="9113519" cy="3906078"/>
          </a:xfrm>
          <a:solidFill>
            <a:srgbClr val="66CCFF">
              <a:alpha val="0"/>
            </a:srgbClr>
          </a:solidFill>
        </p:spPr>
        <p:txBody>
          <a:bodyPr/>
          <a:lstStyle/>
          <a:p>
            <a:pPr marL="28575" eaLnBrk="1" hangingPunct="1"/>
            <a:r>
              <a:rPr lang="cs-CZ" altLang="cs-CZ" b="1" dirty="0"/>
              <a:t>d) Metody založené na ionizaci plynu (ionizační komory</a:t>
            </a:r>
            <a:r>
              <a:rPr lang="en-GB" altLang="cs-CZ" b="1" dirty="0"/>
              <a:t>) </a:t>
            </a:r>
            <a:r>
              <a:rPr lang="cs-CZ" altLang="cs-CZ" dirty="0"/>
              <a:t>využívají schopnosti ionizujícího záření vytvářet podél své dráhy ionty</a:t>
            </a:r>
            <a:r>
              <a:rPr lang="en-GB" altLang="cs-CZ" dirty="0"/>
              <a:t>. </a:t>
            </a:r>
            <a:endParaRPr lang="cs-CZ" altLang="cs-CZ" dirty="0"/>
          </a:p>
          <a:p>
            <a:pPr marL="266700" indent="-238125" eaLnBrk="1" hangingPunct="1">
              <a:buFontTx/>
              <a:buNone/>
            </a:pPr>
            <a:r>
              <a:rPr lang="cs-CZ" altLang="cs-CZ" dirty="0"/>
              <a:t>Přítomnost iontů zvyšuje elektrickou vodivost plynu</a:t>
            </a:r>
            <a:r>
              <a:rPr lang="en-GB" altLang="cs-CZ" dirty="0"/>
              <a:t>.</a:t>
            </a:r>
            <a:endParaRPr lang="cs-CZ" altLang="cs-CZ" dirty="0"/>
          </a:p>
          <a:p>
            <a:pPr marL="266700" indent="-238125" eaLnBrk="1" hangingPunct="1">
              <a:buFontTx/>
              <a:buNone/>
            </a:pPr>
            <a:r>
              <a:rPr lang="cs-CZ" altLang="cs-CZ" dirty="0"/>
              <a:t>Vytvořený náboj je úměrný dávce, velikost proudu dávkové rychlosti</a:t>
            </a:r>
            <a:r>
              <a:rPr lang="en-GB" altLang="cs-CZ" dirty="0"/>
              <a:t>. </a:t>
            </a:r>
            <a:r>
              <a:rPr lang="cs-CZ" altLang="cs-CZ" dirty="0"/>
              <a:t>Ionty zanikají rekombinací a čidlo může být znovu použito.</a:t>
            </a:r>
            <a:endParaRPr lang="en-GB" altLang="cs-CZ" sz="2800" dirty="0"/>
          </a:p>
        </p:txBody>
      </p:sp>
    </p:spTree>
    <p:extLst>
      <p:ext uri="{BB962C8B-B14F-4D97-AF65-F5344CB8AC3E}">
        <p14:creationId xmlns:p14="http://schemas.microsoft.com/office/powerpoint/2010/main" val="26543412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Zástupný symbol pro číslo snímku 5">
            <a:extLst>
              <a:ext uri="{FF2B5EF4-FFF2-40B4-BE49-F238E27FC236}">
                <a16:creationId xmlns:a16="http://schemas.microsoft.com/office/drawing/2014/main" id="{29D29E77-CFA2-41F5-A5D5-D12857515EF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4A0CE83-D4D5-4F3B-A8CE-F1393EC49C9A}" type="slidenum">
              <a:rPr lang="cs-CZ" altLang="cs-CZ" sz="1400"/>
              <a:pPr>
                <a:spcBef>
                  <a:spcPct val="0"/>
                </a:spcBef>
                <a:buFontTx/>
                <a:buNone/>
              </a:pPr>
              <a:t>41</a:t>
            </a:fld>
            <a:endParaRPr lang="cs-CZ" altLang="cs-CZ" sz="1400"/>
          </a:p>
        </p:txBody>
      </p:sp>
      <p:sp>
        <p:nvSpPr>
          <p:cNvPr id="80899" name="Rectangle 5">
            <a:extLst>
              <a:ext uri="{FF2B5EF4-FFF2-40B4-BE49-F238E27FC236}">
                <a16:creationId xmlns:a16="http://schemas.microsoft.com/office/drawing/2014/main" id="{C05CFEEE-C464-483E-9B15-8E2E1A6FFFAA}"/>
              </a:ext>
            </a:extLst>
          </p:cNvPr>
          <p:cNvSpPr>
            <a:spLocks noGrp="1" noChangeArrowheads="1"/>
          </p:cNvSpPr>
          <p:nvPr>
            <p:ph type="title"/>
          </p:nvPr>
        </p:nvSpPr>
        <p:spPr>
          <a:xfrm>
            <a:off x="577853" y="274639"/>
            <a:ext cx="4581524" cy="2433637"/>
          </a:xfrm>
        </p:spPr>
        <p:txBody>
          <a:bodyPr/>
          <a:lstStyle/>
          <a:p>
            <a:pPr eaLnBrk="1" hangingPunct="1"/>
            <a:r>
              <a:rPr lang="cs-CZ" altLang="cs-CZ" sz="3200" dirty="0"/>
              <a:t>Metody založené na ionizaci plynu</a:t>
            </a:r>
          </a:p>
        </p:txBody>
      </p:sp>
      <p:pic>
        <p:nvPicPr>
          <p:cNvPr id="80900" name="Picture 4" descr="IONCURR">
            <a:extLst>
              <a:ext uri="{FF2B5EF4-FFF2-40B4-BE49-F238E27FC236}">
                <a16:creationId xmlns:a16="http://schemas.microsoft.com/office/drawing/2014/main" id="{AAD90179-DA1B-4DAF-ABD0-D3C8B3C90EC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519739" y="260351"/>
            <a:ext cx="4581525" cy="3286125"/>
          </a:xfrm>
          <a:noFill/>
        </p:spPr>
      </p:pic>
      <p:sp>
        <p:nvSpPr>
          <p:cNvPr id="80901" name="Text Box 7">
            <a:extLst>
              <a:ext uri="{FF2B5EF4-FFF2-40B4-BE49-F238E27FC236}">
                <a16:creationId xmlns:a16="http://schemas.microsoft.com/office/drawing/2014/main" id="{BCE240F5-CDD5-493B-8FAE-0A920E4DC1AA}"/>
              </a:ext>
            </a:extLst>
          </p:cNvPr>
          <p:cNvSpPr txBox="1">
            <a:spLocks noChangeArrowheads="1"/>
          </p:cNvSpPr>
          <p:nvPr/>
        </p:nvSpPr>
        <p:spPr bwMode="auto">
          <a:xfrm>
            <a:off x="1415332" y="3860801"/>
            <a:ext cx="910424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dirty="0"/>
              <a:t>V části křivky (I) platí plně </a:t>
            </a:r>
            <a:r>
              <a:rPr lang="cs-CZ" altLang="cs-CZ" sz="2000" b="1" dirty="0"/>
              <a:t>Ohmův zákon</a:t>
            </a:r>
            <a:r>
              <a:rPr lang="cs-CZ" altLang="cs-CZ" sz="2000" dirty="0"/>
              <a:t>, protože proud je přímo úměrný napětí. Do přenosu el. náboje se s rostoucím napětím  zapojuje stále více iontů. V části (II) je </a:t>
            </a:r>
            <a:r>
              <a:rPr lang="cs-CZ" altLang="cs-CZ" sz="2000" b="1" dirty="0"/>
              <a:t>proud nasycený</a:t>
            </a:r>
            <a:r>
              <a:rPr lang="cs-CZ" altLang="cs-CZ" sz="2000" dirty="0"/>
              <a:t>, tj. Ohmův zákon přestává platit - zvyšování napětí nevede k růstu proudu. V části (III) mohou přítomné ionty </a:t>
            </a:r>
            <a:r>
              <a:rPr lang="cs-CZ" altLang="cs-CZ" sz="2000" b="1" dirty="0"/>
              <a:t>ionizovat nárazem neutrální molekuly</a:t>
            </a:r>
            <a:r>
              <a:rPr lang="cs-CZ" altLang="cs-CZ" sz="2000" dirty="0"/>
              <a:t>, takže při zvyšování napětí proud prudce roste až  přechází do elektrického výboje.</a:t>
            </a:r>
          </a:p>
        </p:txBody>
      </p:sp>
      <p:sp>
        <p:nvSpPr>
          <p:cNvPr id="80902" name="Text Box 8">
            <a:extLst>
              <a:ext uri="{FF2B5EF4-FFF2-40B4-BE49-F238E27FC236}">
                <a16:creationId xmlns:a16="http://schemas.microsoft.com/office/drawing/2014/main" id="{F866550D-00F7-4E13-9573-D6A2A8A9BAE5}"/>
              </a:ext>
            </a:extLst>
          </p:cNvPr>
          <p:cNvSpPr txBox="1">
            <a:spLocks noChangeArrowheads="1"/>
          </p:cNvSpPr>
          <p:nvPr/>
        </p:nvSpPr>
        <p:spPr bwMode="auto">
          <a:xfrm>
            <a:off x="2566989" y="2492376"/>
            <a:ext cx="28797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dirty="0"/>
              <a:t>Předpokládejme, že plyn obsahuje určité množství iontů </a:t>
            </a:r>
            <a:r>
              <a:rPr lang="cs-CZ" altLang="cs-CZ" sz="2000" dirty="0">
                <a:cs typeface="Arial" panose="020B0604020202020204" pitchFamily="34" charset="0"/>
              </a:rPr>
              <a:t>→</a:t>
            </a:r>
          </a:p>
        </p:txBody>
      </p:sp>
    </p:spTree>
    <p:extLst>
      <p:ext uri="{BB962C8B-B14F-4D97-AF65-F5344CB8AC3E}">
        <p14:creationId xmlns:p14="http://schemas.microsoft.com/office/powerpoint/2010/main" val="997140099"/>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Zástupný symbol pro číslo snímku 6">
            <a:extLst>
              <a:ext uri="{FF2B5EF4-FFF2-40B4-BE49-F238E27FC236}">
                <a16:creationId xmlns:a16="http://schemas.microsoft.com/office/drawing/2014/main" id="{AC2CBDB6-96DA-4EB8-9AB5-1AC6681EBCE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DEAE155-F0FF-465C-967F-45233A0D7714}" type="slidenum">
              <a:rPr lang="cs-CZ" altLang="cs-CZ" sz="1400"/>
              <a:pPr>
                <a:spcBef>
                  <a:spcPct val="0"/>
                </a:spcBef>
                <a:buFontTx/>
                <a:buNone/>
              </a:pPr>
              <a:t>42</a:t>
            </a:fld>
            <a:endParaRPr lang="cs-CZ" altLang="cs-CZ" sz="1400"/>
          </a:p>
        </p:txBody>
      </p:sp>
      <p:sp>
        <p:nvSpPr>
          <p:cNvPr id="82947" name="Rectangle 2">
            <a:extLst>
              <a:ext uri="{FF2B5EF4-FFF2-40B4-BE49-F238E27FC236}">
                <a16:creationId xmlns:a16="http://schemas.microsoft.com/office/drawing/2014/main" id="{F0CC3D17-ADDE-4376-BFAA-9B83B5916AF4}"/>
              </a:ext>
            </a:extLst>
          </p:cNvPr>
          <p:cNvSpPr>
            <a:spLocks noGrp="1" noChangeArrowheads="1"/>
          </p:cNvSpPr>
          <p:nvPr>
            <p:ph type="title"/>
          </p:nvPr>
        </p:nvSpPr>
        <p:spPr>
          <a:xfrm>
            <a:off x="1057523" y="274638"/>
            <a:ext cx="9153277" cy="703372"/>
          </a:xfrm>
        </p:spPr>
        <p:txBody>
          <a:bodyPr/>
          <a:lstStyle/>
          <a:p>
            <a:pPr eaLnBrk="1" hangingPunct="1"/>
            <a:r>
              <a:rPr lang="cs-CZ" altLang="cs-CZ" sz="3200" dirty="0"/>
              <a:t>Ionizační komůrka</a:t>
            </a:r>
          </a:p>
        </p:txBody>
      </p:sp>
      <p:sp>
        <p:nvSpPr>
          <p:cNvPr id="82948" name="Rectangle 3">
            <a:extLst>
              <a:ext uri="{FF2B5EF4-FFF2-40B4-BE49-F238E27FC236}">
                <a16:creationId xmlns:a16="http://schemas.microsoft.com/office/drawing/2014/main" id="{91E2FE52-163D-428C-AB8D-D051C0D59E7C}"/>
              </a:ext>
            </a:extLst>
          </p:cNvPr>
          <p:cNvSpPr>
            <a:spLocks noGrp="1" noChangeArrowheads="1"/>
          </p:cNvSpPr>
          <p:nvPr>
            <p:ph type="body" sz="half" idx="1"/>
          </p:nvPr>
        </p:nvSpPr>
        <p:spPr>
          <a:xfrm>
            <a:off x="1113183" y="1341438"/>
            <a:ext cx="7136389" cy="5256212"/>
          </a:xfrm>
        </p:spPr>
        <p:txBody>
          <a:bodyPr/>
          <a:lstStyle/>
          <a:p>
            <a:pPr marL="0" eaLnBrk="1" hangingPunct="1">
              <a:lnSpc>
                <a:spcPct val="100000"/>
              </a:lnSpc>
              <a:spcBef>
                <a:spcPct val="0"/>
              </a:spcBef>
              <a:buFontTx/>
              <a:buNone/>
            </a:pPr>
            <a:r>
              <a:rPr lang="cs-CZ" altLang="cs-CZ" sz="2000" dirty="0"/>
              <a:t>Část (I) není obvykle pro měření využívána. </a:t>
            </a:r>
          </a:p>
          <a:p>
            <a:pPr marL="0" eaLnBrk="1" hangingPunct="1">
              <a:lnSpc>
                <a:spcPct val="100000"/>
              </a:lnSpc>
              <a:spcBef>
                <a:spcPct val="0"/>
              </a:spcBef>
              <a:buFontTx/>
              <a:buNone/>
            </a:pPr>
            <a:endParaRPr lang="cs-CZ" altLang="cs-CZ" sz="2000" dirty="0"/>
          </a:p>
          <a:p>
            <a:pPr marL="0" eaLnBrk="1" hangingPunct="1">
              <a:lnSpc>
                <a:spcPct val="100000"/>
              </a:lnSpc>
              <a:spcBef>
                <a:spcPct val="0"/>
              </a:spcBef>
              <a:buFontTx/>
              <a:buNone/>
            </a:pPr>
            <a:r>
              <a:rPr lang="cs-CZ" altLang="cs-CZ" sz="2000" dirty="0"/>
              <a:t>V části (II) ionty dopadnou na elektrody ještě před svou rekombinací (čím vyšší je U, tím méně pravděpodobná rekombinace). Růst intenzity záření (</a:t>
            </a:r>
            <a:r>
              <a:rPr lang="cs-CZ" altLang="cs-CZ" sz="2000" dirty="0">
                <a:solidFill>
                  <a:srgbClr val="FF0000"/>
                </a:solidFill>
              </a:rPr>
              <a:t>červená křivka</a:t>
            </a:r>
            <a:r>
              <a:rPr lang="cs-CZ" altLang="cs-CZ" sz="2000" dirty="0"/>
              <a:t> na obr. byla naměřena při vyšší intenzitě) se projeví růstem </a:t>
            </a:r>
            <a:r>
              <a:rPr lang="cs-CZ" altLang="cs-CZ" sz="2000" u="sng" dirty="0"/>
              <a:t>nasyceného</a:t>
            </a:r>
            <a:r>
              <a:rPr lang="cs-CZ" altLang="cs-CZ" sz="2000" dirty="0"/>
              <a:t> proudu (</a:t>
            </a:r>
            <a:r>
              <a:rPr lang="cs-CZ" altLang="cs-CZ" sz="2000" dirty="0">
                <a:solidFill>
                  <a:srgbClr val="00B0F0"/>
                </a:solidFill>
              </a:rPr>
              <a:t>modrý rámeček</a:t>
            </a:r>
            <a:r>
              <a:rPr lang="cs-CZ" altLang="cs-CZ" sz="2000" dirty="0"/>
              <a:t>). I jediná částice vytvoří dost iontů pro měřitelný napěťový impuls. </a:t>
            </a:r>
          </a:p>
          <a:p>
            <a:pPr marL="0" eaLnBrk="1" hangingPunct="1">
              <a:lnSpc>
                <a:spcPct val="100000"/>
              </a:lnSpc>
              <a:spcBef>
                <a:spcPct val="0"/>
              </a:spcBef>
              <a:buFontTx/>
              <a:buNone/>
            </a:pPr>
            <a:r>
              <a:rPr lang="cs-CZ" altLang="cs-CZ" sz="2000" dirty="0"/>
              <a:t>Elektrodový systém (izolovaný od prostředí nebo umístěný ve vzduchu) se nazývá </a:t>
            </a:r>
            <a:r>
              <a:rPr lang="cs-CZ" altLang="cs-CZ" sz="2000" b="1" dirty="0"/>
              <a:t>ionizační komůrka</a:t>
            </a:r>
            <a:r>
              <a:rPr lang="cs-CZ" altLang="cs-CZ" sz="2000" dirty="0"/>
              <a:t>. Měříme buď jen proud, úměrný intenzitě záření (statické komůrky), nebo počítáme napěťové impulsy, odpovídající průletům jednotlivých částic komůrkou (impulsní komůrky). Časté jsou tzv. náprstkové komůrky, které se skládají z izolujícího kloboučku, v něm uzavřeného vzduchu a pozitivně nabité elektrody. Na bázi ionizačních komůrek jsou vyráběny i osobní dozimetry.</a:t>
            </a:r>
          </a:p>
        </p:txBody>
      </p:sp>
      <p:pic>
        <p:nvPicPr>
          <p:cNvPr id="82949" name="Picture 4" descr="ionkomora">
            <a:extLst>
              <a:ext uri="{FF2B5EF4-FFF2-40B4-BE49-F238E27FC236}">
                <a16:creationId xmlns:a16="http://schemas.microsoft.com/office/drawing/2014/main" id="{4233C1C6-840A-4689-A1FF-03D4475ADEC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8641095" y="690397"/>
            <a:ext cx="2809875" cy="2552700"/>
          </a:xfrm>
          <a:noFill/>
        </p:spPr>
      </p:pic>
    </p:spTree>
    <p:extLst>
      <p:ext uri="{BB962C8B-B14F-4D97-AF65-F5344CB8AC3E}">
        <p14:creationId xmlns:p14="http://schemas.microsoft.com/office/powerpoint/2010/main" val="2127894113"/>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Zástupný symbol pro číslo snímku 8">
            <a:extLst>
              <a:ext uri="{FF2B5EF4-FFF2-40B4-BE49-F238E27FC236}">
                <a16:creationId xmlns:a16="http://schemas.microsoft.com/office/drawing/2014/main" id="{D5DD93B2-BC80-4CFA-8D3C-B22F55DD7F7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7B4878F-72B2-4E4B-BCCA-AFFA6BAF78E7}" type="slidenum">
              <a:rPr lang="cs-CZ" altLang="cs-CZ" sz="1400"/>
              <a:pPr>
                <a:spcBef>
                  <a:spcPct val="0"/>
                </a:spcBef>
                <a:buFontTx/>
                <a:buNone/>
              </a:pPr>
              <a:t>43</a:t>
            </a:fld>
            <a:endParaRPr lang="cs-CZ" altLang="cs-CZ" sz="1400"/>
          </a:p>
        </p:txBody>
      </p:sp>
      <p:sp>
        <p:nvSpPr>
          <p:cNvPr id="84995" name="Rectangle 2">
            <a:extLst>
              <a:ext uri="{FF2B5EF4-FFF2-40B4-BE49-F238E27FC236}">
                <a16:creationId xmlns:a16="http://schemas.microsoft.com/office/drawing/2014/main" id="{B981799B-A09B-4AC4-80C9-0A327E2D53C2}"/>
              </a:ext>
            </a:extLst>
          </p:cNvPr>
          <p:cNvSpPr>
            <a:spLocks noGrp="1" noChangeArrowheads="1"/>
          </p:cNvSpPr>
          <p:nvPr>
            <p:ph type="title" sz="quarter"/>
          </p:nvPr>
        </p:nvSpPr>
        <p:spPr/>
        <p:txBody>
          <a:bodyPr/>
          <a:lstStyle/>
          <a:p>
            <a:pPr eaLnBrk="1" hangingPunct="1"/>
            <a:r>
              <a:rPr lang="cs-CZ" altLang="cs-CZ" sz="3600" dirty="0"/>
              <a:t>Ionizační komůrka</a:t>
            </a:r>
          </a:p>
        </p:txBody>
      </p:sp>
      <p:pic>
        <p:nvPicPr>
          <p:cNvPr id="84996" name="Picture 7" descr="10l_chamber">
            <a:extLst>
              <a:ext uri="{FF2B5EF4-FFF2-40B4-BE49-F238E27FC236}">
                <a16:creationId xmlns:a16="http://schemas.microsoft.com/office/drawing/2014/main" id="{77D6F0DA-8CF9-41CD-8CB2-829982446768}"/>
              </a:ext>
            </a:extLst>
          </p:cNvPr>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4872038" y="1557339"/>
            <a:ext cx="1828800" cy="1316037"/>
          </a:xfrm>
          <a:noFill/>
        </p:spPr>
      </p:pic>
      <p:pic>
        <p:nvPicPr>
          <p:cNvPr id="84997" name="Picture 10" descr="tactic_transp3">
            <a:extLst>
              <a:ext uri="{FF2B5EF4-FFF2-40B4-BE49-F238E27FC236}">
                <a16:creationId xmlns:a16="http://schemas.microsoft.com/office/drawing/2014/main" id="{E783D2C1-90C6-46B9-B9F9-826850C94AB9}"/>
              </a:ext>
            </a:extLst>
          </p:cNvPr>
          <p:cNvPicPr>
            <a:picLocks noGrp="1" noChangeAspect="1" noChangeArrowheads="1"/>
          </p:cNvPicPr>
          <p:nvPr>
            <p:ph sz="quarter" idx="2"/>
          </p:nvPr>
        </p:nvPicPr>
        <p:blipFill>
          <a:blip r:embed="rId4" cstate="print">
            <a:extLst>
              <a:ext uri="{28A0092B-C50C-407E-A947-70E740481C1C}">
                <a14:useLocalDpi xmlns:a14="http://schemas.microsoft.com/office/drawing/2010/main" val="0"/>
              </a:ext>
            </a:extLst>
          </a:blip>
          <a:srcRect/>
          <a:stretch>
            <a:fillRect/>
          </a:stretch>
        </p:blipFill>
        <p:spPr>
          <a:xfrm>
            <a:off x="7319964" y="1765300"/>
            <a:ext cx="2890837" cy="1327150"/>
          </a:xfrm>
          <a:noFill/>
        </p:spPr>
      </p:pic>
      <p:pic>
        <p:nvPicPr>
          <p:cNvPr id="84998" name="Picture 13" descr="Cylindrical graphite cavity ionization chambers">
            <a:extLst>
              <a:ext uri="{FF2B5EF4-FFF2-40B4-BE49-F238E27FC236}">
                <a16:creationId xmlns:a16="http://schemas.microsoft.com/office/drawing/2014/main" id="{332D3E60-87F3-446A-B86E-17B5C302A8AD}"/>
              </a:ext>
            </a:extLst>
          </p:cNvPr>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2063750" y="4076701"/>
            <a:ext cx="2857500" cy="1781175"/>
          </a:xfrm>
          <a:noFill/>
        </p:spPr>
      </p:pic>
      <p:pic>
        <p:nvPicPr>
          <p:cNvPr id="84999" name="Picture 5" descr="FH39_1.jpg (5087 Byte)">
            <a:extLst>
              <a:ext uri="{FF2B5EF4-FFF2-40B4-BE49-F238E27FC236}">
                <a16:creationId xmlns:a16="http://schemas.microsoft.com/office/drawing/2014/main" id="{9B39CE2F-BDDB-4FFA-878A-0167A49EE3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9289" y="1557338"/>
            <a:ext cx="23336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0" name="Picture 16" descr="VacuDap">
            <a:extLst>
              <a:ext uri="{FF2B5EF4-FFF2-40B4-BE49-F238E27FC236}">
                <a16:creationId xmlns:a16="http://schemas.microsoft.com/office/drawing/2014/main" id="{214F9997-707F-47F5-B18E-50FA728F052C}"/>
              </a:ext>
            </a:extLst>
          </p:cNvPr>
          <p:cNvPicPr>
            <a:picLocks noGrp="1" noChangeAspect="1" noChangeArrowheads="1"/>
          </p:cNvPicPr>
          <p:nvPr>
            <p:ph sz="quarter" idx="4"/>
          </p:nvPr>
        </p:nvPicPr>
        <p:blipFill>
          <a:blip r:embed="rId7">
            <a:extLst>
              <a:ext uri="{28A0092B-C50C-407E-A947-70E740481C1C}">
                <a14:useLocalDpi xmlns:a14="http://schemas.microsoft.com/office/drawing/2010/main" val="0"/>
              </a:ext>
            </a:extLst>
          </a:blip>
          <a:srcRect/>
          <a:stretch>
            <a:fillRect/>
          </a:stretch>
        </p:blipFill>
        <p:spPr>
          <a:xfrm>
            <a:off x="8328026" y="3716339"/>
            <a:ext cx="2105025" cy="2187575"/>
          </a:xfrm>
          <a:noFill/>
        </p:spPr>
      </p:pic>
      <p:sp>
        <p:nvSpPr>
          <p:cNvPr id="85001" name="Text Box 18">
            <a:extLst>
              <a:ext uri="{FF2B5EF4-FFF2-40B4-BE49-F238E27FC236}">
                <a16:creationId xmlns:a16="http://schemas.microsoft.com/office/drawing/2014/main" id="{E47DB75D-EAC0-43D2-AA11-F82F4DAE4672}"/>
              </a:ext>
            </a:extLst>
          </p:cNvPr>
          <p:cNvSpPr txBox="1">
            <a:spLocks noChangeArrowheads="1"/>
          </p:cNvSpPr>
          <p:nvPr/>
        </p:nvSpPr>
        <p:spPr bwMode="auto">
          <a:xfrm>
            <a:off x="5436394" y="3716339"/>
            <a:ext cx="2376487"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dirty="0"/>
              <a:t>Ionizační komůrky se vyrábějí v nejrůznějších provedeních, pro kalibrační i běžné měřicí účely. Jsou mj. hlavní součástí i tzv. DAP metrů</a:t>
            </a:r>
          </a:p>
        </p:txBody>
      </p:sp>
      <p:sp>
        <p:nvSpPr>
          <p:cNvPr id="85002" name="Line 19">
            <a:extLst>
              <a:ext uri="{FF2B5EF4-FFF2-40B4-BE49-F238E27FC236}">
                <a16:creationId xmlns:a16="http://schemas.microsoft.com/office/drawing/2014/main" id="{448D5861-1602-4B37-B0FB-468946C633F4}"/>
              </a:ext>
            </a:extLst>
          </p:cNvPr>
          <p:cNvSpPr>
            <a:spLocks noChangeShapeType="1"/>
          </p:cNvSpPr>
          <p:nvPr/>
        </p:nvSpPr>
        <p:spPr bwMode="auto">
          <a:xfrm flipV="1">
            <a:off x="8040688" y="5300664"/>
            <a:ext cx="576262" cy="649287"/>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n-GB" sz="2000"/>
          </a:p>
        </p:txBody>
      </p:sp>
    </p:spTree>
    <p:extLst>
      <p:ext uri="{BB962C8B-B14F-4D97-AF65-F5344CB8AC3E}">
        <p14:creationId xmlns:p14="http://schemas.microsoft.com/office/powerpoint/2010/main" val="2558076633"/>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Zástupný symbol pro číslo snímku 6">
            <a:extLst>
              <a:ext uri="{FF2B5EF4-FFF2-40B4-BE49-F238E27FC236}">
                <a16:creationId xmlns:a16="http://schemas.microsoft.com/office/drawing/2014/main" id="{5FCB270E-9C7E-4151-9686-FDA82492EEC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138E18B-281F-484A-8960-4AEF4D98A204}" type="slidenum">
              <a:rPr lang="cs-CZ" altLang="cs-CZ" sz="1400"/>
              <a:pPr>
                <a:spcBef>
                  <a:spcPct val="0"/>
                </a:spcBef>
                <a:buFontTx/>
                <a:buNone/>
              </a:pPr>
              <a:t>44</a:t>
            </a:fld>
            <a:endParaRPr lang="cs-CZ" altLang="cs-CZ" sz="1400"/>
          </a:p>
        </p:txBody>
      </p:sp>
      <p:sp>
        <p:nvSpPr>
          <p:cNvPr id="87043" name="Rectangle 2">
            <a:extLst>
              <a:ext uri="{FF2B5EF4-FFF2-40B4-BE49-F238E27FC236}">
                <a16:creationId xmlns:a16="http://schemas.microsoft.com/office/drawing/2014/main" id="{33126ABE-9A7E-4180-A921-273CA6AB61F7}"/>
              </a:ext>
            </a:extLst>
          </p:cNvPr>
          <p:cNvSpPr>
            <a:spLocks noGrp="1" noChangeArrowheads="1"/>
          </p:cNvSpPr>
          <p:nvPr>
            <p:ph type="title"/>
          </p:nvPr>
        </p:nvSpPr>
        <p:spPr/>
        <p:txBody>
          <a:bodyPr/>
          <a:lstStyle/>
          <a:p>
            <a:pPr eaLnBrk="1" hangingPunct="1"/>
            <a:r>
              <a:rPr lang="cs-CZ" altLang="cs-CZ" sz="3600" dirty="0"/>
              <a:t>Ionizační komůrka</a:t>
            </a:r>
          </a:p>
        </p:txBody>
      </p:sp>
      <p:sp>
        <p:nvSpPr>
          <p:cNvPr id="87044" name="Rectangle 3">
            <a:extLst>
              <a:ext uri="{FF2B5EF4-FFF2-40B4-BE49-F238E27FC236}">
                <a16:creationId xmlns:a16="http://schemas.microsoft.com/office/drawing/2014/main" id="{0B5EDCC4-DF04-47AF-8BA1-D911A433F0C2}"/>
              </a:ext>
            </a:extLst>
          </p:cNvPr>
          <p:cNvSpPr>
            <a:spLocks noGrp="1" noChangeArrowheads="1"/>
          </p:cNvSpPr>
          <p:nvPr>
            <p:ph type="body" sz="half" idx="1"/>
          </p:nvPr>
        </p:nvSpPr>
        <p:spPr>
          <a:xfrm>
            <a:off x="666000" y="1091318"/>
            <a:ext cx="9021680" cy="3052763"/>
          </a:xfrm>
        </p:spPr>
        <p:txBody>
          <a:bodyPr/>
          <a:lstStyle/>
          <a:p>
            <a:pPr eaLnBrk="1" hangingPunct="1">
              <a:lnSpc>
                <a:spcPct val="100000"/>
              </a:lnSpc>
              <a:buFontTx/>
              <a:buNone/>
            </a:pPr>
            <a:r>
              <a:rPr lang="cs-CZ" altLang="cs-CZ" sz="2000" dirty="0"/>
              <a:t>Ionizační komora může být použita pro měření dávky pokud je nějakým způsobem splněna </a:t>
            </a:r>
            <a:r>
              <a:rPr lang="cs-CZ" altLang="cs-CZ" sz="2000" b="1" dirty="0"/>
              <a:t>podmínka kompenzace</a:t>
            </a:r>
            <a:r>
              <a:rPr lang="cs-CZ" altLang="cs-CZ" sz="2000" dirty="0"/>
              <a:t>. Jde (zjednodušeně) o to, že k dávce přispívá nejen záření procházející daným místem ale i záření procházející okolním prostorem v důsledku rozptylu a tzv. delta-záření (energetických elektronů). Toto sekundární záření přicházející z okolí kompenzuje snížení hodnoty ionizace v důsledku sekundárního záření unikajícího ze svazku do okolí. Aby ionizační komora změřila veškeré záření, včetně sekundárního, musela by být příliš velká (pro vyšší energie záření, kdy sekundární elektrony mohou mít ve vzduchu dolet i několik metrů). Kompenzace může být dosaženo materiálem v okolí elektrody, který je ekvivalentem stlačeného vzduchu. </a:t>
            </a:r>
          </a:p>
        </p:txBody>
      </p:sp>
      <p:pic>
        <p:nvPicPr>
          <p:cNvPr id="87045" name="Picture 4" descr="kompenzace ion komora">
            <a:extLst>
              <a:ext uri="{FF2B5EF4-FFF2-40B4-BE49-F238E27FC236}">
                <a16:creationId xmlns:a16="http://schemas.microsoft.com/office/drawing/2014/main" id="{90E2A6F3-71C1-4122-8CDC-BB754025292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943365" y="4516341"/>
            <a:ext cx="5070880" cy="2067021"/>
          </a:xfrm>
          <a:noFill/>
        </p:spPr>
      </p:pic>
    </p:spTree>
    <p:extLst>
      <p:ext uri="{BB962C8B-B14F-4D97-AF65-F5344CB8AC3E}">
        <p14:creationId xmlns:p14="http://schemas.microsoft.com/office/powerpoint/2010/main" val="2874607883"/>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Zástupný symbol pro číslo snímku 6">
            <a:extLst>
              <a:ext uri="{FF2B5EF4-FFF2-40B4-BE49-F238E27FC236}">
                <a16:creationId xmlns:a16="http://schemas.microsoft.com/office/drawing/2014/main" id="{F37ABF00-FD29-4367-B328-813F0AC35DC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F2E22CF-1BD8-4878-BB47-29A213FD15AD}" type="slidenum">
              <a:rPr lang="cs-CZ" altLang="cs-CZ" sz="1400"/>
              <a:pPr>
                <a:spcBef>
                  <a:spcPct val="0"/>
                </a:spcBef>
                <a:buFontTx/>
                <a:buNone/>
              </a:pPr>
              <a:t>45</a:t>
            </a:fld>
            <a:endParaRPr lang="cs-CZ" altLang="cs-CZ" sz="1400"/>
          </a:p>
        </p:txBody>
      </p:sp>
      <p:sp>
        <p:nvSpPr>
          <p:cNvPr id="89091" name="Rectangle 2">
            <a:extLst>
              <a:ext uri="{FF2B5EF4-FFF2-40B4-BE49-F238E27FC236}">
                <a16:creationId xmlns:a16="http://schemas.microsoft.com/office/drawing/2014/main" id="{206F50F7-E81E-4E54-A3E5-A53F5CB56B96}"/>
              </a:ext>
            </a:extLst>
          </p:cNvPr>
          <p:cNvSpPr>
            <a:spLocks noGrp="1" noChangeArrowheads="1"/>
          </p:cNvSpPr>
          <p:nvPr>
            <p:ph type="title"/>
          </p:nvPr>
        </p:nvSpPr>
        <p:spPr>
          <a:xfrm>
            <a:off x="1981201" y="274638"/>
            <a:ext cx="4906963" cy="1143000"/>
          </a:xfrm>
        </p:spPr>
        <p:txBody>
          <a:bodyPr/>
          <a:lstStyle/>
          <a:p>
            <a:pPr eaLnBrk="1" hangingPunct="1"/>
            <a:r>
              <a:rPr lang="cs-CZ" altLang="cs-CZ" sz="3200" dirty="0"/>
              <a:t>Proporcionální počítače</a:t>
            </a:r>
          </a:p>
        </p:txBody>
      </p:sp>
      <p:sp>
        <p:nvSpPr>
          <p:cNvPr id="89092" name="Rectangle 3">
            <a:extLst>
              <a:ext uri="{FF2B5EF4-FFF2-40B4-BE49-F238E27FC236}">
                <a16:creationId xmlns:a16="http://schemas.microsoft.com/office/drawing/2014/main" id="{1CD271D1-B644-4D25-BDE9-E94798B2C659}"/>
              </a:ext>
            </a:extLst>
          </p:cNvPr>
          <p:cNvSpPr>
            <a:spLocks noGrp="1" noChangeArrowheads="1"/>
          </p:cNvSpPr>
          <p:nvPr>
            <p:ph type="body" sz="half" idx="1"/>
          </p:nvPr>
        </p:nvSpPr>
        <p:spPr>
          <a:xfrm>
            <a:off x="1137037" y="2492375"/>
            <a:ext cx="10440062" cy="3724096"/>
          </a:xfrm>
          <a:noFill/>
        </p:spPr>
        <p:txBody>
          <a:bodyPr wrap="square">
            <a:spAutoFit/>
          </a:bodyPr>
          <a:lstStyle/>
          <a:p>
            <a:pPr eaLnBrk="1" hangingPunct="1">
              <a:lnSpc>
                <a:spcPct val="100000"/>
              </a:lnSpc>
            </a:pPr>
            <a:r>
              <a:rPr lang="cs-CZ" altLang="cs-CZ" sz="2200" dirty="0"/>
              <a:t>V třetí části křivky (III) je napětí mezi elektrodami tak velké a způsobuje tak vysoké urychlení vznikajících volných elektronů, že mohou nárazem ionizovat elektroneutrální molekuly – vznikají „laviny“ elektronů. Ionty získávají mezi nárazy jen malou energii, proto příliš neionizují.</a:t>
            </a:r>
          </a:p>
          <a:p>
            <a:pPr eaLnBrk="1" hangingPunct="1">
              <a:lnSpc>
                <a:spcPct val="100000"/>
              </a:lnSpc>
            </a:pPr>
            <a:r>
              <a:rPr lang="cs-CZ" altLang="cs-CZ" sz="2200" dirty="0"/>
              <a:t>Typickou limitní hodnotou intenzity elektrického pole potřebnou pro vznik lavinové ionizace je hodnota 10</a:t>
            </a:r>
            <a:r>
              <a:rPr lang="cs-CZ" altLang="cs-CZ" sz="2200" baseline="30000" dirty="0"/>
              <a:t>6</a:t>
            </a:r>
            <a:r>
              <a:rPr lang="cs-CZ" altLang="cs-CZ" sz="2200" dirty="0"/>
              <a:t> V/m. </a:t>
            </a:r>
          </a:p>
          <a:p>
            <a:pPr eaLnBrk="1" hangingPunct="1">
              <a:lnSpc>
                <a:spcPct val="100000"/>
              </a:lnSpc>
            </a:pPr>
            <a:r>
              <a:rPr lang="cs-CZ" altLang="cs-CZ" sz="2200" dirty="0"/>
              <a:t>Tuto oblast lze rozdělit na tři úseky. V prvním z nich (</a:t>
            </a:r>
            <a:r>
              <a:rPr lang="cs-CZ" altLang="cs-CZ" sz="2200" dirty="0" err="1"/>
              <a:t>IIIa</a:t>
            </a:r>
            <a:r>
              <a:rPr lang="cs-CZ" altLang="cs-CZ" sz="2200" dirty="0"/>
              <a:t>) elektrony primární vytvářejí víceméně konstantní množství elektronů sekundárních, které pak přispívají k vodivosti prostředí. Tento úsek se nazývá úsek (úplné) </a:t>
            </a:r>
            <a:r>
              <a:rPr lang="cs-CZ" altLang="cs-CZ" sz="2200" b="1" dirty="0"/>
              <a:t>proporcionality </a:t>
            </a:r>
            <a:r>
              <a:rPr lang="cs-CZ" altLang="cs-CZ" sz="2200" dirty="0"/>
              <a:t>(úměrnosti) a pracují v něm tzv. </a:t>
            </a:r>
            <a:r>
              <a:rPr lang="cs-CZ" altLang="cs-CZ" sz="2200" b="1" dirty="0"/>
              <a:t>proporcionální počítače - PP</a:t>
            </a:r>
            <a:r>
              <a:rPr lang="cs-CZ" altLang="cs-CZ" sz="2200" dirty="0"/>
              <a:t>. Množství vytvářených iontů je úměrné intenzitě záření, podobně jako u ionizačních komůrek. </a:t>
            </a:r>
          </a:p>
        </p:txBody>
      </p:sp>
      <p:pic>
        <p:nvPicPr>
          <p:cNvPr id="89093" name="Picture 4" descr="IONCURR">
            <a:extLst>
              <a:ext uri="{FF2B5EF4-FFF2-40B4-BE49-F238E27FC236}">
                <a16:creationId xmlns:a16="http://schemas.microsoft.com/office/drawing/2014/main" id="{B5E1D4E1-9E94-48D1-A85D-5120715A570C}"/>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535864" y="115888"/>
            <a:ext cx="2732087" cy="1960562"/>
          </a:xfrm>
          <a:noFill/>
        </p:spPr>
      </p:pic>
      <p:cxnSp>
        <p:nvCxnSpPr>
          <p:cNvPr id="7" name="Přímá spojovací šipka 6">
            <a:extLst>
              <a:ext uri="{FF2B5EF4-FFF2-40B4-BE49-F238E27FC236}">
                <a16:creationId xmlns:a16="http://schemas.microsoft.com/office/drawing/2014/main" id="{380B4B9F-1DEE-4309-BD2A-D9BE4421604F}"/>
              </a:ext>
            </a:extLst>
          </p:cNvPr>
          <p:cNvCxnSpPr/>
          <p:nvPr/>
        </p:nvCxnSpPr>
        <p:spPr bwMode="auto">
          <a:xfrm flipV="1">
            <a:off x="4151313" y="1268414"/>
            <a:ext cx="5040312" cy="1081087"/>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17779961"/>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Zástupný symbol pro číslo snímku 5">
            <a:extLst>
              <a:ext uri="{FF2B5EF4-FFF2-40B4-BE49-F238E27FC236}">
                <a16:creationId xmlns:a16="http://schemas.microsoft.com/office/drawing/2014/main" id="{E5758B1B-D299-446F-97A2-3EA55E2A8E3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458542E-21FE-4372-804F-BBAF576EC65F}" type="slidenum">
              <a:rPr lang="cs-CZ" altLang="cs-CZ" sz="1400"/>
              <a:pPr>
                <a:spcBef>
                  <a:spcPct val="0"/>
                </a:spcBef>
                <a:buFontTx/>
                <a:buNone/>
              </a:pPr>
              <a:t>46</a:t>
            </a:fld>
            <a:endParaRPr lang="cs-CZ" altLang="cs-CZ" sz="1400"/>
          </a:p>
        </p:txBody>
      </p:sp>
      <p:sp>
        <p:nvSpPr>
          <p:cNvPr id="91139" name="Rectangle 2">
            <a:extLst>
              <a:ext uri="{FF2B5EF4-FFF2-40B4-BE49-F238E27FC236}">
                <a16:creationId xmlns:a16="http://schemas.microsoft.com/office/drawing/2014/main" id="{D29AEFD4-876B-4243-9176-A3BA90415AD3}"/>
              </a:ext>
            </a:extLst>
          </p:cNvPr>
          <p:cNvSpPr>
            <a:spLocks noGrp="1" noChangeArrowheads="1"/>
          </p:cNvSpPr>
          <p:nvPr>
            <p:ph type="title"/>
          </p:nvPr>
        </p:nvSpPr>
        <p:spPr>
          <a:xfrm>
            <a:off x="1981200" y="274638"/>
            <a:ext cx="8229600" cy="633412"/>
          </a:xfrm>
        </p:spPr>
        <p:txBody>
          <a:bodyPr/>
          <a:lstStyle/>
          <a:p>
            <a:pPr eaLnBrk="1" hangingPunct="1"/>
            <a:r>
              <a:rPr lang="cs-CZ" altLang="cs-CZ" sz="3600" dirty="0"/>
              <a:t>Proporcionální počítače</a:t>
            </a:r>
          </a:p>
        </p:txBody>
      </p:sp>
      <p:sp>
        <p:nvSpPr>
          <p:cNvPr id="91140" name="Rectangle 3">
            <a:extLst>
              <a:ext uri="{FF2B5EF4-FFF2-40B4-BE49-F238E27FC236}">
                <a16:creationId xmlns:a16="http://schemas.microsoft.com/office/drawing/2014/main" id="{B393A4CB-CA5B-4F6D-AB64-3FB2D70D1C14}"/>
              </a:ext>
            </a:extLst>
          </p:cNvPr>
          <p:cNvSpPr>
            <a:spLocks noGrp="1" noChangeArrowheads="1"/>
          </p:cNvSpPr>
          <p:nvPr>
            <p:ph type="body" idx="1"/>
          </p:nvPr>
        </p:nvSpPr>
        <p:spPr>
          <a:xfrm>
            <a:off x="1447137" y="1125538"/>
            <a:ext cx="9334832" cy="5170646"/>
          </a:xfrm>
          <a:noFill/>
        </p:spPr>
        <p:txBody>
          <a:bodyPr wrap="square">
            <a:spAutoFit/>
          </a:bodyPr>
          <a:lstStyle/>
          <a:p>
            <a:pPr eaLnBrk="1" hangingPunct="1">
              <a:lnSpc>
                <a:spcPct val="100000"/>
              </a:lnSpc>
              <a:buFontTx/>
              <a:buNone/>
            </a:pPr>
            <a:r>
              <a:rPr lang="cs-CZ" altLang="cs-CZ" sz="2400" dirty="0"/>
              <a:t>Multiplikační kaskádový proces je znám jako </a:t>
            </a:r>
            <a:r>
              <a:rPr lang="cs-CZ" altLang="cs-CZ" sz="2400" b="1" dirty="0" err="1"/>
              <a:t>Townsendova</a:t>
            </a:r>
            <a:r>
              <a:rPr lang="cs-CZ" altLang="cs-CZ" sz="2400" b="1" dirty="0"/>
              <a:t> lavina </a:t>
            </a:r>
            <a:r>
              <a:rPr lang="cs-CZ" altLang="cs-CZ" sz="2400" dirty="0"/>
              <a:t>– každý volný elektron vytvořený v ní srážkou může potenciálně vytvořit více volných elektronů týmž procesem. Poměrné zvýšení počtu elektronů na jednotkové dráze je dáno </a:t>
            </a:r>
            <a:r>
              <a:rPr lang="cs-CZ" altLang="cs-CZ" sz="2400" dirty="0" err="1"/>
              <a:t>Townsendovou</a:t>
            </a:r>
            <a:r>
              <a:rPr lang="cs-CZ" altLang="cs-CZ" sz="2400" dirty="0"/>
              <a:t> rovnicí:</a:t>
            </a:r>
          </a:p>
          <a:p>
            <a:pPr eaLnBrk="1" hangingPunct="1">
              <a:lnSpc>
                <a:spcPct val="100000"/>
              </a:lnSpc>
              <a:buFontTx/>
              <a:buNone/>
            </a:pPr>
            <a:endParaRPr lang="cs-CZ" altLang="cs-CZ" sz="2400" dirty="0"/>
          </a:p>
          <a:p>
            <a:pPr algn="ctr" eaLnBrk="1" hangingPunct="1">
              <a:lnSpc>
                <a:spcPct val="100000"/>
              </a:lnSpc>
              <a:buFontTx/>
              <a:buNone/>
            </a:pPr>
            <a:r>
              <a:rPr lang="cs-CZ" altLang="cs-CZ" sz="2400" dirty="0" err="1"/>
              <a:t>dn</a:t>
            </a:r>
            <a:r>
              <a:rPr lang="cs-CZ" altLang="cs-CZ" sz="2400" dirty="0"/>
              <a:t>/n = </a:t>
            </a:r>
            <a:r>
              <a:rPr lang="cs-CZ" altLang="cs-CZ" sz="2400" dirty="0" err="1">
                <a:latin typeface="Symbol" panose="05050102010706020507" pitchFamily="18" charset="2"/>
              </a:rPr>
              <a:t>a</a:t>
            </a:r>
            <a:r>
              <a:rPr lang="cs-CZ" altLang="cs-CZ" sz="2400" dirty="0" err="1"/>
              <a:t>.dx</a:t>
            </a:r>
            <a:r>
              <a:rPr lang="cs-CZ" altLang="cs-CZ" sz="2400" dirty="0"/>
              <a:t>,</a:t>
            </a:r>
          </a:p>
          <a:p>
            <a:pPr algn="ctr" eaLnBrk="1" hangingPunct="1">
              <a:lnSpc>
                <a:spcPct val="100000"/>
              </a:lnSpc>
              <a:buFontTx/>
              <a:buNone/>
            </a:pPr>
            <a:endParaRPr lang="cs-CZ" altLang="cs-CZ" sz="2400" dirty="0"/>
          </a:p>
          <a:p>
            <a:pPr eaLnBrk="1" hangingPunct="1">
              <a:lnSpc>
                <a:spcPct val="100000"/>
              </a:lnSpc>
              <a:buFontTx/>
              <a:buNone/>
            </a:pPr>
            <a:r>
              <a:rPr lang="cs-CZ" altLang="cs-CZ" sz="2400" dirty="0"/>
              <a:t>kde </a:t>
            </a:r>
            <a:r>
              <a:rPr lang="cs-CZ" altLang="cs-CZ" sz="2400" dirty="0">
                <a:latin typeface="Symbol" panose="05050102010706020507" pitchFamily="18" charset="2"/>
              </a:rPr>
              <a:t>a</a:t>
            </a:r>
            <a:r>
              <a:rPr lang="cs-CZ" altLang="cs-CZ" sz="2400" dirty="0"/>
              <a:t> je </a:t>
            </a:r>
            <a:r>
              <a:rPr lang="cs-CZ" altLang="cs-CZ" sz="2400" dirty="0" err="1"/>
              <a:t>Townsendův</a:t>
            </a:r>
            <a:r>
              <a:rPr lang="cs-CZ" altLang="cs-CZ" sz="2400" dirty="0"/>
              <a:t> koeficient daného plynu. Jeho hodnota je rovna nule pro </a:t>
            </a:r>
            <a:r>
              <a:rPr lang="cs-CZ" altLang="cs-CZ" sz="2400" dirty="0" err="1"/>
              <a:t>podkritickou</a:t>
            </a:r>
            <a:r>
              <a:rPr lang="cs-CZ" altLang="cs-CZ" sz="2400" dirty="0"/>
              <a:t> intenzitu el. pole a pak roste s různou strmostí v závislosti na E. V homogenním elektrickém poli pak platí:</a:t>
            </a:r>
          </a:p>
          <a:p>
            <a:pPr eaLnBrk="1" hangingPunct="1">
              <a:lnSpc>
                <a:spcPct val="100000"/>
              </a:lnSpc>
              <a:buFontTx/>
              <a:buNone/>
            </a:pPr>
            <a:endParaRPr lang="cs-CZ" altLang="cs-CZ" sz="2400" dirty="0"/>
          </a:p>
          <a:p>
            <a:pPr algn="ctr" eaLnBrk="1" hangingPunct="1">
              <a:lnSpc>
                <a:spcPct val="100000"/>
              </a:lnSpc>
              <a:buFontTx/>
              <a:buNone/>
            </a:pPr>
            <a:r>
              <a:rPr lang="cs-CZ" altLang="cs-CZ" sz="2400" dirty="0"/>
              <a:t>n(x) = n(0).</a:t>
            </a:r>
            <a:r>
              <a:rPr lang="cs-CZ" altLang="cs-CZ" sz="2400" dirty="0" err="1"/>
              <a:t>exp</a:t>
            </a:r>
            <a:r>
              <a:rPr lang="cs-CZ" altLang="cs-CZ" sz="2400" dirty="0"/>
              <a:t>(</a:t>
            </a:r>
            <a:r>
              <a:rPr lang="cs-CZ" altLang="cs-CZ" sz="2400" dirty="0" err="1">
                <a:latin typeface="Symbol" panose="05050102010706020507" pitchFamily="18" charset="2"/>
              </a:rPr>
              <a:t>a</a:t>
            </a:r>
            <a:r>
              <a:rPr lang="cs-CZ" altLang="cs-CZ" sz="2400" dirty="0" err="1"/>
              <a:t>x</a:t>
            </a:r>
            <a:r>
              <a:rPr lang="cs-CZ" altLang="cs-CZ" sz="2400" dirty="0"/>
              <a:t>)</a:t>
            </a:r>
          </a:p>
          <a:p>
            <a:pPr eaLnBrk="1" hangingPunct="1">
              <a:lnSpc>
                <a:spcPct val="100000"/>
              </a:lnSpc>
              <a:buFontTx/>
              <a:buNone/>
            </a:pPr>
            <a:r>
              <a:rPr lang="cs-CZ" altLang="cs-CZ" sz="2400" dirty="0"/>
              <a:t>Většina proporcionálních počítačů (PP) však má válcovou geometrii, kdy intenzita pole směrem k anodě roste. </a:t>
            </a:r>
          </a:p>
        </p:txBody>
      </p:sp>
    </p:spTree>
    <p:extLst>
      <p:ext uri="{BB962C8B-B14F-4D97-AF65-F5344CB8AC3E}">
        <p14:creationId xmlns:p14="http://schemas.microsoft.com/office/powerpoint/2010/main" val="1839553372"/>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Zástupný symbol pro číslo snímku 5">
            <a:extLst>
              <a:ext uri="{FF2B5EF4-FFF2-40B4-BE49-F238E27FC236}">
                <a16:creationId xmlns:a16="http://schemas.microsoft.com/office/drawing/2014/main" id="{6C23FE23-CE64-4A79-B5BD-8B0C0865037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CD0695E-0BCB-4C1A-9374-A20F376EDD2B}" type="slidenum">
              <a:rPr lang="cs-CZ" altLang="cs-CZ" sz="1400"/>
              <a:pPr>
                <a:spcBef>
                  <a:spcPct val="0"/>
                </a:spcBef>
                <a:buFontTx/>
                <a:buNone/>
              </a:pPr>
              <a:t>47</a:t>
            </a:fld>
            <a:endParaRPr lang="cs-CZ" altLang="cs-CZ" sz="1400"/>
          </a:p>
        </p:txBody>
      </p:sp>
      <p:sp>
        <p:nvSpPr>
          <p:cNvPr id="93187" name="Rectangle 2">
            <a:extLst>
              <a:ext uri="{FF2B5EF4-FFF2-40B4-BE49-F238E27FC236}">
                <a16:creationId xmlns:a16="http://schemas.microsoft.com/office/drawing/2014/main" id="{B8DC8526-5A5E-4D4D-8398-074CD7B0EFC9}"/>
              </a:ext>
            </a:extLst>
          </p:cNvPr>
          <p:cNvSpPr>
            <a:spLocks noGrp="1" noChangeArrowheads="1"/>
          </p:cNvSpPr>
          <p:nvPr>
            <p:ph type="title"/>
          </p:nvPr>
        </p:nvSpPr>
        <p:spPr>
          <a:xfrm>
            <a:off x="414000" y="260350"/>
            <a:ext cx="10753200" cy="451576"/>
          </a:xfrm>
        </p:spPr>
        <p:txBody>
          <a:bodyPr/>
          <a:lstStyle/>
          <a:p>
            <a:pPr eaLnBrk="1" hangingPunct="1"/>
            <a:r>
              <a:rPr lang="cs-CZ" altLang="cs-CZ" sz="3200" dirty="0"/>
              <a:t>Proporcionální počítače</a:t>
            </a:r>
          </a:p>
        </p:txBody>
      </p:sp>
      <p:sp>
        <p:nvSpPr>
          <p:cNvPr id="93188" name="Rectangle 3">
            <a:extLst>
              <a:ext uri="{FF2B5EF4-FFF2-40B4-BE49-F238E27FC236}">
                <a16:creationId xmlns:a16="http://schemas.microsoft.com/office/drawing/2014/main" id="{8972D635-4880-4A64-AAC7-659631F75906}"/>
              </a:ext>
            </a:extLst>
          </p:cNvPr>
          <p:cNvSpPr>
            <a:spLocks noGrp="1" noChangeArrowheads="1"/>
          </p:cNvSpPr>
          <p:nvPr>
            <p:ph type="body" idx="1"/>
          </p:nvPr>
        </p:nvSpPr>
        <p:spPr>
          <a:xfrm>
            <a:off x="1033669" y="1043608"/>
            <a:ext cx="9875520" cy="4997450"/>
          </a:xfrm>
        </p:spPr>
        <p:txBody>
          <a:bodyPr/>
          <a:lstStyle/>
          <a:p>
            <a:pPr eaLnBrk="1" hangingPunct="1">
              <a:lnSpc>
                <a:spcPct val="100000"/>
              </a:lnSpc>
              <a:buFontTx/>
              <a:buNone/>
            </a:pPr>
            <a:r>
              <a:rPr lang="cs-CZ" altLang="cs-CZ" sz="2400" dirty="0"/>
              <a:t>Vzhledem k velkému multiplikačnímu faktoru jsou PP citlivější a mnohem vhodnější pro počítání jednotlivých částic než pulsní ionizační komůrky (mají lepší poměr signál/šum). </a:t>
            </a:r>
          </a:p>
          <a:p>
            <a:pPr eaLnBrk="1" hangingPunct="1">
              <a:lnSpc>
                <a:spcPct val="100000"/>
              </a:lnSpc>
              <a:buFontTx/>
              <a:buNone/>
            </a:pPr>
            <a:r>
              <a:rPr lang="cs-CZ" altLang="cs-CZ" sz="2400" b="1" dirty="0"/>
              <a:t>Vysokých intenzit elektrického pole se dosahuje kolem velmi tenkých anodových drátků,</a:t>
            </a:r>
            <a:r>
              <a:rPr lang="cs-CZ" altLang="cs-CZ" sz="2400" dirty="0"/>
              <a:t> čímž vznikají velké nároky na kvalitu (homogenitu) povrchu.</a:t>
            </a:r>
          </a:p>
          <a:p>
            <a:pPr eaLnBrk="1" hangingPunct="1">
              <a:lnSpc>
                <a:spcPct val="100000"/>
              </a:lnSpc>
              <a:buFontTx/>
              <a:buNone/>
            </a:pPr>
            <a:r>
              <a:rPr lang="cs-CZ" altLang="cs-CZ" sz="2400" dirty="0"/>
              <a:t>Kvalita a reprodukovatelnost elektrického pole v okolí anody je kladně ovlivnitelná přídatnými elektrodami (mřížkou). Může to vypadat tak, že anoda prochází středem hustě vinuté pružiny, která má funkci mřížky. Existují PP s mnoha anodami a páskovými katodami, umožňující </a:t>
            </a:r>
            <a:r>
              <a:rPr lang="cs-CZ" altLang="cs-CZ" sz="2400" b="1" dirty="0"/>
              <a:t>lokalizaci průletů </a:t>
            </a:r>
            <a:r>
              <a:rPr lang="cs-CZ" altLang="cs-CZ" sz="2400" dirty="0"/>
              <a:t>částic.</a:t>
            </a:r>
          </a:p>
          <a:p>
            <a:pPr eaLnBrk="1" hangingPunct="1">
              <a:lnSpc>
                <a:spcPct val="100000"/>
              </a:lnSpc>
              <a:buFontTx/>
              <a:buNone/>
            </a:pPr>
            <a:r>
              <a:rPr lang="cs-CZ" altLang="cs-CZ" sz="2400" dirty="0"/>
              <a:t>Speciální typy „trubic“ PP (např. s více anodami) jsou používány pro měření aktivity radioaktivních vzorků vkládaných přímo do těchto „trubic“. </a:t>
            </a:r>
          </a:p>
        </p:txBody>
      </p:sp>
    </p:spTree>
    <p:extLst>
      <p:ext uri="{BB962C8B-B14F-4D97-AF65-F5344CB8AC3E}">
        <p14:creationId xmlns:p14="http://schemas.microsoft.com/office/powerpoint/2010/main" val="5161025"/>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Zástupný symbol pro číslo snímku 5">
            <a:extLst>
              <a:ext uri="{FF2B5EF4-FFF2-40B4-BE49-F238E27FC236}">
                <a16:creationId xmlns:a16="http://schemas.microsoft.com/office/drawing/2014/main" id="{2FB908FD-BE85-46AE-8B63-20AC55858EB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7023C99-6151-4F0F-BD5C-A1B7F3C57600}" type="slidenum">
              <a:rPr lang="cs-CZ" altLang="cs-CZ" sz="1400"/>
              <a:pPr>
                <a:spcBef>
                  <a:spcPct val="0"/>
                </a:spcBef>
                <a:buFontTx/>
                <a:buNone/>
              </a:pPr>
              <a:t>48</a:t>
            </a:fld>
            <a:endParaRPr lang="cs-CZ" altLang="cs-CZ" sz="1400"/>
          </a:p>
        </p:txBody>
      </p:sp>
      <p:sp>
        <p:nvSpPr>
          <p:cNvPr id="95235" name="Rectangle 2">
            <a:extLst>
              <a:ext uri="{FF2B5EF4-FFF2-40B4-BE49-F238E27FC236}">
                <a16:creationId xmlns:a16="http://schemas.microsoft.com/office/drawing/2014/main" id="{BBA44E79-D9DB-499E-A846-3CFA39678CC8}"/>
              </a:ext>
            </a:extLst>
          </p:cNvPr>
          <p:cNvSpPr>
            <a:spLocks noGrp="1" noChangeArrowheads="1"/>
          </p:cNvSpPr>
          <p:nvPr>
            <p:ph type="title"/>
          </p:nvPr>
        </p:nvSpPr>
        <p:spPr>
          <a:xfrm>
            <a:off x="1981200" y="274638"/>
            <a:ext cx="8229600" cy="633412"/>
          </a:xfrm>
        </p:spPr>
        <p:txBody>
          <a:bodyPr/>
          <a:lstStyle/>
          <a:p>
            <a:pPr eaLnBrk="1" hangingPunct="1"/>
            <a:r>
              <a:rPr lang="cs-CZ" altLang="cs-CZ" sz="3600" dirty="0"/>
              <a:t>Proporcionální počítače</a:t>
            </a:r>
          </a:p>
        </p:txBody>
      </p:sp>
      <p:sp>
        <p:nvSpPr>
          <p:cNvPr id="95236" name="Rectangle 3">
            <a:extLst>
              <a:ext uri="{FF2B5EF4-FFF2-40B4-BE49-F238E27FC236}">
                <a16:creationId xmlns:a16="http://schemas.microsoft.com/office/drawing/2014/main" id="{CDE3B30E-7077-434E-8428-9EF9B9BA9E0D}"/>
              </a:ext>
            </a:extLst>
          </p:cNvPr>
          <p:cNvSpPr>
            <a:spLocks noGrp="1" noChangeArrowheads="1"/>
          </p:cNvSpPr>
          <p:nvPr>
            <p:ph type="body" idx="1"/>
          </p:nvPr>
        </p:nvSpPr>
        <p:spPr>
          <a:xfrm>
            <a:off x="1049573" y="1125539"/>
            <a:ext cx="9796006" cy="5399087"/>
          </a:xfrm>
        </p:spPr>
        <p:txBody>
          <a:bodyPr/>
          <a:lstStyle/>
          <a:p>
            <a:pPr eaLnBrk="1" hangingPunct="1">
              <a:lnSpc>
                <a:spcPct val="100000"/>
              </a:lnSpc>
              <a:buFontTx/>
              <a:buNone/>
            </a:pPr>
            <a:r>
              <a:rPr lang="cs-CZ" altLang="cs-CZ" sz="2400" dirty="0"/>
              <a:t>Podobně jako ionizační komůrky mohou být PP plněny různými plyny nebo jejich směsmi. Pro stabilitu měření je důležité udržování konstantního tlaku a také čistoty plynové náplně.</a:t>
            </a:r>
          </a:p>
          <a:p>
            <a:pPr eaLnBrk="1" hangingPunct="1">
              <a:lnSpc>
                <a:spcPct val="100000"/>
              </a:lnSpc>
              <a:buFontTx/>
              <a:buNone/>
            </a:pPr>
            <a:r>
              <a:rPr lang="cs-CZ" altLang="cs-CZ" sz="2400" dirty="0"/>
              <a:t>Pro medicínská měření může být výhodné použít jako náplň směs plynů o podobném atomovém složení jako má lidské tělo (např. 64,4% methanu, 32,4% oxidu uhličitého, 3,2% dusíku).</a:t>
            </a:r>
          </a:p>
          <a:p>
            <a:pPr eaLnBrk="1" hangingPunct="1">
              <a:lnSpc>
                <a:spcPct val="100000"/>
              </a:lnSpc>
              <a:buFontTx/>
              <a:buNone/>
            </a:pPr>
            <a:r>
              <a:rPr lang="cs-CZ" altLang="cs-CZ" sz="2400" dirty="0"/>
              <a:t>Významně nepříznivý účinek má na měření </a:t>
            </a:r>
            <a:r>
              <a:rPr lang="cs-CZ" altLang="cs-CZ" sz="2400" b="1" dirty="0"/>
              <a:t>přítomnost kyslíku</a:t>
            </a:r>
            <a:r>
              <a:rPr lang="cs-CZ" altLang="cs-CZ" sz="2400" dirty="0"/>
              <a:t>.</a:t>
            </a:r>
          </a:p>
          <a:p>
            <a:pPr eaLnBrk="1" hangingPunct="1">
              <a:lnSpc>
                <a:spcPct val="100000"/>
              </a:lnSpc>
              <a:buFontTx/>
              <a:buNone/>
            </a:pPr>
            <a:r>
              <a:rPr lang="cs-CZ" altLang="cs-CZ" sz="2400" dirty="0"/>
              <a:t>I u PP se mohou pozitivně uplatnit </a:t>
            </a:r>
            <a:r>
              <a:rPr lang="cs-CZ" altLang="cs-CZ" sz="2400" b="1" dirty="0" err="1"/>
              <a:t>zhášedla</a:t>
            </a:r>
            <a:r>
              <a:rPr lang="cs-CZ" altLang="cs-CZ" sz="2400" dirty="0"/>
              <a:t> – pohlcují fotony schopné vyvolat falešné impulsy.</a:t>
            </a:r>
          </a:p>
          <a:p>
            <a:pPr eaLnBrk="1" hangingPunct="1">
              <a:lnSpc>
                <a:spcPct val="100000"/>
              </a:lnSpc>
              <a:buFontTx/>
              <a:buNone/>
            </a:pPr>
            <a:endParaRPr lang="cs-CZ" altLang="cs-CZ" sz="2400" dirty="0"/>
          </a:p>
          <a:p>
            <a:pPr eaLnBrk="1" hangingPunct="1">
              <a:lnSpc>
                <a:spcPct val="100000"/>
              </a:lnSpc>
              <a:buFontTx/>
              <a:buNone/>
            </a:pPr>
            <a:r>
              <a:rPr lang="cs-CZ" altLang="cs-CZ" sz="2000" dirty="0"/>
              <a:t>U PP se setkávám s falešnými impulsy, které mají původ např. ve fotoelektronech, které vyrazily z katody fotony vzniklé při </a:t>
            </a:r>
            <a:r>
              <a:rPr lang="cs-CZ" altLang="cs-CZ" sz="2000" dirty="0" err="1"/>
              <a:t>deexcitačních</a:t>
            </a:r>
            <a:r>
              <a:rPr lang="cs-CZ" altLang="cs-CZ" sz="2000" dirty="0"/>
              <a:t> procesech.</a:t>
            </a:r>
          </a:p>
          <a:p>
            <a:pPr eaLnBrk="1" hangingPunct="1">
              <a:lnSpc>
                <a:spcPct val="100000"/>
              </a:lnSpc>
              <a:buFontTx/>
              <a:buNone/>
            </a:pPr>
            <a:r>
              <a:rPr lang="cs-CZ" altLang="cs-CZ" sz="2000" dirty="0"/>
              <a:t>PP umožňují rozlišit a změřit energii neutronů, alfa, beta, nízkoenergetického </a:t>
            </a:r>
            <a:r>
              <a:rPr lang="cs-CZ" altLang="cs-CZ" sz="2000" dirty="0" err="1"/>
              <a:t>rtg</a:t>
            </a:r>
            <a:r>
              <a:rPr lang="cs-CZ" altLang="cs-CZ" sz="2000" dirty="0"/>
              <a:t> a gama záření.</a:t>
            </a:r>
          </a:p>
        </p:txBody>
      </p:sp>
    </p:spTree>
    <p:extLst>
      <p:ext uri="{BB962C8B-B14F-4D97-AF65-F5344CB8AC3E}">
        <p14:creationId xmlns:p14="http://schemas.microsoft.com/office/powerpoint/2010/main" val="2478272668"/>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Zástupný symbol pro číslo snímku 6">
            <a:extLst>
              <a:ext uri="{FF2B5EF4-FFF2-40B4-BE49-F238E27FC236}">
                <a16:creationId xmlns:a16="http://schemas.microsoft.com/office/drawing/2014/main" id="{9EEBD173-C459-421C-B06C-C9E388B67D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0D5F796-AE2A-467E-A468-6EC1A2DD15E8}" type="slidenum">
              <a:rPr lang="cs-CZ" altLang="cs-CZ" sz="1400"/>
              <a:pPr>
                <a:spcBef>
                  <a:spcPct val="0"/>
                </a:spcBef>
                <a:buFontTx/>
                <a:buNone/>
              </a:pPr>
              <a:t>49</a:t>
            </a:fld>
            <a:endParaRPr lang="cs-CZ" altLang="cs-CZ" sz="1400"/>
          </a:p>
        </p:txBody>
      </p:sp>
      <p:sp>
        <p:nvSpPr>
          <p:cNvPr id="97283" name="Rectangle 2">
            <a:extLst>
              <a:ext uri="{FF2B5EF4-FFF2-40B4-BE49-F238E27FC236}">
                <a16:creationId xmlns:a16="http://schemas.microsoft.com/office/drawing/2014/main" id="{CC4E60CD-C215-413D-8ED2-F83304BCD57F}"/>
              </a:ext>
            </a:extLst>
          </p:cNvPr>
          <p:cNvSpPr>
            <a:spLocks noGrp="1" noChangeArrowheads="1"/>
          </p:cNvSpPr>
          <p:nvPr>
            <p:ph type="title"/>
          </p:nvPr>
        </p:nvSpPr>
        <p:spPr>
          <a:xfrm>
            <a:off x="1232453" y="333375"/>
            <a:ext cx="4190337" cy="719138"/>
          </a:xfrm>
        </p:spPr>
        <p:txBody>
          <a:bodyPr/>
          <a:lstStyle/>
          <a:p>
            <a:pPr eaLnBrk="1" hangingPunct="1"/>
            <a:r>
              <a:rPr lang="cs-CZ" altLang="cs-CZ" sz="3600" dirty="0"/>
              <a:t>Počítače záření</a:t>
            </a:r>
            <a:endParaRPr lang="en-GB" altLang="cs-CZ" sz="3600" dirty="0"/>
          </a:p>
        </p:txBody>
      </p:sp>
      <p:sp>
        <p:nvSpPr>
          <p:cNvPr id="97284" name="Rectangle 3">
            <a:extLst>
              <a:ext uri="{FF2B5EF4-FFF2-40B4-BE49-F238E27FC236}">
                <a16:creationId xmlns:a16="http://schemas.microsoft.com/office/drawing/2014/main" id="{EA06E8F1-4F1E-409A-A8DC-F6E254901CB3}"/>
              </a:ext>
            </a:extLst>
          </p:cNvPr>
          <p:cNvSpPr>
            <a:spLocks noGrp="1" noChangeArrowheads="1"/>
          </p:cNvSpPr>
          <p:nvPr>
            <p:ph type="body" sz="half" idx="1"/>
          </p:nvPr>
        </p:nvSpPr>
        <p:spPr>
          <a:xfrm>
            <a:off x="1081377" y="1385888"/>
            <a:ext cx="9907326" cy="5472112"/>
          </a:xfrm>
        </p:spPr>
        <p:txBody>
          <a:bodyPr/>
          <a:lstStyle/>
          <a:p>
            <a:pPr eaLnBrk="1" hangingPunct="1">
              <a:lnSpc>
                <a:spcPct val="100000"/>
              </a:lnSpc>
              <a:buFont typeface="Wingdings" panose="05000000000000000000" pitchFamily="2" charset="2"/>
              <a:buChar char="Ø"/>
            </a:pPr>
            <a:r>
              <a:rPr lang="cs-CZ" altLang="cs-CZ" sz="2000" dirty="0"/>
              <a:t>Počítače záření jsou detektory záření, které detekují jednotlivé fotony nebo částice, a tudíž je umožňují počítat.</a:t>
            </a:r>
          </a:p>
          <a:p>
            <a:pPr eaLnBrk="1" hangingPunct="1">
              <a:lnSpc>
                <a:spcPct val="100000"/>
              </a:lnSpc>
              <a:buFont typeface="Wingdings" panose="05000000000000000000" pitchFamily="2" charset="2"/>
              <a:buChar char="Ø"/>
            </a:pPr>
            <a:r>
              <a:rPr lang="cs-CZ" altLang="cs-CZ" sz="2000" b="1" dirty="0"/>
              <a:t>Geiger-Müllerův počítač  </a:t>
            </a:r>
            <a:r>
              <a:rPr lang="cs-CZ" altLang="cs-CZ" sz="2000" dirty="0"/>
              <a:t>je založen na ionizaci plynu, ovšem hodnota napětí na elektrodách je taková, že dokonce i jednotlivý foton či částice ionizujícího záření vytváří dostatek iontů k tomu, aby mohla být detekována. </a:t>
            </a:r>
          </a:p>
          <a:p>
            <a:pPr eaLnBrk="1" hangingPunct="1">
              <a:lnSpc>
                <a:spcPct val="100000"/>
              </a:lnSpc>
              <a:buFont typeface="Wingdings" panose="05000000000000000000" pitchFamily="2" charset="2"/>
              <a:buChar char="Ø"/>
            </a:pPr>
            <a:r>
              <a:rPr lang="cs-CZ" altLang="cs-CZ" sz="2000" dirty="0"/>
              <a:t>Napětí mezi elektrodami je tak vysoké, že dokonce </a:t>
            </a:r>
            <a:r>
              <a:rPr lang="cs-CZ" altLang="cs-CZ" sz="2000" dirty="0">
                <a:solidFill>
                  <a:srgbClr val="FF0066"/>
                </a:solidFill>
              </a:rPr>
              <a:t>sekundární ionty</a:t>
            </a:r>
            <a:r>
              <a:rPr lang="cs-CZ" altLang="cs-CZ" sz="2000" dirty="0">
                <a:solidFill>
                  <a:srgbClr val="CCFFFF"/>
                </a:solidFill>
              </a:rPr>
              <a:t> </a:t>
            </a:r>
            <a:r>
              <a:rPr lang="cs-CZ" altLang="cs-CZ" sz="2000" dirty="0"/>
              <a:t>mohou ionizovat neutrální molekuly a nastává tzv. </a:t>
            </a:r>
            <a:r>
              <a:rPr lang="cs-CZ" altLang="cs-CZ" sz="2000" b="1" dirty="0"/>
              <a:t>multiplikace</a:t>
            </a:r>
            <a:r>
              <a:rPr lang="cs-CZ" altLang="cs-CZ" sz="2000" dirty="0"/>
              <a:t> neboli </a:t>
            </a:r>
            <a:r>
              <a:rPr lang="cs-CZ" altLang="cs-CZ" sz="2000" b="1" dirty="0"/>
              <a:t>lavinový efekt</a:t>
            </a:r>
            <a:r>
              <a:rPr lang="cs-CZ" altLang="cs-CZ" sz="2000" dirty="0"/>
              <a:t>. </a:t>
            </a:r>
          </a:p>
          <a:p>
            <a:pPr eaLnBrk="1" hangingPunct="1">
              <a:lnSpc>
                <a:spcPct val="100000"/>
              </a:lnSpc>
              <a:buFont typeface="Wingdings" panose="05000000000000000000" pitchFamily="2" charset="2"/>
              <a:buChar char="Ø"/>
            </a:pPr>
            <a:r>
              <a:rPr lang="cs-CZ" altLang="cs-CZ" sz="2000" dirty="0"/>
              <a:t>„Lavina" iontů zasahujících jednu z elektrod je registrována jako krátký napěťový impuls. Počet impulsů udává počet fotonů nebo částic. </a:t>
            </a:r>
            <a:r>
              <a:rPr lang="cs-CZ" altLang="cs-CZ" sz="2000" dirty="0">
                <a:solidFill>
                  <a:srgbClr val="FF0066"/>
                </a:solidFill>
              </a:rPr>
              <a:t>Velikost impulsu však nezávisí na energii fotonu</a:t>
            </a:r>
            <a:r>
              <a:rPr lang="cs-CZ" altLang="cs-CZ" sz="2000" dirty="0"/>
              <a:t>, a proto tento počítač nelze použít pro měření energie částic (jedná se o detektor záření, nikoliv o dozimetrické čidlo). </a:t>
            </a:r>
          </a:p>
          <a:p>
            <a:pPr eaLnBrk="1" hangingPunct="1">
              <a:lnSpc>
                <a:spcPct val="100000"/>
              </a:lnSpc>
              <a:buFont typeface="Wingdings" panose="05000000000000000000" pitchFamily="2" charset="2"/>
              <a:buChar char="Ø"/>
            </a:pPr>
            <a:r>
              <a:rPr lang="cs-CZ" altLang="cs-CZ" sz="2000" dirty="0"/>
              <a:t>U GM </a:t>
            </a:r>
            <a:r>
              <a:rPr lang="cs-CZ" altLang="cs-CZ" sz="2000" dirty="0" err="1"/>
              <a:t>počátače</a:t>
            </a:r>
            <a:r>
              <a:rPr lang="cs-CZ" altLang="cs-CZ" sz="2000" dirty="0"/>
              <a:t> hrají zvýšenou roli fotoelektrony, které byly vyraženy z katody fotony vzniklými při </a:t>
            </a:r>
            <a:r>
              <a:rPr lang="cs-CZ" altLang="cs-CZ" sz="2000" dirty="0" err="1"/>
              <a:t>deexcitačních</a:t>
            </a:r>
            <a:r>
              <a:rPr lang="cs-CZ" altLang="cs-CZ" sz="2000" dirty="0"/>
              <a:t> procesech.</a:t>
            </a:r>
          </a:p>
        </p:txBody>
      </p:sp>
    </p:spTree>
    <p:extLst>
      <p:ext uri="{BB962C8B-B14F-4D97-AF65-F5344CB8AC3E}">
        <p14:creationId xmlns:p14="http://schemas.microsoft.com/office/powerpoint/2010/main" val="2137801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Zástupný symbol pro číslo snímku 5">
            <a:extLst>
              <a:ext uri="{FF2B5EF4-FFF2-40B4-BE49-F238E27FC236}">
                <a16:creationId xmlns:a16="http://schemas.microsoft.com/office/drawing/2014/main" id="{458DFF10-1DB4-4D06-AE89-A17702898AE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CD30DD2-0442-4CD7-AB6B-A268D6B643F8}" type="slidenum">
              <a:rPr lang="cs-CZ" altLang="cs-CZ" sz="1400"/>
              <a:pPr>
                <a:spcBef>
                  <a:spcPct val="0"/>
                </a:spcBef>
                <a:buFontTx/>
                <a:buNone/>
              </a:pPr>
              <a:t>5</a:t>
            </a:fld>
            <a:endParaRPr lang="cs-CZ" altLang="cs-CZ" sz="1400"/>
          </a:p>
        </p:txBody>
      </p:sp>
      <p:sp>
        <p:nvSpPr>
          <p:cNvPr id="11267" name="Rectangle 2">
            <a:extLst>
              <a:ext uri="{FF2B5EF4-FFF2-40B4-BE49-F238E27FC236}">
                <a16:creationId xmlns:a16="http://schemas.microsoft.com/office/drawing/2014/main" id="{9418BB65-522D-450F-A9B0-C93C0DCF2310}"/>
              </a:ext>
            </a:extLst>
          </p:cNvPr>
          <p:cNvSpPr>
            <a:spLocks noGrp="1" noChangeArrowheads="1"/>
          </p:cNvSpPr>
          <p:nvPr>
            <p:ph type="title"/>
          </p:nvPr>
        </p:nvSpPr>
        <p:spPr>
          <a:xfrm>
            <a:off x="540000" y="290629"/>
            <a:ext cx="10753200" cy="451576"/>
          </a:xfrm>
        </p:spPr>
        <p:txBody>
          <a:bodyPr/>
          <a:lstStyle/>
          <a:p>
            <a:pPr eaLnBrk="1" hangingPunct="1"/>
            <a:r>
              <a:rPr lang="cs-CZ" altLang="cs-CZ" b="1" dirty="0"/>
              <a:t>Fyzikální poločas</a:t>
            </a:r>
            <a:endParaRPr lang="en-GB" altLang="cs-CZ" b="1" dirty="0"/>
          </a:p>
        </p:txBody>
      </p:sp>
      <p:sp>
        <p:nvSpPr>
          <p:cNvPr id="11268" name="Rectangle 3">
            <a:extLst>
              <a:ext uri="{FF2B5EF4-FFF2-40B4-BE49-F238E27FC236}">
                <a16:creationId xmlns:a16="http://schemas.microsoft.com/office/drawing/2014/main" id="{4885F443-12F0-403F-8E59-9D7E461227C6}"/>
              </a:ext>
            </a:extLst>
          </p:cNvPr>
          <p:cNvSpPr>
            <a:spLocks noGrp="1" noChangeArrowheads="1"/>
          </p:cNvSpPr>
          <p:nvPr>
            <p:ph type="body" idx="1"/>
          </p:nvPr>
        </p:nvSpPr>
        <p:spPr>
          <a:xfrm>
            <a:off x="1981200" y="1341438"/>
            <a:ext cx="8229600" cy="5111750"/>
          </a:xfrm>
          <a:solidFill>
            <a:schemeClr val="bg1">
              <a:alpha val="0"/>
            </a:schemeClr>
          </a:solidFill>
        </p:spPr>
        <p:txBody>
          <a:bodyPr/>
          <a:lstStyle/>
          <a:p>
            <a:pPr eaLnBrk="1" hangingPunct="1">
              <a:lnSpc>
                <a:spcPct val="90000"/>
              </a:lnSpc>
              <a:buFont typeface="Wingdings" panose="05000000000000000000" pitchFamily="2" charset="2"/>
              <a:buChar char="Ø"/>
            </a:pPr>
            <a:r>
              <a:rPr lang="cs-CZ" altLang="cs-CZ" i="1" dirty="0" err="1"/>
              <a:t>T</a:t>
            </a:r>
            <a:r>
              <a:rPr lang="cs-CZ" altLang="cs-CZ" i="1" baseline="-25000" dirty="0" err="1"/>
              <a:t>f</a:t>
            </a:r>
            <a:r>
              <a:rPr lang="cs-CZ" altLang="cs-CZ" dirty="0"/>
              <a:t> – doba, během které aktivita vzorku A</a:t>
            </a:r>
            <a:r>
              <a:rPr lang="cs-CZ" altLang="cs-CZ" baseline="-25000" dirty="0"/>
              <a:t>t</a:t>
            </a:r>
            <a:r>
              <a:rPr lang="cs-CZ" altLang="cs-CZ" dirty="0"/>
              <a:t> klesne na jednu polovinu počáteční hodnoty A</a:t>
            </a:r>
            <a:r>
              <a:rPr lang="cs-CZ" altLang="cs-CZ" baseline="-25000" dirty="0"/>
              <a:t>0</a:t>
            </a:r>
            <a:r>
              <a:rPr lang="cs-CZ" altLang="cs-CZ" dirty="0"/>
              <a:t>. Odvození:</a:t>
            </a:r>
          </a:p>
          <a:p>
            <a:pPr eaLnBrk="1" hangingPunct="1">
              <a:lnSpc>
                <a:spcPct val="90000"/>
              </a:lnSpc>
              <a:buFont typeface="Wingdings" panose="05000000000000000000" pitchFamily="2" charset="2"/>
              <a:buNone/>
            </a:pPr>
            <a:endParaRPr lang="cs-CZ" altLang="cs-CZ" dirty="0"/>
          </a:p>
          <a:p>
            <a:pPr algn="ctr" eaLnBrk="1" hangingPunct="1">
              <a:lnSpc>
                <a:spcPct val="90000"/>
              </a:lnSpc>
              <a:buFontTx/>
              <a:buNone/>
            </a:pPr>
            <a:r>
              <a:rPr lang="cs-CZ" altLang="cs-CZ" dirty="0"/>
              <a:t>A</a:t>
            </a:r>
            <a:r>
              <a:rPr lang="cs-CZ" altLang="cs-CZ" baseline="-25000" dirty="0"/>
              <a:t>0</a:t>
            </a:r>
            <a:r>
              <a:rPr lang="cs-CZ" altLang="cs-CZ" dirty="0"/>
              <a:t>/2 = A</a:t>
            </a:r>
            <a:r>
              <a:rPr lang="cs-CZ" altLang="cs-CZ" baseline="-25000" dirty="0"/>
              <a:t>0</a:t>
            </a:r>
            <a:r>
              <a:rPr lang="cs-CZ" altLang="cs-CZ" dirty="0"/>
              <a:t>.e</a:t>
            </a:r>
            <a:r>
              <a:rPr lang="cs-CZ" altLang="cs-CZ" baseline="30000" dirty="0"/>
              <a:t>-</a:t>
            </a:r>
            <a:r>
              <a:rPr lang="cs-CZ" altLang="cs-CZ" baseline="30000" dirty="0">
                <a:latin typeface="Symbol" panose="05050102010706020507" pitchFamily="18" charset="2"/>
              </a:rPr>
              <a:t>l</a:t>
            </a:r>
            <a:r>
              <a:rPr lang="cs-CZ" altLang="cs-CZ" baseline="30000" dirty="0"/>
              <a:t>.T</a:t>
            </a:r>
            <a:r>
              <a:rPr lang="cs-CZ" altLang="cs-CZ" sz="2000" baseline="30000" dirty="0"/>
              <a:t>f</a:t>
            </a:r>
            <a:r>
              <a:rPr lang="cs-CZ" altLang="cs-CZ" dirty="0"/>
              <a:t>    tedy   ½ = e</a:t>
            </a:r>
            <a:r>
              <a:rPr lang="cs-CZ" altLang="cs-CZ" baseline="30000" dirty="0"/>
              <a:t>-</a:t>
            </a:r>
            <a:r>
              <a:rPr lang="cs-CZ" altLang="cs-CZ" baseline="30000" dirty="0">
                <a:latin typeface="Symbol" panose="05050102010706020507" pitchFamily="18" charset="2"/>
              </a:rPr>
              <a:t>l</a:t>
            </a:r>
            <a:r>
              <a:rPr lang="cs-CZ" altLang="cs-CZ" baseline="30000" dirty="0"/>
              <a:t>. </a:t>
            </a:r>
            <a:r>
              <a:rPr lang="cs-CZ" altLang="cs-CZ" baseline="30000" dirty="0" err="1"/>
              <a:t>T</a:t>
            </a:r>
            <a:r>
              <a:rPr lang="cs-CZ" altLang="cs-CZ" sz="2000" baseline="30000" dirty="0" err="1"/>
              <a:t>f</a:t>
            </a:r>
            <a:endParaRPr lang="cs-CZ" altLang="cs-CZ" baseline="30000" dirty="0"/>
          </a:p>
          <a:p>
            <a:pPr eaLnBrk="1" hangingPunct="1">
              <a:lnSpc>
                <a:spcPct val="90000"/>
              </a:lnSpc>
              <a:buFontTx/>
              <a:buNone/>
            </a:pPr>
            <a:endParaRPr lang="cs-CZ" altLang="cs-CZ" dirty="0"/>
          </a:p>
          <a:p>
            <a:pPr eaLnBrk="1" hangingPunct="1">
              <a:lnSpc>
                <a:spcPct val="90000"/>
              </a:lnSpc>
              <a:buFont typeface="Wingdings" panose="05000000000000000000" pitchFamily="2" charset="2"/>
              <a:buChar char="Ø"/>
            </a:pPr>
            <a:r>
              <a:rPr lang="cs-CZ" altLang="cs-CZ" dirty="0"/>
              <a:t>Po zlogaritmování obou stran rovnice a úpravě:</a:t>
            </a:r>
          </a:p>
          <a:p>
            <a:pPr eaLnBrk="1" hangingPunct="1">
              <a:lnSpc>
                <a:spcPct val="90000"/>
              </a:lnSpc>
              <a:buFont typeface="Wingdings" panose="05000000000000000000" pitchFamily="2" charset="2"/>
              <a:buNone/>
            </a:pPr>
            <a:endParaRPr lang="cs-CZ" altLang="cs-CZ" dirty="0"/>
          </a:p>
          <a:p>
            <a:pPr algn="ctr" eaLnBrk="1" hangingPunct="1">
              <a:lnSpc>
                <a:spcPct val="90000"/>
              </a:lnSpc>
              <a:buFontTx/>
              <a:buNone/>
            </a:pPr>
            <a:r>
              <a:rPr lang="cs-CZ" altLang="cs-CZ" dirty="0" err="1"/>
              <a:t>T</a:t>
            </a:r>
            <a:r>
              <a:rPr lang="cs-CZ" altLang="cs-CZ" baseline="-25000" dirty="0" err="1"/>
              <a:t>f</a:t>
            </a:r>
            <a:r>
              <a:rPr lang="cs-CZ" altLang="cs-CZ" dirty="0"/>
              <a:t> = ln2/</a:t>
            </a:r>
            <a:r>
              <a:rPr lang="cs-CZ" altLang="cs-CZ" dirty="0" err="1">
                <a:latin typeface="Symbol" panose="05050102010706020507" pitchFamily="18" charset="2"/>
              </a:rPr>
              <a:t>l</a:t>
            </a:r>
            <a:r>
              <a:rPr lang="cs-CZ" altLang="cs-CZ" baseline="-25000" dirty="0" err="1"/>
              <a:t>f</a:t>
            </a:r>
            <a:r>
              <a:rPr lang="cs-CZ" altLang="cs-CZ" dirty="0"/>
              <a:t>               tedy   </a:t>
            </a:r>
            <a:r>
              <a:rPr lang="cs-CZ" altLang="cs-CZ" dirty="0" err="1"/>
              <a:t>T</a:t>
            </a:r>
            <a:r>
              <a:rPr lang="cs-CZ" altLang="cs-CZ" baseline="-25000" dirty="0" err="1"/>
              <a:t>f</a:t>
            </a:r>
            <a:r>
              <a:rPr lang="cs-CZ" altLang="cs-CZ" dirty="0"/>
              <a:t> = 0,693/</a:t>
            </a:r>
            <a:r>
              <a:rPr lang="cs-CZ" altLang="cs-CZ" dirty="0" err="1">
                <a:latin typeface="Symbol" panose="05050102010706020507" pitchFamily="18" charset="2"/>
              </a:rPr>
              <a:t>l</a:t>
            </a:r>
            <a:r>
              <a:rPr lang="cs-CZ" altLang="cs-CZ" baseline="-25000" dirty="0" err="1"/>
              <a:t>f</a:t>
            </a:r>
            <a:endParaRPr lang="cs-CZ" altLang="cs-CZ" baseline="-25000" dirty="0"/>
          </a:p>
        </p:txBody>
      </p:sp>
    </p:spTree>
    <p:extLst>
      <p:ext uri="{BB962C8B-B14F-4D97-AF65-F5344CB8AC3E}">
        <p14:creationId xmlns:p14="http://schemas.microsoft.com/office/powerpoint/2010/main" val="3870195669"/>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Zástupný symbol pro číslo snímku 5">
            <a:extLst>
              <a:ext uri="{FF2B5EF4-FFF2-40B4-BE49-F238E27FC236}">
                <a16:creationId xmlns:a16="http://schemas.microsoft.com/office/drawing/2014/main" id="{1FE7BEA8-8EC9-441B-B0E3-04C026213D3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AC1E25D-4CDE-4317-973F-618DFD3F6CA7}" type="slidenum">
              <a:rPr lang="cs-CZ" altLang="cs-CZ" sz="1400"/>
              <a:pPr>
                <a:spcBef>
                  <a:spcPct val="0"/>
                </a:spcBef>
                <a:buFontTx/>
                <a:buNone/>
              </a:pPr>
              <a:t>50</a:t>
            </a:fld>
            <a:endParaRPr lang="cs-CZ" altLang="cs-CZ" sz="1400"/>
          </a:p>
        </p:txBody>
      </p:sp>
      <p:sp>
        <p:nvSpPr>
          <p:cNvPr id="99331" name="Rectangle 2">
            <a:extLst>
              <a:ext uri="{FF2B5EF4-FFF2-40B4-BE49-F238E27FC236}">
                <a16:creationId xmlns:a16="http://schemas.microsoft.com/office/drawing/2014/main" id="{73EACE38-83EA-4928-BF70-C14431F418A0}"/>
              </a:ext>
            </a:extLst>
          </p:cNvPr>
          <p:cNvSpPr>
            <a:spLocks noGrp="1" noChangeArrowheads="1"/>
          </p:cNvSpPr>
          <p:nvPr>
            <p:ph type="title"/>
          </p:nvPr>
        </p:nvSpPr>
        <p:spPr>
          <a:xfrm>
            <a:off x="985962" y="274638"/>
            <a:ext cx="6102226" cy="727226"/>
          </a:xfrm>
        </p:spPr>
        <p:txBody>
          <a:bodyPr/>
          <a:lstStyle/>
          <a:p>
            <a:pPr algn="l" eaLnBrk="1" hangingPunct="1"/>
            <a:r>
              <a:rPr lang="en-GB" altLang="cs-CZ" sz="3600" dirty="0">
                <a:solidFill>
                  <a:srgbClr val="0000DC"/>
                </a:solidFill>
              </a:rPr>
              <a:t>Geiger-Müller</a:t>
            </a:r>
            <a:r>
              <a:rPr lang="cs-CZ" altLang="cs-CZ" sz="3600" dirty="0" err="1">
                <a:solidFill>
                  <a:srgbClr val="0000DC"/>
                </a:solidFill>
              </a:rPr>
              <a:t>ův</a:t>
            </a:r>
            <a:r>
              <a:rPr lang="cs-CZ" altLang="cs-CZ" sz="3600" dirty="0">
                <a:solidFill>
                  <a:srgbClr val="0000DC"/>
                </a:solidFill>
              </a:rPr>
              <a:t> počítač</a:t>
            </a:r>
            <a:endParaRPr lang="en-GB" altLang="cs-CZ" sz="3600" dirty="0">
              <a:solidFill>
                <a:srgbClr val="0000DC"/>
              </a:solidFill>
            </a:endParaRPr>
          </a:p>
        </p:txBody>
      </p:sp>
      <p:pic>
        <p:nvPicPr>
          <p:cNvPr id="99332" name="Picture 3" descr="GMTUBE">
            <a:extLst>
              <a:ext uri="{FF2B5EF4-FFF2-40B4-BE49-F238E27FC236}">
                <a16:creationId xmlns:a16="http://schemas.microsoft.com/office/drawing/2014/main" id="{AFB49937-A73D-4AFF-A1DD-F8B04100955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800516" y="1090075"/>
            <a:ext cx="4810125" cy="2105025"/>
          </a:xfrm>
          <a:noFill/>
        </p:spPr>
      </p:pic>
      <p:sp>
        <p:nvSpPr>
          <p:cNvPr id="99333" name="Text Box 4">
            <a:extLst>
              <a:ext uri="{FF2B5EF4-FFF2-40B4-BE49-F238E27FC236}">
                <a16:creationId xmlns:a16="http://schemas.microsoft.com/office/drawing/2014/main" id="{6B6493BA-744C-43A7-9ABD-1C825A3E8CE7}"/>
              </a:ext>
            </a:extLst>
          </p:cNvPr>
          <p:cNvSpPr txBox="1">
            <a:spLocks noChangeArrowheads="1"/>
          </p:cNvSpPr>
          <p:nvPr/>
        </p:nvSpPr>
        <p:spPr bwMode="auto">
          <a:xfrm>
            <a:off x="7313875" y="1219201"/>
            <a:ext cx="4043238" cy="2592387"/>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cs-CZ" altLang="cs-CZ" sz="2000" dirty="0"/>
              <a:t>K – válcová katoda, </a:t>
            </a:r>
          </a:p>
          <a:p>
            <a:pPr algn="just">
              <a:spcBef>
                <a:spcPct val="0"/>
              </a:spcBef>
              <a:buFontTx/>
              <a:buNone/>
            </a:pPr>
            <a:r>
              <a:rPr lang="cs-CZ" altLang="cs-CZ" sz="2000" dirty="0"/>
              <a:t>A – centrální drát anody, </a:t>
            </a:r>
          </a:p>
          <a:p>
            <a:pPr algn="just">
              <a:spcBef>
                <a:spcPct val="0"/>
              </a:spcBef>
              <a:buFontTx/>
              <a:buNone/>
            </a:pPr>
            <a:r>
              <a:rPr lang="cs-CZ" altLang="cs-CZ" sz="2000" dirty="0"/>
              <a:t>O – vstupní okno, </a:t>
            </a:r>
          </a:p>
          <a:p>
            <a:pPr algn="just">
              <a:spcBef>
                <a:spcPct val="0"/>
              </a:spcBef>
              <a:buFontTx/>
              <a:buNone/>
            </a:pPr>
            <a:r>
              <a:rPr lang="cs-CZ" altLang="cs-CZ" sz="2000" dirty="0"/>
              <a:t>I - izolátor, </a:t>
            </a:r>
          </a:p>
          <a:p>
            <a:pPr algn="just">
              <a:spcBef>
                <a:spcPct val="0"/>
              </a:spcBef>
              <a:buFontTx/>
              <a:buNone/>
            </a:pPr>
            <a:r>
              <a:rPr lang="cs-CZ" altLang="cs-CZ" sz="2000" dirty="0"/>
              <a:t>R – pracovní odpor, </a:t>
            </a:r>
          </a:p>
          <a:p>
            <a:pPr algn="just">
              <a:spcBef>
                <a:spcPct val="0"/>
              </a:spcBef>
              <a:buFontTx/>
              <a:buNone/>
            </a:pPr>
            <a:r>
              <a:rPr lang="cs-CZ" altLang="cs-CZ" sz="2000" dirty="0"/>
              <a:t>C – kondenzátor kapacitní vazby, </a:t>
            </a:r>
          </a:p>
          <a:p>
            <a:pPr algn="just">
              <a:spcBef>
                <a:spcPct val="0"/>
              </a:spcBef>
              <a:buFontTx/>
              <a:buNone/>
            </a:pPr>
            <a:r>
              <a:rPr lang="cs-CZ" altLang="cs-CZ" sz="2000" dirty="0"/>
              <a:t>Co – svorky čítače.</a:t>
            </a:r>
          </a:p>
        </p:txBody>
      </p:sp>
      <p:sp>
        <p:nvSpPr>
          <p:cNvPr id="99334" name="Rectangle 5">
            <a:extLst>
              <a:ext uri="{FF2B5EF4-FFF2-40B4-BE49-F238E27FC236}">
                <a16:creationId xmlns:a16="http://schemas.microsoft.com/office/drawing/2014/main" id="{B8733301-C56F-47B9-95E1-184192B9D960}"/>
              </a:ext>
            </a:extLst>
          </p:cNvPr>
          <p:cNvSpPr>
            <a:spLocks noChangeArrowheads="1"/>
          </p:cNvSpPr>
          <p:nvPr/>
        </p:nvSpPr>
        <p:spPr bwMode="auto">
          <a:xfrm>
            <a:off x="1097281" y="3657600"/>
            <a:ext cx="10774016"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 typeface="Wingdings" panose="05000000000000000000" pitchFamily="2" charset="2"/>
              <a:buNone/>
            </a:pPr>
            <a:r>
              <a:rPr lang="cs-CZ" altLang="cs-CZ" sz="2000" dirty="0"/>
              <a:t>Geiger-</a:t>
            </a:r>
            <a:r>
              <a:rPr lang="cs-CZ" altLang="cs-CZ" sz="2000" dirty="0" err="1"/>
              <a:t>Müllerúv</a:t>
            </a:r>
            <a:r>
              <a:rPr lang="cs-CZ" altLang="cs-CZ" sz="2000" dirty="0"/>
              <a:t> (GM) počítač se skládá z GM trubice, zdroje vysokého stejnosměrného napětí a elektronického čítače impulsů. GM trubice je dutý válec s kovovým vnitřním povrchem. Tato kovová vrstva je katodou. Centrální drát je pozitivně nabitou anodou. GM trubice je obvykle plněna argonem s 10 %  </a:t>
            </a:r>
            <a:r>
              <a:rPr lang="cs-CZ" altLang="cs-CZ" sz="2000" b="1" dirty="0" err="1"/>
              <a:t>zhášedla</a:t>
            </a:r>
            <a:r>
              <a:rPr lang="cs-CZ" altLang="cs-CZ" sz="2000" dirty="0"/>
              <a:t> (např. etanolových par). </a:t>
            </a:r>
            <a:r>
              <a:rPr lang="cs-CZ" altLang="cs-CZ" sz="2000" dirty="0" err="1"/>
              <a:t>Zhášedlo</a:t>
            </a:r>
            <a:r>
              <a:rPr lang="cs-CZ" altLang="cs-CZ" sz="2000" dirty="0"/>
              <a:t> zastavuje proces multiplikace iontů a tím zabraňuje tvorbě stálého elektrického výboje mezi anodou a katodou. Doba trvání lavinovité ionizace je velmi krátká. Během této doby však trubice není schopna reagovat na jinou částici ionizujícího záření. Tato </a:t>
            </a:r>
            <a:r>
              <a:rPr lang="cs-CZ" altLang="cs-CZ" sz="2000" b="1" dirty="0"/>
              <a:t>mrtvá doba</a:t>
            </a:r>
            <a:r>
              <a:rPr lang="cs-CZ" altLang="cs-CZ" sz="2000" dirty="0"/>
              <a:t> (většinou 50 – 100 </a:t>
            </a:r>
            <a:r>
              <a:rPr lang="cs-CZ" altLang="cs-CZ" sz="2000" dirty="0" err="1">
                <a:latin typeface="Symbol" panose="05050102010706020507" pitchFamily="18" charset="2"/>
              </a:rPr>
              <a:t>m</a:t>
            </a:r>
            <a:r>
              <a:rPr lang="cs-CZ" altLang="cs-CZ" sz="2000" dirty="0" err="1"/>
              <a:t>s</a:t>
            </a:r>
            <a:r>
              <a:rPr lang="cs-CZ" altLang="cs-CZ" sz="2000" dirty="0"/>
              <a:t>) je důležitou charakteristikou GM trubice. Způsobuje chybu měření (význačnou od stovek impulsů za sekundu), kterou lze odstranit výpočtem.</a:t>
            </a:r>
          </a:p>
        </p:txBody>
      </p:sp>
    </p:spTree>
    <p:extLst>
      <p:ext uri="{BB962C8B-B14F-4D97-AF65-F5344CB8AC3E}">
        <p14:creationId xmlns:p14="http://schemas.microsoft.com/office/powerpoint/2010/main" val="37523038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Zástupný symbol pro číslo snímku 5">
            <a:extLst>
              <a:ext uri="{FF2B5EF4-FFF2-40B4-BE49-F238E27FC236}">
                <a16:creationId xmlns:a16="http://schemas.microsoft.com/office/drawing/2014/main" id="{DF505D14-1FFC-4100-8EBA-B1B62A5304D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3AD5F37-EC0C-4F08-AD7E-32E86C1F35C0}" type="slidenum">
              <a:rPr lang="cs-CZ" altLang="cs-CZ" sz="1400"/>
              <a:pPr>
                <a:spcBef>
                  <a:spcPct val="0"/>
                </a:spcBef>
                <a:buFontTx/>
                <a:buNone/>
              </a:pPr>
              <a:t>51</a:t>
            </a:fld>
            <a:endParaRPr lang="cs-CZ" altLang="cs-CZ" sz="1400"/>
          </a:p>
        </p:txBody>
      </p:sp>
      <p:sp>
        <p:nvSpPr>
          <p:cNvPr id="101379" name="Rectangle 2">
            <a:extLst>
              <a:ext uri="{FF2B5EF4-FFF2-40B4-BE49-F238E27FC236}">
                <a16:creationId xmlns:a16="http://schemas.microsoft.com/office/drawing/2014/main" id="{A2D9B6A7-9211-445A-AD6E-D3A0EB78278A}"/>
              </a:ext>
            </a:extLst>
          </p:cNvPr>
          <p:cNvSpPr>
            <a:spLocks noGrp="1" noChangeArrowheads="1"/>
          </p:cNvSpPr>
          <p:nvPr>
            <p:ph type="title"/>
          </p:nvPr>
        </p:nvSpPr>
        <p:spPr>
          <a:xfrm>
            <a:off x="540000" y="378000"/>
            <a:ext cx="5513823" cy="451576"/>
          </a:xfrm>
        </p:spPr>
        <p:txBody>
          <a:bodyPr/>
          <a:lstStyle/>
          <a:p>
            <a:pPr eaLnBrk="1" hangingPunct="1"/>
            <a:r>
              <a:rPr lang="en-GB" altLang="cs-CZ" sz="3600" dirty="0"/>
              <a:t>Geiger-Müller</a:t>
            </a:r>
            <a:r>
              <a:rPr lang="cs-CZ" altLang="cs-CZ" sz="3600" dirty="0" err="1"/>
              <a:t>ův</a:t>
            </a:r>
            <a:r>
              <a:rPr lang="cs-CZ" altLang="cs-CZ" sz="3600" dirty="0"/>
              <a:t> počítač</a:t>
            </a:r>
          </a:p>
        </p:txBody>
      </p:sp>
      <p:sp>
        <p:nvSpPr>
          <p:cNvPr id="101380" name="Rectangle 3">
            <a:extLst>
              <a:ext uri="{FF2B5EF4-FFF2-40B4-BE49-F238E27FC236}">
                <a16:creationId xmlns:a16="http://schemas.microsoft.com/office/drawing/2014/main" id="{C5CCC687-2008-4724-857E-E100D33913B2}"/>
              </a:ext>
            </a:extLst>
          </p:cNvPr>
          <p:cNvSpPr>
            <a:spLocks noGrp="1" noChangeArrowheads="1"/>
          </p:cNvSpPr>
          <p:nvPr>
            <p:ph type="body" idx="1"/>
          </p:nvPr>
        </p:nvSpPr>
        <p:spPr>
          <a:xfrm>
            <a:off x="719400" y="1927659"/>
            <a:ext cx="10753200" cy="3960000"/>
          </a:xfrm>
        </p:spPr>
        <p:txBody>
          <a:bodyPr/>
          <a:lstStyle/>
          <a:p>
            <a:pPr eaLnBrk="1" hangingPunct="1">
              <a:lnSpc>
                <a:spcPct val="90000"/>
              </a:lnSpc>
              <a:buFontTx/>
              <a:buNone/>
            </a:pPr>
            <a:r>
              <a:rPr lang="cs-CZ" altLang="cs-CZ" dirty="0"/>
              <a:t>Kdyby nebylo přítomno </a:t>
            </a:r>
            <a:r>
              <a:rPr lang="cs-CZ" altLang="cs-CZ" dirty="0" err="1"/>
              <a:t>zhášedlo</a:t>
            </a:r>
            <a:r>
              <a:rPr lang="cs-CZ" altLang="cs-CZ" dirty="0"/>
              <a:t>, kladné ionty by po dopadu na katodu způsobily vytvoření jistého počtu elektronů o dostatečně vysoké energii, které by vyvolaly další výboj a proces by se opakoval.</a:t>
            </a:r>
          </a:p>
          <a:p>
            <a:pPr eaLnBrk="1" hangingPunct="1">
              <a:lnSpc>
                <a:spcPct val="90000"/>
              </a:lnSpc>
              <a:buFontTx/>
              <a:buNone/>
            </a:pPr>
            <a:r>
              <a:rPr lang="cs-CZ" altLang="cs-CZ" dirty="0" err="1"/>
              <a:t>Zhášedla</a:t>
            </a:r>
            <a:r>
              <a:rPr lang="cs-CZ" altLang="cs-CZ" dirty="0"/>
              <a:t> přebírají náboj kladných iontů, posléze dopadají na katodu, kde však neuvolní elektron, ale nastane rozbití jejich molekuly – u klasické GM trubice se tedy </a:t>
            </a:r>
            <a:r>
              <a:rPr lang="cs-CZ" altLang="cs-CZ" dirty="0" err="1"/>
              <a:t>zhášedlo</a:t>
            </a:r>
            <a:r>
              <a:rPr lang="cs-CZ" altLang="cs-CZ" dirty="0"/>
              <a:t> postupně vyčerpává, trubice stárne – životnost kolem 10</a:t>
            </a:r>
            <a:r>
              <a:rPr lang="cs-CZ" altLang="cs-CZ" baseline="30000" dirty="0"/>
              <a:t>9</a:t>
            </a:r>
            <a:r>
              <a:rPr lang="cs-CZ" altLang="cs-CZ" dirty="0"/>
              <a:t> impulsů.</a:t>
            </a:r>
          </a:p>
        </p:txBody>
      </p:sp>
    </p:spTree>
    <p:extLst>
      <p:ext uri="{BB962C8B-B14F-4D97-AF65-F5344CB8AC3E}">
        <p14:creationId xmlns:p14="http://schemas.microsoft.com/office/powerpoint/2010/main" val="4158101809"/>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Zástupný symbol pro číslo snímku 6">
            <a:extLst>
              <a:ext uri="{FF2B5EF4-FFF2-40B4-BE49-F238E27FC236}">
                <a16:creationId xmlns:a16="http://schemas.microsoft.com/office/drawing/2014/main" id="{BAF83A8F-7678-4201-96BB-9367D625354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A119BD2-31B9-4ADA-982E-18690A52BEE3}" type="slidenum">
              <a:rPr lang="cs-CZ" altLang="cs-CZ" sz="1400"/>
              <a:pPr>
                <a:spcBef>
                  <a:spcPct val="0"/>
                </a:spcBef>
                <a:buFontTx/>
                <a:buNone/>
              </a:pPr>
              <a:t>52</a:t>
            </a:fld>
            <a:endParaRPr lang="cs-CZ" altLang="cs-CZ" sz="1400"/>
          </a:p>
        </p:txBody>
      </p:sp>
      <p:sp>
        <p:nvSpPr>
          <p:cNvPr id="103427" name="Rectangle 2">
            <a:extLst>
              <a:ext uri="{FF2B5EF4-FFF2-40B4-BE49-F238E27FC236}">
                <a16:creationId xmlns:a16="http://schemas.microsoft.com/office/drawing/2014/main" id="{C361F9E1-F4AE-4851-82A1-47438A1A957E}"/>
              </a:ext>
            </a:extLst>
          </p:cNvPr>
          <p:cNvSpPr>
            <a:spLocks noGrp="1" noChangeArrowheads="1"/>
          </p:cNvSpPr>
          <p:nvPr>
            <p:ph type="title"/>
          </p:nvPr>
        </p:nvSpPr>
        <p:spPr>
          <a:xfrm>
            <a:off x="1083105" y="338250"/>
            <a:ext cx="4427149" cy="592053"/>
          </a:xfrm>
        </p:spPr>
        <p:txBody>
          <a:bodyPr/>
          <a:lstStyle/>
          <a:p>
            <a:pPr algn="l" eaLnBrk="1" hangingPunct="1"/>
            <a:r>
              <a:rPr lang="cs-CZ" altLang="cs-CZ" sz="3600" dirty="0"/>
              <a:t>Scintilační počítač</a:t>
            </a:r>
          </a:p>
        </p:txBody>
      </p:sp>
      <p:sp>
        <p:nvSpPr>
          <p:cNvPr id="103428" name="Rectangle 3">
            <a:extLst>
              <a:ext uri="{FF2B5EF4-FFF2-40B4-BE49-F238E27FC236}">
                <a16:creationId xmlns:a16="http://schemas.microsoft.com/office/drawing/2014/main" id="{55FD8226-EC17-498D-8DC3-90BFFCF36EF9}"/>
              </a:ext>
            </a:extLst>
          </p:cNvPr>
          <p:cNvSpPr>
            <a:spLocks noGrp="1" noChangeArrowheads="1"/>
          </p:cNvSpPr>
          <p:nvPr>
            <p:ph type="body" sz="half" idx="1"/>
          </p:nvPr>
        </p:nvSpPr>
        <p:spPr>
          <a:xfrm>
            <a:off x="1346422" y="1327161"/>
            <a:ext cx="9748298" cy="4493194"/>
          </a:xfrm>
        </p:spPr>
        <p:txBody>
          <a:bodyPr/>
          <a:lstStyle/>
          <a:p>
            <a:pPr marL="1588" indent="12700" eaLnBrk="1" hangingPunct="1">
              <a:buFont typeface="Wingdings" panose="05000000000000000000" pitchFamily="2" charset="2"/>
              <a:buNone/>
            </a:pPr>
            <a:r>
              <a:rPr lang="cs-CZ" altLang="cs-CZ" sz="2400" dirty="0"/>
              <a:t>e</a:t>
            </a:r>
            <a:r>
              <a:rPr lang="cs-CZ" altLang="cs-CZ" sz="2400" b="1" dirty="0"/>
              <a:t>) Scintilační počítače jsou optoelektronická zařízení </a:t>
            </a:r>
            <a:r>
              <a:rPr lang="cs-CZ" altLang="cs-CZ" sz="2400" dirty="0"/>
              <a:t>(používaná například v gama kamerách), která jsou jak detektory, tak i čidly – měří jak počet jednotlivých fotonů či částic, tak i jejich energii.</a:t>
            </a:r>
          </a:p>
          <a:p>
            <a:pPr marL="1588" indent="12700" eaLnBrk="1" hangingPunct="1">
              <a:buFont typeface="Wingdings" panose="05000000000000000000" pitchFamily="2" charset="2"/>
              <a:buNone/>
            </a:pPr>
            <a:endParaRPr lang="cs-CZ" altLang="cs-CZ" sz="2400" dirty="0"/>
          </a:p>
          <a:p>
            <a:pPr marL="1588" indent="12700" eaLnBrk="1" hangingPunct="1">
              <a:buFont typeface="Wingdings" panose="05000000000000000000" pitchFamily="2" charset="2"/>
              <a:buChar char="Ø"/>
            </a:pPr>
            <a:r>
              <a:rPr lang="cs-CZ" altLang="cs-CZ" sz="2400" dirty="0"/>
              <a:t>Scintilační počítač se skládá ze scintilátoru, fotonásobiče a elektronické části – zdroje vysokého napětí a čítače impulsů. </a:t>
            </a:r>
          </a:p>
          <a:p>
            <a:pPr marL="1588" indent="12700" eaLnBrk="1" hangingPunct="1">
              <a:buFont typeface="Wingdings" panose="05000000000000000000" pitchFamily="2" charset="2"/>
              <a:buChar char="Ø"/>
            </a:pPr>
            <a:endParaRPr lang="cs-CZ" altLang="cs-CZ" sz="2400" dirty="0"/>
          </a:p>
          <a:p>
            <a:pPr marL="1588" indent="12700" eaLnBrk="1" hangingPunct="1">
              <a:buFont typeface="Wingdings" panose="05000000000000000000" pitchFamily="2" charset="2"/>
              <a:buChar char="Ø"/>
            </a:pPr>
            <a:r>
              <a:rPr lang="cs-CZ" altLang="cs-CZ" sz="2400" b="1" dirty="0"/>
              <a:t>Scintilátor</a:t>
            </a:r>
            <a:r>
              <a:rPr lang="cs-CZ" altLang="cs-CZ" sz="2400" dirty="0"/>
              <a:t> je látka, v níž dochází ke </a:t>
            </a:r>
            <a:r>
              <a:rPr lang="cs-CZ" altLang="cs-CZ" sz="2400" b="1" dirty="0"/>
              <a:t>scintilaci </a:t>
            </a:r>
            <a:r>
              <a:rPr lang="cs-CZ" altLang="cs-CZ" sz="2400" dirty="0"/>
              <a:t>(tvorbě malých záblesků viditelného světla) po absorpci energie ionizujícího záření. Světlo vzniká při </a:t>
            </a:r>
            <a:r>
              <a:rPr lang="cs-CZ" altLang="cs-CZ" sz="2400" dirty="0" err="1"/>
              <a:t>deexcitačních</a:t>
            </a:r>
            <a:r>
              <a:rPr lang="cs-CZ" altLang="cs-CZ" sz="2400" dirty="0"/>
              <a:t> a rekombinačních procesech. </a:t>
            </a:r>
          </a:p>
        </p:txBody>
      </p:sp>
    </p:spTree>
    <p:extLst>
      <p:ext uri="{BB962C8B-B14F-4D97-AF65-F5344CB8AC3E}">
        <p14:creationId xmlns:p14="http://schemas.microsoft.com/office/powerpoint/2010/main" val="40017130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Zástupný symbol pro číslo snímku 5">
            <a:extLst>
              <a:ext uri="{FF2B5EF4-FFF2-40B4-BE49-F238E27FC236}">
                <a16:creationId xmlns:a16="http://schemas.microsoft.com/office/drawing/2014/main" id="{EE27A2A5-052A-434C-9841-43B2BDDAB5C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0A0861F-A13A-4CC9-9DF6-9638D3756049}" type="slidenum">
              <a:rPr lang="cs-CZ" altLang="cs-CZ" sz="1400"/>
              <a:pPr>
                <a:spcBef>
                  <a:spcPct val="0"/>
                </a:spcBef>
                <a:buFontTx/>
                <a:buNone/>
              </a:pPr>
              <a:t>53</a:t>
            </a:fld>
            <a:endParaRPr lang="cs-CZ" altLang="cs-CZ" sz="1400"/>
          </a:p>
        </p:txBody>
      </p:sp>
      <p:sp>
        <p:nvSpPr>
          <p:cNvPr id="105475" name="Rectangle 2">
            <a:extLst>
              <a:ext uri="{FF2B5EF4-FFF2-40B4-BE49-F238E27FC236}">
                <a16:creationId xmlns:a16="http://schemas.microsoft.com/office/drawing/2014/main" id="{556A3F94-D70D-492A-94F1-EC0EBBCB1FF9}"/>
              </a:ext>
            </a:extLst>
          </p:cNvPr>
          <p:cNvSpPr>
            <a:spLocks noGrp="1" noChangeArrowheads="1"/>
          </p:cNvSpPr>
          <p:nvPr>
            <p:ph type="title"/>
          </p:nvPr>
        </p:nvSpPr>
        <p:spPr>
          <a:xfrm>
            <a:off x="1981200" y="274639"/>
            <a:ext cx="8229600" cy="777875"/>
          </a:xfrm>
        </p:spPr>
        <p:txBody>
          <a:bodyPr/>
          <a:lstStyle/>
          <a:p>
            <a:pPr eaLnBrk="1" hangingPunct="1"/>
            <a:r>
              <a:rPr lang="cs-CZ" altLang="cs-CZ" sz="3600" dirty="0"/>
              <a:t>Scintilační počítač</a:t>
            </a:r>
          </a:p>
        </p:txBody>
      </p:sp>
      <p:sp>
        <p:nvSpPr>
          <p:cNvPr id="105476" name="Rectangle 3">
            <a:extLst>
              <a:ext uri="{FF2B5EF4-FFF2-40B4-BE49-F238E27FC236}">
                <a16:creationId xmlns:a16="http://schemas.microsoft.com/office/drawing/2014/main" id="{8D7B13D4-9D82-4129-9215-BCCAF6D692ED}"/>
              </a:ext>
            </a:extLst>
          </p:cNvPr>
          <p:cNvSpPr>
            <a:spLocks noGrp="1" noChangeArrowheads="1"/>
          </p:cNvSpPr>
          <p:nvPr>
            <p:ph type="body" idx="1"/>
          </p:nvPr>
        </p:nvSpPr>
        <p:spPr>
          <a:xfrm>
            <a:off x="1129085" y="1261926"/>
            <a:ext cx="10479820" cy="5400675"/>
          </a:xfrm>
        </p:spPr>
        <p:txBody>
          <a:bodyPr/>
          <a:lstStyle/>
          <a:p>
            <a:pPr eaLnBrk="1" hangingPunct="1">
              <a:lnSpc>
                <a:spcPct val="100000"/>
              </a:lnSpc>
              <a:buFont typeface="Wingdings" panose="05000000000000000000" pitchFamily="2" charset="2"/>
              <a:buChar char="Ø"/>
            </a:pPr>
            <a:r>
              <a:rPr lang="cs-CZ" altLang="cs-CZ" sz="2400" dirty="0"/>
              <a:t>Nejúčinnějšími a v měřicí praxi patrně nejhojněji používanými scintilátory jsou </a:t>
            </a:r>
            <a:r>
              <a:rPr lang="cs-CZ" altLang="cs-CZ" sz="2400" dirty="0">
                <a:solidFill>
                  <a:srgbClr val="FF0066"/>
                </a:solidFill>
              </a:rPr>
              <a:t>krystaly jodidu sodného aktivované stopami thalia – </a:t>
            </a:r>
            <a:r>
              <a:rPr lang="cs-CZ" altLang="cs-CZ" sz="2400" dirty="0" err="1">
                <a:solidFill>
                  <a:srgbClr val="FF0066"/>
                </a:solidFill>
              </a:rPr>
              <a:t>NaI</a:t>
            </a:r>
            <a:r>
              <a:rPr lang="cs-CZ" altLang="cs-CZ" sz="2400" dirty="0">
                <a:solidFill>
                  <a:srgbClr val="FF0066"/>
                </a:solidFill>
              </a:rPr>
              <a:t>(</a:t>
            </a:r>
            <a:r>
              <a:rPr lang="cs-CZ" altLang="cs-CZ" sz="2400" dirty="0" err="1">
                <a:solidFill>
                  <a:srgbClr val="FF0066"/>
                </a:solidFill>
              </a:rPr>
              <a:t>Tl</a:t>
            </a:r>
            <a:r>
              <a:rPr lang="cs-CZ" altLang="cs-CZ" sz="2400" dirty="0"/>
              <a:t>), ale v praxi se využívá mnoho různých typů scintilátorů - </a:t>
            </a:r>
            <a:r>
              <a:rPr lang="cs-CZ" altLang="cs-CZ" sz="2400" dirty="0" err="1"/>
              <a:t>antracenové</a:t>
            </a:r>
            <a:r>
              <a:rPr lang="cs-CZ" altLang="cs-CZ" sz="2400" dirty="0"/>
              <a:t> nebo </a:t>
            </a:r>
            <a:r>
              <a:rPr lang="cs-CZ" altLang="cs-CZ" sz="2400" dirty="0" err="1"/>
              <a:t>stilbenové</a:t>
            </a:r>
            <a:r>
              <a:rPr lang="cs-CZ" altLang="cs-CZ" sz="2400" dirty="0"/>
              <a:t> krystaly, roztoky organických látek, (světlovodná) vlákna nebo pásky z plastů, tenké vrstvy z plastu pro průchodovou detekci nabitých iontů, jiné </a:t>
            </a:r>
            <a:r>
              <a:rPr lang="cs-CZ" altLang="cs-CZ" sz="2400" dirty="0" err="1"/>
              <a:t>halidy</a:t>
            </a:r>
            <a:r>
              <a:rPr lang="cs-CZ" altLang="cs-CZ" sz="2400" dirty="0"/>
              <a:t> alkalických kovů – </a:t>
            </a:r>
            <a:r>
              <a:rPr lang="cs-CZ" altLang="cs-CZ" sz="2400" dirty="0" err="1"/>
              <a:t>CsI</a:t>
            </a:r>
            <a:r>
              <a:rPr lang="cs-CZ" altLang="cs-CZ" sz="2400" dirty="0"/>
              <a:t>(</a:t>
            </a:r>
            <a:r>
              <a:rPr lang="cs-CZ" altLang="cs-CZ" sz="2400" dirty="0" err="1"/>
              <a:t>Tl</a:t>
            </a:r>
            <a:r>
              <a:rPr lang="cs-CZ" altLang="cs-CZ" sz="2400" dirty="0"/>
              <a:t>), </a:t>
            </a:r>
            <a:r>
              <a:rPr lang="cs-CZ" altLang="cs-CZ" sz="2400" dirty="0" err="1"/>
              <a:t>CsI</a:t>
            </a:r>
            <a:r>
              <a:rPr lang="cs-CZ" altLang="cs-CZ" sz="2400" dirty="0"/>
              <a:t>(Na), </a:t>
            </a:r>
            <a:r>
              <a:rPr lang="cs-CZ" altLang="cs-CZ" sz="2400" dirty="0" err="1"/>
              <a:t>LiI</a:t>
            </a:r>
            <a:r>
              <a:rPr lang="cs-CZ" altLang="cs-CZ" sz="2400" dirty="0"/>
              <a:t>(</a:t>
            </a:r>
            <a:r>
              <a:rPr lang="cs-CZ" altLang="cs-CZ" sz="2400" dirty="0" err="1"/>
              <a:t>Eu</a:t>
            </a:r>
            <a:r>
              <a:rPr lang="cs-CZ" altLang="cs-CZ" sz="2400" dirty="0"/>
              <a:t>). Posledně uvedený je velmi vhodný pro detekci neutronů. </a:t>
            </a:r>
          </a:p>
          <a:p>
            <a:pPr eaLnBrk="1" hangingPunct="1">
              <a:lnSpc>
                <a:spcPct val="100000"/>
              </a:lnSpc>
              <a:buFont typeface="Wingdings" panose="05000000000000000000" pitchFamily="2" charset="2"/>
              <a:buChar char="Ø"/>
            </a:pPr>
            <a:r>
              <a:rPr lang="cs-CZ" altLang="cs-CZ" sz="2400" dirty="0"/>
              <a:t>Pro měření záření gama může být výhodné používat scintilátor na bázi </a:t>
            </a:r>
            <a:r>
              <a:rPr lang="cs-CZ" altLang="cs-CZ" sz="2400" dirty="0" err="1"/>
              <a:t>germanátu</a:t>
            </a:r>
            <a:r>
              <a:rPr lang="cs-CZ" altLang="cs-CZ" sz="2400" dirty="0"/>
              <a:t> vizmutu. </a:t>
            </a:r>
          </a:p>
          <a:p>
            <a:pPr eaLnBrk="1" hangingPunct="1">
              <a:lnSpc>
                <a:spcPct val="100000"/>
              </a:lnSpc>
              <a:buFont typeface="Wingdings" panose="05000000000000000000" pitchFamily="2" charset="2"/>
              <a:buChar char="Ø"/>
            </a:pPr>
            <a:r>
              <a:rPr lang="cs-CZ" altLang="cs-CZ" sz="2400" dirty="0"/>
              <a:t>Používají se i speciální skla s obsahem lithia, ceru a bóru. Některé výhodné vlastnosti mají i vzácné plyny, též ve zkapalněném stavu – nejvíce pozornosti vzbuzuje helium a xenon. </a:t>
            </a:r>
          </a:p>
          <a:p>
            <a:pPr eaLnBrk="1" hangingPunct="1">
              <a:lnSpc>
                <a:spcPct val="100000"/>
              </a:lnSpc>
              <a:buFont typeface="Wingdings" panose="05000000000000000000" pitchFamily="2" charset="2"/>
              <a:buChar char="Ø"/>
            </a:pPr>
            <a:r>
              <a:rPr lang="cs-CZ" altLang="cs-CZ" sz="2400" dirty="0"/>
              <a:t>Intenzita a časová délka světelné odpovědi krystalu klesá s teplotou.</a:t>
            </a:r>
          </a:p>
        </p:txBody>
      </p:sp>
    </p:spTree>
    <p:extLst>
      <p:ext uri="{BB962C8B-B14F-4D97-AF65-F5344CB8AC3E}">
        <p14:creationId xmlns:p14="http://schemas.microsoft.com/office/powerpoint/2010/main" val="3369037695"/>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Zástupný symbol pro číslo snímku 6">
            <a:extLst>
              <a:ext uri="{FF2B5EF4-FFF2-40B4-BE49-F238E27FC236}">
                <a16:creationId xmlns:a16="http://schemas.microsoft.com/office/drawing/2014/main" id="{95EE3EF7-C5EB-41A0-961D-FAF8CC2C130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42E1984-444A-4407-9E94-313B76567233}" type="slidenum">
              <a:rPr lang="cs-CZ" altLang="cs-CZ" sz="1400"/>
              <a:pPr>
                <a:spcBef>
                  <a:spcPct val="0"/>
                </a:spcBef>
                <a:buFontTx/>
                <a:buNone/>
              </a:pPr>
              <a:t>54</a:t>
            </a:fld>
            <a:endParaRPr lang="cs-CZ" altLang="cs-CZ" sz="1400"/>
          </a:p>
        </p:txBody>
      </p:sp>
      <p:sp>
        <p:nvSpPr>
          <p:cNvPr id="107523" name="Rectangle 2">
            <a:extLst>
              <a:ext uri="{FF2B5EF4-FFF2-40B4-BE49-F238E27FC236}">
                <a16:creationId xmlns:a16="http://schemas.microsoft.com/office/drawing/2014/main" id="{B9AE0FE6-AD58-422C-A6A5-5245787017F7}"/>
              </a:ext>
            </a:extLst>
          </p:cNvPr>
          <p:cNvSpPr>
            <a:spLocks noGrp="1" noChangeArrowheads="1"/>
          </p:cNvSpPr>
          <p:nvPr>
            <p:ph type="title"/>
          </p:nvPr>
        </p:nvSpPr>
        <p:spPr>
          <a:xfrm>
            <a:off x="666000" y="333375"/>
            <a:ext cx="7126277" cy="636684"/>
          </a:xfrm>
        </p:spPr>
        <p:txBody>
          <a:bodyPr/>
          <a:lstStyle/>
          <a:p>
            <a:pPr algn="l" eaLnBrk="1" hangingPunct="1"/>
            <a:r>
              <a:rPr lang="cs-CZ" altLang="cs-CZ" sz="3600" dirty="0"/>
              <a:t>Scintilační počítač běžného typu</a:t>
            </a:r>
          </a:p>
        </p:txBody>
      </p:sp>
      <p:sp>
        <p:nvSpPr>
          <p:cNvPr id="107524" name="Rectangle 3">
            <a:extLst>
              <a:ext uri="{FF2B5EF4-FFF2-40B4-BE49-F238E27FC236}">
                <a16:creationId xmlns:a16="http://schemas.microsoft.com/office/drawing/2014/main" id="{91165A7A-96C1-4918-B5C8-06716C75AF1B}"/>
              </a:ext>
            </a:extLst>
          </p:cNvPr>
          <p:cNvSpPr>
            <a:spLocks noGrp="1" noChangeArrowheads="1"/>
          </p:cNvSpPr>
          <p:nvPr>
            <p:ph type="body" sz="half" idx="1"/>
          </p:nvPr>
        </p:nvSpPr>
        <p:spPr>
          <a:xfrm>
            <a:off x="5620273" y="1150936"/>
            <a:ext cx="5969337" cy="6264275"/>
          </a:xfrm>
        </p:spPr>
        <p:txBody>
          <a:bodyPr/>
          <a:lstStyle/>
          <a:p>
            <a:pPr marL="6350" indent="22225" eaLnBrk="1" hangingPunct="1">
              <a:lnSpc>
                <a:spcPct val="100000"/>
              </a:lnSpc>
              <a:buFontTx/>
              <a:buNone/>
            </a:pPr>
            <a:r>
              <a:rPr lang="cs-CZ" altLang="cs-CZ" sz="2000" dirty="0"/>
              <a:t>Scintilátor je ve světlotěsném a vodotěsném pouzdře  s jednou stranou průhlednou, takže vznikající fotony se mohou dostat do </a:t>
            </a:r>
            <a:r>
              <a:rPr lang="cs-CZ" altLang="cs-CZ" sz="2000" b="1" dirty="0"/>
              <a:t>fotonásobiče</a:t>
            </a:r>
            <a:r>
              <a:rPr lang="cs-CZ" altLang="cs-CZ" sz="2000" dirty="0"/>
              <a:t>, který měří světlo nízké intenzity. Existují i scintilační počítače vybavené fotodiodami.</a:t>
            </a:r>
          </a:p>
          <a:p>
            <a:pPr marL="6350" indent="22225" eaLnBrk="1" hangingPunct="1">
              <a:lnSpc>
                <a:spcPct val="100000"/>
              </a:lnSpc>
              <a:buFontTx/>
              <a:buNone/>
            </a:pPr>
            <a:r>
              <a:rPr lang="cs-CZ" altLang="cs-CZ" sz="2000" dirty="0"/>
              <a:t>Fotony zasahují </a:t>
            </a:r>
            <a:r>
              <a:rPr lang="cs-CZ" altLang="cs-CZ" sz="2000" b="1" dirty="0"/>
              <a:t>fotokatodu</a:t>
            </a:r>
            <a:r>
              <a:rPr lang="cs-CZ" altLang="cs-CZ" sz="2000" dirty="0"/>
              <a:t> – velmi tenkou vrstvu kovu s nízkou vazebnou energií elektronů. Z katody vyražené elektrony jsou přitahovány a urychlovány nejbližší kladně nabitou elektrodou, první </a:t>
            </a:r>
            <a:r>
              <a:rPr lang="cs-CZ" altLang="cs-CZ" sz="2000" b="1" dirty="0"/>
              <a:t>dynodou</a:t>
            </a:r>
            <a:r>
              <a:rPr lang="cs-CZ" altLang="cs-CZ" sz="2000" dirty="0"/>
              <a:t>. Dynody vytvářejí kaskádu např. deseti elektrod. Při každém dopadu elektronů je v průměru vyraženo šest sekundárních elektronů. Tyto elektrony jsou přitahovány k další dynodě, kde se proces opakuje. Vznikající napěťové impulsy se počítají v elektronické části přístroje. Velikost impulsů je dána energií částic ionizujícího záření, což umožňuje provádět </a:t>
            </a:r>
            <a:r>
              <a:rPr lang="cs-CZ" altLang="cs-CZ" sz="2000" b="1" dirty="0"/>
              <a:t>spektrální měření, </a:t>
            </a:r>
            <a:r>
              <a:rPr lang="cs-CZ" altLang="cs-CZ" sz="2000" dirty="0"/>
              <a:t>byť s poměrně velkou</a:t>
            </a:r>
            <a:r>
              <a:rPr lang="cs-CZ" altLang="cs-CZ" sz="2000" b="1" dirty="0"/>
              <a:t> </a:t>
            </a:r>
            <a:r>
              <a:rPr lang="cs-CZ" altLang="cs-CZ" sz="2000" dirty="0"/>
              <a:t>chybou určení energie. </a:t>
            </a:r>
          </a:p>
        </p:txBody>
      </p:sp>
      <p:pic>
        <p:nvPicPr>
          <p:cNvPr id="107525" name="Picture 4" descr="SCINDET">
            <a:extLst>
              <a:ext uri="{FF2B5EF4-FFF2-40B4-BE49-F238E27FC236}">
                <a16:creationId xmlns:a16="http://schemas.microsoft.com/office/drawing/2014/main" id="{671B136D-A7F8-49F3-828E-1DBF0484C867}"/>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893695" y="1150936"/>
            <a:ext cx="4317419" cy="2092150"/>
          </a:xfrm>
          <a:noFill/>
        </p:spPr>
      </p:pic>
      <p:sp>
        <p:nvSpPr>
          <p:cNvPr id="107526" name="Rectangle 5">
            <a:extLst>
              <a:ext uri="{FF2B5EF4-FFF2-40B4-BE49-F238E27FC236}">
                <a16:creationId xmlns:a16="http://schemas.microsoft.com/office/drawing/2014/main" id="{AF8C3F9B-274B-4F96-BB0F-E044714357E1}"/>
              </a:ext>
            </a:extLst>
          </p:cNvPr>
          <p:cNvSpPr>
            <a:spLocks noChangeArrowheads="1"/>
          </p:cNvSpPr>
          <p:nvPr/>
        </p:nvSpPr>
        <p:spPr bwMode="auto">
          <a:xfrm>
            <a:off x="893695" y="3321051"/>
            <a:ext cx="3980455" cy="2554545"/>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s-CZ" altLang="cs-CZ" sz="2000" dirty="0"/>
              <a:t>Scintilační detektor. </a:t>
            </a:r>
          </a:p>
          <a:p>
            <a:pPr>
              <a:spcBef>
                <a:spcPct val="0"/>
              </a:spcBef>
              <a:buFontTx/>
              <a:buNone/>
            </a:pPr>
            <a:r>
              <a:rPr lang="cs-CZ" altLang="cs-CZ" sz="2000" dirty="0"/>
              <a:t>I – ionizující záření, S - scintilátor, FK - fotokatoda, D - dynody, A - anoda, O - světlotěsné pouzdro. Znázorněn je vznik pouze jediného fotonu, který vyráží pouze jediný elektron z fotokatody.</a:t>
            </a:r>
            <a:r>
              <a:rPr lang="cs-CZ" altLang="cs-CZ" sz="1800" dirty="0"/>
              <a:t> </a:t>
            </a:r>
          </a:p>
        </p:txBody>
      </p:sp>
    </p:spTree>
    <p:extLst>
      <p:ext uri="{BB962C8B-B14F-4D97-AF65-F5344CB8AC3E}">
        <p14:creationId xmlns:p14="http://schemas.microsoft.com/office/powerpoint/2010/main" val="241527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Zástupný symbol pro číslo snímku 5">
            <a:extLst>
              <a:ext uri="{FF2B5EF4-FFF2-40B4-BE49-F238E27FC236}">
                <a16:creationId xmlns:a16="http://schemas.microsoft.com/office/drawing/2014/main" id="{13616BB5-55E8-4477-9A90-FC02B691A05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89D2383-7D28-4C61-BD7C-F0C9058F42D4}" type="slidenum">
              <a:rPr lang="cs-CZ" altLang="cs-CZ" sz="1400"/>
              <a:pPr>
                <a:spcBef>
                  <a:spcPct val="0"/>
                </a:spcBef>
                <a:buFontTx/>
                <a:buNone/>
              </a:pPr>
              <a:t>55</a:t>
            </a:fld>
            <a:endParaRPr lang="cs-CZ" altLang="cs-CZ" sz="1400"/>
          </a:p>
        </p:txBody>
      </p:sp>
      <p:sp>
        <p:nvSpPr>
          <p:cNvPr id="109571" name="Rectangle 2">
            <a:extLst>
              <a:ext uri="{FF2B5EF4-FFF2-40B4-BE49-F238E27FC236}">
                <a16:creationId xmlns:a16="http://schemas.microsoft.com/office/drawing/2014/main" id="{EE240CC1-D6AD-4EB6-B1A6-CFC501CFD1FF}"/>
              </a:ext>
            </a:extLst>
          </p:cNvPr>
          <p:cNvSpPr>
            <a:spLocks noGrp="1" noChangeArrowheads="1"/>
          </p:cNvSpPr>
          <p:nvPr>
            <p:ph type="body" idx="1"/>
          </p:nvPr>
        </p:nvSpPr>
        <p:spPr/>
        <p:txBody>
          <a:bodyPr/>
          <a:lstStyle/>
          <a:p>
            <a:pPr eaLnBrk="1" hangingPunct="1">
              <a:buFontTx/>
              <a:buNone/>
            </a:pPr>
            <a:r>
              <a:rPr lang="cs-CZ" altLang="cs-CZ" dirty="0">
                <a:solidFill>
                  <a:schemeClr val="tx2"/>
                </a:solidFill>
              </a:rPr>
              <a:t>Autor: </a:t>
            </a:r>
            <a:r>
              <a:rPr lang="cs-CZ" altLang="cs-CZ" dirty="0"/>
              <a:t>Vojtěch Mornstein</a:t>
            </a:r>
          </a:p>
          <a:p>
            <a:pPr eaLnBrk="1" hangingPunct="1">
              <a:buFontTx/>
              <a:buNone/>
            </a:pPr>
            <a:endParaRPr lang="cs-CZ" altLang="cs-CZ" dirty="0"/>
          </a:p>
          <a:p>
            <a:pPr eaLnBrk="1" hangingPunct="1">
              <a:buFontTx/>
              <a:buNone/>
            </a:pPr>
            <a:r>
              <a:rPr lang="cs-CZ" altLang="cs-CZ" dirty="0">
                <a:solidFill>
                  <a:schemeClr val="tx2"/>
                </a:solidFill>
              </a:rPr>
              <a:t>Poslední revize: </a:t>
            </a:r>
            <a:r>
              <a:rPr lang="cs-CZ" altLang="cs-CZ" dirty="0"/>
              <a:t>březen 2021</a:t>
            </a:r>
          </a:p>
        </p:txBody>
      </p:sp>
    </p:spTree>
    <p:extLst>
      <p:ext uri="{BB962C8B-B14F-4D97-AF65-F5344CB8AC3E}">
        <p14:creationId xmlns:p14="http://schemas.microsoft.com/office/powerpoint/2010/main" val="2367125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Zástupný symbol pro číslo snímku 5">
            <a:extLst>
              <a:ext uri="{FF2B5EF4-FFF2-40B4-BE49-F238E27FC236}">
                <a16:creationId xmlns:a16="http://schemas.microsoft.com/office/drawing/2014/main" id="{40297597-C2AA-456D-92D3-912B70CD6FB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1657C14-65CE-44F1-8A28-31C940389F9C}" type="slidenum">
              <a:rPr lang="cs-CZ" altLang="cs-CZ" sz="1400"/>
              <a:pPr>
                <a:spcBef>
                  <a:spcPct val="0"/>
                </a:spcBef>
                <a:buFontTx/>
                <a:buNone/>
              </a:pPr>
              <a:t>6</a:t>
            </a:fld>
            <a:endParaRPr lang="cs-CZ" altLang="cs-CZ" sz="1400"/>
          </a:p>
        </p:txBody>
      </p:sp>
      <p:sp>
        <p:nvSpPr>
          <p:cNvPr id="13315" name="Rectangle 2">
            <a:extLst>
              <a:ext uri="{FF2B5EF4-FFF2-40B4-BE49-F238E27FC236}">
                <a16:creationId xmlns:a16="http://schemas.microsoft.com/office/drawing/2014/main" id="{8A02C59A-22DF-424F-80A4-6704FA0F1DEE}"/>
              </a:ext>
            </a:extLst>
          </p:cNvPr>
          <p:cNvSpPr>
            <a:spLocks noGrp="1" noChangeArrowheads="1"/>
          </p:cNvSpPr>
          <p:nvPr>
            <p:ph type="title"/>
          </p:nvPr>
        </p:nvSpPr>
        <p:spPr>
          <a:xfrm>
            <a:off x="666000" y="378000"/>
            <a:ext cx="10753200" cy="451576"/>
          </a:xfrm>
        </p:spPr>
        <p:txBody>
          <a:bodyPr/>
          <a:lstStyle/>
          <a:p>
            <a:pPr eaLnBrk="1" hangingPunct="1"/>
            <a:r>
              <a:rPr lang="cs-CZ" altLang="cs-CZ" b="1" dirty="0"/>
              <a:t>Biologický a efektivní poločas</a:t>
            </a:r>
          </a:p>
        </p:txBody>
      </p:sp>
      <p:sp>
        <p:nvSpPr>
          <p:cNvPr id="13316" name="Rectangle 3">
            <a:extLst>
              <a:ext uri="{FF2B5EF4-FFF2-40B4-BE49-F238E27FC236}">
                <a16:creationId xmlns:a16="http://schemas.microsoft.com/office/drawing/2014/main" id="{42F1F1B3-C7FA-4163-B93C-524103ADF97E}"/>
              </a:ext>
            </a:extLst>
          </p:cNvPr>
          <p:cNvSpPr>
            <a:spLocks noGrp="1" noChangeArrowheads="1"/>
          </p:cNvSpPr>
          <p:nvPr>
            <p:ph type="body" idx="1"/>
          </p:nvPr>
        </p:nvSpPr>
        <p:spPr>
          <a:xfrm>
            <a:off x="1981200" y="1600200"/>
            <a:ext cx="8323690" cy="4852988"/>
          </a:xfrm>
          <a:solidFill>
            <a:schemeClr val="bg1">
              <a:alpha val="0"/>
            </a:schemeClr>
          </a:solidFill>
        </p:spPr>
        <p:txBody>
          <a:bodyPr/>
          <a:lstStyle/>
          <a:p>
            <a:pPr eaLnBrk="1" hangingPunct="1">
              <a:buFont typeface="Wingdings" panose="05000000000000000000" pitchFamily="2" charset="2"/>
              <a:buChar char="Ø"/>
            </a:pPr>
            <a:r>
              <a:rPr lang="cs-CZ" altLang="cs-CZ" sz="2800" i="1" dirty="0" err="1"/>
              <a:t>T</a:t>
            </a:r>
            <a:r>
              <a:rPr lang="cs-CZ" altLang="cs-CZ" sz="2800" i="1" baseline="-25000" dirty="0" err="1"/>
              <a:t>b</a:t>
            </a:r>
            <a:r>
              <a:rPr lang="cs-CZ" altLang="cs-CZ" sz="2800" dirty="0"/>
              <a:t> – biologický poločas – čas potřebný pro fyziologické odstranění poloviny cizorodé látky z těla</a:t>
            </a:r>
          </a:p>
          <a:p>
            <a:pPr eaLnBrk="1" hangingPunct="1">
              <a:buFont typeface="Wingdings" panose="05000000000000000000" pitchFamily="2" charset="2"/>
              <a:buChar char="Ø"/>
            </a:pPr>
            <a:r>
              <a:rPr lang="cs-CZ" altLang="cs-CZ" sz="2800" dirty="0"/>
              <a:t> </a:t>
            </a:r>
            <a:r>
              <a:rPr lang="cs-CZ" altLang="cs-CZ" sz="2800" dirty="0">
                <a:latin typeface="Symbol" panose="05050102010706020507" pitchFamily="18" charset="2"/>
              </a:rPr>
              <a:t>l</a:t>
            </a:r>
            <a:r>
              <a:rPr lang="cs-CZ" altLang="cs-CZ" sz="2800" baseline="-25000" dirty="0"/>
              <a:t>b</a:t>
            </a:r>
            <a:r>
              <a:rPr lang="cs-CZ" altLang="cs-CZ" sz="2800" dirty="0"/>
              <a:t> – biologická konstanta – relativní rychlost vylučování látky</a:t>
            </a:r>
          </a:p>
          <a:p>
            <a:pPr eaLnBrk="1" hangingPunct="1">
              <a:buFont typeface="Wingdings" panose="05000000000000000000" pitchFamily="2" charset="2"/>
              <a:buChar char="Ø"/>
            </a:pPr>
            <a:r>
              <a:rPr lang="cs-CZ" altLang="cs-CZ" sz="2800" dirty="0"/>
              <a:t>Biologický a fyzikální proces probíhá současně. Proto můžeme vyjádřit </a:t>
            </a:r>
            <a:r>
              <a:rPr lang="cs-CZ" altLang="cs-CZ" sz="2800" i="1" dirty="0" err="1"/>
              <a:t>T</a:t>
            </a:r>
            <a:r>
              <a:rPr lang="cs-CZ" altLang="cs-CZ" sz="2800" i="1" baseline="-25000" dirty="0" err="1"/>
              <a:t>ef</a:t>
            </a:r>
            <a:r>
              <a:rPr lang="cs-CZ" altLang="cs-CZ" sz="2800" dirty="0"/>
              <a:t> – </a:t>
            </a:r>
            <a:r>
              <a:rPr lang="cs-CZ" altLang="cs-CZ" sz="2800" i="1" dirty="0"/>
              <a:t>efektivní poločas</a:t>
            </a:r>
            <a:r>
              <a:rPr lang="cs-CZ" altLang="cs-CZ" sz="2800" dirty="0"/>
              <a:t> a</a:t>
            </a:r>
          </a:p>
          <a:p>
            <a:pPr eaLnBrk="1" hangingPunct="1">
              <a:buFontTx/>
              <a:buNone/>
            </a:pPr>
            <a:r>
              <a:rPr lang="cs-CZ" altLang="cs-CZ" sz="2800" dirty="0">
                <a:latin typeface="Symbol" panose="05050102010706020507" pitchFamily="18" charset="2"/>
              </a:rPr>
              <a:t>    </a:t>
            </a:r>
            <a:r>
              <a:rPr lang="cs-CZ" altLang="cs-CZ" sz="2800" dirty="0" err="1">
                <a:latin typeface="Symbol" panose="05050102010706020507" pitchFamily="18" charset="2"/>
              </a:rPr>
              <a:t>l</a:t>
            </a:r>
            <a:r>
              <a:rPr lang="cs-CZ" altLang="cs-CZ" sz="2800" baseline="-25000" dirty="0" err="1"/>
              <a:t>ef</a:t>
            </a:r>
            <a:r>
              <a:rPr lang="cs-CZ" altLang="cs-CZ" sz="2800" dirty="0"/>
              <a:t> – </a:t>
            </a:r>
            <a:r>
              <a:rPr lang="cs-CZ" altLang="cs-CZ" sz="2800" i="1" dirty="0"/>
              <a:t>efektivní </a:t>
            </a:r>
            <a:r>
              <a:rPr lang="cs-CZ" altLang="cs-CZ" sz="2800" i="1" dirty="0" err="1"/>
              <a:t>přeměnovou</a:t>
            </a:r>
            <a:r>
              <a:rPr lang="cs-CZ" altLang="cs-CZ" sz="2800" i="1" dirty="0"/>
              <a:t> konstantu</a:t>
            </a:r>
          </a:p>
          <a:p>
            <a:pPr eaLnBrk="1" hangingPunct="1">
              <a:buFont typeface="Wingdings" panose="05000000000000000000" pitchFamily="2" charset="2"/>
              <a:buChar char="Ø"/>
            </a:pPr>
            <a:r>
              <a:rPr lang="cs-CZ" altLang="cs-CZ" sz="2800" dirty="0"/>
              <a:t>Platí následující vztahy: </a:t>
            </a:r>
            <a:r>
              <a:rPr lang="cs-CZ" altLang="cs-CZ" sz="2800" dirty="0" err="1">
                <a:latin typeface="Symbol" panose="05050102010706020507" pitchFamily="18" charset="2"/>
              </a:rPr>
              <a:t>l</a:t>
            </a:r>
            <a:r>
              <a:rPr lang="cs-CZ" altLang="cs-CZ" sz="2800" baseline="-25000" dirty="0" err="1"/>
              <a:t>ef</a:t>
            </a:r>
            <a:r>
              <a:rPr lang="cs-CZ" altLang="cs-CZ" sz="2800" dirty="0"/>
              <a:t> = </a:t>
            </a:r>
            <a:r>
              <a:rPr lang="cs-CZ" altLang="cs-CZ" sz="2800" dirty="0">
                <a:latin typeface="Symbol" panose="05050102010706020507" pitchFamily="18" charset="2"/>
              </a:rPr>
              <a:t>l</a:t>
            </a:r>
            <a:r>
              <a:rPr lang="cs-CZ" altLang="cs-CZ" sz="2800" baseline="-25000" dirty="0"/>
              <a:t>b</a:t>
            </a:r>
            <a:r>
              <a:rPr lang="cs-CZ" altLang="cs-CZ" sz="2800" dirty="0"/>
              <a:t> + </a:t>
            </a:r>
            <a:r>
              <a:rPr lang="cs-CZ" altLang="cs-CZ" sz="2800" dirty="0" err="1">
                <a:latin typeface="Symbol" panose="05050102010706020507" pitchFamily="18" charset="2"/>
              </a:rPr>
              <a:t>l</a:t>
            </a:r>
            <a:r>
              <a:rPr lang="cs-CZ" altLang="cs-CZ" sz="2800" baseline="-25000" dirty="0" err="1"/>
              <a:t>f</a:t>
            </a:r>
            <a:r>
              <a:rPr lang="cs-CZ" altLang="cs-CZ" sz="2800" baseline="-25000" dirty="0"/>
              <a:t> </a:t>
            </a:r>
            <a:r>
              <a:rPr lang="cs-CZ" altLang="cs-CZ" sz="2800" dirty="0"/>
              <a:t> a </a:t>
            </a:r>
          </a:p>
          <a:p>
            <a:pPr eaLnBrk="1" hangingPunct="1">
              <a:buFontTx/>
              <a:buNone/>
            </a:pPr>
            <a:r>
              <a:rPr lang="cs-CZ" altLang="cs-CZ" sz="2800" dirty="0"/>
              <a:t>                                          1/</a:t>
            </a:r>
            <a:r>
              <a:rPr lang="cs-CZ" altLang="cs-CZ" sz="2800" dirty="0" err="1"/>
              <a:t>T</a:t>
            </a:r>
            <a:r>
              <a:rPr lang="cs-CZ" altLang="cs-CZ" sz="2800" baseline="-25000" dirty="0" err="1"/>
              <a:t>ef</a:t>
            </a:r>
            <a:r>
              <a:rPr lang="cs-CZ" altLang="cs-CZ" sz="2800" dirty="0"/>
              <a:t> = 1/</a:t>
            </a:r>
            <a:r>
              <a:rPr lang="cs-CZ" altLang="cs-CZ" sz="2800" dirty="0" err="1"/>
              <a:t>T</a:t>
            </a:r>
            <a:r>
              <a:rPr lang="cs-CZ" altLang="cs-CZ" sz="2800" baseline="-25000" dirty="0" err="1"/>
              <a:t>f</a:t>
            </a:r>
            <a:r>
              <a:rPr lang="cs-CZ" altLang="cs-CZ" sz="2800" dirty="0"/>
              <a:t> + 1/</a:t>
            </a:r>
            <a:r>
              <a:rPr lang="cs-CZ" altLang="cs-CZ" sz="2800" dirty="0" err="1"/>
              <a:t>T</a:t>
            </a:r>
            <a:r>
              <a:rPr lang="cs-CZ" altLang="cs-CZ" sz="2800" baseline="-25000" dirty="0" err="1"/>
              <a:t>b</a:t>
            </a:r>
            <a:r>
              <a:rPr lang="cs-CZ" altLang="cs-CZ" sz="2800" dirty="0"/>
              <a:t> </a:t>
            </a:r>
            <a:endParaRPr lang="cs-CZ" altLang="cs-CZ" sz="2800" baseline="-25000" dirty="0"/>
          </a:p>
        </p:txBody>
      </p:sp>
    </p:spTree>
    <p:extLst>
      <p:ext uri="{BB962C8B-B14F-4D97-AF65-F5344CB8AC3E}">
        <p14:creationId xmlns:p14="http://schemas.microsoft.com/office/powerpoint/2010/main" val="299505481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Zástupný symbol pro číslo snímku 6">
            <a:extLst>
              <a:ext uri="{FF2B5EF4-FFF2-40B4-BE49-F238E27FC236}">
                <a16:creationId xmlns:a16="http://schemas.microsoft.com/office/drawing/2014/main" id="{7428A667-8ADE-4820-8CF0-B41F6604794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3EE9EF7-36B7-4AD7-AE1A-31A79C27A093}" type="slidenum">
              <a:rPr lang="cs-CZ" altLang="cs-CZ" sz="1400"/>
              <a:pPr>
                <a:spcBef>
                  <a:spcPct val="0"/>
                </a:spcBef>
                <a:buFontTx/>
                <a:buNone/>
              </a:pPr>
              <a:t>7</a:t>
            </a:fld>
            <a:endParaRPr lang="cs-CZ" altLang="cs-CZ" sz="1400"/>
          </a:p>
        </p:txBody>
      </p:sp>
      <p:sp>
        <p:nvSpPr>
          <p:cNvPr id="15363" name="Rectangle 2">
            <a:extLst>
              <a:ext uri="{FF2B5EF4-FFF2-40B4-BE49-F238E27FC236}">
                <a16:creationId xmlns:a16="http://schemas.microsoft.com/office/drawing/2014/main" id="{2F8AAFED-4889-4C18-8599-3C406119DAC3}"/>
              </a:ext>
            </a:extLst>
          </p:cNvPr>
          <p:cNvSpPr>
            <a:spLocks noGrp="1" noChangeArrowheads="1"/>
          </p:cNvSpPr>
          <p:nvPr>
            <p:ph type="title"/>
          </p:nvPr>
        </p:nvSpPr>
        <p:spPr/>
        <p:txBody>
          <a:bodyPr/>
          <a:lstStyle/>
          <a:p>
            <a:pPr eaLnBrk="1" hangingPunct="1"/>
            <a:r>
              <a:rPr lang="cs-CZ" altLang="cs-CZ" dirty="0"/>
              <a:t>Radioaktivní rovnováha</a:t>
            </a:r>
          </a:p>
        </p:txBody>
      </p:sp>
      <p:sp>
        <p:nvSpPr>
          <p:cNvPr id="15364" name="Rectangle 3">
            <a:extLst>
              <a:ext uri="{FF2B5EF4-FFF2-40B4-BE49-F238E27FC236}">
                <a16:creationId xmlns:a16="http://schemas.microsoft.com/office/drawing/2014/main" id="{836E10E0-EF3E-486F-AB8C-CBB7D12F0458}"/>
              </a:ext>
            </a:extLst>
          </p:cNvPr>
          <p:cNvSpPr>
            <a:spLocks noGrp="1" noChangeArrowheads="1"/>
          </p:cNvSpPr>
          <p:nvPr>
            <p:ph type="body" sz="half" idx="1"/>
          </p:nvPr>
        </p:nvSpPr>
        <p:spPr>
          <a:xfrm>
            <a:off x="1679050" y="940603"/>
            <a:ext cx="8506570" cy="2260600"/>
          </a:xfrm>
        </p:spPr>
        <p:txBody>
          <a:bodyPr/>
          <a:lstStyle/>
          <a:p>
            <a:pPr eaLnBrk="1" hangingPunct="1">
              <a:lnSpc>
                <a:spcPct val="90000"/>
              </a:lnSpc>
            </a:pPr>
            <a:r>
              <a:rPr lang="cs-CZ" altLang="cs-CZ" sz="2400" dirty="0"/>
              <a:t>Při radioaktivním rozpadu mohou vznikat </a:t>
            </a:r>
            <a:r>
              <a:rPr lang="cs-CZ" altLang="cs-CZ" sz="2400" dirty="0" err="1"/>
              <a:t>dceřinné</a:t>
            </a:r>
            <a:r>
              <a:rPr lang="cs-CZ" altLang="cs-CZ" sz="2400" dirty="0"/>
              <a:t> radionuklidy. Předpokládejme, že poločas rozpadu mateřského radionuklidu je mnohem delší než poločas radionuklidu </a:t>
            </a:r>
            <a:r>
              <a:rPr lang="cs-CZ" altLang="cs-CZ" sz="2400" dirty="0" err="1"/>
              <a:t>dceřinného</a:t>
            </a:r>
            <a:r>
              <a:rPr lang="cs-CZ" altLang="cs-CZ" sz="2400" dirty="0"/>
              <a:t>. Pak se může za jednotku času přeměňovat stejný počet atomů obou radionuklidů. Rychlost rozpadu je dána:</a:t>
            </a:r>
          </a:p>
        </p:txBody>
      </p:sp>
      <p:pic>
        <p:nvPicPr>
          <p:cNvPr id="15365" name="Picture 5">
            <a:extLst>
              <a:ext uri="{FF2B5EF4-FFF2-40B4-BE49-F238E27FC236}">
                <a16:creationId xmlns:a16="http://schemas.microsoft.com/office/drawing/2014/main" id="{FEF0995B-74D6-4B52-B6CB-0AF0154ABF5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69502" y="2763053"/>
            <a:ext cx="2531937" cy="1252356"/>
          </a:xfrm>
          <a:solidFill>
            <a:schemeClr val="accent1"/>
          </a:solidFill>
        </p:spPr>
      </p:pic>
      <p:sp>
        <p:nvSpPr>
          <p:cNvPr id="15366" name="Text Box 7">
            <a:extLst>
              <a:ext uri="{FF2B5EF4-FFF2-40B4-BE49-F238E27FC236}">
                <a16:creationId xmlns:a16="http://schemas.microsoft.com/office/drawing/2014/main" id="{0B3C2DD6-A40D-487E-96ED-B71D87FE0042}"/>
              </a:ext>
            </a:extLst>
          </p:cNvPr>
          <p:cNvSpPr txBox="1">
            <a:spLocks noChangeArrowheads="1"/>
          </p:cNvSpPr>
          <p:nvPr/>
        </p:nvSpPr>
        <p:spPr bwMode="auto">
          <a:xfrm>
            <a:off x="1852654" y="4302343"/>
            <a:ext cx="7911548"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dirty="0"/>
              <a:t>čili musí platit </a:t>
            </a:r>
            <a:r>
              <a:rPr lang="cs-CZ" altLang="cs-CZ" sz="2000" dirty="0">
                <a:latin typeface="Symbol" panose="05050102010706020507" pitchFamily="18" charset="2"/>
              </a:rPr>
              <a:t> </a:t>
            </a:r>
            <a:r>
              <a:rPr lang="cs-CZ" altLang="cs-CZ" dirty="0">
                <a:latin typeface="Symbol" panose="05050102010706020507" pitchFamily="18" charset="2"/>
              </a:rPr>
              <a:t>l</a:t>
            </a:r>
            <a:r>
              <a:rPr lang="cs-CZ" altLang="cs-CZ" baseline="-25000" dirty="0"/>
              <a:t>1</a:t>
            </a:r>
            <a:r>
              <a:rPr lang="cs-CZ" altLang="cs-CZ" dirty="0"/>
              <a:t>N</a:t>
            </a:r>
            <a:r>
              <a:rPr lang="cs-CZ" altLang="cs-CZ" baseline="-25000" dirty="0"/>
              <a:t>1</a:t>
            </a:r>
            <a:r>
              <a:rPr lang="cs-CZ" altLang="cs-CZ" dirty="0"/>
              <a:t> = </a:t>
            </a:r>
            <a:r>
              <a:rPr lang="cs-CZ" altLang="cs-CZ" dirty="0">
                <a:latin typeface="Symbol" panose="05050102010706020507" pitchFamily="18" charset="2"/>
              </a:rPr>
              <a:t>l</a:t>
            </a:r>
            <a:r>
              <a:rPr lang="cs-CZ" altLang="cs-CZ" baseline="-25000" dirty="0"/>
              <a:t>2</a:t>
            </a:r>
            <a:r>
              <a:rPr lang="cs-CZ" altLang="cs-CZ" dirty="0"/>
              <a:t>N</a:t>
            </a:r>
            <a:r>
              <a:rPr lang="cs-CZ" altLang="cs-CZ" baseline="-25000" dirty="0"/>
              <a:t>2</a:t>
            </a:r>
            <a:r>
              <a:rPr lang="cs-CZ" altLang="cs-CZ" i="1" baseline="-25000" dirty="0"/>
              <a:t>   </a:t>
            </a:r>
          </a:p>
          <a:p>
            <a:pPr eaLnBrk="1" hangingPunct="1">
              <a:spcBef>
                <a:spcPct val="0"/>
              </a:spcBef>
              <a:buFontTx/>
              <a:buNone/>
            </a:pPr>
            <a:r>
              <a:rPr lang="cs-CZ" altLang="cs-CZ" sz="2000" dirty="0"/>
              <a:t>nebo</a:t>
            </a:r>
            <a:r>
              <a:rPr lang="cs-CZ" altLang="cs-CZ" sz="3600" i="1" dirty="0"/>
              <a:t>      </a:t>
            </a:r>
            <a:r>
              <a:rPr lang="cs-CZ" altLang="cs-CZ" sz="3600" dirty="0"/>
              <a:t>N</a:t>
            </a:r>
            <a:r>
              <a:rPr lang="cs-CZ" altLang="cs-CZ" sz="3600" baseline="-25000" dirty="0"/>
              <a:t>1</a:t>
            </a:r>
            <a:r>
              <a:rPr lang="cs-CZ" altLang="cs-CZ" sz="3600" dirty="0"/>
              <a:t>/N</a:t>
            </a:r>
            <a:r>
              <a:rPr lang="cs-CZ" altLang="cs-CZ" sz="3600" baseline="-25000" dirty="0"/>
              <a:t>2</a:t>
            </a:r>
            <a:r>
              <a:rPr lang="cs-CZ" altLang="cs-CZ" sz="3600" dirty="0"/>
              <a:t> = T</a:t>
            </a:r>
            <a:r>
              <a:rPr lang="cs-CZ" altLang="cs-CZ" sz="3600" baseline="-25000" dirty="0"/>
              <a:t>1</a:t>
            </a:r>
            <a:r>
              <a:rPr lang="cs-CZ" altLang="cs-CZ" sz="3600" dirty="0"/>
              <a:t>/T</a:t>
            </a:r>
            <a:r>
              <a:rPr lang="cs-CZ" altLang="cs-CZ" sz="3600" baseline="-25000" dirty="0"/>
              <a:t>2</a:t>
            </a:r>
          </a:p>
          <a:p>
            <a:pPr eaLnBrk="1" hangingPunct="1">
              <a:spcBef>
                <a:spcPct val="0"/>
              </a:spcBef>
              <a:buFontTx/>
              <a:buNone/>
            </a:pPr>
            <a:endParaRPr lang="cs-CZ" altLang="cs-CZ" sz="2000" dirty="0"/>
          </a:p>
          <a:p>
            <a:pPr eaLnBrk="1" hangingPunct="1">
              <a:spcBef>
                <a:spcPct val="0"/>
              </a:spcBef>
              <a:buFontTx/>
              <a:buNone/>
            </a:pPr>
            <a:r>
              <a:rPr lang="cs-CZ" altLang="cs-CZ" sz="2000" dirty="0"/>
              <a:t>protože  </a:t>
            </a:r>
            <a:r>
              <a:rPr lang="cs-CZ" altLang="cs-CZ" sz="3600" dirty="0">
                <a:latin typeface="Symbol" panose="05050102010706020507" pitchFamily="18" charset="2"/>
              </a:rPr>
              <a:t> </a:t>
            </a:r>
            <a:r>
              <a:rPr lang="cs-CZ" altLang="cs-CZ" dirty="0">
                <a:latin typeface="Symbol" panose="05050102010706020507" pitchFamily="18" charset="2"/>
              </a:rPr>
              <a:t>l</a:t>
            </a:r>
            <a:r>
              <a:rPr lang="cs-CZ" altLang="cs-CZ" dirty="0"/>
              <a:t> </a:t>
            </a:r>
            <a:r>
              <a:rPr lang="en-US" altLang="cs-CZ" dirty="0">
                <a:cs typeface="Arial" panose="020B0604020202020204" pitchFamily="34" charset="0"/>
              </a:rPr>
              <a:t>~</a:t>
            </a:r>
            <a:r>
              <a:rPr lang="cs-CZ" altLang="cs-CZ" dirty="0">
                <a:cs typeface="Arial" panose="020B0604020202020204" pitchFamily="34" charset="0"/>
              </a:rPr>
              <a:t> 1/T</a:t>
            </a:r>
            <a:endParaRPr lang="en-US" altLang="cs-CZ" dirty="0">
              <a:cs typeface="Arial" panose="020B0604020202020204" pitchFamily="34" charset="0"/>
            </a:endParaRPr>
          </a:p>
        </p:txBody>
      </p:sp>
    </p:spTree>
    <p:extLst>
      <p:ext uri="{BB962C8B-B14F-4D97-AF65-F5344CB8AC3E}">
        <p14:creationId xmlns:p14="http://schemas.microsoft.com/office/powerpoint/2010/main" val="493121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6">
            <a:extLst>
              <a:ext uri="{FF2B5EF4-FFF2-40B4-BE49-F238E27FC236}">
                <a16:creationId xmlns:a16="http://schemas.microsoft.com/office/drawing/2014/main" id="{7F37DADC-46BA-4B44-A969-89F356BE8A1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840C14E-E7D4-44DE-8D80-BA2418BD2EA0}" type="slidenum">
              <a:rPr lang="cs-CZ" altLang="cs-CZ" sz="1400"/>
              <a:pPr>
                <a:spcBef>
                  <a:spcPct val="0"/>
                </a:spcBef>
                <a:buFontTx/>
                <a:buNone/>
              </a:pPr>
              <a:t>8</a:t>
            </a:fld>
            <a:endParaRPr lang="cs-CZ" altLang="cs-CZ" sz="1400"/>
          </a:p>
        </p:txBody>
      </p:sp>
      <p:pic>
        <p:nvPicPr>
          <p:cNvPr id="17411" name="Picture 5" descr="Generator">
            <a:extLst>
              <a:ext uri="{FF2B5EF4-FFF2-40B4-BE49-F238E27FC236}">
                <a16:creationId xmlns:a16="http://schemas.microsoft.com/office/drawing/2014/main" id="{8C89D84E-D089-4EDA-B15F-7AFDE38D6F73}"/>
              </a:ext>
            </a:extLst>
          </p:cNvPr>
          <p:cNvPicPr>
            <a:picLocks noGrp="1" noChangeAspect="1" noChangeArrowheads="1"/>
          </p:cNvPicPr>
          <p:nvPr>
            <p:ph sz="half" idx="2"/>
          </p:nvPr>
        </p:nvPicPr>
        <p:blipFill>
          <a:blip r:embed="rId3">
            <a:lum bright="-12000"/>
            <a:extLst>
              <a:ext uri="{28A0092B-C50C-407E-A947-70E740481C1C}">
                <a14:useLocalDpi xmlns:a14="http://schemas.microsoft.com/office/drawing/2010/main" val="0"/>
              </a:ext>
            </a:extLst>
          </a:blip>
          <a:srcRect/>
          <a:stretch>
            <a:fillRect/>
          </a:stretch>
        </p:blipFill>
        <p:spPr>
          <a:xfrm>
            <a:off x="1343025" y="1550477"/>
            <a:ext cx="4752975" cy="3213100"/>
          </a:xfrm>
          <a:noFill/>
        </p:spPr>
      </p:pic>
      <p:sp>
        <p:nvSpPr>
          <p:cNvPr id="17412" name="Rectangle 2">
            <a:extLst>
              <a:ext uri="{FF2B5EF4-FFF2-40B4-BE49-F238E27FC236}">
                <a16:creationId xmlns:a16="http://schemas.microsoft.com/office/drawing/2014/main" id="{8A24E32B-D7CA-4B97-8369-935650F7060B}"/>
              </a:ext>
            </a:extLst>
          </p:cNvPr>
          <p:cNvSpPr>
            <a:spLocks noGrp="1" noChangeArrowheads="1"/>
          </p:cNvSpPr>
          <p:nvPr>
            <p:ph type="title"/>
          </p:nvPr>
        </p:nvSpPr>
        <p:spPr>
          <a:xfrm>
            <a:off x="609600" y="274638"/>
            <a:ext cx="10972800" cy="679519"/>
          </a:xfrm>
        </p:spPr>
        <p:txBody>
          <a:bodyPr/>
          <a:lstStyle/>
          <a:p>
            <a:pPr eaLnBrk="1" hangingPunct="1"/>
            <a:r>
              <a:rPr lang="cs-CZ" altLang="cs-CZ" dirty="0"/>
              <a:t>Techneciový generátor</a:t>
            </a:r>
          </a:p>
        </p:txBody>
      </p:sp>
      <p:sp>
        <p:nvSpPr>
          <p:cNvPr id="17413" name="Rectangle 3">
            <a:extLst>
              <a:ext uri="{FF2B5EF4-FFF2-40B4-BE49-F238E27FC236}">
                <a16:creationId xmlns:a16="http://schemas.microsoft.com/office/drawing/2014/main" id="{8D6793F9-9DE6-4F72-99DA-D8F6030E25D4}"/>
              </a:ext>
            </a:extLst>
          </p:cNvPr>
          <p:cNvSpPr>
            <a:spLocks noGrp="1" noChangeArrowheads="1"/>
          </p:cNvSpPr>
          <p:nvPr>
            <p:ph type="body" sz="half" idx="1"/>
          </p:nvPr>
        </p:nvSpPr>
        <p:spPr>
          <a:xfrm>
            <a:off x="6888164" y="1700213"/>
            <a:ext cx="3631412" cy="3600450"/>
          </a:xfrm>
        </p:spPr>
        <p:txBody>
          <a:bodyPr/>
          <a:lstStyle/>
          <a:p>
            <a:pPr eaLnBrk="1" hangingPunct="1">
              <a:buFontTx/>
              <a:buNone/>
            </a:pPr>
            <a:r>
              <a:rPr lang="cs-CZ" altLang="cs-CZ" sz="2400" dirty="0"/>
              <a:t>Příklad praktického použití radioaktivní rovnováhy v klinické praxi – získávání technecia pro diagnostické účely: Mo-99 má poločas rozpadu 99 hod., Tc-99m poločas 6 hod.</a:t>
            </a:r>
          </a:p>
        </p:txBody>
      </p:sp>
    </p:spTree>
    <p:extLst>
      <p:ext uri="{BB962C8B-B14F-4D97-AF65-F5344CB8AC3E}">
        <p14:creationId xmlns:p14="http://schemas.microsoft.com/office/powerpoint/2010/main" val="369019981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Zástupný symbol pro číslo snímku 6">
            <a:extLst>
              <a:ext uri="{FF2B5EF4-FFF2-40B4-BE49-F238E27FC236}">
                <a16:creationId xmlns:a16="http://schemas.microsoft.com/office/drawing/2014/main" id="{0F3490C0-762A-4CAA-B20D-28E24507603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457B9D8-9E1F-4528-A08A-7614B6CB5383}" type="slidenum">
              <a:rPr lang="cs-CZ" altLang="cs-CZ" sz="1400"/>
              <a:pPr>
                <a:spcBef>
                  <a:spcPct val="0"/>
                </a:spcBef>
                <a:buFontTx/>
                <a:buNone/>
              </a:pPr>
              <a:t>9</a:t>
            </a:fld>
            <a:endParaRPr lang="cs-CZ" altLang="cs-CZ" sz="1400"/>
          </a:p>
        </p:txBody>
      </p:sp>
      <p:sp>
        <p:nvSpPr>
          <p:cNvPr id="19459" name="Rectangle 2">
            <a:extLst>
              <a:ext uri="{FF2B5EF4-FFF2-40B4-BE49-F238E27FC236}">
                <a16:creationId xmlns:a16="http://schemas.microsoft.com/office/drawing/2014/main" id="{819A6721-10EA-47D7-815A-1F485DB04A1F}"/>
              </a:ext>
            </a:extLst>
          </p:cNvPr>
          <p:cNvSpPr>
            <a:spLocks noGrp="1" noChangeArrowheads="1"/>
          </p:cNvSpPr>
          <p:nvPr>
            <p:ph type="title"/>
          </p:nvPr>
        </p:nvSpPr>
        <p:spPr>
          <a:xfrm>
            <a:off x="609600" y="274638"/>
            <a:ext cx="10972800" cy="701675"/>
          </a:xfrm>
        </p:spPr>
        <p:txBody>
          <a:bodyPr/>
          <a:lstStyle/>
          <a:p>
            <a:pPr eaLnBrk="1" hangingPunct="1"/>
            <a:r>
              <a:rPr lang="cs-CZ" altLang="cs-CZ" sz="4000" dirty="0"/>
              <a:t>Druhy radioaktivního rozpadu (přeměny)</a:t>
            </a:r>
          </a:p>
        </p:txBody>
      </p:sp>
      <p:sp>
        <p:nvSpPr>
          <p:cNvPr id="19460" name="Rectangle 3">
            <a:extLst>
              <a:ext uri="{FF2B5EF4-FFF2-40B4-BE49-F238E27FC236}">
                <a16:creationId xmlns:a16="http://schemas.microsoft.com/office/drawing/2014/main" id="{16659B21-E016-4168-8870-A9B9EFC737B6}"/>
              </a:ext>
            </a:extLst>
          </p:cNvPr>
          <p:cNvSpPr>
            <a:spLocks noGrp="1" noChangeArrowheads="1"/>
          </p:cNvSpPr>
          <p:nvPr>
            <p:ph type="body" sz="half" idx="1"/>
          </p:nvPr>
        </p:nvSpPr>
        <p:spPr>
          <a:xfrm>
            <a:off x="647447" y="1101355"/>
            <a:ext cx="2755711" cy="616127"/>
          </a:xfrm>
        </p:spPr>
        <p:txBody>
          <a:bodyPr/>
          <a:lstStyle/>
          <a:p>
            <a:pPr eaLnBrk="1" hangingPunct="1"/>
            <a:r>
              <a:rPr lang="cs-CZ" altLang="cs-CZ" sz="2800" dirty="0"/>
              <a:t>Rozpad </a:t>
            </a:r>
            <a:r>
              <a:rPr lang="cs-CZ" altLang="cs-CZ" sz="2800" dirty="0">
                <a:latin typeface="Symbol" panose="05050102010706020507" pitchFamily="18" charset="2"/>
              </a:rPr>
              <a:t>a</a:t>
            </a:r>
            <a:r>
              <a:rPr lang="cs-CZ" altLang="cs-CZ" sz="2800" dirty="0"/>
              <a:t> (alfa)</a:t>
            </a:r>
          </a:p>
        </p:txBody>
      </p:sp>
      <p:sp>
        <p:nvSpPr>
          <p:cNvPr id="19461" name="Text Box 7">
            <a:extLst>
              <a:ext uri="{FF2B5EF4-FFF2-40B4-BE49-F238E27FC236}">
                <a16:creationId xmlns:a16="http://schemas.microsoft.com/office/drawing/2014/main" id="{E9D7AFC9-4E2A-40E7-A850-E315E84D6091}"/>
              </a:ext>
            </a:extLst>
          </p:cNvPr>
          <p:cNvSpPr txBox="1">
            <a:spLocks noChangeArrowheads="1"/>
          </p:cNvSpPr>
          <p:nvPr/>
        </p:nvSpPr>
        <p:spPr bwMode="auto">
          <a:xfrm>
            <a:off x="2535432" y="3893407"/>
            <a:ext cx="73453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pPr>
            <a:r>
              <a:rPr lang="cs-CZ" altLang="cs-CZ" sz="2000" dirty="0"/>
              <a:t>Seaborgium se přeměňuje na </a:t>
            </a:r>
            <a:r>
              <a:rPr lang="cs-CZ" altLang="cs-CZ" sz="2000" dirty="0" err="1"/>
              <a:t>ruthefordium</a:t>
            </a:r>
            <a:r>
              <a:rPr lang="cs-CZ" altLang="cs-CZ" sz="2000" dirty="0"/>
              <a:t> a uvolňuje se heliové jádro – částice </a:t>
            </a:r>
            <a:r>
              <a:rPr lang="cs-CZ" altLang="cs-CZ" sz="2000" dirty="0">
                <a:latin typeface="Symbol" panose="05050102010706020507" pitchFamily="18" charset="2"/>
              </a:rPr>
              <a:t>a</a:t>
            </a:r>
            <a:r>
              <a:rPr lang="cs-CZ" altLang="cs-CZ" sz="2000" dirty="0"/>
              <a:t> </a:t>
            </a:r>
            <a:r>
              <a:rPr lang="cs-CZ" altLang="cs-CZ" sz="1200" dirty="0"/>
              <a:t>(http://www2.slac.stanford.edu/</a:t>
            </a:r>
            <a:r>
              <a:rPr lang="cs-CZ" altLang="cs-CZ" sz="1200" dirty="0" err="1"/>
              <a:t>vvc</a:t>
            </a:r>
            <a:r>
              <a:rPr lang="cs-CZ" altLang="cs-CZ" sz="1200" dirty="0"/>
              <a:t>/</a:t>
            </a:r>
            <a:r>
              <a:rPr lang="cs-CZ" altLang="cs-CZ" sz="1200" dirty="0" err="1"/>
              <a:t>theory</a:t>
            </a:r>
            <a:r>
              <a:rPr lang="cs-CZ" altLang="cs-CZ" sz="1200" dirty="0"/>
              <a:t>/nuclearstability.html)</a:t>
            </a:r>
          </a:p>
        </p:txBody>
      </p:sp>
      <p:graphicFrame>
        <p:nvGraphicFramePr>
          <p:cNvPr id="19462" name="Object 8">
            <a:extLst>
              <a:ext uri="{FF2B5EF4-FFF2-40B4-BE49-F238E27FC236}">
                <a16:creationId xmlns:a16="http://schemas.microsoft.com/office/drawing/2014/main" id="{6153894E-0F74-4CF8-BF61-C49626E31E22}"/>
              </a:ext>
            </a:extLst>
          </p:cNvPr>
          <p:cNvGraphicFramePr>
            <a:graphicFrameLocks noGrp="1" noChangeAspect="1"/>
          </p:cNvGraphicFramePr>
          <p:nvPr>
            <p:ph sz="half" idx="2"/>
            <p:extLst>
              <p:ext uri="{D42A27DB-BD31-4B8C-83A1-F6EECF244321}">
                <p14:modId xmlns:p14="http://schemas.microsoft.com/office/powerpoint/2010/main" val="726895182"/>
              </p:ext>
            </p:extLst>
          </p:nvPr>
        </p:nvGraphicFramePr>
        <p:xfrm>
          <a:off x="3231930" y="1790818"/>
          <a:ext cx="5473700" cy="1811338"/>
        </p:xfrm>
        <a:graphic>
          <a:graphicData uri="http://schemas.openxmlformats.org/presentationml/2006/ole">
            <mc:AlternateContent xmlns:mc="http://schemas.openxmlformats.org/markup-compatibility/2006">
              <mc:Choice xmlns:v="urn:schemas-microsoft-com:vml" Requires="v">
                <p:oleObj name="Rastrový obrázek" r:id="rId3" imgW="5009524" imgH="1657581" progId="Paint.Picture">
                  <p:embed/>
                </p:oleObj>
              </mc:Choice>
              <mc:Fallback>
                <p:oleObj name="Rastrový obrázek" r:id="rId3" imgW="5009524" imgH="1657581" progId="Paint.Picture">
                  <p:embed/>
                  <p:pic>
                    <p:nvPicPr>
                      <p:cNvPr id="19462" name="Object 8">
                        <a:extLst>
                          <a:ext uri="{FF2B5EF4-FFF2-40B4-BE49-F238E27FC236}">
                            <a16:creationId xmlns:a16="http://schemas.microsoft.com/office/drawing/2014/main" id="{6153894E-0F74-4CF8-BF61-C49626E31E22}"/>
                          </a:ext>
                        </a:extLst>
                      </p:cNvPr>
                      <p:cNvPicPr>
                        <a:picLocks noChangeAspect="1" noChangeArrowheads="1"/>
                      </p:cNvPicPr>
                      <p:nvPr/>
                    </p:nvPicPr>
                    <p:blipFill>
                      <a:blip r:embed="rId4">
                        <a:lum bright="-12000"/>
                        <a:extLst>
                          <a:ext uri="{28A0092B-C50C-407E-A947-70E740481C1C}">
                            <a14:useLocalDpi xmlns:a14="http://schemas.microsoft.com/office/drawing/2010/main" val="0"/>
                          </a:ext>
                        </a:extLst>
                      </a:blip>
                      <a:srcRect/>
                      <a:stretch>
                        <a:fillRect/>
                      </a:stretch>
                    </p:blipFill>
                    <p:spPr bwMode="auto">
                      <a:xfrm>
                        <a:off x="3231930" y="1790818"/>
                        <a:ext cx="5473700"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85427639"/>
      </p:ext>
    </p:extLst>
  </p:cSld>
  <p:clrMapOvr>
    <a:masterClrMapping/>
  </p:clrMapOvr>
  <p:transition/>
</p:sld>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med-prezentace-16-9-en-v10.potx" id="{4809AA62-8658-4889-927F-CCFBD8AEEE2D}" vid="{4A362696-E9B4-4D14-B349-4BDD75ADC317}"/>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A8BAC94BA468D488F31B2478A655CDC" ma:contentTypeVersion="0" ma:contentTypeDescription="Create a new document." ma:contentTypeScope="" ma:versionID="95a052b0847fd16805d557ab7f313c05">
  <xsd:schema xmlns:xsd="http://www.w3.org/2001/XMLSchema" xmlns:xs="http://www.w3.org/2001/XMLSchema" xmlns:p="http://schemas.microsoft.com/office/2006/metadata/properties" targetNamespace="http://schemas.microsoft.com/office/2006/metadata/properties" ma:root="true" ma:fieldsID="0967b7be50301903c78f9c39c6fd9af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BBC64D6-CE6A-4B8F-9E06-9D36E473AAB5}">
  <ds:schemaRefs>
    <ds:schemaRef ds:uri="http://schemas.microsoft.com/sharepoint/v3/contenttype/forms"/>
  </ds:schemaRefs>
</ds:datastoreItem>
</file>

<file path=customXml/itemProps2.xml><?xml version="1.0" encoding="utf-8"?>
<ds:datastoreItem xmlns:ds="http://schemas.openxmlformats.org/officeDocument/2006/customXml" ds:itemID="{1A485512-1CA8-4DFA-AD53-D4AD3EF7AD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739E6250-3CF2-4C03-8BDB-FC890C3EB9E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muni-med-prezentace-16-9-en-v10</Template>
  <TotalTime>137</TotalTime>
  <Words>5029</Words>
  <Application>Microsoft Office PowerPoint</Application>
  <PresentationFormat>Širokoúhlá obrazovka</PresentationFormat>
  <Paragraphs>440</Paragraphs>
  <Slides>55</Slides>
  <Notes>48</Notes>
  <HiddenSlides>0</HiddenSlides>
  <MMClips>0</MMClips>
  <ScaleCrop>false</ScaleCrop>
  <HeadingPairs>
    <vt:vector size="8" baseType="variant">
      <vt:variant>
        <vt:lpstr>Použitá písma</vt:lpstr>
      </vt:variant>
      <vt:variant>
        <vt:i4>6</vt:i4>
      </vt:variant>
      <vt:variant>
        <vt:lpstr>Motiv</vt:lpstr>
      </vt:variant>
      <vt:variant>
        <vt:i4>1</vt:i4>
      </vt:variant>
      <vt:variant>
        <vt:lpstr>Vložené servery OLE</vt:lpstr>
      </vt:variant>
      <vt:variant>
        <vt:i4>4</vt:i4>
      </vt:variant>
      <vt:variant>
        <vt:lpstr>Nadpisy snímků</vt:lpstr>
      </vt:variant>
      <vt:variant>
        <vt:i4>55</vt:i4>
      </vt:variant>
    </vt:vector>
  </HeadingPairs>
  <TitlesOfParts>
    <vt:vector size="66" baseType="lpstr">
      <vt:lpstr>Arial</vt:lpstr>
      <vt:lpstr>Comic Sans MS</vt:lpstr>
      <vt:lpstr>Monotype Corsiva</vt:lpstr>
      <vt:lpstr>Symbol</vt:lpstr>
      <vt:lpstr>Tahoma</vt:lpstr>
      <vt:lpstr>Wingdings</vt:lpstr>
      <vt:lpstr>Presentation_MU_EN</vt:lpstr>
      <vt:lpstr>Bitmap Image</vt:lpstr>
      <vt:lpstr>Rastrový obrázek</vt:lpstr>
      <vt:lpstr>Fotografie</vt:lpstr>
      <vt:lpstr>Rovnice</vt:lpstr>
      <vt:lpstr>Radiologická fyzika a radiobiologie</vt:lpstr>
      <vt:lpstr>Radioaktivita  Zákony platné při radioaktivním rozpadu (přeměně)</vt:lpstr>
      <vt:lpstr>Zákon radioaktivní přeměny</vt:lpstr>
      <vt:lpstr>Prezentace aplikace PowerPoint</vt:lpstr>
      <vt:lpstr>Fyzikální poločas</vt:lpstr>
      <vt:lpstr>Biologický a efektivní poločas</vt:lpstr>
      <vt:lpstr>Radioaktivní rovnováha</vt:lpstr>
      <vt:lpstr>Techneciový generátor</vt:lpstr>
      <vt:lpstr>Druhy radioaktivního rozpadu (přeměny)</vt:lpstr>
      <vt:lpstr>Druhy radioaktivního rozpadu (přeměny)</vt:lpstr>
      <vt:lpstr>Druhy radioaktivního rozpadu (přeměny)</vt:lpstr>
      <vt:lpstr>Druhy radioaktivního rozpadu (přeměny)</vt:lpstr>
      <vt:lpstr>Interakce ionizujícího záření s hmotou</vt:lpstr>
      <vt:lpstr>Veličiny a jednotky charakterizující ionizující záření</vt:lpstr>
      <vt:lpstr>Co nás čeká?</vt:lpstr>
      <vt:lpstr>Veličiny a jednotky charakterizující ionizující záření</vt:lpstr>
      <vt:lpstr>Veličiny a jednotky charakterizující ionizující záření</vt:lpstr>
      <vt:lpstr>Veličiny a jednotky charakterizující ionizující záření</vt:lpstr>
      <vt:lpstr>Veličiny a jednotky charakterizující ionizující záření</vt:lpstr>
      <vt:lpstr>Dodatek</vt:lpstr>
      <vt:lpstr>Veličiny a jednotky charakterizující ionizující záření</vt:lpstr>
      <vt:lpstr>Veličiny a jednotky charakterizující ionizující záření</vt:lpstr>
      <vt:lpstr>Veličiny a jednotky charakterizující ionizující záření</vt:lpstr>
      <vt:lpstr>Veličiny a jednotky charakterizující ionizující záření</vt:lpstr>
      <vt:lpstr>Veličiny a jednotky charakterizující ionizující záření</vt:lpstr>
      <vt:lpstr>Veličiny a jednotky charakterizující ionizující záření</vt:lpstr>
      <vt:lpstr>Veličiny a jednotky charakterizující ionizující záření</vt:lpstr>
      <vt:lpstr>Veličiny a jednotky charakterizující ionizující záření</vt:lpstr>
      <vt:lpstr>Veličiny a jednotky pro odhad biologického rizika</vt:lpstr>
      <vt:lpstr>Veličiny a jednotky pro odhad biologického rizika</vt:lpstr>
      <vt:lpstr>Radiosensitivita (pro kancerogenezi, mutagenezi): tkáňový váhový faktor</vt:lpstr>
      <vt:lpstr>Faktor kvality</vt:lpstr>
      <vt:lpstr>Prezentace aplikace PowerPoint</vt:lpstr>
      <vt:lpstr>Dozimetry (čidla absorbované dávky)</vt:lpstr>
      <vt:lpstr>Dozimetry (čidla absorbované dávky)</vt:lpstr>
      <vt:lpstr>Dozimetry (čidla absorbované dávky)</vt:lpstr>
      <vt:lpstr>Prezentace aplikace PowerPoint</vt:lpstr>
      <vt:lpstr>Dozimetry (čidla absorbované dávky)</vt:lpstr>
      <vt:lpstr>Dozimetry (čidla absorbované dávky) založené na polovodičových diodách</vt:lpstr>
      <vt:lpstr>Dozimetry (čidla absorbované dávky)</vt:lpstr>
      <vt:lpstr>Metody založené na ionizaci plynu</vt:lpstr>
      <vt:lpstr>Ionizační komůrka</vt:lpstr>
      <vt:lpstr>Ionizační komůrka</vt:lpstr>
      <vt:lpstr>Ionizační komůrka</vt:lpstr>
      <vt:lpstr>Proporcionální počítače</vt:lpstr>
      <vt:lpstr>Proporcionální počítače</vt:lpstr>
      <vt:lpstr>Proporcionální počítače</vt:lpstr>
      <vt:lpstr>Proporcionální počítače</vt:lpstr>
      <vt:lpstr>Počítače záření</vt:lpstr>
      <vt:lpstr>Geiger-Müllerův počítač</vt:lpstr>
      <vt:lpstr>Geiger-Müllerův počítač</vt:lpstr>
      <vt:lpstr>Scintilační počítač</vt:lpstr>
      <vt:lpstr>Scintilační počítač</vt:lpstr>
      <vt:lpstr>Scintilační počítač běžného typu</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Radiologická fyzika a radiobiologie</dc:title>
  <dc:creator>Vojtěch Mornstein</dc:creator>
  <cp:lastModifiedBy>Vojtěch Mornstein</cp:lastModifiedBy>
  <cp:revision>16</cp:revision>
  <cp:lastPrinted>1601-01-01T00:00:00Z</cp:lastPrinted>
  <dcterms:created xsi:type="dcterms:W3CDTF">2021-03-22T12:19:25Z</dcterms:created>
  <dcterms:modified xsi:type="dcterms:W3CDTF">2021-03-22T14:37:13Z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0x0101008A8BAC94BA468D488F31B2478A655CDC</vt:lpwstr>
  </property>
</Properties>
</file>