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00A94CA-4A7C-43D1-B3B8-ED86A72AE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D4D76D-5236-48BC-913B-55ABC7F9313C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CAC543A-831E-498C-AF1F-5F82B70E8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A5E443B-09FE-42C7-A830-97A09C96A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A65C8DD-8F4B-4BFA-910D-37EB8F33A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A971C1-B66A-4962-A622-499B7536AAA7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60C75E-1518-40B0-A7F6-E15C23421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5C4B8EE-1FAD-4544-9A34-5384CA76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0BECAD6-0211-4E6B-9241-41662103F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3FF4FC-73D0-4190-AC88-87813B4B8574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1E1FC4F-D8A4-4E07-A8A9-AA5A17222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9677DE9-A57B-41CA-A753-3F4ECF4BE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95E8771-C5E3-47F4-AA10-A2617DAA4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6A6BD-7077-4CEC-9FF4-7AE471A12AB2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85CA0C7-E85B-40BE-8DF9-A71F11BF6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A754E26-A87D-4DBE-ABA2-8C8FDC426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8575B6D-631F-4246-8704-90832BD0A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E4154-86FE-44A9-9B64-ADEEB081EA07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A855883-4269-48D4-AD2A-E95464312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D1E231D-085A-4767-874C-E65B5038E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175FD6A-1563-408C-BBB3-EFDFCD0D1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E423E9-88C7-4B69-BF9E-3AB6DD569647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ED79B35-431F-48F0-AAF4-B6E2BE28B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DF5708F-D249-45A0-BBEC-324B7174B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3764394-CFC8-4B7B-8599-8C283F51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AC4D1-F5FF-4DF0-9C13-F105C461BE98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78A8584-2EB7-42DE-A37F-E81F53A34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188E87A-52B5-4201-B6D9-A1F13BE3F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57D6405-B631-4F42-872C-8263D130B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096ED-FBC6-41FB-A341-BA4AB6E29F26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5EF5042-0FB0-4858-8813-39044694D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FB454E1-98EE-4E17-A564-4AE02E80F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43EA630-F42E-4374-8E3E-4A684C231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DB0B3-2825-4CFA-853D-F9A8A1418944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7BA4FA4-5C7C-42E2-A9AF-E29358182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CCA37E0-BBBA-4BCA-BCEF-717EF9F31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2C534B9-7EE2-4DF1-9296-A3EFB4965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6D2AFF-4E9B-42D8-A252-DBB8BE010565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0DA7D9D-9E30-423C-8A35-83AA9B8B1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12B4E03-8169-4A03-83E8-3E3D1B09D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6072E2C-247A-4B35-8338-E68F81C24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CD21B-1A42-4923-AEE1-03A0B4797392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4885F3F-5523-4ED2-945F-83E4AB2B2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5EF1F26-C7D4-4676-8FA6-8E10F722D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0C1F57-69BA-4261-B56B-F6D40E24F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C0E468-B321-4E3C-869D-4615D1BAB086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9F433DE-DE50-4AAB-BCA5-52CAC9D3D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CF88736-945E-4819-9B34-8CF41336C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44978E1-13AE-4CC8-BDF0-13BFF3BEF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0FD157-0BD8-480F-91FF-EBE9D64C0CDC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6DB8372-84BE-4A5F-9D2A-DDD59AA99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DD431F1-DD09-4CAB-8070-5C4199C08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973DC98-3ECD-4294-AB5C-D9D8BFD84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2E0CE1-3E4B-40EA-BB80-813B86E0094A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398AC1F-AE17-4AC1-BCE6-2245957EC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6EEE209-B49B-406E-86F9-AD61CD40F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05A172F-5375-41CA-8630-A5E2CE962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C0AFE3-D70B-4533-B7E9-A4A7CDBD682E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BE11B98-CCB7-443E-9CC9-36C166F7F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E581971-3AD2-403C-8542-9E59955C4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21B408D-5A92-46FC-A5A5-6D379890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3DDF3-33EA-425E-9243-AECDBF3AC676}" type="slidenum">
              <a:rPr lang="cs-CZ" altLang="cs-CZ"/>
              <a:pPr eaLnBrk="1" hangingPunct="1"/>
              <a:t>30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62474EB-2DB1-4FE1-9AD1-566FA1AE3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951EBCC-68FB-45A1-8AAC-F3DCB29BE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F9EC9D1-929B-44F2-ACB6-B1F504F97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93A619-BB8F-4F68-82F5-9C7065C45D47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C4783F1-5E3C-44B2-B967-63BA5BC11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BC3CDAF-AFFF-4A00-8CED-2B7803216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DF137FA-9FA2-440E-9A88-8A35D6971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33093-AFC9-45C6-B327-A44E81F98EFD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1BC0672-0FB4-42BE-A9E2-68CA9A3A4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66FB62A-8AF4-4476-AA18-AEAD96A37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1C95A7C-24F1-48A3-BB94-4C0941D1A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52672B-0366-4967-AA72-5E0C56984BF2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762BE6A-D8E0-408F-9E2D-F4AD06BB7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D92B075-577E-480A-942A-C6EA02B0A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2621E67-674E-404A-A89F-0147FECF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42A1E-FC8E-47ED-B5BD-C8D62EDA826A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DA15684-402A-4122-93D9-BF0483233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DE838B-D6C1-4819-8AE2-95BE5656A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FD133AD-FEA4-4822-82E6-6683E68ED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58EB88-A6B8-409B-88A9-8D0D5F96D75D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8D4A629-F873-43C9-AC90-C20001689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BE33C0B-B30D-440D-A431-2FF353A33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511FA6C-E128-4D81-AEDF-9844D7312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52FCDB-3F61-416D-8A3D-3DCE361F118C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C74CB6C-EC1B-4CD1-A34A-3F6700F2D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E67B5AE-773E-4700-8034-4828E789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CE9D18C-A969-4ED9-860C-531859F5F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FCE216-F4F5-43B1-8775-1473FF20D4E6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5713F6B-BCB8-4D1A-967C-7E8B699FD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112D3D1-A95E-4D93-B7FF-0AEA38DB8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147D6-F1C4-4BAB-AA82-9C6AB37AA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7A5A4-E42B-4FE5-A86B-C3928967A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94127-6F16-4028-9954-AD3D89F8F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7F9DF-6952-4AA2-ADE9-E7238970D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208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70685-3E0A-4361-AC04-A50555B5B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F0E50-96C7-4CC9-93E7-A5911E61E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7BA60-6F5F-4350-BD16-332D3A963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088E6-5217-4EFE-9142-465297365A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5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b="1" dirty="0"/>
              <a:t>Biofyzikální ústav Lékařské fakulty Masarykovy university,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Radiologická fyzika a radiobiologie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Metabolismus </a:t>
            </a:r>
            <a:r>
              <a:rPr lang="cs-CZ" altLang="cs-CZ" sz="2400" b="1" dirty="0"/>
              <a:t>radionuklidů. 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dirty="0"/>
              <a:t>ř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irozené a um</a:t>
            </a:r>
            <a:r>
              <a:rPr lang="cs-CZ" altLang="cs-CZ" sz="2400" b="1" dirty="0"/>
              <a:t>ě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lé zdroje zá</a:t>
            </a:r>
            <a:r>
              <a:rPr lang="cs-CZ" altLang="cs-CZ" sz="2400" b="1" dirty="0"/>
              <a:t>ř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ení </a:t>
            </a:r>
            <a:br>
              <a:rPr lang="cs-CZ" altLang="cs-CZ" sz="2400" b="1" dirty="0">
                <a:solidFill>
                  <a:srgbClr val="000000"/>
                </a:solidFill>
              </a:rPr>
            </a:br>
            <a:r>
              <a:rPr lang="cs-CZ" altLang="cs-CZ" sz="2400" b="1" dirty="0">
                <a:solidFill>
                  <a:srgbClr val="000000"/>
                </a:solidFill>
              </a:rPr>
              <a:t>(radiobiologie VI)</a:t>
            </a:r>
            <a:r>
              <a:rPr lang="en-GB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60DD7D-30FE-45C3-9B02-A7CAE9919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793" y="268055"/>
            <a:ext cx="8560635" cy="103522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Dávka pocházející od radionuklidů deponovaných v těle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668B4C7-B3E0-4915-BFE5-F818A3F59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5324" y="2041636"/>
            <a:ext cx="9574923" cy="45259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….. je obtížný problém, jehož řešení závisí na fyzikálních i ryze biologických faktorech. Příkladem biologického faktoru je nestejnoměrné rozložení v různých tělesných orgánech (</a:t>
            </a:r>
            <a:r>
              <a:rPr lang="cs-CZ" altLang="cs-CZ" sz="2800" dirty="0" err="1"/>
              <a:t>srv</a:t>
            </a:r>
            <a:r>
              <a:rPr lang="cs-CZ" altLang="cs-CZ" sz="2800" dirty="0"/>
              <a:t>. jód ve štítné žláze nebo např. stroncium v kostech).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Fyzikálním (opomíjeným) faktorem může být např. radioaktivní čistota (tj. zastoupení různých radionuklidů téhož prvku) a radiochemická čistota (tj. čistota chemického nosiče – může degradovat).</a:t>
            </a:r>
          </a:p>
        </p:txBody>
      </p:sp>
    </p:spTree>
    <p:extLst>
      <p:ext uri="{BB962C8B-B14F-4D97-AF65-F5344CB8AC3E}">
        <p14:creationId xmlns:p14="http://schemas.microsoft.com/office/powerpoint/2010/main" val="36440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DAB6289-9C1A-47E0-9E94-AF8D177AB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Absorbovaná dávka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179361C-FDA6-4B7A-A55C-E9A56D30DB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7463" y="1341438"/>
            <a:ext cx="10026868" cy="180115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Výpočet/odhad absorbované dávky záření z deponovaného radionuklidu: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Rozlišujeme </a:t>
            </a:r>
            <a:r>
              <a:rPr lang="cs-CZ" altLang="cs-CZ" sz="2400" b="1" dirty="0"/>
              <a:t>zdrojovou</a:t>
            </a:r>
            <a:r>
              <a:rPr lang="cs-CZ" altLang="cs-CZ" sz="2400" dirty="0"/>
              <a:t> a </a:t>
            </a:r>
            <a:r>
              <a:rPr lang="cs-CZ" altLang="cs-CZ" sz="2400" b="1" dirty="0"/>
              <a:t>terčovou</a:t>
            </a:r>
            <a:r>
              <a:rPr lang="cs-CZ" altLang="cs-CZ" sz="2400" dirty="0"/>
              <a:t> oblast, které mohou, ale nemusí být totožné. Střední absorbovaná dávka v terčové oblasti v důsledku radioaktivních přeměn ve zdrojové oblasti je dána: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443DAA09-A179-4219-9347-C163E6C8D9E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0162177"/>
              </p:ext>
            </p:extLst>
          </p:nvPr>
        </p:nvGraphicFramePr>
        <p:xfrm>
          <a:off x="4262110" y="3263846"/>
          <a:ext cx="28797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63280" imgH="241200" progId="Equation.3">
                  <p:embed/>
                </p:oleObj>
              </mc:Choice>
              <mc:Fallback>
                <p:oleObj name="Rovnice" r:id="rId3" imgW="863280" imgH="241200" progId="Equation.3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443DAA09-A179-4219-9347-C163E6C8D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110" y="3263846"/>
                        <a:ext cx="28797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>
            <a:extLst>
              <a:ext uri="{FF2B5EF4-FFF2-40B4-BE49-F238E27FC236}">
                <a16:creationId xmlns:a16="http://schemas.microsoft.com/office/drawing/2014/main" id="{751FE737-8693-4A9A-94A2-05B73137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20" y="4293476"/>
            <a:ext cx="100373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/>
              <a:t>kde </a:t>
            </a:r>
            <a:r>
              <a:rPr lang="cs-CZ" altLang="cs-CZ" sz="2400" i="1" dirty="0"/>
              <a:t>D s pruhem</a:t>
            </a:r>
            <a:r>
              <a:rPr lang="cs-CZ" altLang="cs-CZ" sz="2400" dirty="0"/>
              <a:t> je absorbovaná dávka, </a:t>
            </a:r>
            <a:r>
              <a:rPr lang="cs-CZ" altLang="cs-CZ" sz="2400" i="1" dirty="0"/>
              <a:t>A s pruhem</a:t>
            </a:r>
            <a:r>
              <a:rPr lang="cs-CZ" altLang="cs-CZ" sz="2400" dirty="0"/>
              <a:t> je časový integrál aktivity (počet přeměn za určitý čas), </a:t>
            </a:r>
            <a:r>
              <a:rPr lang="cs-CZ" altLang="cs-CZ" sz="2400" i="1" dirty="0"/>
              <a:t>n</a:t>
            </a:r>
            <a:r>
              <a:rPr lang="cs-CZ" altLang="cs-CZ" sz="2400" dirty="0"/>
              <a:t> je počet ionizací připadající na jednu přeměnu, </a:t>
            </a:r>
            <a:r>
              <a:rPr lang="cs-CZ" altLang="cs-CZ" sz="2400" i="1" dirty="0"/>
              <a:t>E</a:t>
            </a:r>
            <a:r>
              <a:rPr lang="cs-CZ" altLang="cs-CZ" sz="2400" dirty="0"/>
              <a:t> je střední energie částice, </a:t>
            </a:r>
            <a:r>
              <a:rPr lang="cs-CZ" altLang="cs-CZ" sz="2400" dirty="0">
                <a:sym typeface="Symbol" panose="05050102010706020507" pitchFamily="18" charset="2"/>
              </a:rPr>
              <a:t> je v terčovém objemu absorbovaný podíl částic, </a:t>
            </a:r>
            <a:r>
              <a:rPr lang="cs-CZ" altLang="cs-CZ" sz="2400" i="1" dirty="0">
                <a:sym typeface="Symbol" panose="05050102010706020507" pitchFamily="18" charset="2"/>
              </a:rPr>
              <a:t>m</a:t>
            </a:r>
            <a:r>
              <a:rPr lang="cs-CZ" altLang="cs-CZ" sz="2400" dirty="0">
                <a:sym typeface="Symbol" panose="05050102010706020507" pitchFamily="18" charset="2"/>
              </a:rPr>
              <a:t> je hmotnost terčového objemu.</a:t>
            </a:r>
          </a:p>
        </p:txBody>
      </p:sp>
    </p:spTree>
    <p:extLst>
      <p:ext uri="{BB962C8B-B14F-4D97-AF65-F5344CB8AC3E}">
        <p14:creationId xmlns:p14="http://schemas.microsoft.com/office/powerpoint/2010/main" val="10366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5B7E783-53DD-4633-BC6F-2DD43D5A8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/>
              <a:t>Absorbovaná dávka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3590CC6-E459-4730-AD54-028CC3420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8180" y="1125540"/>
            <a:ext cx="9858704" cy="274226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Zápis </a:t>
            </a:r>
            <a:r>
              <a:rPr lang="cs-CZ" altLang="cs-CZ" sz="2400" dirty="0">
                <a:sym typeface="Symbol" panose="05050102010706020507" pitchFamily="18" charset="2"/>
              </a:rPr>
              <a:t>(r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→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 označuje absorbovaný podíl přicházející ze zdrojového objemu </a:t>
            </a:r>
            <a:r>
              <a:rPr lang="cs-CZ" altLang="cs-CZ" sz="2400" dirty="0">
                <a:sym typeface="Symbol" panose="05050102010706020507" pitchFamily="18" charset="2"/>
              </a:rPr>
              <a:t>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do terčového objemu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Veličina </a:t>
            </a:r>
            <a:r>
              <a:rPr lang="el-GR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Φ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= /m se nazývá </a:t>
            </a:r>
            <a:r>
              <a:rPr lang="cs-CZ" altLang="cs-CZ" sz="2400" b="1" dirty="0">
                <a:cs typeface="Arial" panose="020B0604020202020204" pitchFamily="34" charset="0"/>
                <a:sym typeface="Symbol" panose="05050102010706020507" pitchFamily="18" charset="2"/>
              </a:rPr>
              <a:t>specifický absorbovaný podíl.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Je možný i formální zápis </a:t>
            </a:r>
            <a:r>
              <a:rPr lang="el-GR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Φ</a:t>
            </a:r>
            <a:r>
              <a:rPr lang="cs-CZ" altLang="cs-CZ" sz="2400" dirty="0">
                <a:sym typeface="Symbol" panose="05050102010706020507" pitchFamily="18" charset="2"/>
              </a:rPr>
              <a:t>(r</a:t>
            </a:r>
            <a:r>
              <a:rPr lang="cs-CZ" altLang="cs-CZ" sz="2400" baseline="-25000" dirty="0">
                <a:sym typeface="Symbol" panose="05050102010706020507" pitchFamily="18" charset="2"/>
              </a:rPr>
              <a:t>2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→ r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Výrazem </a:t>
            </a:r>
            <a:r>
              <a:rPr lang="cs-CZ" altLang="cs-CZ" sz="24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označíme </a:t>
            </a:r>
            <a:r>
              <a:rPr lang="cs-CZ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nE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– celkovou energii uvolněnou při přeměně.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S ohledem na předchozí lze psát pro absorbovanou dávku: 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DE169E9-21B0-4A9A-B693-1BC7986921E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888474"/>
              </p:ext>
            </p:extLst>
          </p:nvPr>
        </p:nvGraphicFramePr>
        <p:xfrm>
          <a:off x="5159376" y="3758708"/>
          <a:ext cx="20177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622080" imgH="203040" progId="Equation.3">
                  <p:embed/>
                </p:oleObj>
              </mc:Choice>
              <mc:Fallback>
                <p:oleObj name="Rovnice" r:id="rId3" imgW="622080" imgH="203040" progId="Equation.3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4DE169E9-21B0-4A9A-B693-1BC798692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3758708"/>
                        <a:ext cx="20177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>
            <a:extLst>
              <a:ext uri="{FF2B5EF4-FFF2-40B4-BE49-F238E27FC236}">
                <a16:creationId xmlns:a16="http://schemas.microsoft.com/office/drawing/2014/main" id="{EE874268-A7B4-411F-A294-45F4D6DC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69" y="5084764"/>
            <a:ext cx="982717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cs-CZ" altLang="cs-CZ" sz="2200" dirty="0"/>
              <a:t>Za podmínky rovnoměrného rozdělení radionuklidu v nekonečně velkém tělese a za nepřítomnosti rozptylu platí tzv. </a:t>
            </a:r>
            <a:r>
              <a:rPr lang="cs-CZ" altLang="cs-CZ" sz="2200" b="1" dirty="0"/>
              <a:t>reciproční teorém</a:t>
            </a:r>
            <a:r>
              <a:rPr lang="cs-CZ" altLang="cs-CZ" sz="2200" dirty="0"/>
              <a:t>, podle kterého je specifický absorbovaný podíl nezávislý na tom, co považujeme za objem terčový a objem zdrojový.</a:t>
            </a:r>
          </a:p>
        </p:txBody>
      </p:sp>
    </p:spTree>
    <p:extLst>
      <p:ext uri="{BB962C8B-B14F-4D97-AF65-F5344CB8AC3E}">
        <p14:creationId xmlns:p14="http://schemas.microsoft.com/office/powerpoint/2010/main" val="70232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8F979205-771A-4602-8A53-72C8AB328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86" y="289076"/>
            <a:ext cx="10753200" cy="451576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Aktivitu radionuklidu</a:t>
            </a:r>
            <a:br>
              <a:rPr lang="cs-CZ" altLang="cs-CZ" sz="2400" dirty="0"/>
            </a:br>
            <a:r>
              <a:rPr lang="cs-CZ" altLang="cs-CZ" sz="2400" dirty="0">
                <a:solidFill>
                  <a:schemeClr val="tx1"/>
                </a:solidFill>
              </a:rPr>
              <a:t>v těle obecně popisujeme pomocí efektivního poločasu, ale v některých orgánech může být časový průběh aktivity složitější.</a:t>
            </a:r>
          </a:p>
        </p:txBody>
      </p:sp>
      <p:pic>
        <p:nvPicPr>
          <p:cNvPr id="14339" name="Picture 4" descr="Alpen-15">
            <a:extLst>
              <a:ext uri="{FF2B5EF4-FFF2-40B4-BE49-F238E27FC236}">
                <a16:creationId xmlns:a16="http://schemas.microsoft.com/office/drawing/2014/main" id="{A1F1BB28-099A-4FEC-8F4A-B4E451722F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0545" r="7050" b="7909"/>
          <a:stretch>
            <a:fillRect/>
          </a:stretch>
        </p:blipFill>
        <p:spPr>
          <a:xfrm>
            <a:off x="2837574" y="1796941"/>
            <a:ext cx="6480175" cy="4933950"/>
          </a:xfrm>
          <a:noFill/>
        </p:spPr>
      </p:pic>
    </p:spTree>
    <p:extLst>
      <p:ext uri="{BB962C8B-B14F-4D97-AF65-F5344CB8AC3E}">
        <p14:creationId xmlns:p14="http://schemas.microsoft.com/office/powerpoint/2010/main" val="331855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1CC2F8-6E9D-408C-BC13-ABADE94B2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42" y="425709"/>
            <a:ext cx="10753200" cy="1129821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Dozimetrie na základě kompartmentové analýzy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D5FA3B-D151-4F8E-A263-33E2159D0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dirty="0"/>
              <a:t>Velmi složité modelování a matematické postupy umožňují s nepříliš velkou přesností určit dávky záření od aplikovaného radionuklidu absorbované v jednotlivých </a:t>
            </a:r>
            <a:r>
              <a:rPr lang="cs-CZ" altLang="cs-CZ" dirty="0" err="1"/>
              <a:t>kompartmentech</a:t>
            </a:r>
            <a:r>
              <a:rPr lang="cs-CZ" altLang="cs-CZ" dirty="0"/>
              <a:t> („oddílech“ těla = tkáních, orgánech…). Chyba závisí na odchylce od ideálního (modelového) tvaru postavy i dalších parametrech.</a:t>
            </a:r>
          </a:p>
        </p:txBody>
      </p:sp>
    </p:spTree>
    <p:extLst>
      <p:ext uri="{BB962C8B-B14F-4D97-AF65-F5344CB8AC3E}">
        <p14:creationId xmlns:p14="http://schemas.microsoft.com/office/powerpoint/2010/main" val="298280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975C41A-4A25-4E80-8ECA-97DB2DE8C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386" y="341628"/>
            <a:ext cx="90336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A6C8B7-1DB2-43D2-84E6-65109026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Tritium</a:t>
            </a:r>
            <a:r>
              <a:rPr lang="cs-CZ" altLang="cs-CZ" sz="2800" dirty="0"/>
              <a:t> (čistý </a:t>
            </a:r>
            <a:r>
              <a:rPr lang="cs-CZ" altLang="cs-CZ" sz="2800" dirty="0">
                <a:latin typeface="Symbol" panose="05050102010706020507" pitchFamily="18" charset="2"/>
              </a:rPr>
              <a:t>b</a:t>
            </a:r>
            <a:r>
              <a:rPr lang="cs-CZ" altLang="cs-CZ" sz="2800" dirty="0"/>
              <a:t>-minus, T = 12,33 roku) – v životním prostředí se vyskytuje v důsledku jaderných pokusů a uvolňuje se i při činnosti jaderných reaktorů. Biologický poločas </a:t>
            </a:r>
            <a:r>
              <a:rPr lang="cs-CZ" altLang="cs-CZ" sz="2800" dirty="0" err="1"/>
              <a:t>tritiované</a:t>
            </a:r>
            <a:r>
              <a:rPr lang="cs-CZ" altLang="cs-CZ" sz="2800" dirty="0"/>
              <a:t> i obyčejné vody je 10 dnů. Tritium vyzařuje částice beta o velmi malé energii (max. 18,6 </a:t>
            </a:r>
            <a:r>
              <a:rPr lang="cs-CZ" altLang="cs-CZ" sz="2800" dirty="0" err="1"/>
              <a:t>keV</a:t>
            </a:r>
            <a:r>
              <a:rPr lang="cs-CZ" altLang="cs-CZ" sz="2800" dirty="0"/>
              <a:t>). Nejnebezpečnější je tritium zabudované v prekursorech DNA.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Krypton-85</a:t>
            </a:r>
            <a:r>
              <a:rPr lang="cs-CZ" altLang="cs-CZ" sz="2800" dirty="0"/>
              <a:t>, (téměř čistý </a:t>
            </a:r>
            <a:r>
              <a:rPr lang="cs-CZ" altLang="cs-CZ" sz="2800" dirty="0">
                <a:latin typeface="Symbol" panose="05050102010706020507" pitchFamily="18" charset="2"/>
              </a:rPr>
              <a:t>b</a:t>
            </a:r>
            <a:r>
              <a:rPr lang="cs-CZ" altLang="cs-CZ" sz="2800" dirty="0"/>
              <a:t>-minus, T = 3900 dnů, max. 687 </a:t>
            </a:r>
            <a:r>
              <a:rPr lang="cs-CZ" altLang="cs-CZ" sz="2800" dirty="0" err="1"/>
              <a:t>keV</a:t>
            </a:r>
            <a:r>
              <a:rPr lang="cs-CZ" altLang="cs-CZ" sz="2800" dirty="0"/>
              <a:t>), uvolňuje se z vyhořelého jaderného paliva. Dávka v plících je tisíckrát vyšší než v kostní dřeni.</a:t>
            </a:r>
          </a:p>
        </p:txBody>
      </p:sp>
    </p:spTree>
    <p:extLst>
      <p:ext uri="{BB962C8B-B14F-4D97-AF65-F5344CB8AC3E}">
        <p14:creationId xmlns:p14="http://schemas.microsoft.com/office/powerpoint/2010/main" val="301784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88E4FC-C26E-40B3-A087-D5A61DDB4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683" y="390253"/>
            <a:ext cx="9065172" cy="639761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6F114E-6C32-4ACC-9666-3DC904DD9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256" y="1108075"/>
            <a:ext cx="10258096" cy="216064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dirty="0"/>
              <a:t>Sodík</a:t>
            </a:r>
            <a:r>
              <a:rPr lang="cs-CZ" altLang="cs-CZ" sz="2200" dirty="0"/>
              <a:t> – (převážně gama a </a:t>
            </a:r>
            <a:r>
              <a:rPr lang="cs-CZ" altLang="cs-CZ" sz="2200" dirty="0">
                <a:latin typeface="Symbol" panose="05050102010706020507" pitchFamily="18" charset="2"/>
              </a:rPr>
              <a:t>b</a:t>
            </a:r>
            <a:r>
              <a:rPr lang="cs-CZ" altLang="cs-CZ" sz="2200" dirty="0"/>
              <a:t>-minus) radioizotopy se používají v nukleární medicíně, žádný význam pro životní prostředí. V atmosféře vznikající Na-22 má malý význam.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dirty="0"/>
              <a:t>Draslík-40</a:t>
            </a:r>
            <a:r>
              <a:rPr lang="cs-CZ" altLang="cs-CZ" sz="2200" dirty="0"/>
              <a:t> – (převážně </a:t>
            </a:r>
            <a:r>
              <a:rPr lang="cs-CZ" altLang="cs-CZ" sz="2200" dirty="0">
                <a:latin typeface="Symbol" panose="05050102010706020507" pitchFamily="18" charset="2"/>
              </a:rPr>
              <a:t>b</a:t>
            </a:r>
            <a:r>
              <a:rPr lang="cs-CZ" altLang="cs-CZ" sz="2200" dirty="0"/>
              <a:t>-minus a gama) velmi dlouhý poločas přeměny, vyskytuje se přirozeně, representuje značnou část přirozené radiační zátěže externí a interní – </a:t>
            </a:r>
            <a:r>
              <a:rPr lang="cs-CZ" altLang="cs-CZ" sz="2200" b="1" dirty="0"/>
              <a:t>zhruba jednu třetinu</a:t>
            </a:r>
            <a:r>
              <a:rPr lang="cs-CZ" altLang="cs-CZ" sz="2200" dirty="0"/>
              <a:t>.</a:t>
            </a:r>
          </a:p>
        </p:txBody>
      </p:sp>
      <p:sp>
        <p:nvSpPr>
          <p:cNvPr id="17412" name="AutoShape 9" descr="http://upload.wikimedia.org/wikipedia/commons/f/fa/Potassium-40-decay-scheme.svg">
            <a:extLst>
              <a:ext uri="{FF2B5EF4-FFF2-40B4-BE49-F238E27FC236}">
                <a16:creationId xmlns:a16="http://schemas.microsoft.com/office/drawing/2014/main" id="{B7540716-1DCB-429A-A0F7-C6B084C67C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3" name="AutoShape 11" descr="http://upload.wikimedia.org/wikipedia/commons/f/fa/Potassium-40-decay-scheme.svg">
            <a:extLst>
              <a:ext uri="{FF2B5EF4-FFF2-40B4-BE49-F238E27FC236}">
                <a16:creationId xmlns:a16="http://schemas.microsoft.com/office/drawing/2014/main" id="{92D80286-C2C9-457E-B317-4707B77DB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7414" name="Picture 13" descr="http://geochrono.free.fr/fr/tech/chronk/pot40/dec40K.jpg">
            <a:extLst>
              <a:ext uri="{FF2B5EF4-FFF2-40B4-BE49-F238E27FC236}">
                <a16:creationId xmlns:a16="http://schemas.microsoft.com/office/drawing/2014/main" id="{32F9C02E-12BD-4D9B-BF9C-FC5DFD5A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3042161"/>
            <a:ext cx="3352799" cy="37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D5D17F-BD67-4B1C-BE5F-A14F3E8A6F8F}"/>
              </a:ext>
            </a:extLst>
          </p:cNvPr>
          <p:cNvSpPr txBox="1"/>
          <p:nvPr/>
        </p:nvSpPr>
        <p:spPr>
          <a:xfrm>
            <a:off x="7588711" y="3306599"/>
            <a:ext cx="3110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 obrázku by mělo být uvedeno nikoliv </a:t>
            </a:r>
            <a:r>
              <a:rPr lang="cs-CZ" sz="2000" dirty="0" err="1"/>
              <a:t>c.e</a:t>
            </a:r>
            <a:r>
              <a:rPr lang="cs-CZ" sz="2000" dirty="0"/>
              <a:t>., ale EC – </a:t>
            </a:r>
            <a:r>
              <a:rPr lang="cs-CZ" sz="2000" dirty="0" err="1"/>
              <a:t>electron</a:t>
            </a:r>
            <a:r>
              <a:rPr lang="cs-CZ" sz="2000" dirty="0"/>
              <a:t> </a:t>
            </a:r>
            <a:r>
              <a:rPr lang="cs-CZ" sz="2000" dirty="0" err="1"/>
              <a:t>capture</a:t>
            </a:r>
            <a:r>
              <a:rPr lang="cs-CZ" sz="2000" dirty="0"/>
              <a:t>, </a:t>
            </a:r>
            <a:r>
              <a:rPr lang="cs-CZ" sz="2000" b="1" dirty="0"/>
              <a:t>záchyt elektronu</a:t>
            </a:r>
            <a:r>
              <a:rPr lang="cs-CZ" sz="2000" dirty="0"/>
              <a:t>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614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theheartofamerica.files.wordpress.com/2011/03/cesium.gif">
            <a:extLst>
              <a:ext uri="{FF2B5EF4-FFF2-40B4-BE49-F238E27FC236}">
                <a16:creationId xmlns:a16="http://schemas.microsoft.com/office/drawing/2014/main" id="{634EC56C-5D38-4BC2-800F-7BCB1124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8" y="322864"/>
            <a:ext cx="47402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>
            <a:extLst>
              <a:ext uri="{FF2B5EF4-FFF2-40B4-BE49-F238E27FC236}">
                <a16:creationId xmlns:a16="http://schemas.microsoft.com/office/drawing/2014/main" id="{7D43351C-E56B-4AD6-873E-5D5D454B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1" y="274638"/>
            <a:ext cx="6052154" cy="1858962"/>
          </a:xfrm>
        </p:spPr>
        <p:txBody>
          <a:bodyPr/>
          <a:lstStyle/>
          <a:p>
            <a:pPr eaLnBrk="1" hangingPunct="1"/>
            <a:r>
              <a:rPr lang="cs-CZ" altLang="cs-CZ" dirty="0"/>
              <a:t>Radionuklidy biologického významu</a:t>
            </a:r>
          </a:p>
        </p:txBody>
      </p:sp>
      <p:sp>
        <p:nvSpPr>
          <p:cNvPr id="18436" name="Zástupný symbol pro obsah 2">
            <a:extLst>
              <a:ext uri="{FF2B5EF4-FFF2-40B4-BE49-F238E27FC236}">
                <a16:creationId xmlns:a16="http://schemas.microsoft.com/office/drawing/2014/main" id="{8F839789-A701-4B93-A6AF-BCA859F2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5" y="3809180"/>
            <a:ext cx="11193517" cy="2833359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Cesium-137</a:t>
            </a:r>
            <a:r>
              <a:rPr lang="cs-CZ" altLang="cs-CZ" sz="2400" dirty="0"/>
              <a:t> – (převážně gama a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též vnitřní konverze záření gama) vzniká při jaderném štěpení, zářič gama, rozpustné ve vodě, přijímané s potravou, chová se podobně jako draslík, biologický poločas 50-150 dnů.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Stroncium-90</a:t>
            </a:r>
            <a:r>
              <a:rPr lang="cs-CZ" altLang="cs-CZ" sz="2400" dirty="0"/>
              <a:t>(resp. 89), zářič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 = 28 let, v 50. a 60. letech se dostalo značné množství stroncia do atmosféry při pokusných výbuších, snadno se zabudovává do kostí místo vápníku, kam se u člověka dostává zejména přes mléko, u psů a prasat způsobuje v experimentu zvýšený výskyt rakoviny.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6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89FDA0D-0946-46D4-AB27-372F61541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8" y="383669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1A7410-9FD4-440B-9AA7-AD5898208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131" y="1263869"/>
            <a:ext cx="10857186" cy="4997450"/>
          </a:xfrm>
          <a:noFill/>
        </p:spPr>
        <p:txBody>
          <a:bodyPr/>
          <a:lstStyle/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Barium-140</a:t>
            </a:r>
            <a:r>
              <a:rPr lang="cs-CZ" altLang="cs-CZ" sz="2400" dirty="0"/>
              <a:t>, významný štěpný produkt uranu, (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</a:t>
            </a:r>
            <a:r>
              <a:rPr lang="cs-CZ" altLang="cs-CZ" sz="2400" dirty="0">
                <a:latin typeface="Symbol" panose="05050102010706020507" pitchFamily="18" charset="2"/>
              </a:rPr>
              <a:t>g</a:t>
            </a:r>
            <a:r>
              <a:rPr lang="cs-CZ" altLang="cs-CZ" sz="2400" dirty="0"/>
              <a:t> - T = 12,7 dnů), vzniká z něj radionuklid </a:t>
            </a:r>
            <a:r>
              <a:rPr lang="cs-CZ" altLang="cs-CZ" sz="2400" b="1" dirty="0"/>
              <a:t>lanthan-140</a:t>
            </a:r>
            <a:r>
              <a:rPr lang="cs-CZ" altLang="cs-CZ" sz="2400" dirty="0"/>
              <a:t> (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</a:t>
            </a:r>
            <a:r>
              <a:rPr lang="cs-CZ" altLang="cs-CZ" sz="2400" dirty="0">
                <a:latin typeface="Symbol" panose="05050102010706020507" pitchFamily="18" charset="2"/>
              </a:rPr>
              <a:t>g</a:t>
            </a:r>
            <a:r>
              <a:rPr lang="cs-CZ" altLang="cs-CZ" sz="2400" dirty="0"/>
              <a:t> - T = 1,68 dne), člověka ohrožuje zejména při jaderných haváriích.</a:t>
            </a:r>
          </a:p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Radium-226</a:t>
            </a:r>
            <a:r>
              <a:rPr lang="cs-CZ" altLang="cs-CZ" sz="2400" dirty="0"/>
              <a:t>, (zejména </a:t>
            </a:r>
            <a:r>
              <a:rPr lang="cs-CZ" altLang="cs-CZ" sz="2400" dirty="0">
                <a:latin typeface="Symbol" panose="05050102010706020507" pitchFamily="18" charset="2"/>
              </a:rPr>
              <a:t>a</a:t>
            </a:r>
            <a:r>
              <a:rPr lang="cs-CZ" altLang="cs-CZ" sz="2400" dirty="0"/>
              <a:t>-zářič produkující rovněž různé druhy fotonového záření, T = 1600 let), jeden z produktů uranové řady, chová se podobně jako stroncium, resp. vápník, tedy ukládá se v kostech. Vyzářením částice alfa poskytuje </a:t>
            </a:r>
            <a:r>
              <a:rPr lang="cs-CZ" altLang="cs-CZ" sz="2400" b="1" dirty="0"/>
              <a:t>radon-222</a:t>
            </a:r>
            <a:r>
              <a:rPr lang="cs-CZ" altLang="cs-CZ" sz="2400" dirty="0"/>
              <a:t>, který je snad nejvýznamnějším přirozeně se vyskytujícím nebezpečným radionuklidem (alfa-zářič, T = 3,8 dne) a který má řadu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radionuklidů s krátkými poločasy. </a:t>
            </a:r>
          </a:p>
          <a:p>
            <a:pPr marL="4763" indent="22225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Zvýšený počet rakovin kostí a kostní dřeně popsán již mezi válkami u malířek svítících ciferníků hodin (v barvě bylo radium). Po válce zjištěn výskyt kostních nádorů i u pacientů s </a:t>
            </a:r>
            <a:r>
              <a:rPr lang="cs-CZ" altLang="cs-CZ" sz="2400" dirty="0" err="1"/>
              <a:t>ankylózující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spondylartritidou</a:t>
            </a:r>
            <a:r>
              <a:rPr lang="cs-CZ" altLang="cs-CZ" sz="2400" dirty="0"/>
              <a:t>  (</a:t>
            </a:r>
            <a:r>
              <a:rPr lang="cs-CZ" altLang="cs-CZ" sz="2400" dirty="0" err="1"/>
              <a:t>Bechtěrevova</a:t>
            </a:r>
            <a:r>
              <a:rPr lang="cs-CZ" altLang="cs-CZ" sz="2400" dirty="0"/>
              <a:t> nemoc, vede ke ztuhnutí páteře) léčených </a:t>
            </a:r>
            <a:r>
              <a:rPr lang="cs-CZ" altLang="cs-CZ" sz="2400" b="1" dirty="0"/>
              <a:t>radiem-224</a:t>
            </a:r>
            <a:r>
              <a:rPr lang="cs-CZ" altLang="cs-CZ" sz="2400" dirty="0"/>
              <a:t> (T = 362 dnů).</a:t>
            </a:r>
          </a:p>
        </p:txBody>
      </p:sp>
    </p:spTree>
    <p:extLst>
      <p:ext uri="{BB962C8B-B14F-4D97-AF65-F5344CB8AC3E}">
        <p14:creationId xmlns:p14="http://schemas.microsoft.com/office/powerpoint/2010/main" val="157812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E9C653-1E24-4BD4-9131-092792536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469" y="46775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55177C4-DFB1-4F54-AE3E-31D76009D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Jód-131</a:t>
            </a:r>
            <a:r>
              <a:rPr lang="cs-CZ" altLang="cs-CZ" sz="2800" dirty="0"/>
              <a:t> – vzniká podobně jako ostatní radionuklidy jódu v důsledku štěpení uranu nebo plutonia (převážně záření </a:t>
            </a:r>
            <a:r>
              <a:rPr lang="cs-CZ" altLang="cs-CZ" sz="2800" dirty="0">
                <a:latin typeface="Symbol" panose="05050102010706020507" pitchFamily="18" charset="2"/>
              </a:rPr>
              <a:t>g </a:t>
            </a:r>
            <a:r>
              <a:rPr lang="cs-CZ" altLang="cs-CZ" sz="2800" dirty="0"/>
              <a:t>a</a:t>
            </a:r>
            <a:r>
              <a:rPr lang="cs-CZ" altLang="cs-CZ" sz="2800" dirty="0">
                <a:latin typeface="Symbol" panose="05050102010706020507" pitchFamily="18" charset="2"/>
              </a:rPr>
              <a:t> b</a:t>
            </a:r>
            <a:r>
              <a:rPr lang="cs-CZ" altLang="cs-CZ" sz="2800" dirty="0"/>
              <a:t>-minus, T = 8,02 dne). Z jaderného spadu se dostává do lidského organismu rychle přes mléko. S ohledem na krátký poločas však lze přijmout potravinářská opatření. Tento radionuklid je zjevně odpovědný za nárůst výskytu zhoubných i nezhoubných nádorů štítné žlázy u dětí exponovaných v důsledku Černobylské havárie. Ukládání jódu-131 do štítné žlázy lze účinně bránit nadbytkem normálního jódu.</a:t>
            </a:r>
          </a:p>
        </p:txBody>
      </p:sp>
    </p:spTree>
    <p:extLst>
      <p:ext uri="{BB962C8B-B14F-4D97-AF65-F5344CB8AC3E}">
        <p14:creationId xmlns:p14="http://schemas.microsoft.com/office/powerpoint/2010/main" val="18860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C2A476-8292-4146-BFB4-F095B7E4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846" y="306443"/>
            <a:ext cx="3505200" cy="639762"/>
          </a:xfrm>
        </p:spPr>
        <p:txBody>
          <a:bodyPr/>
          <a:lstStyle/>
          <a:p>
            <a:pPr eaLnBrk="1" hangingPunct="1"/>
            <a:r>
              <a:rPr lang="cs-CZ" altLang="cs-CZ" dirty="0"/>
              <a:t>Radionuklidy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696C61-4535-451B-B4B3-DD80D39A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0429" y="1341439"/>
            <a:ext cx="9112468" cy="47847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Radionuklidy (přirozené a v menší míře i umělé) představují nejvýznamnější zdroj ionizujícího záření, a to jak z hlediska vnější tak i vnitřní expozice člověka – samozřejmě </a:t>
            </a:r>
            <a:r>
              <a:rPr lang="cs-CZ" altLang="cs-CZ" sz="2800" i="1" dirty="0"/>
              <a:t>mimo </a:t>
            </a:r>
            <a:r>
              <a:rPr lang="cs-CZ" altLang="cs-CZ" sz="2800" dirty="0"/>
              <a:t>zdravotnické aplikace, kde převažuje expozice záření </a:t>
            </a:r>
            <a:r>
              <a:rPr lang="cs-CZ" altLang="cs-CZ" sz="2800" dirty="0" err="1"/>
              <a:t>rtg</a:t>
            </a:r>
            <a:r>
              <a:rPr lang="cs-CZ" altLang="cs-CZ" sz="2800" dirty="0"/>
              <a:t> a gama.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Právě v organismu deponované radionuklidy jsou často zdroji záření o vysokém LET (zejména alfa - vnějším zdrojům záření o vysokém LET je člověk vystaven zřídka – snad jen obsluhy velkých urychlovačů a kosmonauti).</a:t>
            </a:r>
          </a:p>
        </p:txBody>
      </p:sp>
    </p:spTree>
    <p:extLst>
      <p:ext uri="{BB962C8B-B14F-4D97-AF65-F5344CB8AC3E}">
        <p14:creationId xmlns:p14="http://schemas.microsoft.com/office/powerpoint/2010/main" val="222825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1417ED-2FEE-43AA-9304-B3A352898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9" y="362648"/>
            <a:ext cx="9138703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08E43CD-CB81-404E-A6ED-6C4631AE0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089" y="1600201"/>
            <a:ext cx="10783613" cy="49244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Uran.</a:t>
            </a:r>
            <a:r>
              <a:rPr lang="cs-CZ" altLang="cs-CZ" sz="2400" dirty="0"/>
              <a:t> Většina přírodního uranu je U-238, U-235 je zastoupen 0,7%. Pro výrobu jaderných zbraní i pro energetické účely je nutno přírodní uran obohatit izotopem U-235. T</a:t>
            </a:r>
            <a:r>
              <a:rPr lang="cs-CZ" altLang="cs-CZ" sz="2400" baseline="-25000" dirty="0"/>
              <a:t>U238</a:t>
            </a:r>
            <a:r>
              <a:rPr lang="cs-CZ" altLang="cs-CZ" sz="2400" dirty="0"/>
              <a:t> = 4,5 mld let, T</a:t>
            </a:r>
            <a:r>
              <a:rPr lang="cs-CZ" altLang="cs-CZ" sz="2400" baseline="-25000" dirty="0"/>
              <a:t>U235</a:t>
            </a:r>
            <a:r>
              <a:rPr lang="cs-CZ" altLang="cs-CZ" sz="2400" dirty="0"/>
              <a:t> = 700 mil. let.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Oba izotopy působí na organismus nikoliv zářením, nýbrž jako chemické jedy (</a:t>
            </a:r>
            <a:r>
              <a:rPr lang="cs-CZ" altLang="cs-CZ" sz="2400" dirty="0" err="1"/>
              <a:t>nefrotoxicita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Plutonium</a:t>
            </a:r>
            <a:r>
              <a:rPr lang="cs-CZ" altLang="cs-CZ" sz="2400" dirty="0"/>
              <a:t> (238 – T = 86,4 let, 239 – T = 24 890 let). Pu-238 se používá jako zdroj energie pro termoelektrické články družic. Nejvíce plutonia v životním prostředí je pozůstatkem testování nukleárních zbraní v atmosféře. V těle se chová podobně jako radium, avšak jeho soli jsou většinou špatně rozpustné – do organismu proniká inhalací aerosolu.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Thorium-232</a:t>
            </a:r>
            <a:r>
              <a:rPr lang="cs-CZ" altLang="cs-CZ" sz="2400" dirty="0"/>
              <a:t> – uranovou rozpadovou řadu lze posuzovat společně s řadou thoriovou</a:t>
            </a:r>
          </a:p>
        </p:txBody>
      </p:sp>
    </p:spTree>
    <p:extLst>
      <p:ext uri="{BB962C8B-B14F-4D97-AF65-F5344CB8AC3E}">
        <p14:creationId xmlns:p14="http://schemas.microsoft.com/office/powerpoint/2010/main" val="53954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DF2A4B-ADAC-4522-8CCD-03FD73DEF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959" y="352138"/>
            <a:ext cx="9107172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Radionuklidy biologického významu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449035-4E91-49C6-AA06-3A7893886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Striktně vzato je přirozeným zdrojem záření několik desítek radionuklidů uranové a thoriové řady plus radionuklidy vznikající v atmosféře působením kosmického záření (zejména H-3, C-14 a Na-22), dále kosmické záření samo o sobě a několik radionuklidů, které nemají souvislost s uranovou a thoriovou řadou a které se přirozeně vyskytují v zemské kůře (K-40, Rb-87 – </a:t>
            </a:r>
            <a:r>
              <a:rPr lang="cs-CZ" altLang="cs-CZ" sz="2400" dirty="0">
                <a:latin typeface="Symbol" panose="05050102010706020507" pitchFamily="18" charset="2"/>
              </a:rPr>
              <a:t>b</a:t>
            </a:r>
            <a:r>
              <a:rPr lang="cs-CZ" altLang="cs-CZ" sz="2400" dirty="0"/>
              <a:t>-minus, T = 49 mld let). K těmto radioizotopům přibyly další, uměle vytvořené v důsledku štěpení uranu a plutonia, které jsou však až na výjimky málo biologicky významné – radioaktivní spad přispívá k celkové zátěži zářením jen několika procenty.</a:t>
            </a:r>
          </a:p>
        </p:txBody>
      </p:sp>
    </p:spTree>
    <p:extLst>
      <p:ext uri="{BB962C8B-B14F-4D97-AF65-F5344CB8AC3E}">
        <p14:creationId xmlns:p14="http://schemas.microsoft.com/office/powerpoint/2010/main" val="104872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lpen-16">
            <a:extLst>
              <a:ext uri="{FF2B5EF4-FFF2-40B4-BE49-F238E27FC236}">
                <a16:creationId xmlns:a16="http://schemas.microsoft.com/office/drawing/2014/main" id="{BB0D22AF-BF1B-4CEC-B132-8E544310E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2303" r="3629" b="8202"/>
          <a:stretch>
            <a:fillRect/>
          </a:stretch>
        </p:blipFill>
        <p:spPr>
          <a:xfrm>
            <a:off x="1919289" y="277813"/>
            <a:ext cx="8497887" cy="6445250"/>
          </a:xfrm>
          <a:noFill/>
        </p:spPr>
      </p:pic>
      <p:sp>
        <p:nvSpPr>
          <p:cNvPr id="23555" name="Text Box 7">
            <a:extLst>
              <a:ext uri="{FF2B5EF4-FFF2-40B4-BE49-F238E27FC236}">
                <a16:creationId xmlns:a16="http://schemas.microsoft.com/office/drawing/2014/main" id="{69A2B399-11D8-4333-A89B-E15057EF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81076"/>
            <a:ext cx="2305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/>
              <a:t>Přibližné rozdělení neprofesionální roční dávky záření z</a:t>
            </a:r>
            <a:r>
              <a:rPr lang="cs-CZ" altLang="cs-CZ" sz="2000" b="1" dirty="0"/>
              <a:t> externích </a:t>
            </a:r>
            <a:r>
              <a:rPr lang="cs-CZ" altLang="cs-CZ" sz="2000" dirty="0"/>
              <a:t>zdrojů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94622DB4-E577-4B9A-8CD3-3AF16C07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860800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Má být uvedeno </a:t>
            </a:r>
            <a:r>
              <a:rPr lang="cs-CZ" altLang="cs-CZ">
                <a:latin typeface="Symbol" panose="05050102010706020507" pitchFamily="18" charset="2"/>
              </a:rPr>
              <a:t>m</a:t>
            </a:r>
            <a:r>
              <a:rPr lang="cs-CZ" altLang="cs-CZ"/>
              <a:t>Sv</a:t>
            </a:r>
          </a:p>
        </p:txBody>
      </p:sp>
      <p:sp>
        <p:nvSpPr>
          <p:cNvPr id="23557" name="Line 9">
            <a:extLst>
              <a:ext uri="{FF2B5EF4-FFF2-40B4-BE49-F238E27FC236}">
                <a16:creationId xmlns:a16="http://schemas.microsoft.com/office/drawing/2014/main" id="{039D1734-B19E-4EFF-82DA-7ED7B9D94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4508500"/>
            <a:ext cx="792162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5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lpen-16">
            <a:extLst>
              <a:ext uri="{FF2B5EF4-FFF2-40B4-BE49-F238E27FC236}">
                <a16:creationId xmlns:a16="http://schemas.microsoft.com/office/drawing/2014/main" id="{CE7D4B8C-1F51-4AF8-A254-F1EFBD6A7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3620" r="3618" b="12769"/>
          <a:stretch>
            <a:fillRect/>
          </a:stretch>
        </p:blipFill>
        <p:spPr>
          <a:xfrm>
            <a:off x="1524001" y="230188"/>
            <a:ext cx="8964613" cy="6051550"/>
          </a:xfrm>
          <a:noFill/>
        </p:spPr>
      </p:pic>
      <p:sp>
        <p:nvSpPr>
          <p:cNvPr id="24579" name="Text Box 7">
            <a:extLst>
              <a:ext uri="{FF2B5EF4-FFF2-40B4-BE49-F238E27FC236}">
                <a16:creationId xmlns:a16="http://schemas.microsoft.com/office/drawing/2014/main" id="{59148285-6C06-4EA7-85D4-B55399D0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412876"/>
            <a:ext cx="2160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/>
              <a:t>Přibližné rozdělení roční dávky z externích i vnitřních zdrojů</a:t>
            </a:r>
          </a:p>
        </p:txBody>
      </p:sp>
    </p:spTree>
    <p:extLst>
      <p:ext uri="{BB962C8B-B14F-4D97-AF65-F5344CB8AC3E}">
        <p14:creationId xmlns:p14="http://schemas.microsoft.com/office/powerpoint/2010/main" val="304869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03BB103-D3ED-4505-BEFD-C5894E7AE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366" y="359901"/>
            <a:ext cx="8229600" cy="607051"/>
          </a:xfrm>
        </p:spPr>
        <p:txBody>
          <a:bodyPr/>
          <a:lstStyle/>
          <a:p>
            <a:pPr eaLnBrk="1" hangingPunct="1"/>
            <a:r>
              <a:rPr lang="cs-CZ" altLang="cs-CZ" dirty="0"/>
              <a:t>Celková zátěž z různých zdrojů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BE9A1A-1E06-4613-8BFB-AD08B91D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972" y="1600201"/>
            <a:ext cx="10457794" cy="492442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Velmi přibližně lze říci, že k celkové </a:t>
            </a:r>
            <a:r>
              <a:rPr lang="cs-CZ" altLang="cs-CZ" sz="2800" b="1" dirty="0"/>
              <a:t>roční </a:t>
            </a:r>
            <a:r>
              <a:rPr lang="cs-CZ" altLang="cs-CZ" sz="2800" dirty="0"/>
              <a:t>absorbované dávce přispívá </a:t>
            </a:r>
            <a:r>
              <a:rPr lang="cs-CZ" altLang="cs-CZ" sz="2800" i="1" dirty="0"/>
              <a:t>externě</a:t>
            </a:r>
            <a:r>
              <a:rPr lang="cs-CZ" altLang="cs-CZ" sz="2800" dirty="0"/>
              <a:t> necelým 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přirozené pozadí (může být značně variabilní dle místa na Zemi), 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přispívají lékařské aplikace (</a:t>
            </a:r>
            <a:r>
              <a:rPr lang="cs-CZ" altLang="cs-CZ" sz="2800" dirty="0" err="1"/>
              <a:t>rtg</a:t>
            </a:r>
            <a:r>
              <a:rPr lang="cs-CZ" altLang="cs-CZ" sz="2800" dirty="0"/>
              <a:t> a nukleární medicína - i zde může být ohromná variabilita – od prakticky nuly až ke stovkám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– v diagnostice) a 2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přispívají </a:t>
            </a:r>
            <a:r>
              <a:rPr lang="cs-CZ" altLang="cs-CZ" sz="2800" i="1" dirty="0"/>
              <a:t>interně </a:t>
            </a:r>
            <a:r>
              <a:rPr lang="cs-CZ" altLang="cs-CZ" sz="2800" dirty="0"/>
              <a:t>některé radionuklidy deponované v organismu (již zmiňovaný K-40, </a:t>
            </a:r>
            <a:r>
              <a:rPr lang="cs-CZ" altLang="cs-CZ" sz="2800" dirty="0" err="1"/>
              <a:t>dceřinné</a:t>
            </a:r>
            <a:r>
              <a:rPr lang="cs-CZ" altLang="cs-CZ" sz="2800" dirty="0"/>
              <a:t> produkty inhalovaného radonu aj.). Příspěvek jaderného průmyslu a různých materiálů s obsahem radionuklidů je nepatrný. Vzdušná doprava přispívá asi 0,01 </a:t>
            </a:r>
            <a:r>
              <a:rPr lang="cs-CZ" altLang="cs-CZ" sz="2800" dirty="0" err="1"/>
              <a:t>mSv</a:t>
            </a:r>
            <a:r>
              <a:rPr lang="cs-CZ" altLang="cs-CZ" sz="2800" dirty="0"/>
              <a:t> za rok – u jednotlivců (posádky letadel) to však může být citelně více. </a:t>
            </a:r>
          </a:p>
        </p:txBody>
      </p:sp>
    </p:spTree>
    <p:extLst>
      <p:ext uri="{BB962C8B-B14F-4D97-AF65-F5344CB8AC3E}">
        <p14:creationId xmlns:p14="http://schemas.microsoft.com/office/powerpoint/2010/main" val="74820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59803"/>
            <a:ext cx="9478360" cy="574675"/>
          </a:xfrm>
        </p:spPr>
        <p:txBody>
          <a:bodyPr/>
          <a:lstStyle/>
          <a:p>
            <a:r>
              <a:rPr lang="cs-CZ" sz="3600" b="1" dirty="0">
                <a:latin typeface="Arial" charset="0"/>
              </a:rPr>
              <a:t>Přírodní radiační pozadí v různých částech světa se liší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504" y="968432"/>
            <a:ext cx="5021317" cy="129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Čechy  		 	 -  cca 3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Irán (</a:t>
            </a:r>
            <a:r>
              <a:rPr lang="cs-CZ" sz="1800" dirty="0" err="1">
                <a:latin typeface="Arial" charset="0"/>
              </a:rPr>
              <a:t>Ramsar</a:t>
            </a:r>
            <a:r>
              <a:rPr lang="cs-CZ" sz="1800" dirty="0">
                <a:latin typeface="Arial" charset="0"/>
              </a:rPr>
              <a:t>)  	  	 -  až 400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Indie (</a:t>
            </a:r>
            <a:r>
              <a:rPr lang="cs-CZ" sz="1800" dirty="0" err="1">
                <a:latin typeface="Arial" charset="0"/>
              </a:rPr>
              <a:t>Kerala</a:t>
            </a:r>
            <a:r>
              <a:rPr lang="cs-CZ" sz="1800" dirty="0">
                <a:latin typeface="Arial" charset="0"/>
              </a:rPr>
              <a:t>)  	   	 -  až 17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  <a:p>
            <a:pPr>
              <a:buFontTx/>
              <a:buNone/>
            </a:pPr>
            <a:r>
              <a:rPr lang="cs-CZ" sz="1800" dirty="0">
                <a:latin typeface="Arial" charset="0"/>
              </a:rPr>
              <a:t>Brazílie (</a:t>
            </a:r>
            <a:r>
              <a:rPr lang="cs-CZ" sz="1800" dirty="0" err="1">
                <a:latin typeface="Arial" charset="0"/>
              </a:rPr>
              <a:t>Guarapari</a:t>
            </a:r>
            <a:r>
              <a:rPr lang="cs-CZ" sz="1800" dirty="0">
                <a:latin typeface="Arial" charset="0"/>
              </a:rPr>
              <a:t>) 	 -  až 175 </a:t>
            </a:r>
            <a:r>
              <a:rPr lang="cs-CZ" sz="1800" dirty="0" err="1">
                <a:latin typeface="Arial" charset="0"/>
              </a:rPr>
              <a:t>mSv</a:t>
            </a:r>
            <a:r>
              <a:rPr lang="cs-CZ" sz="1800" dirty="0">
                <a:latin typeface="Arial" charset="0"/>
              </a:rPr>
              <a:t>/rok</a:t>
            </a:r>
          </a:p>
        </p:txBody>
      </p:sp>
      <p:sp>
        <p:nvSpPr>
          <p:cNvPr id="17413" name="TextovéPole 6"/>
          <p:cNvSpPr txBox="1">
            <a:spLocks noChangeArrowheads="1"/>
          </p:cNvSpPr>
          <p:nvPr/>
        </p:nvSpPr>
        <p:spPr bwMode="auto">
          <a:xfrm>
            <a:off x="693683" y="5877273"/>
            <a:ext cx="2738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latin typeface="Arial" charset="0"/>
                <a:cs typeface="Arial" charset="0"/>
              </a:rPr>
              <a:t>http://www.geology.cz/extranet/vav/analyza-zranitelnosti-krajiny/radon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2152" y="4869160"/>
            <a:ext cx="284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Rn</a:t>
            </a:r>
            <a:r>
              <a:rPr lang="cs-CZ" dirty="0">
                <a:solidFill>
                  <a:srgbClr val="FF0000"/>
                </a:solidFill>
              </a:rPr>
              <a:t> + K + </a:t>
            </a:r>
            <a:r>
              <a:rPr lang="cs-CZ" dirty="0" err="1">
                <a:solidFill>
                  <a:srgbClr val="FF0000"/>
                </a:solidFill>
              </a:rPr>
              <a:t>Th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Jen gama záření!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319534"/>
            <a:ext cx="6408712" cy="45384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61848" y="2420889"/>
            <a:ext cx="296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Radiometrická mapa České republiky. Hodnoty jsou v </a:t>
            </a:r>
            <a:r>
              <a:rPr lang="cs-CZ" sz="1800" dirty="0" err="1"/>
              <a:t>nGy</a:t>
            </a:r>
            <a:r>
              <a:rPr lang="cs-CZ" sz="1800" dirty="0"/>
              <a:t>/h (</a:t>
            </a:r>
            <a:r>
              <a:rPr lang="cs-CZ" sz="1800" dirty="0" err="1"/>
              <a:t>nGy</a:t>
            </a:r>
            <a:r>
              <a:rPr lang="cs-CZ" sz="1800" dirty="0"/>
              <a:t>/h = </a:t>
            </a:r>
            <a:r>
              <a:rPr lang="cs-CZ" sz="1800" dirty="0" err="1"/>
              <a:t>nanogray</a:t>
            </a:r>
            <a:r>
              <a:rPr lang="cs-CZ" sz="1800" dirty="0"/>
              <a:t> za hodinu). Zdroj: Česká geologická služba</a:t>
            </a:r>
          </a:p>
        </p:txBody>
      </p:sp>
    </p:spTree>
    <p:extLst>
      <p:ext uri="{BB962C8B-B14F-4D97-AF65-F5344CB8AC3E}">
        <p14:creationId xmlns:p14="http://schemas.microsoft.com/office/powerpoint/2010/main" val="255736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897" y="478262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Zátěž obyvatelstva zářením dle SÚRO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70" y="1648174"/>
            <a:ext cx="4475670" cy="4589138"/>
          </a:xfrm>
        </p:spPr>
      </p:pic>
    </p:spTree>
    <p:extLst>
      <p:ext uri="{BB962C8B-B14F-4D97-AF65-F5344CB8AC3E}">
        <p14:creationId xmlns:p14="http://schemas.microsoft.com/office/powerpoint/2010/main" val="82085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563669" cy="451576"/>
          </a:xfrm>
        </p:spPr>
        <p:txBody>
          <a:bodyPr/>
          <a:lstStyle/>
          <a:p>
            <a:r>
              <a:rPr lang="cs-CZ" dirty="0"/>
              <a:t>Radonové riziko - Kampus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3" y="1600201"/>
            <a:ext cx="5800775" cy="4525963"/>
          </a:xfrm>
        </p:spPr>
      </p:pic>
    </p:spTree>
    <p:extLst>
      <p:ext uri="{BB962C8B-B14F-4D97-AF65-F5344CB8AC3E}">
        <p14:creationId xmlns:p14="http://schemas.microsoft.com/office/powerpoint/2010/main" val="1993968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45" y="274639"/>
            <a:ext cx="8965323" cy="993775"/>
          </a:xfrm>
        </p:spPr>
        <p:txBody>
          <a:bodyPr/>
          <a:lstStyle/>
          <a:p>
            <a:r>
              <a:rPr lang="cs-CZ" sz="3600" b="1" dirty="0">
                <a:latin typeface="Arial" charset="0"/>
              </a:rPr>
              <a:t>Přírodní pozadí 175 </a:t>
            </a:r>
            <a:r>
              <a:rPr lang="cs-CZ" sz="3600" b="1" dirty="0" err="1">
                <a:latin typeface="Arial" charset="0"/>
              </a:rPr>
              <a:t>mSv</a:t>
            </a:r>
            <a:r>
              <a:rPr lang="cs-CZ" sz="3600" b="1" dirty="0">
                <a:latin typeface="Arial" charset="0"/>
              </a:rPr>
              <a:t>/rok – </a:t>
            </a:r>
            <a:r>
              <a:rPr lang="cs-CZ" sz="3600" b="1" dirty="0" err="1">
                <a:latin typeface="Arial" charset="0"/>
              </a:rPr>
              <a:t>Guaraparí</a:t>
            </a:r>
            <a:r>
              <a:rPr lang="cs-CZ" sz="3600" b="1" dirty="0">
                <a:latin typeface="Arial" charset="0"/>
              </a:rPr>
              <a:t>, Brazílie</a:t>
            </a:r>
          </a:p>
        </p:txBody>
      </p:sp>
      <p:pic>
        <p:nvPicPr>
          <p:cNvPr id="49155" name="Picture 3" descr="guarap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379" y="934326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guarapar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1341438"/>
            <a:ext cx="3203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aGuarapariCidade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426" y="3644900"/>
            <a:ext cx="32035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5876926"/>
            <a:ext cx="3384550" cy="9810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cs-CZ" sz="1800" dirty="0">
                <a:latin typeface="Arial" charset="0"/>
              </a:rPr>
              <a:t>Prospekt zve návštěvníky do slavných mořských lázní. 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1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9" y="283616"/>
            <a:ext cx="3182828" cy="747712"/>
          </a:xfrm>
        </p:spPr>
        <p:txBody>
          <a:bodyPr/>
          <a:lstStyle/>
          <a:p>
            <a:r>
              <a:rPr lang="cs-CZ" sz="3600" b="1" dirty="0" err="1">
                <a:latin typeface="Arial" charset="0"/>
              </a:rPr>
              <a:t>Hormeze</a:t>
            </a:r>
            <a:endParaRPr lang="cs-CZ" sz="3600" b="1" dirty="0"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530" y="1325946"/>
            <a:ext cx="4832953" cy="1942772"/>
          </a:xfrm>
        </p:spPr>
        <p:txBody>
          <a:bodyPr/>
          <a:lstStyle/>
          <a:p>
            <a:r>
              <a:rPr lang="cs-CZ" sz="1800" dirty="0">
                <a:latin typeface="Arial" charset="0"/>
              </a:rPr>
              <a:t>Příznivý vliv malých dávek na organismus</a:t>
            </a:r>
          </a:p>
          <a:p>
            <a:r>
              <a:rPr lang="cs-CZ" sz="1800" dirty="0">
                <a:latin typeface="Arial" charset="0"/>
              </a:rPr>
              <a:t>Adaptivní odezva</a:t>
            </a:r>
          </a:p>
          <a:p>
            <a:r>
              <a:rPr lang="cs-CZ" sz="1800" dirty="0">
                <a:latin typeface="Arial" charset="0"/>
              </a:rPr>
              <a:t>Prodloužení života</a:t>
            </a:r>
          </a:p>
          <a:p>
            <a:r>
              <a:rPr lang="cs-CZ" sz="1800" dirty="0">
                <a:latin typeface="Arial" charset="0"/>
              </a:rPr>
              <a:t>Příznivý vliv na metabolismus</a:t>
            </a:r>
          </a:p>
          <a:p>
            <a:r>
              <a:rPr lang="cs-CZ" sz="1800" dirty="0">
                <a:latin typeface="Arial" charset="0"/>
              </a:rPr>
              <a:t>Radiační lázně – léčba pohybového ústrojí</a:t>
            </a:r>
          </a:p>
          <a:p>
            <a:r>
              <a:rPr lang="cs-CZ" sz="1800" dirty="0">
                <a:latin typeface="Arial" charset="0"/>
              </a:rPr>
              <a:t>Příklady z vědeckých výzkumů</a:t>
            </a:r>
          </a:p>
        </p:txBody>
      </p:sp>
      <p:pic>
        <p:nvPicPr>
          <p:cNvPr id="51204" name="Picture 5" descr="VODOLÉČEB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3993932"/>
            <a:ext cx="3766129" cy="25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8" descr="0527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248" y="3501009"/>
            <a:ext cx="4792182" cy="31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7183328" y="2990577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dirty="0">
                <a:latin typeface="Arial" charset="0"/>
              </a:rPr>
              <a:t>Léčebné lázně Jáchymov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68208" y="1916832"/>
            <a:ext cx="21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Vypůjčeno!!!!</a:t>
            </a:r>
          </a:p>
        </p:txBody>
      </p:sp>
    </p:spTree>
    <p:extLst>
      <p:ext uri="{BB962C8B-B14F-4D97-AF65-F5344CB8AC3E}">
        <p14:creationId xmlns:p14="http://schemas.microsoft.com/office/powerpoint/2010/main" val="32196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733F65E-13F2-4906-99E2-29ECAD1F1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124" y="306169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Vstupní cesty radionuklidů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C10538-A8F6-4786-8AD6-FDF110D2B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1196976"/>
            <a:ext cx="10331669" cy="5400675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latin typeface="+mj-lt"/>
              </a:rPr>
              <a:t>Vstupní cesty radionuklidů jsou dány jejich </a:t>
            </a:r>
            <a:r>
              <a:rPr lang="cs-CZ" altLang="cs-CZ" sz="2400" i="1" dirty="0">
                <a:latin typeface="+mj-lt"/>
              </a:rPr>
              <a:t>chemickými vlastnostmi, které se neliší od vlastností neradioaktivních nuklidů téhož prvku</a:t>
            </a:r>
            <a:r>
              <a:rPr lang="cs-CZ" altLang="cs-CZ" sz="2400" dirty="0">
                <a:latin typeface="+mj-lt"/>
              </a:rPr>
              <a:t>, nikoliv jejich radioaktivitou, resp. složením jádra. Určitou výjimku představují velmi lehké radionuklidy, jako např. tritium, jehož chemické vlastnosti se nepatrně liší od vlastností lehkého vodíku. </a:t>
            </a:r>
          </a:p>
          <a:p>
            <a:pPr marL="533400" indent="-533400"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>
                <a:latin typeface="+mj-lt"/>
              </a:rPr>
              <a:t>Složitost problému lze ukázat na příkladu </a:t>
            </a:r>
            <a:r>
              <a:rPr lang="cs-CZ" altLang="cs-CZ" sz="2400" b="1" dirty="0">
                <a:latin typeface="+mj-lt"/>
              </a:rPr>
              <a:t>jódu</a:t>
            </a:r>
            <a:r>
              <a:rPr lang="cs-CZ" altLang="cs-CZ" sz="2400" dirty="0">
                <a:latin typeface="+mj-lt"/>
              </a:rPr>
              <a:t>, který se může do organismu dostat: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400" dirty="0">
                <a:latin typeface="+mj-lt"/>
              </a:rPr>
              <a:t>V plynném stavu </a:t>
            </a:r>
            <a:r>
              <a:rPr lang="cs-CZ" altLang="cs-CZ" sz="2400" b="1" dirty="0">
                <a:latin typeface="+mj-lt"/>
              </a:rPr>
              <a:t>inhalací </a:t>
            </a:r>
            <a:r>
              <a:rPr lang="cs-CZ" altLang="cs-CZ" sz="2400" dirty="0">
                <a:latin typeface="+mj-lt"/>
              </a:rPr>
              <a:t>přes plicní sklípky. Tento mechanismus je málo významný s výjimkou jaderných katastrof, při kterých se „radiojód“ rozptyluje do vzduchu (jaderné výbuchy, Černobyl)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400" dirty="0">
                <a:latin typeface="+mj-lt"/>
              </a:rPr>
              <a:t>S potravou - </a:t>
            </a:r>
            <a:r>
              <a:rPr lang="cs-CZ" altLang="cs-CZ" sz="2400" b="1" dirty="0">
                <a:latin typeface="+mj-lt"/>
              </a:rPr>
              <a:t>ingescí</a:t>
            </a:r>
            <a:r>
              <a:rPr lang="cs-CZ" altLang="cs-CZ" sz="2400" dirty="0">
                <a:latin typeface="+mj-lt"/>
              </a:rPr>
              <a:t>. Jód přijímají zelené rostliny a z nich se dostává do potravy – buď přímo, nebo u nás častěji přes mléko. Prostřednictvím masa je příjem jódu většinou bezvýznamný s ohledem na krátké poločasy přeměny.</a:t>
            </a:r>
          </a:p>
        </p:txBody>
      </p:sp>
    </p:spTree>
    <p:extLst>
      <p:ext uri="{BB962C8B-B14F-4D97-AF65-F5344CB8AC3E}">
        <p14:creationId xmlns:p14="http://schemas.microsoft.com/office/powerpoint/2010/main" val="160746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B1C94F5-B2A7-4A74-9980-A1BD322C5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Autor: </a:t>
            </a:r>
            <a:r>
              <a:rPr lang="cs-CZ" altLang="cs-CZ" dirty="0"/>
              <a:t>Vojtěch Mornstein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chemeClr val="tx2"/>
                </a:solidFill>
              </a:rPr>
              <a:t>Poslední revize a ozvučení: </a:t>
            </a:r>
            <a:r>
              <a:rPr lang="cs-CZ" altLang="cs-CZ" dirty="0"/>
              <a:t>květen 2021</a:t>
            </a:r>
          </a:p>
        </p:txBody>
      </p:sp>
    </p:spTree>
    <p:extLst>
      <p:ext uri="{BB962C8B-B14F-4D97-AF65-F5344CB8AC3E}">
        <p14:creationId xmlns:p14="http://schemas.microsoft.com/office/powerpoint/2010/main" val="28010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4B1269-DAC8-4211-B4BA-6F916ED88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366" y="40469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Vstupní cesty radionuklidů - jód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D92C6A1-37C7-4A76-A74D-17ED72C0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Jakmile se jód dostane do našeho těla, je zpracován </a:t>
            </a:r>
            <a:r>
              <a:rPr lang="cs-CZ" altLang="cs-CZ" sz="2800" b="1" dirty="0"/>
              <a:t>štítnou žlázou </a:t>
            </a:r>
            <a:r>
              <a:rPr lang="cs-CZ" altLang="cs-CZ" sz="2800" dirty="0"/>
              <a:t>a zabudován do jejích hormonů – </a:t>
            </a:r>
            <a:r>
              <a:rPr lang="cs-CZ" altLang="cs-CZ" sz="2800" dirty="0" err="1"/>
              <a:t>thyroxinu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trijodthyroninu</a:t>
            </a:r>
            <a:r>
              <a:rPr lang="cs-CZ" altLang="cs-CZ" sz="2800" dirty="0"/>
              <a:t> – stejně jako obyčejný jód. (Dodejme, že radionuklidy prvků, které jinak </a:t>
            </a:r>
            <a:r>
              <a:rPr lang="cs-CZ" altLang="cs-CZ" sz="2800" i="1" dirty="0"/>
              <a:t>nemají </a:t>
            </a:r>
            <a:r>
              <a:rPr lang="cs-CZ" altLang="cs-CZ" sz="2800" dirty="0"/>
              <a:t>v metabolismu žádnou zvláštní úlohu, se v těle chovají jako jejich nejbližší „chemičtí příbuzní“, např. rubidium a cesium se chovají podobně jako draslík.)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Radionuklidy se mohou dostat do těla též </a:t>
            </a:r>
            <a:r>
              <a:rPr lang="cs-CZ" altLang="cs-CZ" sz="2800" b="1" dirty="0"/>
              <a:t>injekcí </a:t>
            </a:r>
            <a:r>
              <a:rPr lang="cs-CZ" altLang="cs-CZ" sz="2800" dirty="0"/>
              <a:t>– pro účely diagnostické nebo terapeutické.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0711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94B081F8-7417-4E6E-B76E-8647EF10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473" y="391620"/>
            <a:ext cx="3896382" cy="467995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3600" dirty="0"/>
              <a:t>Interakce vstupních a výstupních cest radionuklidu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Sytou černou čarou je vyznačen lymfatický (mízní) systém s uzlinami</a:t>
            </a:r>
          </a:p>
        </p:txBody>
      </p:sp>
      <p:pic>
        <p:nvPicPr>
          <p:cNvPr id="8195" name="Picture 4" descr="Alpen-15">
            <a:extLst>
              <a:ext uri="{FF2B5EF4-FFF2-40B4-BE49-F238E27FC236}">
                <a16:creationId xmlns:a16="http://schemas.microsoft.com/office/drawing/2014/main" id="{CF9ADBD0-2081-47A9-8981-A4BF579CB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b="10001"/>
          <a:stretch>
            <a:fillRect/>
          </a:stretch>
        </p:blipFill>
        <p:spPr>
          <a:xfrm>
            <a:off x="4487918" y="0"/>
            <a:ext cx="63531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0746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69222AA-CC5D-4DFC-B91A-F665FEEF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386" y="404690"/>
            <a:ext cx="5386511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Ingesce radionuklidu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234AEA-3B3D-46F4-9BBF-A8B37C2F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Ingescí </a:t>
            </a:r>
            <a:r>
              <a:rPr lang="cs-CZ" altLang="cs-CZ" sz="2800" dirty="0"/>
              <a:t>(pozřením) se radionuklidy dostávají do organismu buď s potravou nebo s vykašlávaným a následně </a:t>
            </a:r>
            <a:r>
              <a:rPr lang="cs-CZ" altLang="cs-CZ" sz="2800" i="1" dirty="0"/>
              <a:t>polykaným hlenem </a:t>
            </a:r>
            <a:r>
              <a:rPr lang="cs-CZ" altLang="cs-CZ" sz="2800" dirty="0"/>
              <a:t>z dýchacích cest. Tento mechanismus může být významný při vdechování kontaminovaného prachu nebo aerosolu, který může současně dráždit ke kašli.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Další osud radionuklidu pak závisí především na rozpustnosti sloučeniny, která jej obsahuje, v tekutině žaludku (kyselé prostředí) a střev (neutrální prostředí). </a:t>
            </a:r>
          </a:p>
        </p:txBody>
      </p:sp>
    </p:spTree>
    <p:extLst>
      <p:ext uri="{BB962C8B-B14F-4D97-AF65-F5344CB8AC3E}">
        <p14:creationId xmlns:p14="http://schemas.microsoft.com/office/powerpoint/2010/main" val="324337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DD0E83-7A45-4ADC-BCEE-802EF874A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938" y="304527"/>
            <a:ext cx="5659821" cy="609873"/>
          </a:xfrm>
        </p:spPr>
        <p:txBody>
          <a:bodyPr/>
          <a:lstStyle/>
          <a:p>
            <a:pPr eaLnBrk="1" hangingPunct="1"/>
            <a:r>
              <a:rPr lang="cs-CZ" altLang="cs-CZ" dirty="0"/>
              <a:t>Inhalace radionuklidů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18F0138-376E-4308-AEE4-298C66ADC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255" y="1196976"/>
            <a:ext cx="10237075" cy="525621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V souvislosti s transportem radionuklidů v lidském těle (s ohledem na </a:t>
            </a:r>
            <a:r>
              <a:rPr lang="cs-CZ" altLang="cs-CZ" sz="2400" b="1" dirty="0"/>
              <a:t>retenci </a:t>
            </a:r>
            <a:r>
              <a:rPr lang="cs-CZ" altLang="cs-CZ" sz="2400" dirty="0"/>
              <a:t>– zadržování - částic, které radionuklid obsahují) dýchací cesty rozdělujeme do tří úseků: nosní cesty, tracheobronchiální kmen a hluboký plicní parenchym - alveoly.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Aerodynamické vlastnosti</a:t>
            </a:r>
            <a:r>
              <a:rPr lang="cs-CZ" altLang="cs-CZ" sz="2400" dirty="0"/>
              <a:t> částic aerosolů pronikajících do plic jsou popsány veličinou </a:t>
            </a:r>
            <a:r>
              <a:rPr lang="cs-CZ" altLang="cs-CZ" sz="2400" b="1" dirty="0"/>
              <a:t>AMAD</a:t>
            </a:r>
            <a:r>
              <a:rPr lang="cs-CZ" altLang="cs-CZ" sz="2400" dirty="0"/>
              <a:t> (</a:t>
            </a:r>
            <a:r>
              <a:rPr lang="cs-CZ" altLang="cs-CZ" sz="2400" i="1" dirty="0" err="1"/>
              <a:t>activity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median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aerodynamic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parameter</a:t>
            </a:r>
            <a:r>
              <a:rPr lang="cs-CZ" altLang="cs-CZ" sz="2400" dirty="0"/>
              <a:t>), definovanou takto: AMAD je průměr koule o jednotkové hustotě, která má stejnou konečnou usazovací rychlost ve vzduchu jako částice aerosolu, jejíž aktivita je mediánem celého aerosolu (</a:t>
            </a:r>
            <a:r>
              <a:rPr lang="cs-CZ" altLang="cs-CZ" sz="2400" dirty="0">
                <a:sym typeface="Wingdings" panose="05000000000000000000" pitchFamily="2" charset="2"/>
              </a:rPr>
              <a:t> - tato definice nás mj. upozorňuje na to, že usazování částic závisí na jejich velikosti a tíze)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Z nosních cest a tracheobronchiálního kmene jsou částice aerosolu z větší části vykašlány, a pak se dostávají do žaludku. Hluboký plicní parenchym je proto nejdůležitější pro </a:t>
            </a:r>
            <a:r>
              <a:rPr lang="cs-CZ" altLang="cs-CZ" sz="2400" i="1" dirty="0"/>
              <a:t>prostup inhalovaných </a:t>
            </a:r>
            <a:r>
              <a:rPr lang="cs-CZ" altLang="cs-CZ" sz="2400" dirty="0"/>
              <a:t>radionuklidů do těla.</a:t>
            </a:r>
          </a:p>
        </p:txBody>
      </p:sp>
    </p:spTree>
    <p:extLst>
      <p:ext uri="{BB962C8B-B14F-4D97-AF65-F5344CB8AC3E}">
        <p14:creationId xmlns:p14="http://schemas.microsoft.com/office/powerpoint/2010/main" val="23393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0D65B7B-83B9-4861-88C6-EAACDE707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490" y="394180"/>
            <a:ext cx="556518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Inhalace radionuklidů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EAACAE0-DB05-4168-930F-F7DAF722D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Do parenchymu – plicních sklípků - pronikají obecně částice s AMAD pod 1 </a:t>
            </a:r>
            <a:r>
              <a:rPr lang="cs-CZ" altLang="cs-CZ" sz="2800" dirty="0">
                <a:latin typeface="Symbol" panose="05050102010706020507" pitchFamily="18" charset="2"/>
              </a:rPr>
              <a:t>m</a:t>
            </a:r>
            <a:r>
              <a:rPr lang="cs-CZ" altLang="cs-CZ" sz="2800" dirty="0"/>
              <a:t>m.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Z alveolů pronikají dále do těla nejsnadněji rozpustné sloučeniny radionuklidů, které přecházejí do krve nebo lymfy. </a:t>
            </a:r>
            <a:r>
              <a:rPr lang="cs-CZ" altLang="cs-CZ" sz="2800" b="1" dirty="0"/>
              <a:t>Nerozpustné částice</a:t>
            </a:r>
            <a:r>
              <a:rPr lang="cs-CZ" altLang="cs-CZ" sz="2800" dirty="0"/>
              <a:t> mohou být </a:t>
            </a:r>
            <a:r>
              <a:rPr lang="cs-CZ" altLang="cs-CZ" sz="2800" b="1" dirty="0"/>
              <a:t>fagocytovány</a:t>
            </a:r>
            <a:r>
              <a:rPr lang="cs-CZ" altLang="cs-CZ" sz="2800" dirty="0"/>
              <a:t> plicními makrofágy, poté se dostávají do mízních uzlin a pomalu jsou z nich vyplavovány do krevního oběhu. Další metabolický osud inhalovaných radionuklidů je pak již stejný, jako kdyby přišly do organismu s potravou nebo byly injikovány.</a:t>
            </a:r>
          </a:p>
        </p:txBody>
      </p:sp>
    </p:spTree>
    <p:extLst>
      <p:ext uri="{BB962C8B-B14F-4D97-AF65-F5344CB8AC3E}">
        <p14:creationId xmlns:p14="http://schemas.microsoft.com/office/powerpoint/2010/main" val="86471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40DD73E-0FD6-48AE-913D-D5F1D217D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9999"/>
            <a:ext cx="7709297" cy="1077269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Další poznámky k metabolismu radionuklidů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F99E6E-705B-4032-8CFB-D2FD15898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705" y="2062657"/>
            <a:ext cx="10773102" cy="441171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Podobně jako radionuklidy jódu vstupují přímo do metabolických pochodů C-14, K-40, Fe-55, Fe-59, Na-24, Ca-45 a H-3, jejichž výskyt v těle je přirozený a vede k určité rovnovážné koncentraci. Ve skutečnosti je však obtížné tuto rovnováhu vyjádřit, protože je výsledkem souhry příjmu radionuklidu na straně jedné a jeho výdeje + přeměny na straně druhé.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dirty="0"/>
              <a:t>Nebiogenní prvky mohou v rozsahu daném tzv. </a:t>
            </a:r>
            <a:r>
              <a:rPr lang="cs-CZ" altLang="cs-CZ" sz="2400" b="1" dirty="0"/>
              <a:t>diskriminačním poměrem</a:t>
            </a:r>
            <a:r>
              <a:rPr lang="cs-CZ" altLang="cs-CZ" sz="2400" dirty="0"/>
              <a:t> vstoupit do metabolismu jako „jejich sousedé“ v periodické tabulce. Jestliže 100 atomů radionuklidu soutěží o </a:t>
            </a:r>
            <a:r>
              <a:rPr lang="cs-CZ" altLang="cs-CZ" sz="2400" dirty="0" err="1"/>
              <a:t>metabolizaci</a:t>
            </a:r>
            <a:r>
              <a:rPr lang="cs-CZ" altLang="cs-CZ" sz="2400" dirty="0"/>
              <a:t> se 100 atomy jejich biogenního protějšku a zjistíme, že 5 atomů radionuklidu a 50 atomů biogenního prvku bylo skutečně metabolizováno, pak diskriminační poměr je 5/50, tj. 0,1. Znalost diskriminačního poměru je důležitá pro matematické modelování transportu a ukládání radionuklidů v těle.</a:t>
            </a:r>
          </a:p>
        </p:txBody>
      </p:sp>
    </p:spTree>
    <p:extLst>
      <p:ext uri="{BB962C8B-B14F-4D97-AF65-F5344CB8AC3E}">
        <p14:creationId xmlns:p14="http://schemas.microsoft.com/office/powerpoint/2010/main" val="99815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116</TotalTime>
  <Words>2258</Words>
  <Application>Microsoft Office PowerPoint</Application>
  <PresentationFormat>Širokoúhlá obrazovka</PresentationFormat>
  <Paragraphs>121</Paragraphs>
  <Slides>30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Symbol</vt:lpstr>
      <vt:lpstr>Tahoma</vt:lpstr>
      <vt:lpstr>Wingdings</vt:lpstr>
      <vt:lpstr>Presentation_MU_EN</vt:lpstr>
      <vt:lpstr>Rovnice</vt:lpstr>
      <vt:lpstr>Radiologická fyzika a radiobiologie</vt:lpstr>
      <vt:lpstr>Radionuklidy</vt:lpstr>
      <vt:lpstr>Vstupní cesty radionuklidů</vt:lpstr>
      <vt:lpstr>Vstupní cesty radionuklidů - jód</vt:lpstr>
      <vt:lpstr>Interakce vstupních a výstupních cest radionuklidu  Sytou černou čarou je vyznačen lymfatický (mízní) systém s uzlinami</vt:lpstr>
      <vt:lpstr>Ingesce radionuklidu</vt:lpstr>
      <vt:lpstr>Inhalace radionuklidů</vt:lpstr>
      <vt:lpstr>Inhalace radionuklidů</vt:lpstr>
      <vt:lpstr>Další poznámky k metabolismu radionuklidů</vt:lpstr>
      <vt:lpstr>Dávka pocházející od radionuklidů deponovaných v těle</vt:lpstr>
      <vt:lpstr>Absorbovaná dávka</vt:lpstr>
      <vt:lpstr>Absorbovaná dávka</vt:lpstr>
      <vt:lpstr>Aktivitu radionuklidu v těle obecně popisujeme pomocí efektivního poločasu, ale v některých orgánech může být časový průběh aktivity složitější.</vt:lpstr>
      <vt:lpstr>Dozimetrie na základě kompartmentové analýzy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Radionuklidy biologického významu</vt:lpstr>
      <vt:lpstr>Prezentace aplikace PowerPoint</vt:lpstr>
      <vt:lpstr>Prezentace aplikace PowerPoint</vt:lpstr>
      <vt:lpstr>Celková zátěž z různých zdrojů</vt:lpstr>
      <vt:lpstr>Přírodní radiační pozadí v různých částech světa se liší</vt:lpstr>
      <vt:lpstr>Zátěž obyvatelstva zářením dle SÚRO</vt:lpstr>
      <vt:lpstr>Radonové riziko - Kampus</vt:lpstr>
      <vt:lpstr>Přírodní pozadí 175 mSv/rok – Guaraparí, Brazílie</vt:lpstr>
      <vt:lpstr>Hormeze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 a radiobiologie</dc:title>
  <dc:creator>Vojtěch Mornstein</dc:creator>
  <cp:lastModifiedBy>Vojtěch Mornstein</cp:lastModifiedBy>
  <cp:revision>10</cp:revision>
  <cp:lastPrinted>1601-01-01T00:00:00Z</cp:lastPrinted>
  <dcterms:created xsi:type="dcterms:W3CDTF">2021-05-07T09:34:44Z</dcterms:created>
  <dcterms:modified xsi:type="dcterms:W3CDTF">2021-05-07T14:08:35Z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