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4" r:id="rId2"/>
    <p:sldId id="256" r:id="rId3"/>
    <p:sldId id="406" r:id="rId4"/>
    <p:sldId id="401" r:id="rId5"/>
    <p:sldId id="451" r:id="rId6"/>
    <p:sldId id="414" r:id="rId7"/>
    <p:sldId id="452" r:id="rId8"/>
    <p:sldId id="415" r:id="rId9"/>
    <p:sldId id="453" r:id="rId10"/>
    <p:sldId id="416" r:id="rId11"/>
    <p:sldId id="407" r:id="rId12"/>
    <p:sldId id="417" r:id="rId13"/>
    <p:sldId id="454" r:id="rId14"/>
    <p:sldId id="353" r:id="rId15"/>
    <p:sldId id="419" r:id="rId16"/>
    <p:sldId id="455" r:id="rId17"/>
    <p:sldId id="418" r:id="rId18"/>
    <p:sldId id="456" r:id="rId19"/>
    <p:sldId id="420" r:id="rId20"/>
    <p:sldId id="355" r:id="rId21"/>
    <p:sldId id="358" r:id="rId22"/>
    <p:sldId id="431" r:id="rId23"/>
    <p:sldId id="457" r:id="rId24"/>
    <p:sldId id="421" r:id="rId25"/>
    <p:sldId id="458" r:id="rId26"/>
    <p:sldId id="423" r:id="rId27"/>
    <p:sldId id="459" r:id="rId28"/>
    <p:sldId id="422" r:id="rId29"/>
    <p:sldId id="425" r:id="rId30"/>
    <p:sldId id="460" r:id="rId31"/>
    <p:sldId id="424" r:id="rId32"/>
    <p:sldId id="461" r:id="rId33"/>
    <p:sldId id="428" r:id="rId34"/>
    <p:sldId id="429" r:id="rId35"/>
    <p:sldId id="462" r:id="rId36"/>
    <p:sldId id="357" r:id="rId37"/>
    <p:sldId id="359" r:id="rId38"/>
    <p:sldId id="393" r:id="rId39"/>
    <p:sldId id="402" r:id="rId40"/>
    <p:sldId id="475" r:id="rId41"/>
    <p:sldId id="474" r:id="rId42"/>
    <p:sldId id="463" r:id="rId43"/>
    <p:sldId id="432" r:id="rId44"/>
    <p:sldId id="433" r:id="rId45"/>
    <p:sldId id="464" r:id="rId46"/>
    <p:sldId id="434" r:id="rId47"/>
    <p:sldId id="435" r:id="rId48"/>
    <p:sldId id="465" r:id="rId49"/>
    <p:sldId id="399" r:id="rId50"/>
    <p:sldId id="436" r:id="rId51"/>
    <p:sldId id="466" r:id="rId52"/>
    <p:sldId id="437" r:id="rId53"/>
    <p:sldId id="467" r:id="rId54"/>
    <p:sldId id="400" r:id="rId55"/>
    <p:sldId id="442" r:id="rId56"/>
    <p:sldId id="476" r:id="rId57"/>
    <p:sldId id="477" r:id="rId58"/>
    <p:sldId id="439" r:id="rId59"/>
    <p:sldId id="468" r:id="rId60"/>
    <p:sldId id="441" r:id="rId61"/>
    <p:sldId id="469" r:id="rId62"/>
    <p:sldId id="438" r:id="rId63"/>
    <p:sldId id="440" r:id="rId64"/>
    <p:sldId id="479" r:id="rId65"/>
    <p:sldId id="478" r:id="rId66"/>
    <p:sldId id="470" r:id="rId67"/>
    <p:sldId id="450" r:id="rId68"/>
    <p:sldId id="471" r:id="rId69"/>
    <p:sldId id="443" r:id="rId70"/>
    <p:sldId id="444" r:id="rId71"/>
    <p:sldId id="472" r:id="rId72"/>
    <p:sldId id="445" r:id="rId73"/>
    <p:sldId id="409" r:id="rId74"/>
    <p:sldId id="473" r:id="rId75"/>
    <p:sldId id="447" r:id="rId76"/>
    <p:sldId id="379" r:id="rId77"/>
    <p:sldId id="381" r:id="rId78"/>
    <p:sldId id="377" r:id="rId79"/>
  </p:sldIdLst>
  <p:sldSz cx="9144000" cy="6858000" type="screen4x3"/>
  <p:notesSz cx="6858000" cy="9144000"/>
  <p:custDataLst>
    <p:tags r:id="rId80"/>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33CC33"/>
    <a:srgbClr val="FF9933"/>
    <a:srgbClr val="F8DC74"/>
    <a:srgbClr val="5DD5FF"/>
    <a:srgbClr val="990099"/>
    <a:srgbClr val="5A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86950" autoAdjust="0"/>
  </p:normalViewPr>
  <p:slideViewPr>
    <p:cSldViewPr showGuides="1">
      <p:cViewPr varScale="1">
        <p:scale>
          <a:sx n="110" d="100"/>
          <a:sy n="110" d="100"/>
        </p:scale>
        <p:origin x="1614" y="108"/>
      </p:cViewPr>
      <p:guideLst>
        <p:guide orient="horz" pos="35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138460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379532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123097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166067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406160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169295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328539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125484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351260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159172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2C4B45D-E099-4280-8FD6-AE0E2D8F867E}" type="datetimeFigureOut">
              <a:rPr lang="cs-CZ" smtClean="0"/>
              <a:t>06.04.2021</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BFF8603-BA10-41B7-89CB-654EAE3ECCB6}" type="slidenum">
              <a:rPr lang="cs-CZ" smtClean="0"/>
              <a:t>‹#›</a:t>
            </a:fld>
            <a:endParaRPr lang="cs-CZ" dirty="0"/>
          </a:p>
        </p:txBody>
      </p:sp>
    </p:spTree>
    <p:extLst>
      <p:ext uri="{BB962C8B-B14F-4D97-AF65-F5344CB8AC3E}">
        <p14:creationId xmlns:p14="http://schemas.microsoft.com/office/powerpoint/2010/main" val="114808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4B45D-E099-4280-8FD6-AE0E2D8F867E}" type="datetimeFigureOut">
              <a:rPr lang="cs-CZ" smtClean="0"/>
              <a:t>06.04.2021</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F8603-BA10-41B7-89CB-654EAE3ECCB6}" type="slidenum">
              <a:rPr lang="cs-CZ" smtClean="0"/>
              <a:t>‹#›</a:t>
            </a:fld>
            <a:endParaRPr lang="cs-CZ" dirty="0"/>
          </a:p>
        </p:txBody>
      </p:sp>
    </p:spTree>
    <p:extLst>
      <p:ext uri="{BB962C8B-B14F-4D97-AF65-F5344CB8AC3E}">
        <p14:creationId xmlns:p14="http://schemas.microsoft.com/office/powerpoint/2010/main" val="320760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sites.google.com/a/wisc.edu/neuroradiology/_/rsrc/1339009978868/anatomy/under-spin/vascular-anatomy/Base%20of%20brain%20smaller.png" TargetMode="External"/><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tráva, exteriér, pole&#10;&#10;Popis byl vytvořen automaticky">
            <a:extLst>
              <a:ext uri="{FF2B5EF4-FFF2-40B4-BE49-F238E27FC236}">
                <a16:creationId xmlns:a16="http://schemas.microsoft.com/office/drawing/2014/main" id="{301EB455-A5B7-43D1-B943-CA35B9629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8600"/>
            <a:ext cx="6858000" cy="6400800"/>
          </a:xfrm>
          <a:prstGeom prst="rect">
            <a:avLst/>
          </a:prstGeom>
        </p:spPr>
      </p:pic>
    </p:spTree>
    <p:extLst>
      <p:ext uri="{BB962C8B-B14F-4D97-AF65-F5344CB8AC3E}">
        <p14:creationId xmlns:p14="http://schemas.microsoft.com/office/powerpoint/2010/main" val="281597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3477875"/>
          </a:xfrm>
          <a:prstGeom prst="rect">
            <a:avLst/>
          </a:prstGeom>
          <a:noFill/>
        </p:spPr>
        <p:txBody>
          <a:bodyPr wrap="square" rtlCol="0">
            <a:spAutoFit/>
          </a:bodyPr>
          <a:lstStyle/>
          <a:p>
            <a:r>
              <a:rPr lang="cs-CZ" sz="2000" dirty="0">
                <a:solidFill>
                  <a:srgbClr val="424242"/>
                </a:solidFill>
              </a:rPr>
              <a:t>Jak se projeví aktivace sympatického systému?</a:t>
            </a:r>
          </a:p>
          <a:p>
            <a:pPr algn="ctr"/>
            <a:endParaRPr lang="cs-CZ" sz="2000" dirty="0">
              <a:solidFill>
                <a:srgbClr val="424242"/>
              </a:solidFill>
            </a:endParaRPr>
          </a:p>
          <a:p>
            <a:pPr marL="342900" indent="-342900">
              <a:buFont typeface="+mj-lt"/>
              <a:buAutoNum type="alphaLcParenR"/>
            </a:pPr>
            <a:r>
              <a:rPr lang="cs-CZ" dirty="0"/>
              <a:t>bradykardií</a:t>
            </a:r>
          </a:p>
          <a:p>
            <a:pPr marL="342900" indent="-342900">
              <a:buFont typeface="+mj-lt"/>
              <a:buAutoNum type="alphaLcParenR"/>
            </a:pPr>
            <a:r>
              <a:rPr lang="cs-CZ" dirty="0"/>
              <a:t>hypertenzí</a:t>
            </a:r>
          </a:p>
          <a:p>
            <a:pPr marL="342900" indent="-342900">
              <a:buFont typeface="+mj-lt"/>
              <a:buAutoNum type="alphaLcParenR"/>
            </a:pPr>
            <a:r>
              <a:rPr lang="cs-CZ" dirty="0"/>
              <a:t>tachykardií</a:t>
            </a:r>
          </a:p>
          <a:p>
            <a:pPr marL="342900" indent="-342900">
              <a:buFont typeface="+mj-lt"/>
              <a:buAutoNum type="alphaLcParenR"/>
            </a:pPr>
            <a:r>
              <a:rPr lang="cs-CZ" dirty="0"/>
              <a:t>zblednutím</a:t>
            </a:r>
          </a:p>
          <a:p>
            <a:pPr marL="342900" indent="-342900">
              <a:buFont typeface="+mj-lt"/>
              <a:buAutoNum type="alphaLcParenR"/>
            </a:pPr>
            <a:r>
              <a:rPr lang="cs-CZ" dirty="0"/>
              <a:t>zarudnutím kůže</a:t>
            </a:r>
          </a:p>
          <a:p>
            <a:pPr marL="342900" indent="-342900">
              <a:buFont typeface="+mj-lt"/>
              <a:buAutoNum type="alphaLcParenR"/>
            </a:pPr>
            <a:r>
              <a:rPr lang="cs-CZ" dirty="0"/>
              <a:t>kontrakcí periferních žil</a:t>
            </a:r>
          </a:p>
          <a:p>
            <a:pPr marL="342900" indent="-342900">
              <a:buFont typeface="+mj-lt"/>
              <a:buAutoNum type="alphaLcParenR"/>
            </a:pPr>
            <a:r>
              <a:rPr lang="cs-CZ" dirty="0"/>
              <a:t>kontrakcí periferních arterií</a:t>
            </a:r>
          </a:p>
          <a:p>
            <a:pPr marL="342900" indent="-342900">
              <a:buFont typeface="+mj-lt"/>
              <a:buAutoNum type="alphaLcParenR"/>
            </a:pPr>
            <a:r>
              <a:rPr lang="cs-CZ" dirty="0"/>
              <a:t>Vazodilatací</a:t>
            </a:r>
          </a:p>
          <a:p>
            <a:pPr marL="342900" indent="-342900">
              <a:buFont typeface="+mj-lt"/>
              <a:buAutoNum type="alphaLcParenR"/>
            </a:pPr>
            <a:r>
              <a:rPr lang="cs-CZ" dirty="0"/>
              <a:t>Snížením srdečního výdeje</a:t>
            </a:r>
          </a:p>
          <a:p>
            <a:pPr marL="342900" indent="-342900">
              <a:buFont typeface="+mj-lt"/>
              <a:buAutoNum type="alphaLcParenR"/>
            </a:pPr>
            <a:r>
              <a:rPr lang="cs-CZ" dirty="0"/>
              <a:t>Zvýšením síly srdečního stahu</a:t>
            </a:r>
          </a:p>
        </p:txBody>
      </p:sp>
      <p:pic>
        <p:nvPicPr>
          <p:cNvPr id="15362" name="Picture 2" descr="Anémie (chudokrevnost): příznaky, léčba a druhy nejčastější nemoci krve -  Zdraví.Euro.cz">
            <a:extLst>
              <a:ext uri="{FF2B5EF4-FFF2-40B4-BE49-F238E27FC236}">
                <a16:creationId xmlns:a16="http://schemas.microsoft.com/office/drawing/2014/main" id="{5E0939EC-EA9F-41A9-BAE0-FF737D04F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10746"/>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0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23528" y="265925"/>
            <a:ext cx="8724518" cy="584775"/>
          </a:xfrm>
          <a:prstGeom prst="rect">
            <a:avLst/>
          </a:prstGeom>
          <a:noFill/>
        </p:spPr>
        <p:txBody>
          <a:bodyPr wrap="square" rtlCol="0">
            <a:spAutoFit/>
          </a:bodyPr>
          <a:lstStyle/>
          <a:p>
            <a:r>
              <a:rPr lang="cs-CZ" sz="3200" b="1" dirty="0"/>
              <a:t>Oběhový šok – reakce na krvácení</a:t>
            </a:r>
          </a:p>
        </p:txBody>
      </p:sp>
      <p:sp>
        <p:nvSpPr>
          <p:cNvPr id="4" name="TextovéPole 3"/>
          <p:cNvSpPr txBox="1"/>
          <p:nvPr/>
        </p:nvSpPr>
        <p:spPr>
          <a:xfrm>
            <a:off x="209740" y="784888"/>
            <a:ext cx="8934259" cy="3231654"/>
          </a:xfrm>
          <a:prstGeom prst="rect">
            <a:avLst/>
          </a:prstGeom>
          <a:noFill/>
        </p:spPr>
        <p:txBody>
          <a:bodyPr wrap="square" rtlCol="0">
            <a:spAutoFit/>
          </a:bodyPr>
          <a:lstStyle/>
          <a:p>
            <a:r>
              <a:rPr lang="cs-CZ" sz="2400" dirty="0"/>
              <a:t>Síla projevů záleží na závažnosti krevních ztrát</a:t>
            </a:r>
          </a:p>
          <a:p>
            <a:endParaRPr lang="cs-CZ" sz="2000" dirty="0"/>
          </a:p>
          <a:p>
            <a:pPr marL="342900" indent="-342900">
              <a:buFont typeface="Arial" pitchFamily="34" charset="0"/>
              <a:buChar char="•"/>
            </a:pPr>
            <a:r>
              <a:rPr lang="cs-CZ" sz="2000" dirty="0"/>
              <a:t>Krev se nevrací do srdce, srdce se neplní a nemá co pumpovat. </a:t>
            </a:r>
            <a:r>
              <a:rPr lang="cs-CZ" sz="2000" b="1" dirty="0"/>
              <a:t>Klesá krevní tlak</a:t>
            </a:r>
            <a:r>
              <a:rPr lang="cs-CZ" sz="2000" dirty="0"/>
              <a:t>.</a:t>
            </a:r>
          </a:p>
          <a:p>
            <a:pPr marL="342900" indent="-342900">
              <a:buFont typeface="Arial" pitchFamily="34" charset="0"/>
              <a:buChar char="•"/>
            </a:pPr>
            <a:r>
              <a:rPr lang="cs-CZ" sz="2000" dirty="0"/>
              <a:t>Nízký krevní tlak přes </a:t>
            </a:r>
            <a:r>
              <a:rPr lang="cs-CZ" sz="2000" b="1" dirty="0" err="1"/>
              <a:t>baroreflex</a:t>
            </a:r>
            <a:r>
              <a:rPr lang="cs-CZ" sz="2000" dirty="0"/>
              <a:t> </a:t>
            </a:r>
            <a:r>
              <a:rPr lang="cs-CZ" sz="2000" b="1" dirty="0">
                <a:solidFill>
                  <a:srgbClr val="0000CC"/>
                </a:solidFill>
              </a:rPr>
              <a:t>aktivuje sympatický nervový systém </a:t>
            </a:r>
            <a:r>
              <a:rPr lang="cs-CZ" sz="2000" dirty="0"/>
              <a:t>→ tachykardie a periferní vazokonstrikce – </a:t>
            </a:r>
            <a:r>
              <a:rPr lang="cs-CZ" sz="2000" b="1" dirty="0">
                <a:solidFill>
                  <a:srgbClr val="FF0000"/>
                </a:solidFill>
              </a:rPr>
              <a:t>CENTRALIZACE oběhu: </a:t>
            </a:r>
            <a:br>
              <a:rPr lang="cs-CZ" sz="2000" b="1" dirty="0">
                <a:solidFill>
                  <a:srgbClr val="FF0000"/>
                </a:solidFill>
              </a:rPr>
            </a:br>
            <a:r>
              <a:rPr lang="cs-CZ" sz="2000" b="1" dirty="0"/>
              <a:t>K</a:t>
            </a:r>
            <a:r>
              <a:rPr lang="cs-CZ" sz="2000" dirty="0"/>
              <a:t>rev se primárně točí v oblasti </a:t>
            </a:r>
            <a:r>
              <a:rPr lang="cs-CZ" sz="2000" b="1" dirty="0"/>
              <a:t>srdce – plíce – mozek. </a:t>
            </a:r>
          </a:p>
          <a:p>
            <a:pPr marL="800100" lvl="1" indent="-342900">
              <a:buFont typeface="Arial" pitchFamily="34" charset="0"/>
              <a:buChar char="•"/>
            </a:pPr>
            <a:r>
              <a:rPr lang="cs-CZ" sz="2000" b="1" dirty="0"/>
              <a:t>Tachykardie </a:t>
            </a:r>
            <a:r>
              <a:rPr lang="cs-CZ" sz="2000" dirty="0"/>
              <a:t>– snaha zvýšit srdeční výdej a TK</a:t>
            </a:r>
          </a:p>
          <a:p>
            <a:pPr marL="800100" lvl="1" indent="-342900">
              <a:buFont typeface="Arial" pitchFamily="34" charset="0"/>
              <a:buChar char="•"/>
            </a:pPr>
            <a:r>
              <a:rPr lang="cs-CZ" sz="2000" b="1" dirty="0"/>
              <a:t>Periferní vazokonstrikce </a:t>
            </a:r>
            <a:r>
              <a:rPr lang="cs-CZ" sz="2000" dirty="0"/>
              <a:t>– stažení periferních cév omezí další ztrátu krve a přesměruje z orgánů, které momentálně nepotřebujeme (GIT, kůže, svaly) do vitálně důležitých orgánů: </a:t>
            </a:r>
            <a:r>
              <a:rPr lang="cs-CZ" sz="2000" b="1" dirty="0"/>
              <a:t>srdce – mozek - plíce</a:t>
            </a:r>
          </a:p>
        </p:txBody>
      </p:sp>
      <p:sp>
        <p:nvSpPr>
          <p:cNvPr id="5" name="TextovéPole 4">
            <a:extLst>
              <a:ext uri="{FF2B5EF4-FFF2-40B4-BE49-F238E27FC236}">
                <a16:creationId xmlns:a16="http://schemas.microsoft.com/office/drawing/2014/main" id="{BC185507-2C28-408B-8137-DC01F9E36223}"/>
              </a:ext>
            </a:extLst>
          </p:cNvPr>
          <p:cNvSpPr txBox="1"/>
          <p:nvPr/>
        </p:nvSpPr>
        <p:spPr>
          <a:xfrm>
            <a:off x="6300192" y="81259"/>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2050" name="Picture 2" descr="Damage Control Resuscitation Principles Adapted for EMS Civilian Trauma -  JEMS">
            <a:extLst>
              <a:ext uri="{FF2B5EF4-FFF2-40B4-BE49-F238E27FC236}">
                <a16:creationId xmlns:a16="http://schemas.microsoft.com/office/drawing/2014/main" id="{C4DDD464-8CF6-49CE-950E-7373FCE80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259" y="4016542"/>
            <a:ext cx="3859055" cy="258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1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3477875"/>
          </a:xfrm>
          <a:prstGeom prst="rect">
            <a:avLst/>
          </a:prstGeom>
          <a:noFill/>
        </p:spPr>
        <p:txBody>
          <a:bodyPr wrap="square" rtlCol="0">
            <a:spAutoFit/>
          </a:bodyPr>
          <a:lstStyle/>
          <a:p>
            <a:r>
              <a:rPr lang="cs-CZ" sz="2000" dirty="0">
                <a:solidFill>
                  <a:srgbClr val="424242"/>
                </a:solidFill>
              </a:rPr>
              <a:t>Jaké jsou známky hemoragického šoku?</a:t>
            </a:r>
          </a:p>
          <a:p>
            <a:pPr algn="ctr"/>
            <a:endParaRPr lang="cs-CZ" sz="2000" dirty="0">
              <a:solidFill>
                <a:srgbClr val="424242"/>
              </a:solidFill>
            </a:endParaRPr>
          </a:p>
          <a:p>
            <a:pPr marL="342900" indent="-342900">
              <a:buFont typeface="+mj-lt"/>
              <a:buAutoNum type="alphaLcParenR"/>
            </a:pPr>
            <a:r>
              <a:rPr lang="cs-CZ" dirty="0"/>
              <a:t>Horká kůže</a:t>
            </a:r>
          </a:p>
          <a:p>
            <a:pPr marL="342900" indent="-342900">
              <a:buFont typeface="+mj-lt"/>
              <a:buAutoNum type="alphaLcParenR"/>
            </a:pPr>
            <a:r>
              <a:rPr lang="cs-CZ" dirty="0"/>
              <a:t>Studený pot</a:t>
            </a:r>
          </a:p>
          <a:p>
            <a:pPr marL="342900" indent="-342900">
              <a:buFont typeface="+mj-lt"/>
              <a:buAutoNum type="alphaLcParenR"/>
            </a:pPr>
            <a:r>
              <a:rPr lang="cs-CZ" dirty="0"/>
              <a:t>Kapilární návrat delší než 2 s</a:t>
            </a:r>
          </a:p>
          <a:p>
            <a:pPr marL="342900" indent="-342900">
              <a:buFont typeface="+mj-lt"/>
              <a:buAutoNum type="alphaLcParenR"/>
            </a:pPr>
            <a:r>
              <a:rPr lang="cs-CZ" dirty="0"/>
              <a:t>Kapilární návrat kratší než 2 s</a:t>
            </a:r>
          </a:p>
          <a:p>
            <a:pPr marL="342900" indent="-342900">
              <a:buFont typeface="+mj-lt"/>
              <a:buAutoNum type="alphaLcParenR"/>
            </a:pPr>
            <a:r>
              <a:rPr lang="cs-CZ" dirty="0"/>
              <a:t>Laktátová acidóza</a:t>
            </a:r>
          </a:p>
          <a:p>
            <a:pPr marL="342900" indent="-342900">
              <a:buFont typeface="+mj-lt"/>
              <a:buAutoNum type="alphaLcParenR"/>
            </a:pPr>
            <a:r>
              <a:rPr lang="cs-CZ" dirty="0"/>
              <a:t>Zvýšení srdečního výdeje</a:t>
            </a:r>
          </a:p>
          <a:p>
            <a:pPr marL="342900" indent="-342900">
              <a:buFont typeface="+mj-lt"/>
              <a:buAutoNum type="alphaLcParenR"/>
            </a:pPr>
            <a:r>
              <a:rPr lang="cs-CZ" dirty="0"/>
              <a:t>Snížení srdečního indexu</a:t>
            </a:r>
          </a:p>
          <a:p>
            <a:pPr marL="342900" indent="-342900">
              <a:buFont typeface="+mj-lt"/>
              <a:buAutoNum type="alphaLcParenR"/>
            </a:pPr>
            <a:r>
              <a:rPr lang="cs-CZ" dirty="0"/>
              <a:t>Nitkovitý pulz</a:t>
            </a:r>
          </a:p>
          <a:p>
            <a:pPr marL="342900" indent="-342900">
              <a:buFont typeface="+mj-lt"/>
              <a:buAutoNum type="alphaLcParenR"/>
            </a:pPr>
            <a:r>
              <a:rPr lang="cs-CZ" dirty="0"/>
              <a:t>Tvrdý pulz</a:t>
            </a:r>
          </a:p>
          <a:p>
            <a:pPr marL="342900" indent="-342900">
              <a:buFont typeface="+mj-lt"/>
              <a:buAutoNum type="alphaLcParenR"/>
            </a:pPr>
            <a:r>
              <a:rPr lang="cs-CZ" dirty="0"/>
              <a:t>Hypotenze</a:t>
            </a:r>
          </a:p>
        </p:txBody>
      </p:sp>
      <p:pic>
        <p:nvPicPr>
          <p:cNvPr id="4" name="Picture 2" descr="Hydration Status Assessment - OSCE Guide | Geeky Medics">
            <a:extLst>
              <a:ext uri="{FF2B5EF4-FFF2-40B4-BE49-F238E27FC236}">
                <a16:creationId xmlns:a16="http://schemas.microsoft.com/office/drawing/2014/main" id="{0C8E6890-A5A0-44B1-B3BD-E2E98E39F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579"/>
          <a:stretch/>
        </p:blipFill>
        <p:spPr bwMode="auto">
          <a:xfrm>
            <a:off x="4211960" y="1364516"/>
            <a:ext cx="4602510" cy="202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5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3477875"/>
          </a:xfrm>
          <a:prstGeom prst="rect">
            <a:avLst/>
          </a:prstGeom>
          <a:noFill/>
        </p:spPr>
        <p:txBody>
          <a:bodyPr wrap="square" rtlCol="0">
            <a:spAutoFit/>
          </a:bodyPr>
          <a:lstStyle/>
          <a:p>
            <a:r>
              <a:rPr lang="cs-CZ" sz="2000" dirty="0">
                <a:solidFill>
                  <a:srgbClr val="424242"/>
                </a:solidFill>
              </a:rPr>
              <a:t>Jaké jsou známky hemoragického šoku?</a:t>
            </a:r>
          </a:p>
          <a:p>
            <a:pPr algn="ctr"/>
            <a:endParaRPr lang="cs-CZ" sz="2000" dirty="0">
              <a:solidFill>
                <a:srgbClr val="424242"/>
              </a:solidFill>
            </a:endParaRPr>
          </a:p>
          <a:p>
            <a:pPr marL="342900" indent="-342900">
              <a:buFont typeface="+mj-lt"/>
              <a:buAutoNum type="alphaLcParenR"/>
            </a:pPr>
            <a:r>
              <a:rPr lang="cs-CZ" dirty="0"/>
              <a:t>Horká kůže</a:t>
            </a:r>
          </a:p>
          <a:p>
            <a:pPr marL="342900" indent="-342900">
              <a:buFont typeface="+mj-lt"/>
              <a:buAutoNum type="alphaLcParenR"/>
            </a:pPr>
            <a:r>
              <a:rPr lang="cs-CZ" dirty="0">
                <a:solidFill>
                  <a:srgbClr val="FF0000"/>
                </a:solidFill>
              </a:rPr>
              <a:t>Studený pot</a:t>
            </a:r>
          </a:p>
          <a:p>
            <a:pPr marL="342900" indent="-342900">
              <a:buFont typeface="+mj-lt"/>
              <a:buAutoNum type="alphaLcParenR"/>
            </a:pPr>
            <a:r>
              <a:rPr lang="cs-CZ" dirty="0">
                <a:solidFill>
                  <a:srgbClr val="FF0000"/>
                </a:solidFill>
              </a:rPr>
              <a:t>Kapilární návrat delší než 2 s</a:t>
            </a:r>
          </a:p>
          <a:p>
            <a:pPr marL="342900" indent="-342900">
              <a:buFont typeface="+mj-lt"/>
              <a:buAutoNum type="alphaLcParenR"/>
            </a:pPr>
            <a:r>
              <a:rPr lang="cs-CZ" dirty="0"/>
              <a:t>Kapilární návrat kratší než 2 s</a:t>
            </a:r>
          </a:p>
          <a:p>
            <a:pPr marL="342900" indent="-342900">
              <a:buFont typeface="+mj-lt"/>
              <a:buAutoNum type="alphaLcParenR"/>
            </a:pPr>
            <a:r>
              <a:rPr lang="cs-CZ" dirty="0">
                <a:solidFill>
                  <a:srgbClr val="FF0000"/>
                </a:solidFill>
              </a:rPr>
              <a:t>Laktátová acidóza</a:t>
            </a:r>
          </a:p>
          <a:p>
            <a:pPr marL="342900" indent="-342900">
              <a:buFont typeface="+mj-lt"/>
              <a:buAutoNum type="alphaLcParenR"/>
            </a:pPr>
            <a:r>
              <a:rPr lang="cs-CZ" dirty="0"/>
              <a:t>Zvýšení srdečního výdeje</a:t>
            </a:r>
          </a:p>
          <a:p>
            <a:pPr marL="342900" indent="-342900">
              <a:buFont typeface="+mj-lt"/>
              <a:buAutoNum type="alphaLcParenR"/>
            </a:pPr>
            <a:r>
              <a:rPr lang="cs-CZ" dirty="0">
                <a:solidFill>
                  <a:srgbClr val="FF0000"/>
                </a:solidFill>
              </a:rPr>
              <a:t>Snížení srdečního indexu</a:t>
            </a:r>
          </a:p>
          <a:p>
            <a:pPr marL="342900" indent="-342900">
              <a:buFont typeface="+mj-lt"/>
              <a:buAutoNum type="alphaLcParenR"/>
            </a:pPr>
            <a:r>
              <a:rPr lang="cs-CZ" dirty="0">
                <a:solidFill>
                  <a:srgbClr val="FF0000"/>
                </a:solidFill>
              </a:rPr>
              <a:t>Nitkovitý pulz</a:t>
            </a:r>
          </a:p>
          <a:p>
            <a:pPr marL="342900" indent="-342900">
              <a:buFont typeface="+mj-lt"/>
              <a:buAutoNum type="alphaLcParenR"/>
            </a:pPr>
            <a:r>
              <a:rPr lang="cs-CZ" dirty="0"/>
              <a:t>Tvrdý pulz</a:t>
            </a:r>
          </a:p>
          <a:p>
            <a:pPr marL="342900" indent="-342900">
              <a:buFont typeface="+mj-lt"/>
              <a:buAutoNum type="alphaLcParenR"/>
            </a:pPr>
            <a:r>
              <a:rPr lang="cs-CZ" dirty="0">
                <a:solidFill>
                  <a:srgbClr val="FF0000"/>
                </a:solidFill>
              </a:rPr>
              <a:t>Hypotenze</a:t>
            </a:r>
          </a:p>
        </p:txBody>
      </p:sp>
      <p:pic>
        <p:nvPicPr>
          <p:cNvPr id="4" name="Picture 2" descr="Hydration Status Assessment - OSCE Guide | Geeky Medics">
            <a:extLst>
              <a:ext uri="{FF2B5EF4-FFF2-40B4-BE49-F238E27FC236}">
                <a16:creationId xmlns:a16="http://schemas.microsoft.com/office/drawing/2014/main" id="{0C8E6890-A5A0-44B1-B3BD-E2E98E39F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579"/>
          <a:stretch/>
        </p:blipFill>
        <p:spPr bwMode="auto">
          <a:xfrm>
            <a:off x="4211960" y="1364516"/>
            <a:ext cx="4602510" cy="202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Oběhový šok</a:t>
            </a:r>
          </a:p>
        </p:txBody>
      </p:sp>
      <p:sp>
        <p:nvSpPr>
          <p:cNvPr id="4" name="TextovéPole 3"/>
          <p:cNvSpPr txBox="1"/>
          <p:nvPr/>
        </p:nvSpPr>
        <p:spPr>
          <a:xfrm>
            <a:off x="193905" y="871795"/>
            <a:ext cx="8724518" cy="2862322"/>
          </a:xfrm>
          <a:prstGeom prst="rect">
            <a:avLst/>
          </a:prstGeom>
          <a:noFill/>
        </p:spPr>
        <p:txBody>
          <a:bodyPr wrap="square" rtlCol="0">
            <a:spAutoFit/>
          </a:bodyPr>
          <a:lstStyle/>
          <a:p>
            <a:pPr marL="342900" indent="-342900">
              <a:buFont typeface="Arial" pitchFamily="34" charset="0"/>
              <a:buChar char="•"/>
            </a:pPr>
            <a:r>
              <a:rPr lang="cs-CZ" sz="2000" dirty="0"/>
              <a:t>Příznaky:</a:t>
            </a:r>
          </a:p>
          <a:p>
            <a:pPr marL="800100" lvl="1" indent="-342900">
              <a:buFont typeface="Arial" pitchFamily="34" charset="0"/>
              <a:buChar char="•"/>
            </a:pPr>
            <a:r>
              <a:rPr lang="cs-CZ" sz="2000" dirty="0"/>
              <a:t>Náhlá arteriální hypotenze, systolický tlak </a:t>
            </a:r>
            <a:r>
              <a:rPr lang="cs-CZ" sz="2000" b="1" dirty="0"/>
              <a:t>pod 90 </a:t>
            </a:r>
            <a:r>
              <a:rPr lang="cs-CZ" sz="2000" b="1" dirty="0" err="1"/>
              <a:t>mmHg</a:t>
            </a:r>
            <a:r>
              <a:rPr lang="cs-CZ" sz="2000" dirty="0"/>
              <a:t>. </a:t>
            </a:r>
          </a:p>
          <a:p>
            <a:pPr marL="800100" lvl="1" indent="-342900">
              <a:buFont typeface="Arial" pitchFamily="34" charset="0"/>
              <a:buChar char="•"/>
            </a:pPr>
            <a:r>
              <a:rPr lang="cs-CZ" sz="2000" dirty="0"/>
              <a:t>Aktivace </a:t>
            </a:r>
            <a:r>
              <a:rPr lang="cs-CZ" sz="2000" b="1" dirty="0" err="1"/>
              <a:t>sympatoadrenálního</a:t>
            </a:r>
            <a:r>
              <a:rPr lang="cs-CZ" sz="2000" b="1" dirty="0"/>
              <a:t> systému</a:t>
            </a:r>
            <a:r>
              <a:rPr lang="cs-CZ" sz="2000" dirty="0"/>
              <a:t> vyvolaná snížením tlaku.</a:t>
            </a:r>
          </a:p>
          <a:p>
            <a:pPr marL="800100" lvl="1" indent="-342900">
              <a:buFont typeface="Arial" pitchFamily="34" charset="0"/>
              <a:buChar char="•"/>
            </a:pPr>
            <a:r>
              <a:rPr lang="cs-CZ" sz="2000" dirty="0"/>
              <a:t>Nitkovitý pulz – slabý a rychlý </a:t>
            </a:r>
          </a:p>
          <a:p>
            <a:pPr marL="800100" lvl="1" indent="-342900">
              <a:buFont typeface="Arial" pitchFamily="34" charset="0"/>
              <a:buChar char="•"/>
            </a:pPr>
            <a:r>
              <a:rPr lang="cs-CZ" sz="2000" dirty="0"/>
              <a:t>Kapilární návrat větší než 2 s</a:t>
            </a:r>
          </a:p>
          <a:p>
            <a:pPr marL="800100" lvl="1" indent="-342900">
              <a:buFont typeface="Arial" pitchFamily="34" charset="0"/>
              <a:buChar char="•"/>
            </a:pPr>
            <a:r>
              <a:rPr lang="cs-CZ" sz="2000" dirty="0"/>
              <a:t>Studená, vlhká, cyanotická kůže</a:t>
            </a:r>
          </a:p>
          <a:p>
            <a:pPr marL="800100" lvl="1" indent="-342900">
              <a:buFont typeface="Arial" pitchFamily="34" charset="0"/>
              <a:buChar char="•"/>
            </a:pPr>
            <a:r>
              <a:rPr lang="cs-CZ" sz="2000" dirty="0"/>
              <a:t>Laktátová acidóza z přechodu na anaerobní metabolismus.</a:t>
            </a:r>
          </a:p>
          <a:p>
            <a:pPr marL="800100" lvl="1" indent="-342900">
              <a:buFont typeface="Arial" pitchFamily="34" charset="0"/>
              <a:buChar char="•"/>
            </a:pPr>
            <a:r>
              <a:rPr lang="cs-CZ" sz="2000" dirty="0"/>
              <a:t>Snížení srdečního indexu (MSV/povrch těla) pod 1,8.</a:t>
            </a:r>
          </a:p>
          <a:p>
            <a:pPr marL="342900" indent="-342900">
              <a:buFont typeface="Arial" pitchFamily="34" charset="0"/>
              <a:buChar char="•"/>
            </a:pPr>
            <a:endParaRPr lang="cs-CZ" sz="2000" dirty="0"/>
          </a:p>
        </p:txBody>
      </p:sp>
      <p:sp>
        <p:nvSpPr>
          <p:cNvPr id="7" name="TextovéPole 6">
            <a:extLst>
              <a:ext uri="{FF2B5EF4-FFF2-40B4-BE49-F238E27FC236}">
                <a16:creationId xmlns:a16="http://schemas.microsoft.com/office/drawing/2014/main" id="{5DAA5842-78EC-4ECD-83E3-67EE49FA3F2F}"/>
              </a:ext>
            </a:extLst>
          </p:cNvPr>
          <p:cNvSpPr txBox="1"/>
          <p:nvPr/>
        </p:nvSpPr>
        <p:spPr>
          <a:xfrm>
            <a:off x="5796136" y="111904"/>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8" name="Picture 2" descr="Hydration Status Assessment - OSCE Guide | Geeky Medics">
            <a:extLst>
              <a:ext uri="{FF2B5EF4-FFF2-40B4-BE49-F238E27FC236}">
                <a16:creationId xmlns:a16="http://schemas.microsoft.com/office/drawing/2014/main" id="{BCE54DF1-B70B-4E4C-A02E-3BCA3F28D5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579"/>
          <a:stretch/>
        </p:blipFill>
        <p:spPr bwMode="auto">
          <a:xfrm>
            <a:off x="899592" y="3426340"/>
            <a:ext cx="6762750" cy="298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1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1815882"/>
          </a:xfrm>
          <a:prstGeom prst="rect">
            <a:avLst/>
          </a:prstGeom>
          <a:noFill/>
        </p:spPr>
        <p:txBody>
          <a:bodyPr wrap="square" rtlCol="0">
            <a:spAutoFit/>
          </a:bodyPr>
          <a:lstStyle/>
          <a:p>
            <a:r>
              <a:rPr lang="cs-CZ" sz="2000" dirty="0">
                <a:solidFill>
                  <a:srgbClr val="424242"/>
                </a:solidFill>
              </a:rPr>
              <a:t>Je-li pulz hmatný na a. </a:t>
            </a:r>
            <a:r>
              <a:rPr lang="cs-CZ" sz="2000" dirty="0" err="1">
                <a:solidFill>
                  <a:srgbClr val="424242"/>
                </a:solidFill>
              </a:rPr>
              <a:t>radialis</a:t>
            </a:r>
            <a:r>
              <a:rPr lang="cs-CZ" sz="2000" dirty="0">
                <a:solidFill>
                  <a:srgbClr val="424242"/>
                </a:solidFill>
              </a:rPr>
              <a:t>, je systolický krevní tlak</a:t>
            </a:r>
          </a:p>
          <a:p>
            <a:pPr algn="ctr"/>
            <a:endParaRPr lang="cs-CZ" sz="2000" dirty="0">
              <a:solidFill>
                <a:srgbClr val="424242"/>
              </a:solidFill>
            </a:endParaRPr>
          </a:p>
          <a:p>
            <a:pPr marL="342900" indent="-342900">
              <a:buFont typeface="+mj-lt"/>
              <a:buAutoNum type="alphaLcParenR"/>
            </a:pPr>
            <a:r>
              <a:rPr lang="cs-CZ" dirty="0"/>
              <a:t>Nižší než 90 </a:t>
            </a:r>
            <a:r>
              <a:rPr lang="cs-CZ" dirty="0" err="1"/>
              <a:t>mmHg</a:t>
            </a:r>
            <a:endParaRPr lang="cs-CZ" dirty="0"/>
          </a:p>
          <a:p>
            <a:pPr marL="342900" indent="-342900">
              <a:buFont typeface="+mj-lt"/>
              <a:buAutoNum type="alphaLcParenR"/>
            </a:pPr>
            <a:r>
              <a:rPr lang="cs-CZ" dirty="0"/>
              <a:t>Vyšší než 90 </a:t>
            </a:r>
            <a:r>
              <a:rPr lang="cs-CZ" dirty="0" err="1"/>
              <a:t>mmHg</a:t>
            </a:r>
            <a:endParaRPr lang="cs-CZ" dirty="0"/>
          </a:p>
          <a:p>
            <a:pPr marL="342900" indent="-342900">
              <a:buFont typeface="+mj-lt"/>
              <a:buAutoNum type="alphaLcParenR"/>
            </a:pPr>
            <a:r>
              <a:rPr lang="cs-CZ" dirty="0"/>
              <a:t>Nižší než 60 </a:t>
            </a:r>
            <a:r>
              <a:rPr lang="cs-CZ" dirty="0" err="1"/>
              <a:t>mmHg</a:t>
            </a:r>
            <a:endParaRPr lang="cs-CZ" dirty="0"/>
          </a:p>
          <a:p>
            <a:pPr marL="342900" indent="-342900">
              <a:buFont typeface="+mj-lt"/>
              <a:buAutoNum type="alphaLcParenR"/>
            </a:pPr>
            <a:r>
              <a:rPr lang="cs-CZ" dirty="0"/>
              <a:t>Mezi 60 a 90 </a:t>
            </a:r>
            <a:r>
              <a:rPr lang="cs-CZ" dirty="0" err="1"/>
              <a:t>mmHg</a:t>
            </a:r>
            <a:endParaRPr lang="cs-CZ" dirty="0"/>
          </a:p>
        </p:txBody>
      </p:sp>
      <p:pic>
        <p:nvPicPr>
          <p:cNvPr id="4" name="Picture 4" descr="MODUL 4.3 Gefässe – U-Kurs">
            <a:extLst>
              <a:ext uri="{FF2B5EF4-FFF2-40B4-BE49-F238E27FC236}">
                <a16:creationId xmlns:a16="http://schemas.microsoft.com/office/drawing/2014/main" id="{1737A9F2-D8F0-4381-A62F-7339706741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108"/>
          <a:stretch/>
        </p:blipFill>
        <p:spPr bwMode="auto">
          <a:xfrm>
            <a:off x="2502024" y="3429000"/>
            <a:ext cx="3851920" cy="182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5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1815882"/>
          </a:xfrm>
          <a:prstGeom prst="rect">
            <a:avLst/>
          </a:prstGeom>
          <a:noFill/>
        </p:spPr>
        <p:txBody>
          <a:bodyPr wrap="square" rtlCol="0">
            <a:spAutoFit/>
          </a:bodyPr>
          <a:lstStyle/>
          <a:p>
            <a:r>
              <a:rPr lang="cs-CZ" sz="2000" dirty="0">
                <a:solidFill>
                  <a:srgbClr val="424242"/>
                </a:solidFill>
              </a:rPr>
              <a:t>Je-li pulz hmatný na a. </a:t>
            </a:r>
            <a:r>
              <a:rPr lang="cs-CZ" sz="2000" dirty="0" err="1">
                <a:solidFill>
                  <a:srgbClr val="424242"/>
                </a:solidFill>
              </a:rPr>
              <a:t>radialis</a:t>
            </a:r>
            <a:r>
              <a:rPr lang="cs-CZ" sz="2000" dirty="0">
                <a:solidFill>
                  <a:srgbClr val="424242"/>
                </a:solidFill>
              </a:rPr>
              <a:t>, je systolický krevní tlak</a:t>
            </a:r>
          </a:p>
          <a:p>
            <a:pPr algn="ctr"/>
            <a:endParaRPr lang="cs-CZ" sz="2000" dirty="0">
              <a:solidFill>
                <a:srgbClr val="424242"/>
              </a:solidFill>
            </a:endParaRPr>
          </a:p>
          <a:p>
            <a:pPr marL="342900" indent="-342900">
              <a:buFont typeface="+mj-lt"/>
              <a:buAutoNum type="alphaLcParenR"/>
            </a:pPr>
            <a:r>
              <a:rPr lang="cs-CZ" dirty="0"/>
              <a:t>Nižší než 90 </a:t>
            </a:r>
            <a:r>
              <a:rPr lang="cs-CZ" dirty="0" err="1"/>
              <a:t>mmHg</a:t>
            </a:r>
            <a:endParaRPr lang="cs-CZ" dirty="0"/>
          </a:p>
          <a:p>
            <a:pPr marL="342900" indent="-342900">
              <a:buFont typeface="+mj-lt"/>
              <a:buAutoNum type="alphaLcParenR"/>
            </a:pPr>
            <a:r>
              <a:rPr lang="cs-CZ" dirty="0">
                <a:solidFill>
                  <a:srgbClr val="FF0000"/>
                </a:solidFill>
              </a:rPr>
              <a:t>Vyšší než 90 </a:t>
            </a:r>
            <a:r>
              <a:rPr lang="cs-CZ" dirty="0" err="1">
                <a:solidFill>
                  <a:srgbClr val="FF0000"/>
                </a:solidFill>
              </a:rPr>
              <a:t>mmHg</a:t>
            </a:r>
            <a:endParaRPr lang="cs-CZ" dirty="0">
              <a:solidFill>
                <a:srgbClr val="FF0000"/>
              </a:solidFill>
            </a:endParaRPr>
          </a:p>
          <a:p>
            <a:pPr marL="342900" indent="-342900">
              <a:buFont typeface="+mj-lt"/>
              <a:buAutoNum type="alphaLcParenR"/>
            </a:pPr>
            <a:r>
              <a:rPr lang="cs-CZ" dirty="0"/>
              <a:t>Nižší než 60 </a:t>
            </a:r>
            <a:r>
              <a:rPr lang="cs-CZ" dirty="0" err="1"/>
              <a:t>mmHg</a:t>
            </a:r>
            <a:endParaRPr lang="cs-CZ" dirty="0"/>
          </a:p>
          <a:p>
            <a:pPr marL="342900" indent="-342900">
              <a:buFont typeface="+mj-lt"/>
              <a:buAutoNum type="alphaLcParenR"/>
            </a:pPr>
            <a:r>
              <a:rPr lang="cs-CZ" dirty="0"/>
              <a:t>Mezi 60 a 90 </a:t>
            </a:r>
            <a:r>
              <a:rPr lang="cs-CZ" dirty="0" err="1"/>
              <a:t>mmHg</a:t>
            </a:r>
            <a:endParaRPr lang="cs-CZ" dirty="0"/>
          </a:p>
        </p:txBody>
      </p:sp>
      <p:pic>
        <p:nvPicPr>
          <p:cNvPr id="4" name="Picture 4" descr="MODUL 4.3 Gefässe – U-Kurs">
            <a:extLst>
              <a:ext uri="{FF2B5EF4-FFF2-40B4-BE49-F238E27FC236}">
                <a16:creationId xmlns:a16="http://schemas.microsoft.com/office/drawing/2014/main" id="{1737A9F2-D8F0-4381-A62F-7339706741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108"/>
          <a:stretch/>
        </p:blipFill>
        <p:spPr bwMode="auto">
          <a:xfrm>
            <a:off x="2502024" y="3429000"/>
            <a:ext cx="3851920" cy="182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9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092881"/>
          </a:xfrm>
          <a:prstGeom prst="rect">
            <a:avLst/>
          </a:prstGeom>
          <a:noFill/>
        </p:spPr>
        <p:txBody>
          <a:bodyPr wrap="square" rtlCol="0">
            <a:spAutoFit/>
          </a:bodyPr>
          <a:lstStyle/>
          <a:p>
            <a:r>
              <a:rPr lang="cs-CZ" sz="2000" dirty="0">
                <a:solidFill>
                  <a:srgbClr val="424242"/>
                </a:solidFill>
              </a:rPr>
              <a:t>Je-li pulz hmatný na karotidě, ale není hmatný na a. </a:t>
            </a:r>
            <a:r>
              <a:rPr lang="cs-CZ" sz="2000" dirty="0" err="1">
                <a:solidFill>
                  <a:srgbClr val="424242"/>
                </a:solidFill>
              </a:rPr>
              <a:t>radialis</a:t>
            </a:r>
            <a:r>
              <a:rPr lang="cs-CZ" sz="2000" dirty="0">
                <a:solidFill>
                  <a:srgbClr val="424242"/>
                </a:solidFill>
              </a:rPr>
              <a:t>. Odhad systolického krevního tlaku je </a:t>
            </a:r>
          </a:p>
          <a:p>
            <a:endParaRPr lang="cs-CZ" dirty="0"/>
          </a:p>
          <a:p>
            <a:pPr marL="342900" indent="-342900">
              <a:buFont typeface="+mj-lt"/>
              <a:buAutoNum type="alphaLcParenR"/>
            </a:pPr>
            <a:r>
              <a:rPr lang="cs-CZ" dirty="0"/>
              <a:t>Vyšší než 90 </a:t>
            </a:r>
            <a:r>
              <a:rPr lang="cs-CZ" dirty="0" err="1"/>
              <a:t>mmHg</a:t>
            </a:r>
            <a:endParaRPr lang="cs-CZ" dirty="0"/>
          </a:p>
          <a:p>
            <a:pPr marL="342900" indent="-342900">
              <a:buFont typeface="+mj-lt"/>
              <a:buAutoNum type="alphaLcParenR"/>
            </a:pPr>
            <a:r>
              <a:rPr lang="cs-CZ" dirty="0"/>
              <a:t>Nižší než 60 </a:t>
            </a:r>
            <a:r>
              <a:rPr lang="cs-CZ" dirty="0" err="1"/>
              <a:t>mmHg</a:t>
            </a:r>
            <a:endParaRPr lang="cs-CZ" dirty="0"/>
          </a:p>
          <a:p>
            <a:pPr marL="342900" indent="-342900">
              <a:buFont typeface="+mj-lt"/>
              <a:buAutoNum type="alphaLcParenR"/>
            </a:pPr>
            <a:r>
              <a:rPr lang="cs-CZ" dirty="0"/>
              <a:t>Vyšší než 120 </a:t>
            </a:r>
            <a:r>
              <a:rPr lang="cs-CZ" dirty="0" err="1"/>
              <a:t>mmHg</a:t>
            </a:r>
            <a:endParaRPr lang="cs-CZ" dirty="0"/>
          </a:p>
          <a:p>
            <a:pPr marL="342900" indent="-342900">
              <a:buFont typeface="+mj-lt"/>
              <a:buAutoNum type="alphaLcParenR"/>
            </a:pPr>
            <a:r>
              <a:rPr lang="cs-CZ" dirty="0"/>
              <a:t>Mezi 60 a 90 </a:t>
            </a:r>
            <a:r>
              <a:rPr lang="cs-CZ" dirty="0" err="1"/>
              <a:t>mmHg</a:t>
            </a:r>
            <a:endParaRPr lang="cs-CZ" dirty="0"/>
          </a:p>
        </p:txBody>
      </p:sp>
      <p:pic>
        <p:nvPicPr>
          <p:cNvPr id="4" name="Picture 2" descr="The Carotid Pulse - Physical Examination - Click to Cure Cancer">
            <a:extLst>
              <a:ext uri="{FF2B5EF4-FFF2-40B4-BE49-F238E27FC236}">
                <a16:creationId xmlns:a16="http://schemas.microsoft.com/office/drawing/2014/main" id="{D657A544-433E-4004-8EDB-B3D9606EF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2" r="50064"/>
          <a:stretch/>
        </p:blipFill>
        <p:spPr bwMode="auto">
          <a:xfrm>
            <a:off x="3506994" y="3435960"/>
            <a:ext cx="2130011"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9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092881"/>
          </a:xfrm>
          <a:prstGeom prst="rect">
            <a:avLst/>
          </a:prstGeom>
          <a:noFill/>
        </p:spPr>
        <p:txBody>
          <a:bodyPr wrap="square" rtlCol="0">
            <a:spAutoFit/>
          </a:bodyPr>
          <a:lstStyle/>
          <a:p>
            <a:r>
              <a:rPr lang="cs-CZ" sz="2000" dirty="0">
                <a:solidFill>
                  <a:srgbClr val="424242"/>
                </a:solidFill>
              </a:rPr>
              <a:t>Je-li pulz hmatný na karotidě, ale není hmatný na a. </a:t>
            </a:r>
            <a:r>
              <a:rPr lang="cs-CZ" sz="2000" dirty="0" err="1">
                <a:solidFill>
                  <a:srgbClr val="424242"/>
                </a:solidFill>
              </a:rPr>
              <a:t>radialis</a:t>
            </a:r>
            <a:r>
              <a:rPr lang="cs-CZ" sz="2000" dirty="0">
                <a:solidFill>
                  <a:srgbClr val="424242"/>
                </a:solidFill>
              </a:rPr>
              <a:t>. Odhad systolického krevního tlaku je </a:t>
            </a:r>
          </a:p>
          <a:p>
            <a:endParaRPr lang="cs-CZ" dirty="0"/>
          </a:p>
          <a:p>
            <a:pPr marL="342900" indent="-342900">
              <a:buFont typeface="+mj-lt"/>
              <a:buAutoNum type="alphaLcParenR"/>
            </a:pPr>
            <a:r>
              <a:rPr lang="cs-CZ" dirty="0"/>
              <a:t>Vyšší než 90 </a:t>
            </a:r>
            <a:r>
              <a:rPr lang="cs-CZ" dirty="0" err="1"/>
              <a:t>mmHg</a:t>
            </a:r>
            <a:endParaRPr lang="cs-CZ" dirty="0"/>
          </a:p>
          <a:p>
            <a:pPr marL="342900" indent="-342900">
              <a:buFont typeface="+mj-lt"/>
              <a:buAutoNum type="alphaLcParenR"/>
            </a:pPr>
            <a:r>
              <a:rPr lang="cs-CZ" dirty="0"/>
              <a:t>Nižší než 60 </a:t>
            </a:r>
            <a:r>
              <a:rPr lang="cs-CZ" dirty="0" err="1"/>
              <a:t>mmHg</a:t>
            </a:r>
            <a:endParaRPr lang="cs-CZ" dirty="0"/>
          </a:p>
          <a:p>
            <a:pPr marL="342900" indent="-342900">
              <a:buFont typeface="+mj-lt"/>
              <a:buAutoNum type="alphaLcParenR"/>
            </a:pPr>
            <a:r>
              <a:rPr lang="cs-CZ" dirty="0"/>
              <a:t>Vyšší než 120 </a:t>
            </a:r>
            <a:r>
              <a:rPr lang="cs-CZ" dirty="0" err="1"/>
              <a:t>mmHg</a:t>
            </a:r>
            <a:endParaRPr lang="cs-CZ" dirty="0"/>
          </a:p>
          <a:p>
            <a:pPr marL="342900" indent="-342900">
              <a:buFont typeface="+mj-lt"/>
              <a:buAutoNum type="alphaLcParenR"/>
            </a:pPr>
            <a:r>
              <a:rPr lang="cs-CZ" dirty="0">
                <a:solidFill>
                  <a:srgbClr val="FF0000"/>
                </a:solidFill>
              </a:rPr>
              <a:t>Mezi 60 a 90 </a:t>
            </a:r>
            <a:r>
              <a:rPr lang="cs-CZ" dirty="0" err="1">
                <a:solidFill>
                  <a:srgbClr val="FF0000"/>
                </a:solidFill>
              </a:rPr>
              <a:t>mmHg</a:t>
            </a:r>
            <a:endParaRPr lang="cs-CZ" dirty="0">
              <a:solidFill>
                <a:srgbClr val="FF0000"/>
              </a:solidFill>
            </a:endParaRPr>
          </a:p>
        </p:txBody>
      </p:sp>
      <p:pic>
        <p:nvPicPr>
          <p:cNvPr id="4" name="Picture 2" descr="The Carotid Pulse - Physical Examination - Click to Cure Cancer">
            <a:extLst>
              <a:ext uri="{FF2B5EF4-FFF2-40B4-BE49-F238E27FC236}">
                <a16:creationId xmlns:a16="http://schemas.microsoft.com/office/drawing/2014/main" id="{D657A544-433E-4004-8EDB-B3D9606EF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2" r="50064"/>
          <a:stretch/>
        </p:blipFill>
        <p:spPr bwMode="auto">
          <a:xfrm>
            <a:off x="3506994" y="3435960"/>
            <a:ext cx="2130011"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6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Oběhový šok – reakce na krvácení, TK</a:t>
            </a:r>
          </a:p>
        </p:txBody>
      </p:sp>
      <p:sp>
        <p:nvSpPr>
          <p:cNvPr id="4" name="TextovéPole 3"/>
          <p:cNvSpPr txBox="1"/>
          <p:nvPr/>
        </p:nvSpPr>
        <p:spPr>
          <a:xfrm>
            <a:off x="209741" y="980728"/>
            <a:ext cx="8724518" cy="3262432"/>
          </a:xfrm>
          <a:prstGeom prst="rect">
            <a:avLst/>
          </a:prstGeom>
          <a:noFill/>
        </p:spPr>
        <p:txBody>
          <a:bodyPr wrap="square" rtlCol="0">
            <a:spAutoFit/>
          </a:bodyPr>
          <a:lstStyle/>
          <a:p>
            <a:endParaRPr lang="cs-CZ" dirty="0"/>
          </a:p>
          <a:p>
            <a:pPr marL="342900" indent="-342900">
              <a:buFont typeface="Arial" pitchFamily="34" charset="0"/>
              <a:buChar char="•"/>
            </a:pPr>
            <a:r>
              <a:rPr lang="cs-CZ" dirty="0"/>
              <a:t>Díky nízkému tlaku a centralizaci oběhu je pulz hůře hmatatelný. Při velké ztrátě krve je oběh v končetinách tak omezen, že pulz na a. </a:t>
            </a:r>
            <a:r>
              <a:rPr lang="cs-CZ" dirty="0" err="1"/>
              <a:t>radialis</a:t>
            </a:r>
            <a:r>
              <a:rPr lang="cs-CZ" dirty="0"/>
              <a:t> nemusí být hmatný. Proto je třeba tep palpovat na karotidách. </a:t>
            </a:r>
          </a:p>
          <a:p>
            <a:pPr marL="342900" indent="-342900">
              <a:buFont typeface="Arial" pitchFamily="34" charset="0"/>
              <a:buChar char="•"/>
            </a:pPr>
            <a:r>
              <a:rPr lang="cs-CZ" sz="2000" dirty="0"/>
              <a:t>Orientačně se tak dá vyhodnotit krevní tlak. </a:t>
            </a:r>
          </a:p>
          <a:p>
            <a:pPr marL="800100" lvl="1" indent="-342900">
              <a:buFont typeface="Arial" pitchFamily="34" charset="0"/>
              <a:buChar char="•"/>
            </a:pPr>
            <a:r>
              <a:rPr lang="cs-CZ" sz="2000" dirty="0"/>
              <a:t>Pulz hmatný na </a:t>
            </a:r>
            <a:r>
              <a:rPr lang="cs-CZ" sz="2000" b="1" dirty="0"/>
              <a:t>a. </a:t>
            </a:r>
            <a:r>
              <a:rPr lang="cs-CZ" sz="2000" b="1" dirty="0" err="1"/>
              <a:t>radialis</a:t>
            </a:r>
            <a:r>
              <a:rPr lang="cs-CZ" sz="2000" b="1" dirty="0"/>
              <a:t>: STK </a:t>
            </a:r>
            <a:r>
              <a:rPr lang="en-GB" sz="2000" b="1" dirty="0"/>
              <a:t>&gt; </a:t>
            </a:r>
            <a:r>
              <a:rPr lang="cs-CZ" sz="2000" b="1" dirty="0"/>
              <a:t>90 </a:t>
            </a:r>
            <a:r>
              <a:rPr lang="cs-CZ" sz="2000" b="1" dirty="0" err="1"/>
              <a:t>mmHg</a:t>
            </a:r>
            <a:r>
              <a:rPr lang="cs-CZ" sz="2000" b="1" dirty="0"/>
              <a:t> </a:t>
            </a:r>
            <a:r>
              <a:rPr lang="cs-CZ" sz="2000" dirty="0"/>
              <a:t>(a. </a:t>
            </a:r>
            <a:r>
              <a:rPr lang="cs-CZ" sz="2000" dirty="0" err="1"/>
              <a:t>femoralis</a:t>
            </a:r>
            <a:r>
              <a:rPr lang="cs-CZ" sz="2000" dirty="0"/>
              <a:t> 80-90 </a:t>
            </a:r>
            <a:r>
              <a:rPr lang="cs-CZ" sz="2000" dirty="0" err="1"/>
              <a:t>mmHg</a:t>
            </a:r>
            <a:r>
              <a:rPr lang="cs-CZ" sz="2000" dirty="0"/>
              <a:t>). </a:t>
            </a:r>
          </a:p>
          <a:p>
            <a:pPr marL="800100" lvl="1" indent="-342900">
              <a:buFont typeface="Arial" pitchFamily="34" charset="0"/>
              <a:buChar char="•"/>
            </a:pPr>
            <a:r>
              <a:rPr lang="cs-CZ" sz="2000" dirty="0"/>
              <a:t>Pulz hmatný </a:t>
            </a:r>
            <a:r>
              <a:rPr lang="cs-CZ" sz="2000" b="1" dirty="0"/>
              <a:t>pouze</a:t>
            </a:r>
            <a:r>
              <a:rPr lang="cs-CZ" sz="2000" dirty="0"/>
              <a:t> </a:t>
            </a:r>
            <a:r>
              <a:rPr lang="cs-CZ" sz="2000" b="1" dirty="0"/>
              <a:t>na karotidách</a:t>
            </a:r>
            <a:r>
              <a:rPr lang="cs-CZ" sz="2000" dirty="0"/>
              <a:t> znamená </a:t>
            </a:r>
            <a:r>
              <a:rPr lang="en-GB" sz="2000" b="1" dirty="0"/>
              <a:t>90 mmHg &gt; STK &gt;</a:t>
            </a:r>
            <a:r>
              <a:rPr lang="cs-CZ" sz="2000" b="1" dirty="0"/>
              <a:t> 60 </a:t>
            </a:r>
            <a:r>
              <a:rPr lang="cs-CZ" sz="2000" b="1" dirty="0" err="1"/>
              <a:t>mmHg</a:t>
            </a:r>
            <a:r>
              <a:rPr lang="cs-CZ" sz="2000" dirty="0"/>
              <a:t>. </a:t>
            </a:r>
          </a:p>
          <a:p>
            <a:pPr marL="342900" indent="-342900">
              <a:buFont typeface="Arial" pitchFamily="34" charset="0"/>
              <a:buChar char="•"/>
            </a:pPr>
            <a:r>
              <a:rPr lang="cs-CZ" dirty="0"/>
              <a:t>Přesun krve z kůže se projevuje jako </a:t>
            </a:r>
            <a:r>
              <a:rPr lang="cs-CZ" b="1" dirty="0"/>
              <a:t>bledost</a:t>
            </a:r>
            <a:r>
              <a:rPr lang="cs-CZ" dirty="0"/>
              <a:t>. Kromě bledosti je kůže </a:t>
            </a:r>
            <a:r>
              <a:rPr lang="cs-CZ" b="1" dirty="0"/>
              <a:t>studená</a:t>
            </a:r>
            <a:r>
              <a:rPr lang="cs-CZ" dirty="0"/>
              <a:t> a může být </a:t>
            </a:r>
            <a:r>
              <a:rPr lang="cs-CZ" b="1" dirty="0"/>
              <a:t>opocená</a:t>
            </a:r>
            <a:r>
              <a:rPr lang="cs-CZ" dirty="0"/>
              <a:t> (studený pot, důsledek sympatické aktivace). </a:t>
            </a:r>
            <a:r>
              <a:rPr lang="cs-CZ" b="1" dirty="0"/>
              <a:t>Kapilární návrat je delší než 2 s</a:t>
            </a:r>
            <a:r>
              <a:rPr lang="cs-CZ" dirty="0"/>
              <a:t>.</a:t>
            </a:r>
          </a:p>
          <a:p>
            <a:pPr marL="342900" indent="-342900">
              <a:buFont typeface="Arial" pitchFamily="34" charset="0"/>
              <a:buChar char="•"/>
            </a:pPr>
            <a:r>
              <a:rPr lang="cs-CZ" dirty="0"/>
              <a:t>Hypoxie aktivuje dechové centrum → </a:t>
            </a:r>
            <a:r>
              <a:rPr lang="cs-CZ" b="1" dirty="0"/>
              <a:t>zrychlené dýchání</a:t>
            </a:r>
          </a:p>
          <a:p>
            <a:pPr marL="342900" indent="-342900">
              <a:buFont typeface="Arial" pitchFamily="34" charset="0"/>
              <a:buChar char="•"/>
            </a:pPr>
            <a:endParaRPr lang="cs-CZ" sz="2000" dirty="0"/>
          </a:p>
        </p:txBody>
      </p:sp>
      <p:sp>
        <p:nvSpPr>
          <p:cNvPr id="5" name="TextovéPole 4">
            <a:extLst>
              <a:ext uri="{FF2B5EF4-FFF2-40B4-BE49-F238E27FC236}">
                <a16:creationId xmlns:a16="http://schemas.microsoft.com/office/drawing/2014/main" id="{BC185507-2C28-408B-8137-DC01F9E36223}"/>
              </a:ext>
            </a:extLst>
          </p:cNvPr>
          <p:cNvSpPr txBox="1"/>
          <p:nvPr/>
        </p:nvSpPr>
        <p:spPr>
          <a:xfrm>
            <a:off x="6300192" y="81259"/>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6146" name="Picture 2" descr="The Carotid Pulse - Physical Examination - Click to Cure Cancer">
            <a:extLst>
              <a:ext uri="{FF2B5EF4-FFF2-40B4-BE49-F238E27FC236}">
                <a16:creationId xmlns:a16="http://schemas.microsoft.com/office/drawing/2014/main" id="{24691207-3461-4071-A12A-CD9C52910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2" r="50064"/>
          <a:stretch/>
        </p:blipFill>
        <p:spPr bwMode="auto">
          <a:xfrm>
            <a:off x="539552" y="4653136"/>
            <a:ext cx="2130011" cy="1704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ODUL 4.3 Gefässe – U-Kurs">
            <a:extLst>
              <a:ext uri="{FF2B5EF4-FFF2-40B4-BE49-F238E27FC236}">
                <a16:creationId xmlns:a16="http://schemas.microsoft.com/office/drawing/2014/main" id="{033D9075-2554-4497-9078-05B0660F57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108"/>
          <a:stretch/>
        </p:blipFill>
        <p:spPr bwMode="auto">
          <a:xfrm>
            <a:off x="3707904" y="4647557"/>
            <a:ext cx="3851920" cy="182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0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535039"/>
            <a:ext cx="7772400" cy="1470025"/>
          </a:xfrm>
        </p:spPr>
        <p:txBody>
          <a:bodyPr>
            <a:normAutofit/>
          </a:bodyPr>
          <a:lstStyle/>
          <a:p>
            <a:r>
              <a:rPr lang="cs-CZ" sz="4800" b="1" dirty="0"/>
              <a:t>Kardiovaskulární systém</a:t>
            </a:r>
          </a:p>
        </p:txBody>
      </p:sp>
      <p:sp>
        <p:nvSpPr>
          <p:cNvPr id="3" name="Podnadpis 2"/>
          <p:cNvSpPr>
            <a:spLocks noGrp="1"/>
          </p:cNvSpPr>
          <p:nvPr>
            <p:ph type="subTitle" idx="1"/>
          </p:nvPr>
        </p:nvSpPr>
        <p:spPr>
          <a:xfrm>
            <a:off x="395536" y="3717032"/>
            <a:ext cx="8424936" cy="2808312"/>
          </a:xfrm>
        </p:spPr>
        <p:txBody>
          <a:bodyPr>
            <a:normAutofit/>
          </a:bodyPr>
          <a:lstStyle/>
          <a:p>
            <a:r>
              <a:rPr lang="cs-CZ" dirty="0"/>
              <a:t>otázky</a:t>
            </a:r>
            <a:endParaRPr lang="cs-CZ" sz="2600" b="1" dirty="0">
              <a:solidFill>
                <a:schemeClr val="tx1"/>
              </a:solidFill>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584727"/>
          </a:xfrm>
          <a:prstGeom prst="rect">
            <a:avLst/>
          </a:prstGeom>
        </p:spPr>
      </p:pic>
    </p:spTree>
    <p:custDataLst>
      <p:tags r:id="rId1"/>
    </p:custDataLst>
    <p:extLst>
      <p:ext uri="{BB962C8B-B14F-4D97-AF65-F5344CB8AC3E}">
        <p14:creationId xmlns:p14="http://schemas.microsoft.com/office/powerpoint/2010/main" val="407409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Oběhový šok – reakce na krvácení</a:t>
            </a:r>
          </a:p>
        </p:txBody>
      </p:sp>
      <p:sp>
        <p:nvSpPr>
          <p:cNvPr id="4" name="TextovéPole 3"/>
          <p:cNvSpPr txBox="1"/>
          <p:nvPr/>
        </p:nvSpPr>
        <p:spPr>
          <a:xfrm>
            <a:off x="209741" y="1052736"/>
            <a:ext cx="8724518" cy="2862322"/>
          </a:xfrm>
          <a:prstGeom prst="rect">
            <a:avLst/>
          </a:prstGeom>
          <a:noFill/>
        </p:spPr>
        <p:txBody>
          <a:bodyPr wrap="square" rtlCol="0">
            <a:spAutoFit/>
          </a:bodyPr>
          <a:lstStyle/>
          <a:p>
            <a:pPr marL="342900" indent="-342900">
              <a:buFont typeface="Arial" pitchFamily="34" charset="0"/>
              <a:buChar char="•"/>
            </a:pPr>
            <a:r>
              <a:rPr lang="cs-CZ" sz="2000" dirty="0"/>
              <a:t>Fyziologické kompenzační mechanismy nastupují s různou rychlostí</a:t>
            </a:r>
          </a:p>
          <a:p>
            <a:pPr marL="342900" indent="-342900">
              <a:buFont typeface="Arial" pitchFamily="34" charset="0"/>
              <a:buChar char="•"/>
            </a:pPr>
            <a:r>
              <a:rPr lang="cs-CZ" sz="2000" dirty="0"/>
              <a:t>Podnětem nástupu těchto mechanismů je hypovolémie, hypotenze nebo ischemie (a jejich kombinace), které aktivují sympatikus – sympatikus ve spolupráci s jednotlivými přímými regulačními cestami spouští další kompenzační mechanismy</a:t>
            </a:r>
          </a:p>
          <a:p>
            <a:pPr marL="342900" indent="-342900">
              <a:buFont typeface="Arial" pitchFamily="34" charset="0"/>
              <a:buChar char="•"/>
            </a:pPr>
            <a:r>
              <a:rPr lang="cs-CZ" sz="2000" dirty="0"/>
              <a:t>Síla odpovědi záleží na objemu krevní ztráty</a:t>
            </a:r>
          </a:p>
          <a:p>
            <a:pPr marL="342900" indent="-342900">
              <a:buFont typeface="Arial" pitchFamily="34" charset="0"/>
              <a:buChar char="•"/>
            </a:pPr>
            <a:r>
              <a:rPr lang="cs-CZ" sz="2000" dirty="0"/>
              <a:t>Ztráta krve nad cca 15% krve – hrozí rozvoj hemoragického šoku </a:t>
            </a:r>
            <a:r>
              <a:rPr lang="cs-CZ" sz="1600" dirty="0"/>
              <a:t>(jen pro představu, je to individuální)</a:t>
            </a:r>
          </a:p>
          <a:p>
            <a:pPr marL="342900" indent="-342900">
              <a:buFont typeface="Arial" pitchFamily="34" charset="0"/>
              <a:buChar char="•"/>
            </a:pPr>
            <a:endParaRPr lang="cs-CZ" sz="2400" dirty="0"/>
          </a:p>
        </p:txBody>
      </p:sp>
      <p:pic>
        <p:nvPicPr>
          <p:cNvPr id="9218" name="Picture 2" descr="How to Give First Aid for Shock Due to Bleeding">
            <a:extLst>
              <a:ext uri="{FF2B5EF4-FFF2-40B4-BE49-F238E27FC236}">
                <a16:creationId xmlns:a16="http://schemas.microsoft.com/office/drawing/2014/main" id="{B4F51C62-5F39-460C-902B-F937803528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789040"/>
            <a:ext cx="5548781" cy="2968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515B61FC-3143-434D-81C4-F0C7C4214480}"/>
              </a:ext>
            </a:extLst>
          </p:cNvPr>
          <p:cNvSpPr txBox="1"/>
          <p:nvPr/>
        </p:nvSpPr>
        <p:spPr>
          <a:xfrm>
            <a:off x="5796136" y="111904"/>
            <a:ext cx="2952328" cy="369332"/>
          </a:xfrm>
          <a:prstGeom prst="rect">
            <a:avLst/>
          </a:prstGeom>
          <a:noFill/>
        </p:spPr>
        <p:txBody>
          <a:bodyPr wrap="square" rtlCol="0">
            <a:spAutoFit/>
          </a:bodyPr>
          <a:lstStyle/>
          <a:p>
            <a:r>
              <a:rPr lang="cs-CZ" dirty="0">
                <a:solidFill>
                  <a:srgbClr val="FF0000"/>
                </a:solidFill>
              </a:rPr>
              <a:t>Netřeba umět ke zkoušce</a:t>
            </a:r>
          </a:p>
        </p:txBody>
      </p:sp>
    </p:spTree>
    <p:extLst>
      <p:ext uri="{BB962C8B-B14F-4D97-AF65-F5344CB8AC3E}">
        <p14:creationId xmlns:p14="http://schemas.microsoft.com/office/powerpoint/2010/main" val="3492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116632"/>
            <a:ext cx="9143999" cy="3170099"/>
          </a:xfrm>
          <a:prstGeom prst="rect">
            <a:avLst/>
          </a:prstGeom>
          <a:noFill/>
        </p:spPr>
        <p:txBody>
          <a:bodyPr wrap="square" rtlCol="0">
            <a:spAutoFit/>
          </a:bodyPr>
          <a:lstStyle/>
          <a:p>
            <a:r>
              <a:rPr lang="cs-CZ" sz="2000" b="1" dirty="0"/>
              <a:t>Odpovědi na větší ale regulovatelné krvácení </a:t>
            </a:r>
            <a:r>
              <a:rPr lang="cs-CZ" dirty="0"/>
              <a:t>(cca víc jak darování krve, méně jak 40%)</a:t>
            </a:r>
          </a:p>
          <a:p>
            <a:pPr marL="342900" indent="-342900">
              <a:buFont typeface="Arial" pitchFamily="34" charset="0"/>
              <a:buChar char="•"/>
            </a:pPr>
            <a:r>
              <a:rPr lang="cs-CZ" b="1" dirty="0" err="1"/>
              <a:t>Baroreflex</a:t>
            </a:r>
            <a:r>
              <a:rPr lang="cs-CZ" dirty="0"/>
              <a:t> (reaguje okamžitě) </a:t>
            </a:r>
          </a:p>
          <a:p>
            <a:pPr marL="800100" lvl="1" indent="-342900">
              <a:buFont typeface="Arial" pitchFamily="34" charset="0"/>
              <a:buChar char="•"/>
            </a:pPr>
            <a:r>
              <a:rPr lang="cs-CZ" dirty="0"/>
              <a:t>↓žilní návrat→ ↓ plnění komor→ ↓ systolický objem (SV)→ ↓ krevní tlak (TK)→registrace </a:t>
            </a:r>
            <a:r>
              <a:rPr lang="cs-CZ" dirty="0" err="1"/>
              <a:t>baroreceptory→baroreflex</a:t>
            </a:r>
            <a:r>
              <a:rPr lang="cs-CZ" dirty="0"/>
              <a:t>: aktivace sympatiku a inhibice parasympatiku→</a:t>
            </a:r>
          </a:p>
          <a:p>
            <a:pPr marL="1257300" lvl="2" indent="-342900">
              <a:buFont typeface="Arial" pitchFamily="34" charset="0"/>
              <a:buChar char="•"/>
            </a:pPr>
            <a:r>
              <a:rPr lang="cs-CZ" dirty="0"/>
              <a:t>↑srdeční frekvence → zachování TK</a:t>
            </a:r>
          </a:p>
          <a:p>
            <a:pPr marL="1257300" lvl="2" indent="-342900">
              <a:buFont typeface="Arial" pitchFamily="34" charset="0"/>
              <a:buChar char="•"/>
            </a:pPr>
            <a:r>
              <a:rPr lang="cs-CZ" dirty="0"/>
              <a:t>↑síla srdečního stahu→ zachování TK</a:t>
            </a:r>
          </a:p>
          <a:p>
            <a:pPr marL="1257300" lvl="2" indent="-342900">
              <a:buFont typeface="Arial" pitchFamily="34" charset="0"/>
              <a:buChar char="•"/>
            </a:pPr>
            <a:r>
              <a:rPr lang="cs-CZ" dirty="0" err="1"/>
              <a:t>Arteriokonstrikce</a:t>
            </a:r>
            <a:r>
              <a:rPr lang="cs-CZ" dirty="0"/>
              <a:t> → zvýšení arteriální rezistence →  zachování TK, omezení dalšího krvácení, centralizace oběhu (přesun krve z GIT, ledvin, kůže, periferie obecně)</a:t>
            </a:r>
          </a:p>
          <a:p>
            <a:pPr marL="1257300" lvl="2" indent="-342900">
              <a:buFont typeface="Arial" pitchFamily="34" charset="0"/>
              <a:buChar char="•"/>
            </a:pPr>
            <a:r>
              <a:rPr lang="cs-CZ" dirty="0" err="1"/>
              <a:t>Venokonstrikce</a:t>
            </a:r>
            <a:r>
              <a:rPr lang="cs-CZ" dirty="0"/>
              <a:t>  → redistribuce objemu krve z kapacitního řečiště (obsahuje až 50% krve) → zachování žilního návratu</a:t>
            </a:r>
          </a:p>
        </p:txBody>
      </p:sp>
      <p:sp>
        <p:nvSpPr>
          <p:cNvPr id="3" name="TextovéPole 2">
            <a:extLst>
              <a:ext uri="{FF2B5EF4-FFF2-40B4-BE49-F238E27FC236}">
                <a16:creationId xmlns:a16="http://schemas.microsoft.com/office/drawing/2014/main" id="{39A6160B-E887-437A-932C-227765D6AF3C}"/>
              </a:ext>
            </a:extLst>
          </p:cNvPr>
          <p:cNvSpPr txBox="1"/>
          <p:nvPr/>
        </p:nvSpPr>
        <p:spPr>
          <a:xfrm>
            <a:off x="6660232" y="-68034"/>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8196" name="Picture 4" descr="Regulation of blood pressure by the arterial baroreflex and autonomic  nervous system - ScienceDirect">
            <a:extLst>
              <a:ext uri="{FF2B5EF4-FFF2-40B4-BE49-F238E27FC236}">
                <a16:creationId xmlns:a16="http://schemas.microsoft.com/office/drawing/2014/main" id="{A4FCCB8E-5011-428B-9B47-9309F9022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717032"/>
            <a:ext cx="265245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81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1538883"/>
          </a:xfrm>
          <a:prstGeom prst="rect">
            <a:avLst/>
          </a:prstGeom>
          <a:noFill/>
        </p:spPr>
        <p:txBody>
          <a:bodyPr wrap="square" rtlCol="0">
            <a:spAutoFit/>
          </a:bodyPr>
          <a:lstStyle/>
          <a:p>
            <a:r>
              <a:rPr lang="cs-CZ" sz="2000" dirty="0">
                <a:solidFill>
                  <a:srgbClr val="424242"/>
                </a:solidFill>
              </a:rPr>
              <a:t>Poměr srdeční frekvence/systolický tlak je známkou šoku. Riziko šoku je když je tento poměr</a:t>
            </a:r>
          </a:p>
          <a:p>
            <a:endParaRPr lang="cs-CZ" dirty="0"/>
          </a:p>
          <a:p>
            <a:pPr marL="342900" indent="-342900">
              <a:buFont typeface="+mj-lt"/>
              <a:buAutoNum type="alphaLcParenR"/>
            </a:pPr>
            <a:r>
              <a:rPr lang="cs-CZ" dirty="0"/>
              <a:t>Menší než 1</a:t>
            </a:r>
          </a:p>
          <a:p>
            <a:pPr marL="342900" indent="-342900">
              <a:buFont typeface="+mj-lt"/>
              <a:buAutoNum type="alphaLcParenR"/>
            </a:pPr>
            <a:r>
              <a:rPr lang="cs-CZ" dirty="0"/>
              <a:t>Větší než 1</a:t>
            </a:r>
          </a:p>
        </p:txBody>
      </p:sp>
      <p:pic>
        <p:nvPicPr>
          <p:cNvPr id="4" name="Picture 2" descr="Is there one standardized transfusion approach for patients who experience  massive bleeding? | Medical Laboratory Observer">
            <a:extLst>
              <a:ext uri="{FF2B5EF4-FFF2-40B4-BE49-F238E27FC236}">
                <a16:creationId xmlns:a16="http://schemas.microsoft.com/office/drawing/2014/main" id="{8822900E-B8A4-47B5-AF23-F5380E4F2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50958"/>
            <a:ext cx="3933056" cy="294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0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1538883"/>
          </a:xfrm>
          <a:prstGeom prst="rect">
            <a:avLst/>
          </a:prstGeom>
          <a:noFill/>
        </p:spPr>
        <p:txBody>
          <a:bodyPr wrap="square" rtlCol="0">
            <a:spAutoFit/>
          </a:bodyPr>
          <a:lstStyle/>
          <a:p>
            <a:r>
              <a:rPr lang="cs-CZ" sz="2000" dirty="0">
                <a:solidFill>
                  <a:srgbClr val="424242"/>
                </a:solidFill>
              </a:rPr>
              <a:t>Poměr srdeční frekvence/systolický tlak je známkou šoku. Riziko šoku je když je tento poměr</a:t>
            </a:r>
          </a:p>
          <a:p>
            <a:endParaRPr lang="cs-CZ" dirty="0"/>
          </a:p>
          <a:p>
            <a:pPr marL="342900" indent="-342900">
              <a:buFont typeface="+mj-lt"/>
              <a:buAutoNum type="alphaLcParenR"/>
            </a:pPr>
            <a:r>
              <a:rPr lang="cs-CZ" dirty="0"/>
              <a:t>Menší než 1 </a:t>
            </a:r>
            <a:r>
              <a:rPr lang="cs-CZ" dirty="0">
                <a:solidFill>
                  <a:srgbClr val="FF0000"/>
                </a:solidFill>
              </a:rPr>
              <a:t>(třeba HR 60 </a:t>
            </a:r>
            <a:r>
              <a:rPr lang="cs-CZ" dirty="0" err="1">
                <a:solidFill>
                  <a:srgbClr val="FF0000"/>
                </a:solidFill>
              </a:rPr>
              <a:t>bpm</a:t>
            </a:r>
            <a:r>
              <a:rPr lang="cs-CZ" dirty="0">
                <a:solidFill>
                  <a:srgbClr val="FF0000"/>
                </a:solidFill>
              </a:rPr>
              <a:t> / TK 120 </a:t>
            </a:r>
            <a:r>
              <a:rPr lang="cs-CZ" dirty="0" err="1">
                <a:solidFill>
                  <a:srgbClr val="FF0000"/>
                </a:solidFill>
              </a:rPr>
              <a:t>mmHg</a:t>
            </a:r>
            <a:r>
              <a:rPr lang="cs-CZ" dirty="0">
                <a:solidFill>
                  <a:srgbClr val="FF0000"/>
                </a:solidFill>
              </a:rPr>
              <a:t> = 1/2)</a:t>
            </a:r>
            <a:endParaRPr lang="cs-CZ" dirty="0"/>
          </a:p>
          <a:p>
            <a:pPr marL="342900" indent="-342900">
              <a:buFont typeface="+mj-lt"/>
              <a:buAutoNum type="alphaLcParenR"/>
            </a:pPr>
            <a:r>
              <a:rPr lang="cs-CZ" dirty="0">
                <a:solidFill>
                  <a:srgbClr val="FF0000"/>
                </a:solidFill>
              </a:rPr>
              <a:t>Větší než 1</a:t>
            </a:r>
          </a:p>
        </p:txBody>
      </p:sp>
      <p:pic>
        <p:nvPicPr>
          <p:cNvPr id="4" name="Picture 2" descr="Is there one standardized transfusion approach for patients who experience  massive bleeding? | Medical Laboratory Observer">
            <a:extLst>
              <a:ext uri="{FF2B5EF4-FFF2-40B4-BE49-F238E27FC236}">
                <a16:creationId xmlns:a16="http://schemas.microsoft.com/office/drawing/2014/main" id="{8822900E-B8A4-47B5-AF23-F5380E4F2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50958"/>
            <a:ext cx="3933056" cy="294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7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646878"/>
          </a:xfrm>
          <a:prstGeom prst="rect">
            <a:avLst/>
          </a:prstGeom>
          <a:noFill/>
        </p:spPr>
        <p:txBody>
          <a:bodyPr wrap="square" rtlCol="0">
            <a:spAutoFit/>
          </a:bodyPr>
          <a:lstStyle/>
          <a:p>
            <a:r>
              <a:rPr lang="cs-CZ" sz="2000" dirty="0" err="1">
                <a:solidFill>
                  <a:srgbClr val="424242"/>
                </a:solidFill>
              </a:rPr>
              <a:t>Baroreflex</a:t>
            </a:r>
            <a:r>
              <a:rPr lang="cs-CZ" sz="2000" dirty="0">
                <a:solidFill>
                  <a:srgbClr val="424242"/>
                </a:solidFill>
              </a:rPr>
              <a:t> a sympatický systém není jediný, který se aktivuje</a:t>
            </a:r>
          </a:p>
          <a:p>
            <a:r>
              <a:rPr lang="cs-CZ" sz="2000" dirty="0">
                <a:solidFill>
                  <a:srgbClr val="424242"/>
                </a:solidFill>
              </a:rPr>
              <a:t>Jaké další systémy budou aktivovány?</a:t>
            </a:r>
          </a:p>
          <a:p>
            <a:endParaRPr lang="cs-CZ" dirty="0"/>
          </a:p>
          <a:p>
            <a:pPr marL="342900" indent="-342900">
              <a:buFont typeface="+mj-lt"/>
              <a:buAutoNum type="alphaLcParenR"/>
            </a:pPr>
            <a:r>
              <a:rPr lang="cs-CZ" dirty="0" err="1"/>
              <a:t>Natriuretické</a:t>
            </a:r>
            <a:r>
              <a:rPr lang="cs-CZ" dirty="0"/>
              <a:t> systémy</a:t>
            </a:r>
          </a:p>
          <a:p>
            <a:pPr marL="342900" indent="-342900">
              <a:buFont typeface="+mj-lt"/>
              <a:buAutoNum type="alphaLcParenR"/>
            </a:pPr>
            <a:r>
              <a:rPr lang="cs-CZ" dirty="0"/>
              <a:t>Renin-</a:t>
            </a:r>
            <a:r>
              <a:rPr lang="cs-CZ" dirty="0" err="1"/>
              <a:t>angiotenzin</a:t>
            </a:r>
            <a:r>
              <a:rPr lang="cs-CZ" dirty="0"/>
              <a:t>-aldosteronový systém</a:t>
            </a:r>
          </a:p>
          <a:p>
            <a:pPr marL="342900" indent="-342900">
              <a:buFont typeface="+mj-lt"/>
              <a:buAutoNum type="alphaLcParenR"/>
            </a:pPr>
            <a:r>
              <a:rPr lang="cs-CZ" dirty="0"/>
              <a:t>Vyloučení antidiuretického hormonu</a:t>
            </a:r>
          </a:p>
          <a:p>
            <a:pPr marL="342900" indent="-342900">
              <a:buFont typeface="+mj-lt"/>
              <a:buAutoNum type="alphaLcParenR"/>
            </a:pPr>
            <a:r>
              <a:rPr lang="cs-CZ" dirty="0" err="1"/>
              <a:t>Myogenní</a:t>
            </a:r>
            <a:r>
              <a:rPr lang="cs-CZ" dirty="0"/>
              <a:t> autoregulace</a:t>
            </a:r>
          </a:p>
          <a:p>
            <a:pPr marL="342900" indent="-342900">
              <a:buFont typeface="+mj-lt"/>
              <a:buAutoNum type="alphaLcParenR"/>
            </a:pPr>
            <a:r>
              <a:rPr lang="cs-CZ" dirty="0"/>
              <a:t>Zvýšení aktivity vylučovacího systému</a:t>
            </a:r>
          </a:p>
          <a:p>
            <a:pPr marL="342900" indent="-342900">
              <a:buFont typeface="+mj-lt"/>
              <a:buAutoNum type="alphaLcParenR"/>
            </a:pPr>
            <a:r>
              <a:rPr lang="cs-CZ" dirty="0"/>
              <a:t>Gonadotropní systém</a:t>
            </a:r>
          </a:p>
        </p:txBody>
      </p:sp>
    </p:spTree>
    <p:extLst>
      <p:ext uri="{BB962C8B-B14F-4D97-AF65-F5344CB8AC3E}">
        <p14:creationId xmlns:p14="http://schemas.microsoft.com/office/powerpoint/2010/main" val="2311432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646878"/>
          </a:xfrm>
          <a:prstGeom prst="rect">
            <a:avLst/>
          </a:prstGeom>
          <a:noFill/>
        </p:spPr>
        <p:txBody>
          <a:bodyPr wrap="square" rtlCol="0">
            <a:spAutoFit/>
          </a:bodyPr>
          <a:lstStyle/>
          <a:p>
            <a:r>
              <a:rPr lang="cs-CZ" sz="2000" dirty="0" err="1">
                <a:solidFill>
                  <a:srgbClr val="424242"/>
                </a:solidFill>
              </a:rPr>
              <a:t>Baroreflex</a:t>
            </a:r>
            <a:r>
              <a:rPr lang="cs-CZ" sz="2000" dirty="0">
                <a:solidFill>
                  <a:srgbClr val="424242"/>
                </a:solidFill>
              </a:rPr>
              <a:t> a sympatický systém není jediný, který se aktivuje</a:t>
            </a:r>
          </a:p>
          <a:p>
            <a:r>
              <a:rPr lang="cs-CZ" sz="2000" dirty="0">
                <a:solidFill>
                  <a:srgbClr val="424242"/>
                </a:solidFill>
              </a:rPr>
              <a:t>Jaké další systémy budou aktivovány?</a:t>
            </a:r>
          </a:p>
          <a:p>
            <a:endParaRPr lang="cs-CZ" dirty="0"/>
          </a:p>
          <a:p>
            <a:pPr marL="342900" indent="-342900">
              <a:buFont typeface="+mj-lt"/>
              <a:buAutoNum type="alphaLcParenR"/>
            </a:pPr>
            <a:r>
              <a:rPr lang="cs-CZ" dirty="0" err="1"/>
              <a:t>Natriuretické</a:t>
            </a:r>
            <a:r>
              <a:rPr lang="cs-CZ" dirty="0"/>
              <a:t> systémy</a:t>
            </a:r>
          </a:p>
          <a:p>
            <a:pPr marL="342900" indent="-342900">
              <a:buFont typeface="+mj-lt"/>
              <a:buAutoNum type="alphaLcParenR"/>
            </a:pPr>
            <a:r>
              <a:rPr lang="cs-CZ" dirty="0">
                <a:solidFill>
                  <a:srgbClr val="FF0000"/>
                </a:solidFill>
              </a:rPr>
              <a:t>Renin-</a:t>
            </a:r>
            <a:r>
              <a:rPr lang="cs-CZ" dirty="0" err="1">
                <a:solidFill>
                  <a:srgbClr val="FF0000"/>
                </a:solidFill>
              </a:rPr>
              <a:t>angiotenzin</a:t>
            </a:r>
            <a:r>
              <a:rPr lang="cs-CZ" dirty="0">
                <a:solidFill>
                  <a:srgbClr val="FF0000"/>
                </a:solidFill>
              </a:rPr>
              <a:t>-aldosteronový systém</a:t>
            </a:r>
          </a:p>
          <a:p>
            <a:pPr marL="342900" indent="-342900">
              <a:buFont typeface="+mj-lt"/>
              <a:buAutoNum type="alphaLcParenR"/>
            </a:pPr>
            <a:r>
              <a:rPr lang="cs-CZ" dirty="0">
                <a:solidFill>
                  <a:srgbClr val="FF0000"/>
                </a:solidFill>
              </a:rPr>
              <a:t>Vyloučení antidiuretického hormonu</a:t>
            </a:r>
          </a:p>
          <a:p>
            <a:pPr marL="342900" indent="-342900">
              <a:buFont typeface="+mj-lt"/>
              <a:buAutoNum type="alphaLcParenR"/>
            </a:pPr>
            <a:r>
              <a:rPr lang="cs-CZ" dirty="0" err="1"/>
              <a:t>Myogenní</a:t>
            </a:r>
            <a:r>
              <a:rPr lang="cs-CZ" dirty="0"/>
              <a:t> autoregulace</a:t>
            </a:r>
          </a:p>
          <a:p>
            <a:pPr marL="342900" indent="-342900">
              <a:buFont typeface="+mj-lt"/>
              <a:buAutoNum type="alphaLcParenR"/>
            </a:pPr>
            <a:r>
              <a:rPr lang="cs-CZ" dirty="0"/>
              <a:t>Zvýšení aktivity vylučovacího systému</a:t>
            </a:r>
          </a:p>
          <a:p>
            <a:pPr marL="342900" indent="-342900">
              <a:buFont typeface="+mj-lt"/>
              <a:buAutoNum type="alphaLcParenR"/>
            </a:pPr>
            <a:r>
              <a:rPr lang="cs-CZ" dirty="0"/>
              <a:t>Gonadotropní systém</a:t>
            </a:r>
          </a:p>
        </p:txBody>
      </p:sp>
    </p:spTree>
    <p:extLst>
      <p:ext uri="{BB962C8B-B14F-4D97-AF65-F5344CB8AC3E}">
        <p14:creationId xmlns:p14="http://schemas.microsoft.com/office/powerpoint/2010/main" val="193777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893100"/>
          </a:xfrm>
          <a:prstGeom prst="rect">
            <a:avLst/>
          </a:prstGeom>
          <a:noFill/>
        </p:spPr>
        <p:txBody>
          <a:bodyPr wrap="square" rtlCol="0">
            <a:spAutoFit/>
          </a:bodyPr>
          <a:lstStyle/>
          <a:p>
            <a:r>
              <a:rPr lang="cs-CZ" sz="2000" dirty="0">
                <a:solidFill>
                  <a:srgbClr val="424242"/>
                </a:solidFill>
              </a:rPr>
              <a:t>Čím bude aktivováno aktivován RAAS?</a:t>
            </a:r>
          </a:p>
          <a:p>
            <a:endParaRPr lang="cs-CZ" dirty="0"/>
          </a:p>
          <a:p>
            <a:pPr marL="342900" indent="-342900">
              <a:buFont typeface="+mj-lt"/>
              <a:buAutoNum type="alphaLcParenR"/>
            </a:pPr>
            <a:r>
              <a:rPr lang="cs-CZ" dirty="0"/>
              <a:t>Poklesem glomerulární filtrace</a:t>
            </a:r>
          </a:p>
          <a:p>
            <a:pPr marL="342900" indent="-342900">
              <a:buFont typeface="+mj-lt"/>
              <a:buAutoNum type="alphaLcParenR"/>
            </a:pPr>
            <a:r>
              <a:rPr lang="cs-CZ" dirty="0"/>
              <a:t>Zvýšením glomerulární filtrace</a:t>
            </a:r>
          </a:p>
          <a:p>
            <a:pPr marL="342900" indent="-342900">
              <a:buFont typeface="+mj-lt"/>
              <a:buAutoNum type="alphaLcParenR"/>
            </a:pPr>
            <a:r>
              <a:rPr lang="cs-CZ" dirty="0"/>
              <a:t>Zvýšeným objemem primární moče</a:t>
            </a:r>
          </a:p>
          <a:p>
            <a:pPr marL="342900" indent="-342900">
              <a:buFont typeface="+mj-lt"/>
              <a:buAutoNum type="alphaLcParenR"/>
            </a:pPr>
            <a:r>
              <a:rPr lang="cs-CZ" dirty="0"/>
              <a:t>Sníženým objemem primární moče</a:t>
            </a:r>
          </a:p>
          <a:p>
            <a:pPr marL="342900" indent="-342900">
              <a:buFont typeface="+mj-lt"/>
              <a:buAutoNum type="alphaLcParenR"/>
            </a:pPr>
            <a:r>
              <a:rPr lang="cs-CZ" dirty="0"/>
              <a:t>Poklesem průtoku krve ledvinami</a:t>
            </a:r>
          </a:p>
          <a:p>
            <a:pPr marL="342900" indent="-342900">
              <a:buFont typeface="+mj-lt"/>
              <a:buAutoNum type="alphaLcParenR"/>
            </a:pPr>
            <a:r>
              <a:rPr lang="cs-CZ" dirty="0"/>
              <a:t>Sympatickým nervovým systémem</a:t>
            </a:r>
          </a:p>
          <a:p>
            <a:pPr marL="342900" indent="-342900">
              <a:buFont typeface="+mj-lt"/>
              <a:buAutoNum type="alphaLcParenR"/>
            </a:pPr>
            <a:r>
              <a:rPr lang="cs-CZ" dirty="0"/>
              <a:t>Krvácením do ledviny</a:t>
            </a:r>
          </a:p>
          <a:p>
            <a:pPr marL="342900" indent="-342900">
              <a:buFont typeface="+mj-lt"/>
              <a:buAutoNum type="alphaLcParenR"/>
            </a:pPr>
            <a:r>
              <a:rPr lang="cs-CZ" dirty="0"/>
              <a:t>Antidiuretickým hormonem</a:t>
            </a:r>
          </a:p>
        </p:txBody>
      </p:sp>
    </p:spTree>
    <p:extLst>
      <p:ext uri="{BB962C8B-B14F-4D97-AF65-F5344CB8AC3E}">
        <p14:creationId xmlns:p14="http://schemas.microsoft.com/office/powerpoint/2010/main" val="670728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893100"/>
          </a:xfrm>
          <a:prstGeom prst="rect">
            <a:avLst/>
          </a:prstGeom>
          <a:noFill/>
        </p:spPr>
        <p:txBody>
          <a:bodyPr wrap="square" rtlCol="0">
            <a:spAutoFit/>
          </a:bodyPr>
          <a:lstStyle/>
          <a:p>
            <a:r>
              <a:rPr lang="cs-CZ" sz="2000" dirty="0">
                <a:solidFill>
                  <a:srgbClr val="424242"/>
                </a:solidFill>
              </a:rPr>
              <a:t>Čím bude aktivováno aktivován RAAS?</a:t>
            </a:r>
          </a:p>
          <a:p>
            <a:endParaRPr lang="cs-CZ" dirty="0">
              <a:solidFill>
                <a:srgbClr val="FF0000"/>
              </a:solidFill>
            </a:endParaRPr>
          </a:p>
          <a:p>
            <a:pPr marL="342900" indent="-342900">
              <a:buFont typeface="+mj-lt"/>
              <a:buAutoNum type="alphaLcParenR"/>
            </a:pPr>
            <a:r>
              <a:rPr lang="cs-CZ" dirty="0">
                <a:solidFill>
                  <a:srgbClr val="FF0000"/>
                </a:solidFill>
              </a:rPr>
              <a:t>Poklesem glomerulární filtrace</a:t>
            </a:r>
          </a:p>
          <a:p>
            <a:pPr marL="342900" indent="-342900">
              <a:buFont typeface="+mj-lt"/>
              <a:buAutoNum type="alphaLcParenR"/>
            </a:pPr>
            <a:r>
              <a:rPr lang="cs-CZ" dirty="0"/>
              <a:t>Zvýšením glomerulární filtrace</a:t>
            </a:r>
          </a:p>
          <a:p>
            <a:pPr marL="342900" indent="-342900">
              <a:buFont typeface="+mj-lt"/>
              <a:buAutoNum type="alphaLcParenR"/>
            </a:pPr>
            <a:r>
              <a:rPr lang="cs-CZ" dirty="0"/>
              <a:t>Zvýšeným objemem primární moče</a:t>
            </a:r>
          </a:p>
          <a:p>
            <a:pPr marL="342900" indent="-342900">
              <a:buFont typeface="+mj-lt"/>
              <a:buAutoNum type="alphaLcParenR"/>
            </a:pPr>
            <a:r>
              <a:rPr lang="cs-CZ" dirty="0">
                <a:solidFill>
                  <a:srgbClr val="FF0000"/>
                </a:solidFill>
              </a:rPr>
              <a:t>Sníženým objemem primární moče</a:t>
            </a:r>
          </a:p>
          <a:p>
            <a:pPr marL="342900" indent="-342900">
              <a:buFont typeface="+mj-lt"/>
              <a:buAutoNum type="alphaLcParenR"/>
            </a:pPr>
            <a:r>
              <a:rPr lang="cs-CZ" b="1" dirty="0">
                <a:solidFill>
                  <a:srgbClr val="FF0000"/>
                </a:solidFill>
              </a:rPr>
              <a:t>Poklesem průtoku krve ledvinami</a:t>
            </a:r>
          </a:p>
          <a:p>
            <a:pPr marL="342900" indent="-342900">
              <a:buFont typeface="+mj-lt"/>
              <a:buAutoNum type="alphaLcParenR"/>
            </a:pPr>
            <a:r>
              <a:rPr lang="cs-CZ" dirty="0">
                <a:solidFill>
                  <a:srgbClr val="FF0000"/>
                </a:solidFill>
              </a:rPr>
              <a:t>Sympatickým nervovým systémem</a:t>
            </a:r>
          </a:p>
          <a:p>
            <a:pPr marL="342900" indent="-342900">
              <a:buFont typeface="+mj-lt"/>
              <a:buAutoNum type="alphaLcParenR"/>
            </a:pPr>
            <a:r>
              <a:rPr lang="cs-CZ" dirty="0"/>
              <a:t>Krvácením do ledviny</a:t>
            </a:r>
          </a:p>
          <a:p>
            <a:pPr marL="342900" indent="-342900">
              <a:buFont typeface="+mj-lt"/>
              <a:buAutoNum type="alphaLcParenR"/>
            </a:pPr>
            <a:r>
              <a:rPr lang="cs-CZ" dirty="0"/>
              <a:t>Antidiuretickým hormonem</a:t>
            </a:r>
          </a:p>
        </p:txBody>
      </p:sp>
    </p:spTree>
    <p:extLst>
      <p:ext uri="{BB962C8B-B14F-4D97-AF65-F5344CB8AC3E}">
        <p14:creationId xmlns:p14="http://schemas.microsoft.com/office/powerpoint/2010/main" val="406021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116632"/>
            <a:ext cx="9143999" cy="4555093"/>
          </a:xfrm>
          <a:prstGeom prst="rect">
            <a:avLst/>
          </a:prstGeom>
          <a:noFill/>
        </p:spPr>
        <p:txBody>
          <a:bodyPr wrap="square" rtlCol="0">
            <a:spAutoFit/>
          </a:bodyPr>
          <a:lstStyle/>
          <a:p>
            <a:r>
              <a:rPr lang="cs-CZ" sz="2000" b="1" dirty="0"/>
              <a:t>Odpovědi na větší ale regulovatelné krvácení </a:t>
            </a:r>
            <a:r>
              <a:rPr lang="cs-CZ" dirty="0"/>
              <a:t>(cca víc jak darování krve, méně jak 40%)</a:t>
            </a:r>
          </a:p>
          <a:p>
            <a:pPr marL="342900" indent="-342900">
              <a:buFont typeface="Arial" pitchFamily="34" charset="0"/>
              <a:buChar char="•"/>
            </a:pPr>
            <a:r>
              <a:rPr lang="cs-CZ" b="1" dirty="0" err="1"/>
              <a:t>Baroreflex</a:t>
            </a:r>
            <a:r>
              <a:rPr lang="cs-CZ" dirty="0"/>
              <a:t> (reaguje okamžitě) </a:t>
            </a:r>
          </a:p>
          <a:p>
            <a:pPr marL="800100" lvl="1" indent="-342900">
              <a:buFont typeface="Arial" pitchFamily="34" charset="0"/>
              <a:buChar char="•"/>
            </a:pPr>
            <a:r>
              <a:rPr lang="cs-CZ" dirty="0"/>
              <a:t>↓žilní návrat→ ↓ plnění komor→ ↓ systolický objem (SV)→ ↓ krevní tlak (TK)→registrace </a:t>
            </a:r>
            <a:r>
              <a:rPr lang="cs-CZ" dirty="0" err="1"/>
              <a:t>baroreceptory→baroreflex</a:t>
            </a:r>
            <a:r>
              <a:rPr lang="cs-CZ" dirty="0"/>
              <a:t>: aktivace sympatiku a inhibice parasympatiku→</a:t>
            </a:r>
          </a:p>
          <a:p>
            <a:pPr marL="1257300" lvl="2" indent="-342900">
              <a:buFont typeface="Arial" pitchFamily="34" charset="0"/>
              <a:buChar char="•"/>
            </a:pPr>
            <a:r>
              <a:rPr lang="cs-CZ" dirty="0"/>
              <a:t>↑srdeční frekvence → zachování TK</a:t>
            </a:r>
          </a:p>
          <a:p>
            <a:pPr marL="1257300" lvl="2" indent="-342900">
              <a:buFont typeface="Arial" pitchFamily="34" charset="0"/>
              <a:buChar char="•"/>
            </a:pPr>
            <a:r>
              <a:rPr lang="cs-CZ" dirty="0"/>
              <a:t>↑síla srdečního stahu→ zachování TK</a:t>
            </a:r>
          </a:p>
          <a:p>
            <a:pPr marL="1257300" lvl="2" indent="-342900">
              <a:buFont typeface="Arial" pitchFamily="34" charset="0"/>
              <a:buChar char="•"/>
            </a:pPr>
            <a:r>
              <a:rPr lang="cs-CZ" dirty="0" err="1"/>
              <a:t>Arteriokonstrikce</a:t>
            </a:r>
            <a:r>
              <a:rPr lang="cs-CZ" dirty="0"/>
              <a:t> → zvýšení arteriální rezistence →  zachování TK, omezení dalšího krvácení, centralizace oběhu (přesun krve z GIT, ledvin, kůže, periferie obecně)</a:t>
            </a:r>
          </a:p>
          <a:p>
            <a:pPr marL="1257300" lvl="2" indent="-342900">
              <a:buFont typeface="Arial" pitchFamily="34" charset="0"/>
              <a:buChar char="•"/>
            </a:pPr>
            <a:r>
              <a:rPr lang="cs-CZ" dirty="0" err="1"/>
              <a:t>Venokonstrikce</a:t>
            </a:r>
            <a:r>
              <a:rPr lang="cs-CZ" dirty="0"/>
              <a:t>  → redistribuce objemu krve z kapacitního řečiště (obsahuje až 50% krve) → zachování žilního návratu</a:t>
            </a:r>
          </a:p>
          <a:p>
            <a:pPr marL="342900" indent="-342900">
              <a:buFont typeface="Arial" pitchFamily="34" charset="0"/>
              <a:buChar char="•"/>
            </a:pPr>
            <a:r>
              <a:rPr lang="cs-CZ" b="1" dirty="0"/>
              <a:t>RAAS</a:t>
            </a:r>
            <a:r>
              <a:rPr lang="cs-CZ" dirty="0"/>
              <a:t> (reaguje po minutách) </a:t>
            </a:r>
          </a:p>
          <a:p>
            <a:pPr marL="800100" lvl="1" indent="-342900">
              <a:buFont typeface="Arial" pitchFamily="34" charset="0"/>
              <a:buChar char="•"/>
            </a:pPr>
            <a:r>
              <a:rPr lang="cs-CZ" dirty="0"/>
              <a:t>↓ Průtok krve ledvinami → renin →… →angiotensin II →aldosteron</a:t>
            </a:r>
          </a:p>
          <a:p>
            <a:pPr marL="1257300" lvl="2" indent="-342900">
              <a:buFont typeface="Arial" pitchFamily="34" charset="0"/>
              <a:buChar char="•"/>
            </a:pPr>
            <a:r>
              <a:rPr lang="cs-CZ" dirty="0"/>
              <a:t>angiotensin II →vazokonstrikce →zachování TK, centralizace oběhu</a:t>
            </a:r>
          </a:p>
          <a:p>
            <a:pPr lvl="2"/>
            <a:r>
              <a:rPr lang="cs-CZ" dirty="0"/>
              <a:t>	               → stimulace vyplavení ADH</a:t>
            </a:r>
          </a:p>
          <a:p>
            <a:pPr marL="1257300" lvl="2" indent="-342900">
              <a:buFont typeface="Arial" pitchFamily="34" charset="0"/>
              <a:buChar char="•"/>
            </a:pPr>
            <a:r>
              <a:rPr lang="cs-CZ" dirty="0"/>
              <a:t>Aldosteron → resorpce Na+ → zachování volémie</a:t>
            </a:r>
          </a:p>
        </p:txBody>
      </p:sp>
      <p:sp>
        <p:nvSpPr>
          <p:cNvPr id="3" name="TextovéPole 2">
            <a:extLst>
              <a:ext uri="{FF2B5EF4-FFF2-40B4-BE49-F238E27FC236}">
                <a16:creationId xmlns:a16="http://schemas.microsoft.com/office/drawing/2014/main" id="{39A6160B-E887-437A-932C-227765D6AF3C}"/>
              </a:ext>
            </a:extLst>
          </p:cNvPr>
          <p:cNvSpPr txBox="1"/>
          <p:nvPr/>
        </p:nvSpPr>
        <p:spPr>
          <a:xfrm>
            <a:off x="6660232" y="-68034"/>
            <a:ext cx="2952328" cy="369332"/>
          </a:xfrm>
          <a:prstGeom prst="rect">
            <a:avLst/>
          </a:prstGeom>
          <a:noFill/>
        </p:spPr>
        <p:txBody>
          <a:bodyPr wrap="square" rtlCol="0">
            <a:spAutoFit/>
          </a:bodyPr>
          <a:lstStyle/>
          <a:p>
            <a:r>
              <a:rPr lang="cs-CZ" dirty="0">
                <a:solidFill>
                  <a:srgbClr val="FF0000"/>
                </a:solidFill>
              </a:rPr>
              <a:t>Netřeba umět ke zkoušce</a:t>
            </a:r>
          </a:p>
        </p:txBody>
      </p:sp>
    </p:spTree>
    <p:extLst>
      <p:ext uri="{BB962C8B-B14F-4D97-AF65-F5344CB8AC3E}">
        <p14:creationId xmlns:p14="http://schemas.microsoft.com/office/powerpoint/2010/main" val="1077145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3200876"/>
          </a:xfrm>
          <a:prstGeom prst="rect">
            <a:avLst/>
          </a:prstGeom>
          <a:noFill/>
        </p:spPr>
        <p:txBody>
          <a:bodyPr wrap="square" rtlCol="0">
            <a:spAutoFit/>
          </a:bodyPr>
          <a:lstStyle/>
          <a:p>
            <a:r>
              <a:rPr lang="cs-CZ" sz="2000" dirty="0">
                <a:solidFill>
                  <a:srgbClr val="424242"/>
                </a:solidFill>
              </a:rPr>
              <a:t>Antidiuretický hormon je vyplavován z neurohypofýzy. Jeho sekrece je stimulována</a:t>
            </a:r>
          </a:p>
          <a:p>
            <a:endParaRPr lang="cs-CZ" dirty="0"/>
          </a:p>
          <a:p>
            <a:pPr marL="342900" indent="-342900">
              <a:buFont typeface="+mj-lt"/>
              <a:buAutoNum type="alphaLcParenR"/>
            </a:pPr>
            <a:r>
              <a:rPr lang="cs-CZ" dirty="0" err="1"/>
              <a:t>Hypoosmolaritou</a:t>
            </a:r>
            <a:r>
              <a:rPr lang="cs-CZ" dirty="0"/>
              <a:t> krve</a:t>
            </a:r>
          </a:p>
          <a:p>
            <a:pPr marL="342900" indent="-342900">
              <a:buFont typeface="+mj-lt"/>
              <a:buAutoNum type="alphaLcParenR"/>
            </a:pPr>
            <a:r>
              <a:rPr lang="cs-CZ" dirty="0" err="1"/>
              <a:t>Hyperosmolaritou</a:t>
            </a:r>
            <a:r>
              <a:rPr lang="cs-CZ" dirty="0"/>
              <a:t> krve</a:t>
            </a:r>
          </a:p>
          <a:p>
            <a:pPr marL="342900" indent="-342900">
              <a:buFont typeface="+mj-lt"/>
              <a:buAutoNum type="alphaLcParenR"/>
            </a:pPr>
            <a:r>
              <a:rPr lang="cs-CZ" dirty="0"/>
              <a:t>Hypovolémií</a:t>
            </a:r>
          </a:p>
          <a:p>
            <a:pPr marL="342900" indent="-342900">
              <a:buFont typeface="+mj-lt"/>
              <a:buAutoNum type="alphaLcParenR"/>
            </a:pPr>
            <a:r>
              <a:rPr lang="cs-CZ" dirty="0"/>
              <a:t>Hypervolémií</a:t>
            </a:r>
          </a:p>
          <a:p>
            <a:pPr marL="342900" indent="-342900">
              <a:buFont typeface="+mj-lt"/>
              <a:buAutoNum type="alphaLcParenR"/>
            </a:pPr>
            <a:r>
              <a:rPr lang="cs-CZ" dirty="0" err="1"/>
              <a:t>Angiotenzinem</a:t>
            </a:r>
            <a:r>
              <a:rPr lang="cs-CZ" dirty="0"/>
              <a:t> II</a:t>
            </a:r>
          </a:p>
          <a:p>
            <a:pPr marL="342900" indent="-342900">
              <a:buFont typeface="+mj-lt"/>
              <a:buAutoNum type="alphaLcParenR"/>
            </a:pPr>
            <a:r>
              <a:rPr lang="cs-CZ" dirty="0" err="1"/>
              <a:t>Oligourií</a:t>
            </a:r>
            <a:r>
              <a:rPr lang="cs-CZ" dirty="0"/>
              <a:t> nebo anurií</a:t>
            </a:r>
          </a:p>
          <a:p>
            <a:pPr marL="342900" indent="-342900">
              <a:buFont typeface="+mj-lt"/>
              <a:buAutoNum type="alphaLcParenR"/>
            </a:pPr>
            <a:r>
              <a:rPr lang="cs-CZ" dirty="0"/>
              <a:t>Sympatickým systémem</a:t>
            </a:r>
          </a:p>
          <a:p>
            <a:pPr marL="342900" indent="-342900">
              <a:buFont typeface="+mj-lt"/>
              <a:buAutoNum type="alphaLcParenR"/>
            </a:pPr>
            <a:r>
              <a:rPr lang="cs-CZ" dirty="0"/>
              <a:t>Serotoninem</a:t>
            </a:r>
          </a:p>
        </p:txBody>
      </p:sp>
    </p:spTree>
    <p:extLst>
      <p:ext uri="{BB962C8B-B14F-4D97-AF65-F5344CB8AC3E}">
        <p14:creationId xmlns:p14="http://schemas.microsoft.com/office/powerpoint/2010/main" val="26198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Oběhový šok</a:t>
            </a:r>
          </a:p>
        </p:txBody>
      </p:sp>
      <p:sp>
        <p:nvSpPr>
          <p:cNvPr id="6" name="TextovéPole 5">
            <a:extLst>
              <a:ext uri="{FF2B5EF4-FFF2-40B4-BE49-F238E27FC236}">
                <a16:creationId xmlns:a16="http://schemas.microsoft.com/office/drawing/2014/main" id="{70FFC46C-8F30-4917-AB4C-79CDA1B38183}"/>
              </a:ext>
            </a:extLst>
          </p:cNvPr>
          <p:cNvSpPr txBox="1"/>
          <p:nvPr/>
        </p:nvSpPr>
        <p:spPr>
          <a:xfrm>
            <a:off x="193905" y="5373216"/>
            <a:ext cx="8482551" cy="1015663"/>
          </a:xfrm>
          <a:prstGeom prst="rect">
            <a:avLst/>
          </a:prstGeom>
          <a:noFill/>
          <a:ln w="28575">
            <a:solidFill>
              <a:srgbClr val="FF0000"/>
            </a:solidFill>
          </a:ln>
        </p:spPr>
        <p:txBody>
          <a:bodyPr wrap="square">
            <a:spAutoFit/>
          </a:bodyPr>
          <a:lstStyle/>
          <a:p>
            <a:pPr marL="342900" indent="-342900">
              <a:buFont typeface="Arial" pitchFamily="34" charset="0"/>
              <a:buChar char="•"/>
            </a:pPr>
            <a:r>
              <a:rPr lang="cs-CZ" sz="2000" b="1" dirty="0"/>
              <a:t>Šok:   </a:t>
            </a:r>
            <a:r>
              <a:rPr lang="cs-CZ" sz="2000" dirty="0"/>
              <a:t>závažný stav organismu, jehož příčinou je nepoměr mezi velikostí cévního řečiště a množstvím obíhající tekutiny</a:t>
            </a:r>
          </a:p>
          <a:p>
            <a:pPr marL="800100" lvl="1" indent="-342900">
              <a:buFont typeface="Arial" pitchFamily="34" charset="0"/>
              <a:buChar char="•"/>
            </a:pPr>
            <a:r>
              <a:rPr lang="cs-CZ" sz="2000" dirty="0"/>
              <a:t>Jinými slovy -  nabídka kyslíku (především) neodpovídá poptávce tkání</a:t>
            </a:r>
          </a:p>
        </p:txBody>
      </p:sp>
      <p:sp>
        <p:nvSpPr>
          <p:cNvPr id="7" name="TextovéPole 6">
            <a:extLst>
              <a:ext uri="{FF2B5EF4-FFF2-40B4-BE49-F238E27FC236}">
                <a16:creationId xmlns:a16="http://schemas.microsoft.com/office/drawing/2014/main" id="{5DAA5842-78EC-4ECD-83E3-67EE49FA3F2F}"/>
              </a:ext>
            </a:extLst>
          </p:cNvPr>
          <p:cNvSpPr txBox="1"/>
          <p:nvPr/>
        </p:nvSpPr>
        <p:spPr>
          <a:xfrm>
            <a:off x="5796136" y="111904"/>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1026" name="Picture 2" descr="How to Treat a Severe Bleeding Injury! - HMB">
            <a:extLst>
              <a:ext uri="{FF2B5EF4-FFF2-40B4-BE49-F238E27FC236}">
                <a16:creationId xmlns:a16="http://schemas.microsoft.com/office/drawing/2014/main" id="{66BD39ED-C9EC-437F-B69B-D839B0A77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055" y="2564904"/>
            <a:ext cx="2762250" cy="2638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3904" y="871795"/>
            <a:ext cx="8950095" cy="1938992"/>
          </a:xfrm>
          <a:prstGeom prst="rect">
            <a:avLst/>
          </a:prstGeom>
          <a:noFill/>
        </p:spPr>
        <p:txBody>
          <a:bodyPr wrap="square" rtlCol="0">
            <a:spAutoFit/>
          </a:bodyPr>
          <a:lstStyle/>
          <a:p>
            <a:pPr marL="342900" indent="-342900">
              <a:buFont typeface="Arial" pitchFamily="34" charset="0"/>
              <a:buChar char="•"/>
            </a:pPr>
            <a:r>
              <a:rPr lang="cs-CZ" sz="2000" b="1" dirty="0"/>
              <a:t>Šok je náhlý život ohrožující stav poruchy </a:t>
            </a:r>
            <a:r>
              <a:rPr lang="cs-CZ" sz="2000" b="1" dirty="0" err="1"/>
              <a:t>perfuze</a:t>
            </a:r>
            <a:r>
              <a:rPr lang="cs-CZ" sz="2000" b="1" dirty="0"/>
              <a:t> tkání, který může vést k orgánovým změnám</a:t>
            </a:r>
            <a:r>
              <a:rPr lang="cs-CZ" sz="2000" dirty="0"/>
              <a:t> (Poptávka po krvi převyšuje nabídku)</a:t>
            </a:r>
          </a:p>
          <a:p>
            <a:pPr marL="342900" indent="-342900">
              <a:buFont typeface="Arial" pitchFamily="34" charset="0"/>
              <a:buChar char="•"/>
            </a:pPr>
            <a:r>
              <a:rPr lang="cs-CZ" sz="2000" dirty="0"/>
              <a:t>Příčiny:</a:t>
            </a:r>
          </a:p>
          <a:p>
            <a:pPr marL="800100" lvl="1" indent="-342900">
              <a:buFont typeface="Arial" pitchFamily="34" charset="0"/>
              <a:buChar char="•"/>
            </a:pPr>
            <a:r>
              <a:rPr lang="cs-CZ" sz="2000" dirty="0"/>
              <a:t>stavy způsobující snížení srdečního výdeje (↓CO) – hypovolemie, srdeční selhání</a:t>
            </a:r>
          </a:p>
          <a:p>
            <a:pPr marL="800100" lvl="1" indent="-342900">
              <a:buFont typeface="Arial" pitchFamily="34" charset="0"/>
              <a:buChar char="•"/>
            </a:pPr>
            <a:r>
              <a:rPr lang="cs-CZ" sz="2000" dirty="0"/>
              <a:t>generalizovaná vazodilatace (↓R) – anafylaxe, sepse, neurogenní příčina</a:t>
            </a:r>
          </a:p>
        </p:txBody>
      </p:sp>
    </p:spTree>
    <p:extLst>
      <p:ext uri="{BB962C8B-B14F-4D97-AF65-F5344CB8AC3E}">
        <p14:creationId xmlns:p14="http://schemas.microsoft.com/office/powerpoint/2010/main" val="1046179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3477875"/>
          </a:xfrm>
          <a:prstGeom prst="rect">
            <a:avLst/>
          </a:prstGeom>
          <a:noFill/>
        </p:spPr>
        <p:txBody>
          <a:bodyPr wrap="square" rtlCol="0">
            <a:spAutoFit/>
          </a:bodyPr>
          <a:lstStyle/>
          <a:p>
            <a:r>
              <a:rPr lang="cs-CZ" sz="2000" dirty="0">
                <a:solidFill>
                  <a:srgbClr val="424242"/>
                </a:solidFill>
              </a:rPr>
              <a:t>Antidiuretický hormon je vyplavován z neurohypofýzy. Jeho sekrece je stimulována</a:t>
            </a:r>
          </a:p>
          <a:p>
            <a:endParaRPr lang="cs-CZ" dirty="0"/>
          </a:p>
          <a:p>
            <a:pPr marL="342900" indent="-342900">
              <a:buFont typeface="+mj-lt"/>
              <a:buAutoNum type="alphaLcParenR"/>
            </a:pPr>
            <a:r>
              <a:rPr lang="cs-CZ" dirty="0" err="1"/>
              <a:t>Hypoosmolaritou</a:t>
            </a:r>
            <a:r>
              <a:rPr lang="cs-CZ" dirty="0"/>
              <a:t> krve</a:t>
            </a:r>
          </a:p>
          <a:p>
            <a:pPr marL="342900" indent="-342900">
              <a:buFont typeface="+mj-lt"/>
              <a:buAutoNum type="alphaLcParenR"/>
            </a:pPr>
            <a:r>
              <a:rPr lang="cs-CZ" dirty="0" err="1">
                <a:solidFill>
                  <a:srgbClr val="FF0000"/>
                </a:solidFill>
              </a:rPr>
              <a:t>Hyperosmolaritou</a:t>
            </a:r>
            <a:r>
              <a:rPr lang="cs-CZ" dirty="0">
                <a:solidFill>
                  <a:srgbClr val="FF0000"/>
                </a:solidFill>
              </a:rPr>
              <a:t> krve – při šoku je to hlavně </a:t>
            </a:r>
            <a:r>
              <a:rPr lang="cs-CZ" dirty="0" err="1">
                <a:solidFill>
                  <a:srgbClr val="FF0000"/>
                </a:solidFill>
              </a:rPr>
              <a:t>hyperosmolarita</a:t>
            </a:r>
            <a:r>
              <a:rPr lang="cs-CZ" dirty="0">
                <a:solidFill>
                  <a:srgbClr val="FF0000"/>
                </a:solidFill>
              </a:rPr>
              <a:t> způsobená aldosteronem</a:t>
            </a:r>
          </a:p>
          <a:p>
            <a:pPr marL="342900" indent="-342900">
              <a:buFont typeface="+mj-lt"/>
              <a:buAutoNum type="alphaLcParenR"/>
            </a:pPr>
            <a:r>
              <a:rPr lang="cs-CZ" dirty="0">
                <a:solidFill>
                  <a:srgbClr val="FF0000"/>
                </a:solidFill>
              </a:rPr>
              <a:t>Hypovolémií</a:t>
            </a:r>
          </a:p>
          <a:p>
            <a:pPr marL="342900" indent="-342900">
              <a:buFont typeface="+mj-lt"/>
              <a:buAutoNum type="alphaLcParenR"/>
            </a:pPr>
            <a:r>
              <a:rPr lang="cs-CZ" dirty="0"/>
              <a:t>Hypervolémií</a:t>
            </a:r>
          </a:p>
          <a:p>
            <a:pPr marL="342900" indent="-342900">
              <a:buFont typeface="+mj-lt"/>
              <a:buAutoNum type="alphaLcParenR"/>
            </a:pPr>
            <a:r>
              <a:rPr lang="cs-CZ" dirty="0" err="1">
                <a:solidFill>
                  <a:srgbClr val="FF0000"/>
                </a:solidFill>
              </a:rPr>
              <a:t>Angiotenzinem</a:t>
            </a:r>
            <a:r>
              <a:rPr lang="cs-CZ" dirty="0">
                <a:solidFill>
                  <a:srgbClr val="FF0000"/>
                </a:solidFill>
              </a:rPr>
              <a:t> II</a:t>
            </a:r>
          </a:p>
          <a:p>
            <a:pPr marL="342900" indent="-342900">
              <a:buFont typeface="+mj-lt"/>
              <a:buAutoNum type="alphaLcParenR"/>
            </a:pPr>
            <a:r>
              <a:rPr lang="cs-CZ" dirty="0" err="1"/>
              <a:t>Oligourií</a:t>
            </a:r>
            <a:r>
              <a:rPr lang="cs-CZ" dirty="0"/>
              <a:t> nebo anurií</a:t>
            </a:r>
          </a:p>
          <a:p>
            <a:pPr marL="342900" indent="-342900">
              <a:buFont typeface="+mj-lt"/>
              <a:buAutoNum type="alphaLcParenR"/>
            </a:pPr>
            <a:r>
              <a:rPr lang="cs-CZ" dirty="0">
                <a:solidFill>
                  <a:srgbClr val="FF0000"/>
                </a:solidFill>
              </a:rPr>
              <a:t>Sympatickým systémem</a:t>
            </a:r>
          </a:p>
          <a:p>
            <a:pPr marL="342900" indent="-342900">
              <a:buFont typeface="+mj-lt"/>
              <a:buAutoNum type="alphaLcParenR"/>
            </a:pPr>
            <a:r>
              <a:rPr lang="cs-CZ" dirty="0"/>
              <a:t>Serotoninem</a:t>
            </a:r>
          </a:p>
        </p:txBody>
      </p:sp>
    </p:spTree>
    <p:extLst>
      <p:ext uri="{BB962C8B-B14F-4D97-AF65-F5344CB8AC3E}">
        <p14:creationId xmlns:p14="http://schemas.microsoft.com/office/powerpoint/2010/main" val="81502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39102"/>
          </a:xfrm>
          <a:prstGeom prst="rect">
            <a:avLst/>
          </a:prstGeom>
          <a:noFill/>
        </p:spPr>
        <p:txBody>
          <a:bodyPr wrap="square" rtlCol="0">
            <a:spAutoFit/>
          </a:bodyPr>
          <a:lstStyle/>
          <a:p>
            <a:r>
              <a:rPr lang="cs-CZ" sz="2000" dirty="0">
                <a:solidFill>
                  <a:srgbClr val="424242"/>
                </a:solidFill>
              </a:rPr>
              <a:t>Jaký je efekt antidiuretického hormonu?</a:t>
            </a:r>
          </a:p>
          <a:p>
            <a:endParaRPr lang="cs-CZ" dirty="0"/>
          </a:p>
          <a:p>
            <a:pPr marL="342900" indent="-342900">
              <a:buFont typeface="+mj-lt"/>
              <a:buAutoNum type="alphaLcParenR"/>
            </a:pPr>
            <a:r>
              <a:rPr lang="cs-CZ" dirty="0"/>
              <a:t>Zvýšená resorpce vody v ledvinném sběracím kanálku - anurie</a:t>
            </a:r>
          </a:p>
          <a:p>
            <a:pPr marL="342900" indent="-342900">
              <a:buFont typeface="+mj-lt"/>
              <a:buAutoNum type="alphaLcParenR"/>
            </a:pPr>
            <a:r>
              <a:rPr lang="cs-CZ" dirty="0"/>
              <a:t>Snížená resorpce vody v ledvinném sběracím kanálku - polyurie</a:t>
            </a:r>
          </a:p>
          <a:p>
            <a:pPr marL="342900" indent="-342900">
              <a:buFont typeface="+mj-lt"/>
              <a:buAutoNum type="alphaLcParenR"/>
            </a:pPr>
            <a:r>
              <a:rPr lang="cs-CZ" dirty="0"/>
              <a:t>Vazokonstrikce</a:t>
            </a:r>
          </a:p>
          <a:p>
            <a:pPr marL="342900" indent="-342900">
              <a:buFont typeface="+mj-lt"/>
              <a:buAutoNum type="alphaLcParenR"/>
            </a:pPr>
            <a:r>
              <a:rPr lang="cs-CZ" dirty="0"/>
              <a:t>Vazodilatace </a:t>
            </a:r>
          </a:p>
          <a:p>
            <a:pPr marL="342900" indent="-342900">
              <a:buFont typeface="+mj-lt"/>
              <a:buAutoNum type="alphaLcParenR"/>
            </a:pPr>
            <a:r>
              <a:rPr lang="cs-CZ" dirty="0"/>
              <a:t>bradykardie</a:t>
            </a:r>
          </a:p>
          <a:p>
            <a:pPr marL="342900" indent="-342900">
              <a:buFont typeface="+mj-lt"/>
              <a:buAutoNum type="alphaLcParenR"/>
            </a:pPr>
            <a:r>
              <a:rPr lang="cs-CZ" dirty="0"/>
              <a:t>tachykardie</a:t>
            </a:r>
          </a:p>
        </p:txBody>
      </p:sp>
      <p:pic>
        <p:nvPicPr>
          <p:cNvPr id="17410" name="Picture 2" descr="Cestovat Přesné určení Prostředník jak přiložit pytlík na vzorek moči -  petrguziana.cz">
            <a:extLst>
              <a:ext uri="{FF2B5EF4-FFF2-40B4-BE49-F238E27FC236}">
                <a16:creationId xmlns:a16="http://schemas.microsoft.com/office/drawing/2014/main" id="{E9843AC7-7911-4516-A07B-C74D64559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98763"/>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0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39102"/>
          </a:xfrm>
          <a:prstGeom prst="rect">
            <a:avLst/>
          </a:prstGeom>
          <a:noFill/>
        </p:spPr>
        <p:txBody>
          <a:bodyPr wrap="square" rtlCol="0">
            <a:spAutoFit/>
          </a:bodyPr>
          <a:lstStyle/>
          <a:p>
            <a:r>
              <a:rPr lang="cs-CZ" sz="2000" dirty="0">
                <a:solidFill>
                  <a:srgbClr val="424242"/>
                </a:solidFill>
              </a:rPr>
              <a:t>Jaký je efekt antidiuretického hormonu?</a:t>
            </a:r>
          </a:p>
          <a:p>
            <a:endParaRPr lang="cs-CZ" dirty="0"/>
          </a:p>
          <a:p>
            <a:pPr marL="342900" indent="-342900">
              <a:buFont typeface="+mj-lt"/>
              <a:buAutoNum type="alphaLcParenR"/>
            </a:pPr>
            <a:r>
              <a:rPr lang="cs-CZ" dirty="0">
                <a:solidFill>
                  <a:srgbClr val="FF0000"/>
                </a:solidFill>
              </a:rPr>
              <a:t>Zvýšená resorpce vody v ledvinném sběracím kanálku - anurie</a:t>
            </a:r>
          </a:p>
          <a:p>
            <a:pPr marL="342900" indent="-342900">
              <a:buFont typeface="+mj-lt"/>
              <a:buAutoNum type="alphaLcParenR"/>
            </a:pPr>
            <a:r>
              <a:rPr lang="cs-CZ" dirty="0"/>
              <a:t>Snížená resorpce vody v ledvinném sběracím kanálku - polyurie</a:t>
            </a:r>
          </a:p>
          <a:p>
            <a:pPr marL="342900" indent="-342900">
              <a:buFont typeface="+mj-lt"/>
              <a:buAutoNum type="alphaLcParenR"/>
            </a:pPr>
            <a:r>
              <a:rPr lang="cs-CZ" dirty="0">
                <a:solidFill>
                  <a:srgbClr val="FF0000"/>
                </a:solidFill>
              </a:rPr>
              <a:t>Vazokonstrikce – ADH=vazopresin</a:t>
            </a:r>
          </a:p>
          <a:p>
            <a:pPr marL="342900" indent="-342900">
              <a:buFont typeface="+mj-lt"/>
              <a:buAutoNum type="alphaLcParenR"/>
            </a:pPr>
            <a:r>
              <a:rPr lang="cs-CZ" dirty="0"/>
              <a:t>Vazodilatace </a:t>
            </a:r>
          </a:p>
          <a:p>
            <a:pPr marL="342900" indent="-342900">
              <a:buFont typeface="+mj-lt"/>
              <a:buAutoNum type="alphaLcParenR"/>
            </a:pPr>
            <a:r>
              <a:rPr lang="cs-CZ" dirty="0"/>
              <a:t>bradykardie</a:t>
            </a:r>
          </a:p>
          <a:p>
            <a:pPr marL="342900" indent="-342900">
              <a:buFont typeface="+mj-lt"/>
              <a:buAutoNum type="alphaLcParenR"/>
            </a:pPr>
            <a:r>
              <a:rPr lang="cs-CZ" dirty="0"/>
              <a:t>tachykardie</a:t>
            </a:r>
          </a:p>
        </p:txBody>
      </p:sp>
      <p:pic>
        <p:nvPicPr>
          <p:cNvPr id="17410" name="Picture 2" descr="Cestovat Přesné určení Prostředník jak přiložit pytlík na vzorek moči -  petrguziana.cz">
            <a:extLst>
              <a:ext uri="{FF2B5EF4-FFF2-40B4-BE49-F238E27FC236}">
                <a16:creationId xmlns:a16="http://schemas.microsoft.com/office/drawing/2014/main" id="{E9843AC7-7911-4516-A07B-C74D64559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98763"/>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83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116632"/>
            <a:ext cx="9143999" cy="6771084"/>
          </a:xfrm>
          <a:prstGeom prst="rect">
            <a:avLst/>
          </a:prstGeom>
          <a:noFill/>
        </p:spPr>
        <p:txBody>
          <a:bodyPr wrap="square" rtlCol="0">
            <a:spAutoFit/>
          </a:bodyPr>
          <a:lstStyle/>
          <a:p>
            <a:r>
              <a:rPr lang="cs-CZ" sz="2000" b="1" dirty="0"/>
              <a:t>Odpovědi na větší ale regulovatelné krvácení </a:t>
            </a:r>
            <a:r>
              <a:rPr lang="cs-CZ" dirty="0"/>
              <a:t>(cca víc jak darování krve, méně jak 40%)</a:t>
            </a:r>
          </a:p>
          <a:p>
            <a:pPr marL="342900" indent="-342900">
              <a:buFont typeface="Arial" pitchFamily="34" charset="0"/>
              <a:buChar char="•"/>
            </a:pPr>
            <a:r>
              <a:rPr lang="cs-CZ" b="1" dirty="0" err="1"/>
              <a:t>Baroreflex</a:t>
            </a:r>
            <a:r>
              <a:rPr lang="cs-CZ" dirty="0"/>
              <a:t> (reaguje okamžitě) </a:t>
            </a:r>
          </a:p>
          <a:p>
            <a:pPr marL="800100" lvl="1" indent="-342900">
              <a:buFont typeface="Arial" pitchFamily="34" charset="0"/>
              <a:buChar char="•"/>
            </a:pPr>
            <a:r>
              <a:rPr lang="cs-CZ" dirty="0"/>
              <a:t>↓žilní návrat→ ↓ plnění komor→ ↓ systolický objem (SV)→ ↓ krevní tlak (TK)→registrace </a:t>
            </a:r>
            <a:r>
              <a:rPr lang="cs-CZ" dirty="0" err="1"/>
              <a:t>baroreceptory→baroreflex</a:t>
            </a:r>
            <a:r>
              <a:rPr lang="cs-CZ" dirty="0"/>
              <a:t>: aktivace sympatiku a inhibice parasympatiku→</a:t>
            </a:r>
          </a:p>
          <a:p>
            <a:pPr marL="1257300" lvl="2" indent="-342900">
              <a:buFont typeface="Arial" pitchFamily="34" charset="0"/>
              <a:buChar char="•"/>
            </a:pPr>
            <a:r>
              <a:rPr lang="cs-CZ" dirty="0"/>
              <a:t>↑srdeční frekvence → zachování TK</a:t>
            </a:r>
          </a:p>
          <a:p>
            <a:pPr marL="1257300" lvl="2" indent="-342900">
              <a:buFont typeface="Arial" pitchFamily="34" charset="0"/>
              <a:buChar char="•"/>
            </a:pPr>
            <a:r>
              <a:rPr lang="cs-CZ" dirty="0"/>
              <a:t>↑síla srdečního stahu→ zachování TK</a:t>
            </a:r>
          </a:p>
          <a:p>
            <a:pPr marL="1257300" lvl="2" indent="-342900">
              <a:buFont typeface="Arial" pitchFamily="34" charset="0"/>
              <a:buChar char="•"/>
            </a:pPr>
            <a:r>
              <a:rPr lang="cs-CZ" dirty="0" err="1"/>
              <a:t>Arteriokonstrikce</a:t>
            </a:r>
            <a:r>
              <a:rPr lang="cs-CZ" dirty="0"/>
              <a:t> → zvýšení arteriální rezistence →  zachování TK, omezení dalšího krvácení, centralizace oběhu (přesun krve z GIT, ledvin, kůže, periferie obecně)</a:t>
            </a:r>
          </a:p>
          <a:p>
            <a:pPr marL="1257300" lvl="2" indent="-342900">
              <a:buFont typeface="Arial" pitchFamily="34" charset="0"/>
              <a:buChar char="•"/>
            </a:pPr>
            <a:r>
              <a:rPr lang="cs-CZ" dirty="0" err="1"/>
              <a:t>Venokonstrikce</a:t>
            </a:r>
            <a:r>
              <a:rPr lang="cs-CZ" dirty="0"/>
              <a:t>  → redistribuce objemu krve z kapacitního řečiště (obsahuje až 50% krve) → zachování žilního návratu</a:t>
            </a:r>
          </a:p>
          <a:p>
            <a:pPr marL="342900" indent="-342900">
              <a:buFont typeface="Arial" pitchFamily="34" charset="0"/>
              <a:buChar char="•"/>
            </a:pPr>
            <a:r>
              <a:rPr lang="cs-CZ" b="1" dirty="0"/>
              <a:t>RAAS</a:t>
            </a:r>
            <a:r>
              <a:rPr lang="cs-CZ" dirty="0"/>
              <a:t> (reaguje po minutách) </a:t>
            </a:r>
          </a:p>
          <a:p>
            <a:pPr marL="800100" lvl="1" indent="-342900">
              <a:buFont typeface="Arial" pitchFamily="34" charset="0"/>
              <a:buChar char="•"/>
            </a:pPr>
            <a:r>
              <a:rPr lang="cs-CZ" dirty="0"/>
              <a:t>↓ Průtok krve ledvinami → renin →… →angiotensin II →aldosteron</a:t>
            </a:r>
          </a:p>
          <a:p>
            <a:pPr marL="1257300" lvl="2" indent="-342900">
              <a:buFont typeface="Arial" pitchFamily="34" charset="0"/>
              <a:buChar char="•"/>
            </a:pPr>
            <a:r>
              <a:rPr lang="cs-CZ" dirty="0"/>
              <a:t>angiotensin II →vazokonstrikce →zachování TK, centralizace oběhu</a:t>
            </a:r>
          </a:p>
          <a:p>
            <a:pPr lvl="2"/>
            <a:r>
              <a:rPr lang="cs-CZ" dirty="0"/>
              <a:t>	               → stimulace vyplavení ADH</a:t>
            </a:r>
          </a:p>
          <a:p>
            <a:pPr marL="1257300" lvl="2" indent="-342900">
              <a:buFont typeface="Arial" pitchFamily="34" charset="0"/>
              <a:buChar char="•"/>
            </a:pPr>
            <a:r>
              <a:rPr lang="cs-CZ" dirty="0"/>
              <a:t>Aldosteron → resorpce Na+ → zachování volémie</a:t>
            </a:r>
          </a:p>
          <a:p>
            <a:pPr marL="342900" indent="-342900">
              <a:buFont typeface="Arial" pitchFamily="34" charset="0"/>
              <a:buChar char="•"/>
            </a:pPr>
            <a:r>
              <a:rPr lang="cs-CZ" b="1" dirty="0"/>
              <a:t>ADH</a:t>
            </a:r>
            <a:r>
              <a:rPr lang="cs-CZ" dirty="0"/>
              <a:t> (reaguje po minutách)</a:t>
            </a:r>
          </a:p>
          <a:p>
            <a:pPr marL="800100" lvl="1" indent="-342900">
              <a:buFont typeface="Arial" pitchFamily="34" charset="0"/>
              <a:buChar char="•"/>
            </a:pPr>
            <a:r>
              <a:rPr lang="cs-CZ" dirty="0"/>
              <a:t>Sympatická aktivace, </a:t>
            </a:r>
            <a:r>
              <a:rPr lang="cs-CZ" dirty="0" err="1"/>
              <a:t>angII</a:t>
            </a:r>
            <a:r>
              <a:rPr lang="cs-CZ" dirty="0"/>
              <a:t>, hypovolémie, ↑osmolarita (důsledek aldosteronu) → sekrece ADH → vazokonstrikce, ↑ resorpce vody v ledvinách →zachování TK a volémie</a:t>
            </a:r>
          </a:p>
          <a:p>
            <a:pPr marL="342900" indent="-342900">
              <a:buFont typeface="Arial" pitchFamily="34" charset="0"/>
              <a:buChar char="•"/>
            </a:pPr>
            <a:r>
              <a:rPr lang="cs-CZ" b="1" dirty="0"/>
              <a:t>erytrocyty</a:t>
            </a:r>
            <a:r>
              <a:rPr lang="cs-CZ" dirty="0"/>
              <a:t> – ischemie ledvin → erytropoetin - první vyplavení retikulocytů relativně rychle, další krvetvorba dny</a:t>
            </a:r>
          </a:p>
          <a:p>
            <a:pPr marL="342900" indent="-342900">
              <a:buFont typeface="Arial" pitchFamily="34" charset="0"/>
              <a:buChar char="•"/>
            </a:pPr>
            <a:r>
              <a:rPr lang="cs-CZ" dirty="0"/>
              <a:t>trombocyty – jsou vyčerpané ztrátou krve a srážením</a:t>
            </a:r>
          </a:p>
          <a:p>
            <a:pPr marL="342900" indent="-342900">
              <a:buFont typeface="Arial" pitchFamily="34" charset="0"/>
              <a:buChar char="•"/>
            </a:pPr>
            <a:r>
              <a:rPr lang="cs-CZ" dirty="0"/>
              <a:t>leukocyty</a:t>
            </a:r>
          </a:p>
          <a:p>
            <a:pPr marL="342900" indent="-342900">
              <a:buFont typeface="Arial" pitchFamily="34" charset="0"/>
              <a:buChar char="•"/>
            </a:pPr>
            <a:r>
              <a:rPr lang="cs-CZ" dirty="0"/>
              <a:t>plazmatické bílkoviny, hlavně albumin a koagulační faktory (dny)</a:t>
            </a:r>
          </a:p>
        </p:txBody>
      </p:sp>
      <p:sp>
        <p:nvSpPr>
          <p:cNvPr id="3" name="TextovéPole 2">
            <a:extLst>
              <a:ext uri="{FF2B5EF4-FFF2-40B4-BE49-F238E27FC236}">
                <a16:creationId xmlns:a16="http://schemas.microsoft.com/office/drawing/2014/main" id="{39A6160B-E887-437A-932C-227765D6AF3C}"/>
              </a:ext>
            </a:extLst>
          </p:cNvPr>
          <p:cNvSpPr txBox="1"/>
          <p:nvPr/>
        </p:nvSpPr>
        <p:spPr>
          <a:xfrm>
            <a:off x="6660232" y="-68034"/>
            <a:ext cx="2952328" cy="369332"/>
          </a:xfrm>
          <a:prstGeom prst="rect">
            <a:avLst/>
          </a:prstGeom>
          <a:noFill/>
        </p:spPr>
        <p:txBody>
          <a:bodyPr wrap="square" rtlCol="0">
            <a:spAutoFit/>
          </a:bodyPr>
          <a:lstStyle/>
          <a:p>
            <a:r>
              <a:rPr lang="cs-CZ" dirty="0">
                <a:solidFill>
                  <a:srgbClr val="FF0000"/>
                </a:solidFill>
              </a:rPr>
              <a:t>Netřeba umět ke zkoušce</a:t>
            </a:r>
          </a:p>
        </p:txBody>
      </p:sp>
    </p:spTree>
    <p:extLst>
      <p:ext uri="{BB962C8B-B14F-4D97-AF65-F5344CB8AC3E}">
        <p14:creationId xmlns:p14="http://schemas.microsoft.com/office/powerpoint/2010/main" val="87550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39102"/>
          </a:xfrm>
          <a:prstGeom prst="rect">
            <a:avLst/>
          </a:prstGeom>
          <a:noFill/>
        </p:spPr>
        <p:txBody>
          <a:bodyPr wrap="square" rtlCol="0">
            <a:spAutoFit/>
          </a:bodyPr>
          <a:lstStyle/>
          <a:p>
            <a:r>
              <a:rPr lang="cs-CZ" sz="2000" dirty="0">
                <a:solidFill>
                  <a:srgbClr val="424242"/>
                </a:solidFill>
              </a:rPr>
              <a:t>Jak ovlivní hypovolemie srdeční funkci</a:t>
            </a:r>
          </a:p>
          <a:p>
            <a:endParaRPr lang="cs-CZ" dirty="0"/>
          </a:p>
          <a:p>
            <a:pPr marL="342900" indent="-342900">
              <a:buFont typeface="+mj-lt"/>
              <a:buAutoNum type="alphaLcParenR"/>
            </a:pPr>
            <a:r>
              <a:rPr lang="cs-CZ" dirty="0"/>
              <a:t>Snížené plnění srdce přinutí srdce se ještě víc stáhnout</a:t>
            </a:r>
          </a:p>
          <a:p>
            <a:pPr marL="342900" indent="-342900">
              <a:buFont typeface="+mj-lt"/>
              <a:buAutoNum type="alphaLcParenR"/>
            </a:pPr>
            <a:r>
              <a:rPr lang="cs-CZ" dirty="0"/>
              <a:t>Snížené plnění srdce povede k menšímu systolickému objemu</a:t>
            </a:r>
          </a:p>
          <a:p>
            <a:pPr marL="342900" indent="-342900">
              <a:buFont typeface="+mj-lt"/>
              <a:buAutoNum type="alphaLcParenR"/>
            </a:pPr>
            <a:r>
              <a:rPr lang="cs-CZ" dirty="0"/>
              <a:t>Pokles krevního tlaku v aortě způsobí lepší průtok koronárními tepnami </a:t>
            </a:r>
          </a:p>
          <a:p>
            <a:pPr marL="342900" indent="-342900">
              <a:buFont typeface="+mj-lt"/>
              <a:buAutoNum type="alphaLcParenR"/>
            </a:pPr>
            <a:r>
              <a:rPr lang="cs-CZ" dirty="0"/>
              <a:t>Pokles krevního tlaku v aortě zhorší koronární prokrvení</a:t>
            </a:r>
          </a:p>
          <a:p>
            <a:pPr marL="342900" indent="-342900">
              <a:buFont typeface="+mj-lt"/>
              <a:buAutoNum type="alphaLcParenR"/>
            </a:pPr>
            <a:r>
              <a:rPr lang="cs-CZ" dirty="0"/>
              <a:t>Srdce díky centralizaci oběhu není ohrožené ischemií</a:t>
            </a:r>
          </a:p>
          <a:p>
            <a:pPr marL="342900" indent="-342900">
              <a:buFont typeface="+mj-lt"/>
              <a:buAutoNum type="alphaLcParenR"/>
            </a:pPr>
            <a:r>
              <a:rPr lang="cs-CZ" dirty="0"/>
              <a:t>Hrozí srdeční ischemie, pokles kontraktility, bradykardie</a:t>
            </a:r>
          </a:p>
        </p:txBody>
      </p:sp>
      <p:pic>
        <p:nvPicPr>
          <p:cNvPr id="9218" name="Picture 2" descr="Circulus Vitiosus 1 by Aliaksei Kastsiankou">
            <a:extLst>
              <a:ext uri="{FF2B5EF4-FFF2-40B4-BE49-F238E27FC236}">
                <a16:creationId xmlns:a16="http://schemas.microsoft.com/office/drawing/2014/main" id="{00C1483E-8A59-434B-9FF3-5E7135830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319830"/>
            <a:ext cx="3029322" cy="302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6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39102"/>
          </a:xfrm>
          <a:prstGeom prst="rect">
            <a:avLst/>
          </a:prstGeom>
          <a:noFill/>
        </p:spPr>
        <p:txBody>
          <a:bodyPr wrap="square" rtlCol="0">
            <a:spAutoFit/>
          </a:bodyPr>
          <a:lstStyle/>
          <a:p>
            <a:r>
              <a:rPr lang="cs-CZ" sz="2000" dirty="0">
                <a:solidFill>
                  <a:srgbClr val="424242"/>
                </a:solidFill>
              </a:rPr>
              <a:t>Jak ovlivní hypovolemie srdeční funkci</a:t>
            </a:r>
          </a:p>
          <a:p>
            <a:endParaRPr lang="cs-CZ" dirty="0"/>
          </a:p>
          <a:p>
            <a:pPr marL="342900" indent="-342900">
              <a:buFont typeface="+mj-lt"/>
              <a:buAutoNum type="alphaLcParenR"/>
            </a:pPr>
            <a:r>
              <a:rPr lang="cs-CZ" dirty="0"/>
              <a:t>Snížené plnění srdce přinutí srdce se ještě víc stáhnout</a:t>
            </a:r>
          </a:p>
          <a:p>
            <a:pPr marL="342900" indent="-342900">
              <a:buFont typeface="+mj-lt"/>
              <a:buAutoNum type="alphaLcParenR"/>
            </a:pPr>
            <a:r>
              <a:rPr lang="cs-CZ" dirty="0">
                <a:solidFill>
                  <a:srgbClr val="FF0000"/>
                </a:solidFill>
              </a:rPr>
              <a:t>Snížené plnění srdce povede k menšímu systolickému objemu</a:t>
            </a:r>
          </a:p>
          <a:p>
            <a:pPr marL="342900" indent="-342900">
              <a:buFont typeface="+mj-lt"/>
              <a:buAutoNum type="alphaLcParenR"/>
            </a:pPr>
            <a:r>
              <a:rPr lang="cs-CZ" dirty="0"/>
              <a:t>Pokles krevního tlaku v aortě způsobí lepší průtok koronárními tepnami </a:t>
            </a:r>
          </a:p>
          <a:p>
            <a:pPr marL="342900" indent="-342900">
              <a:buFont typeface="+mj-lt"/>
              <a:buAutoNum type="alphaLcParenR"/>
            </a:pPr>
            <a:r>
              <a:rPr lang="cs-CZ" dirty="0">
                <a:solidFill>
                  <a:srgbClr val="FF0000"/>
                </a:solidFill>
              </a:rPr>
              <a:t>Pokles krevního tlaku v aortě zhorší koronární prokrvení</a:t>
            </a:r>
          </a:p>
          <a:p>
            <a:pPr marL="342900" indent="-342900">
              <a:buFont typeface="+mj-lt"/>
              <a:buAutoNum type="alphaLcParenR"/>
            </a:pPr>
            <a:r>
              <a:rPr lang="cs-CZ" dirty="0"/>
              <a:t>Srdce díky centralizaci oběhu není ohrožené ischemií</a:t>
            </a:r>
          </a:p>
          <a:p>
            <a:pPr marL="342900" indent="-342900">
              <a:buFont typeface="+mj-lt"/>
              <a:buAutoNum type="alphaLcParenR"/>
            </a:pPr>
            <a:r>
              <a:rPr lang="cs-CZ" dirty="0">
                <a:solidFill>
                  <a:srgbClr val="FF0000"/>
                </a:solidFill>
              </a:rPr>
              <a:t>Hrozí srdeční ischemie, pokles kontraktility, bradykardie</a:t>
            </a:r>
          </a:p>
        </p:txBody>
      </p:sp>
      <p:pic>
        <p:nvPicPr>
          <p:cNvPr id="9218" name="Picture 2" descr="Circulus Vitiosus 1 by Aliaksei Kastsiankou">
            <a:extLst>
              <a:ext uri="{FF2B5EF4-FFF2-40B4-BE49-F238E27FC236}">
                <a16:creationId xmlns:a16="http://schemas.microsoft.com/office/drawing/2014/main" id="{00C1483E-8A59-434B-9FF3-5E7135830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319830"/>
            <a:ext cx="3029322" cy="302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95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51520" y="116632"/>
            <a:ext cx="8724518" cy="584775"/>
          </a:xfrm>
          <a:prstGeom prst="rect">
            <a:avLst/>
          </a:prstGeom>
          <a:noFill/>
        </p:spPr>
        <p:txBody>
          <a:bodyPr wrap="square" rtlCol="0">
            <a:spAutoFit/>
          </a:bodyPr>
          <a:lstStyle/>
          <a:p>
            <a:r>
              <a:rPr lang="cs-CZ" sz="3200" b="1" dirty="0"/>
              <a:t>Oběhový šok – reakce na krvácení - fáze</a:t>
            </a:r>
          </a:p>
        </p:txBody>
      </p:sp>
      <p:sp>
        <p:nvSpPr>
          <p:cNvPr id="4" name="TextovéPole 3"/>
          <p:cNvSpPr txBox="1"/>
          <p:nvPr/>
        </p:nvSpPr>
        <p:spPr>
          <a:xfrm>
            <a:off x="219552" y="836712"/>
            <a:ext cx="8924448" cy="6401753"/>
          </a:xfrm>
          <a:prstGeom prst="rect">
            <a:avLst/>
          </a:prstGeom>
          <a:noFill/>
        </p:spPr>
        <p:txBody>
          <a:bodyPr wrap="square" rtlCol="0">
            <a:spAutoFit/>
          </a:bodyPr>
          <a:lstStyle/>
          <a:p>
            <a:r>
              <a:rPr lang="cs-CZ" sz="2000" b="1" dirty="0"/>
              <a:t>Fáze kompenzace</a:t>
            </a:r>
            <a:r>
              <a:rPr lang="cs-CZ" sz="2000" dirty="0"/>
              <a:t> – </a:t>
            </a:r>
            <a:r>
              <a:rPr lang="cs-CZ" dirty="0"/>
              <a:t>tělo se samo dokáže šokem vypořádat, pokud se krvácení neprohlubuje</a:t>
            </a:r>
          </a:p>
          <a:p>
            <a:pPr marL="285750" indent="-285750">
              <a:buFont typeface="Arial" panose="020B0604020202020204" pitchFamily="34" charset="0"/>
              <a:buChar char="•"/>
            </a:pPr>
            <a:r>
              <a:rPr lang="cs-CZ" dirty="0"/>
              <a:t>Kompenzační mechanismy (centralizace oběhu) dokáží udržet </a:t>
            </a:r>
            <a:r>
              <a:rPr lang="cs-CZ" dirty="0" err="1"/>
              <a:t>perfúzi</a:t>
            </a:r>
            <a:r>
              <a:rPr lang="cs-CZ" dirty="0"/>
              <a:t> v životně důležitých orgánech</a:t>
            </a:r>
          </a:p>
          <a:p>
            <a:pPr marL="285750" indent="-285750">
              <a:buFont typeface="Arial" panose="020B0604020202020204" pitchFamily="34" charset="0"/>
              <a:buChar char="•"/>
            </a:pPr>
            <a:r>
              <a:rPr lang="cs-CZ" dirty="0"/>
              <a:t>Pokles glomerulární filtrace – oligurie, anurie</a:t>
            </a:r>
          </a:p>
          <a:p>
            <a:pPr marL="285750" indent="-285750">
              <a:buFont typeface="Arial" panose="020B0604020202020204" pitchFamily="34" charset="0"/>
              <a:buChar char="•"/>
            </a:pPr>
            <a:endParaRPr lang="cs-CZ" sz="2000" dirty="0"/>
          </a:p>
          <a:p>
            <a:r>
              <a:rPr lang="cs-CZ" sz="2000" b="1" dirty="0"/>
              <a:t>Fáze dekompenzace </a:t>
            </a:r>
            <a:r>
              <a:rPr lang="cs-CZ" sz="2000" dirty="0"/>
              <a:t>– </a:t>
            </a:r>
            <a:r>
              <a:rPr lang="cs-CZ" dirty="0"/>
              <a:t>tělo se bez pomoci s šokem samo nevypořádá</a:t>
            </a:r>
          </a:p>
          <a:p>
            <a:pPr marL="285750" indent="-285750">
              <a:buFont typeface="Arial" panose="020B0604020202020204" pitchFamily="34" charset="0"/>
              <a:buChar char="•"/>
            </a:pPr>
            <a:r>
              <a:rPr lang="cs-CZ" dirty="0"/>
              <a:t>Intenzivní ischemie, pokles pO2, pH, nárůst pCO2 a metabolitů vede k metabolické autoregulaci – vazodilataci ischemických tkání</a:t>
            </a:r>
          </a:p>
          <a:p>
            <a:pPr marL="742950" lvl="1" indent="-285750">
              <a:buFont typeface="Arial" panose="020B0604020202020204" pitchFamily="34" charset="0"/>
              <a:buChar char="•"/>
            </a:pPr>
            <a:r>
              <a:rPr lang="cs-CZ" dirty="0"/>
              <a:t>Únik krve z centralizovaného oběhu – Pokles arteriálního krevního tlaku</a:t>
            </a:r>
          </a:p>
          <a:p>
            <a:pPr marL="742950" lvl="1" indent="-285750">
              <a:buFont typeface="Arial" panose="020B0604020202020204" pitchFamily="34" charset="0"/>
              <a:buChar char="•"/>
            </a:pPr>
            <a:r>
              <a:rPr lang="cs-CZ" dirty="0" err="1"/>
              <a:t>Reperfuze</a:t>
            </a:r>
            <a:r>
              <a:rPr lang="cs-CZ" dirty="0"/>
              <a:t> do ischemií poškozených kapilár a tkáně vede k – přesunu tekutiny do </a:t>
            </a:r>
            <a:r>
              <a:rPr lang="cs-CZ" dirty="0" err="1"/>
              <a:t>intersticia</a:t>
            </a:r>
            <a:r>
              <a:rPr lang="cs-CZ" dirty="0"/>
              <a:t> (otok) a uvolnění metabolitů do oběhu (porušení střevní bariery vede k průniku toxinů a bakterií ze střeva)</a:t>
            </a:r>
          </a:p>
          <a:p>
            <a:pPr marL="285750" indent="-285750">
              <a:buFont typeface="Arial" panose="020B0604020202020204" pitchFamily="34" charset="0"/>
              <a:buChar char="•"/>
            </a:pPr>
            <a:r>
              <a:rPr lang="cs-CZ" dirty="0"/>
              <a:t>Nízký krevní tlak vede k </a:t>
            </a:r>
            <a:r>
              <a:rPr lang="cs-CZ" dirty="0" err="1"/>
              <a:t>hypoperfuzi</a:t>
            </a:r>
            <a:r>
              <a:rPr lang="cs-CZ" dirty="0"/>
              <a:t> srdce → ztráta srdečního výkonu – pokles krevního tlaku…. Začarovaný kruh</a:t>
            </a:r>
          </a:p>
          <a:p>
            <a:pPr marL="742950" lvl="1" indent="-285750">
              <a:buFont typeface="Arial" panose="020B0604020202020204" pitchFamily="34" charset="0"/>
              <a:buChar char="•"/>
            </a:pPr>
            <a:endParaRPr lang="cs-CZ" dirty="0"/>
          </a:p>
          <a:p>
            <a:r>
              <a:rPr lang="cs-CZ" sz="2000" b="1" dirty="0"/>
              <a:t>Ireverzibilní fáze </a:t>
            </a:r>
            <a:r>
              <a:rPr lang="cs-CZ" dirty="0"/>
              <a:t>– </a:t>
            </a:r>
            <a:r>
              <a:rPr lang="cs-CZ" sz="1600" dirty="0"/>
              <a:t>i přes pomoc dochází k poškození až smrti</a:t>
            </a:r>
          </a:p>
          <a:p>
            <a:pPr marL="285750" indent="-285750">
              <a:buFont typeface="Arial" panose="020B0604020202020204" pitchFamily="34" charset="0"/>
              <a:buChar char="•"/>
            </a:pPr>
            <a:r>
              <a:rPr lang="cs-CZ" dirty="0"/>
              <a:t>Změny jsou nekompenzované a nekompenzovatelné, dochází k trvalému poškození orgánů až smrti</a:t>
            </a:r>
          </a:p>
          <a:p>
            <a:pPr marL="285750" indent="-285750">
              <a:buFont typeface="Arial" panose="020B0604020202020204" pitchFamily="34" charset="0"/>
              <a:buChar char="•"/>
            </a:pPr>
            <a:endParaRPr lang="cs-CZ" dirty="0"/>
          </a:p>
          <a:p>
            <a:r>
              <a:rPr lang="cs-CZ" sz="1600" b="1" dirty="0"/>
              <a:t>Orgánové změny při šoku</a:t>
            </a:r>
            <a:r>
              <a:rPr lang="cs-CZ" sz="1600" dirty="0"/>
              <a:t>: Diseminovaná </a:t>
            </a:r>
            <a:r>
              <a:rPr lang="cs-CZ" sz="1600" dirty="0" err="1"/>
              <a:t>koagulopatie</a:t>
            </a:r>
            <a:r>
              <a:rPr lang="cs-CZ" sz="1600" dirty="0"/>
              <a:t>, otoky, plicní edém s sníženou funkcí surfaktantu (ARDS – </a:t>
            </a:r>
            <a:r>
              <a:rPr lang="cs-CZ" sz="1600" dirty="0" err="1"/>
              <a:t>acute</a:t>
            </a:r>
            <a:r>
              <a:rPr lang="cs-CZ" sz="1600" dirty="0"/>
              <a:t> respirátory </a:t>
            </a:r>
            <a:r>
              <a:rPr lang="cs-CZ" sz="1600" dirty="0" err="1"/>
              <a:t>distress</a:t>
            </a:r>
            <a:r>
              <a:rPr lang="cs-CZ" sz="1600" dirty="0"/>
              <a:t> syndrom), důsledky hypoxie (</a:t>
            </a:r>
            <a:r>
              <a:rPr lang="cs-CZ" sz="1600" dirty="0" err="1"/>
              <a:t>nekrozy</a:t>
            </a:r>
            <a:r>
              <a:rPr lang="cs-CZ" sz="1600" dirty="0"/>
              <a:t>), renální selhání, srdeční selhání,..</a:t>
            </a:r>
          </a:p>
          <a:p>
            <a:pPr marL="342900" indent="-342900">
              <a:buFont typeface="Arial" pitchFamily="34" charset="0"/>
              <a:buChar char="•"/>
            </a:pPr>
            <a:endParaRPr lang="cs-CZ" sz="2000" dirty="0"/>
          </a:p>
        </p:txBody>
      </p:sp>
      <p:sp>
        <p:nvSpPr>
          <p:cNvPr id="5" name="TextovéPole 4">
            <a:extLst>
              <a:ext uri="{FF2B5EF4-FFF2-40B4-BE49-F238E27FC236}">
                <a16:creationId xmlns:a16="http://schemas.microsoft.com/office/drawing/2014/main" id="{557D2E91-C30A-4FD3-8387-887A95BEFEDA}"/>
              </a:ext>
            </a:extLst>
          </p:cNvPr>
          <p:cNvSpPr txBox="1"/>
          <p:nvPr/>
        </p:nvSpPr>
        <p:spPr>
          <a:xfrm>
            <a:off x="6444208" y="-18673"/>
            <a:ext cx="2952328" cy="369332"/>
          </a:xfrm>
          <a:prstGeom prst="rect">
            <a:avLst/>
          </a:prstGeom>
          <a:noFill/>
        </p:spPr>
        <p:txBody>
          <a:bodyPr wrap="square" rtlCol="0">
            <a:spAutoFit/>
          </a:bodyPr>
          <a:lstStyle/>
          <a:p>
            <a:r>
              <a:rPr lang="cs-CZ" dirty="0">
                <a:solidFill>
                  <a:srgbClr val="FF0000"/>
                </a:solidFill>
              </a:rPr>
              <a:t>Netřeba umět ke zkoušce</a:t>
            </a:r>
          </a:p>
        </p:txBody>
      </p:sp>
    </p:spTree>
    <p:extLst>
      <p:ext uri="{BB962C8B-B14F-4D97-AF65-F5344CB8AC3E}">
        <p14:creationId xmlns:p14="http://schemas.microsoft.com/office/powerpoint/2010/main" val="173099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51520" y="116632"/>
            <a:ext cx="8724518" cy="584775"/>
          </a:xfrm>
          <a:prstGeom prst="rect">
            <a:avLst/>
          </a:prstGeom>
          <a:noFill/>
        </p:spPr>
        <p:txBody>
          <a:bodyPr wrap="square" rtlCol="0">
            <a:spAutoFit/>
          </a:bodyPr>
          <a:lstStyle/>
          <a:p>
            <a:r>
              <a:rPr lang="cs-CZ" sz="3200" b="1" dirty="0"/>
              <a:t>Reakce na krvácení - symptomy</a:t>
            </a:r>
          </a:p>
        </p:txBody>
      </p:sp>
      <p:sp>
        <p:nvSpPr>
          <p:cNvPr id="4" name="TextovéPole 3"/>
          <p:cNvSpPr txBox="1"/>
          <p:nvPr/>
        </p:nvSpPr>
        <p:spPr>
          <a:xfrm>
            <a:off x="160295" y="603265"/>
            <a:ext cx="8724518" cy="1169551"/>
          </a:xfrm>
          <a:prstGeom prst="rect">
            <a:avLst/>
          </a:prstGeom>
          <a:noFill/>
        </p:spPr>
        <p:txBody>
          <a:bodyPr wrap="square" rtlCol="0">
            <a:spAutoFit/>
          </a:bodyPr>
          <a:lstStyle/>
          <a:p>
            <a:pPr marL="342900" indent="-342900">
              <a:buFont typeface="Arial" pitchFamily="34" charset="0"/>
              <a:buChar char="•"/>
            </a:pPr>
            <a:r>
              <a:rPr lang="cs-CZ" dirty="0"/>
              <a:t>Příklad je uveden při absolutním objemu krve 5 000 ml u 70 kg muže</a:t>
            </a:r>
            <a:br>
              <a:rPr lang="cs-CZ" dirty="0"/>
            </a:br>
            <a:r>
              <a:rPr lang="cs-CZ" sz="1600" dirty="0"/>
              <a:t>(je zřejmé, že drobnou vetchou stařenku položí na lopatky mnohem menší ztráta krve)</a:t>
            </a:r>
          </a:p>
          <a:p>
            <a:pPr marL="342900" indent="-342900">
              <a:buFont typeface="Arial" pitchFamily="34" charset="0"/>
              <a:buChar char="•"/>
            </a:pPr>
            <a:r>
              <a:rPr lang="cs-CZ" sz="1800" dirty="0"/>
              <a:t>Reakce jsou samozřejmě individuální, zhoršená výchozí kondice a každá další komplikace stav zhoršují</a:t>
            </a:r>
          </a:p>
        </p:txBody>
      </p:sp>
      <p:graphicFrame>
        <p:nvGraphicFramePr>
          <p:cNvPr id="2" name="Tabulka 1">
            <a:extLst>
              <a:ext uri="{FF2B5EF4-FFF2-40B4-BE49-F238E27FC236}">
                <a16:creationId xmlns:a16="http://schemas.microsoft.com/office/drawing/2014/main" id="{A426D46F-D3B7-4283-9A1A-65525EE88E6E}"/>
              </a:ext>
            </a:extLst>
          </p:cNvPr>
          <p:cNvGraphicFramePr>
            <a:graphicFrameLocks noGrp="1"/>
          </p:cNvGraphicFramePr>
          <p:nvPr/>
        </p:nvGraphicFramePr>
        <p:xfrm>
          <a:off x="53752" y="1792649"/>
          <a:ext cx="9036495" cy="5054600"/>
        </p:xfrm>
        <a:graphic>
          <a:graphicData uri="http://schemas.openxmlformats.org/drawingml/2006/table">
            <a:tbl>
              <a:tblPr firstRow="1" bandRow="1">
                <a:tableStyleId>{5C22544A-7EE6-4342-B048-85BDC9FD1C3A}</a:tableStyleId>
              </a:tblPr>
              <a:tblGrid>
                <a:gridCol w="1807299">
                  <a:extLst>
                    <a:ext uri="{9D8B030D-6E8A-4147-A177-3AD203B41FA5}">
                      <a16:colId xmlns:a16="http://schemas.microsoft.com/office/drawing/2014/main" val="20000"/>
                    </a:ext>
                  </a:extLst>
                </a:gridCol>
                <a:gridCol w="1807299">
                  <a:extLst>
                    <a:ext uri="{9D8B030D-6E8A-4147-A177-3AD203B41FA5}">
                      <a16:colId xmlns:a16="http://schemas.microsoft.com/office/drawing/2014/main" val="20001"/>
                    </a:ext>
                  </a:extLst>
                </a:gridCol>
                <a:gridCol w="1807299">
                  <a:extLst>
                    <a:ext uri="{9D8B030D-6E8A-4147-A177-3AD203B41FA5}">
                      <a16:colId xmlns:a16="http://schemas.microsoft.com/office/drawing/2014/main" val="20002"/>
                    </a:ext>
                  </a:extLst>
                </a:gridCol>
                <a:gridCol w="1807299">
                  <a:extLst>
                    <a:ext uri="{9D8B030D-6E8A-4147-A177-3AD203B41FA5}">
                      <a16:colId xmlns:a16="http://schemas.microsoft.com/office/drawing/2014/main" val="20003"/>
                    </a:ext>
                  </a:extLst>
                </a:gridCol>
                <a:gridCol w="1807299">
                  <a:extLst>
                    <a:ext uri="{9D8B030D-6E8A-4147-A177-3AD203B41FA5}">
                      <a16:colId xmlns:a16="http://schemas.microsoft.com/office/drawing/2014/main" val="20004"/>
                    </a:ext>
                  </a:extLst>
                </a:gridCol>
              </a:tblGrid>
              <a:tr h="370840">
                <a:tc>
                  <a:txBody>
                    <a:bodyPr/>
                    <a:lstStyle/>
                    <a:p>
                      <a:r>
                        <a:rPr lang="cs-CZ" dirty="0"/>
                        <a:t>Stupeň</a:t>
                      </a:r>
                      <a:r>
                        <a:rPr lang="cs-CZ" baseline="0" dirty="0"/>
                        <a:t> krevní ztráty</a:t>
                      </a:r>
                      <a:endParaRPr lang="cs-CZ" dirty="0"/>
                    </a:p>
                  </a:txBody>
                  <a:tcPr/>
                </a:tc>
                <a:tc>
                  <a:txBody>
                    <a:bodyPr/>
                    <a:lstStyle/>
                    <a:p>
                      <a:r>
                        <a:rPr lang="cs-CZ" dirty="0"/>
                        <a:t>I. třída</a:t>
                      </a:r>
                    </a:p>
                  </a:txBody>
                  <a:tcPr/>
                </a:tc>
                <a:tc>
                  <a:txBody>
                    <a:bodyPr/>
                    <a:lstStyle/>
                    <a:p>
                      <a:r>
                        <a:rPr lang="cs-CZ" dirty="0"/>
                        <a:t>II. třída</a:t>
                      </a:r>
                    </a:p>
                  </a:txBody>
                  <a:tcPr/>
                </a:tc>
                <a:tc>
                  <a:txBody>
                    <a:bodyPr/>
                    <a:lstStyle/>
                    <a:p>
                      <a:r>
                        <a:rPr lang="cs-CZ" dirty="0"/>
                        <a:t>III. třída</a:t>
                      </a:r>
                    </a:p>
                  </a:txBody>
                  <a:tcPr/>
                </a:tc>
                <a:tc>
                  <a:txBody>
                    <a:bodyPr/>
                    <a:lstStyle/>
                    <a:p>
                      <a:r>
                        <a:rPr lang="cs-CZ" dirty="0"/>
                        <a:t>IV. třída</a:t>
                      </a:r>
                    </a:p>
                  </a:txBody>
                  <a:tcPr/>
                </a:tc>
                <a:extLst>
                  <a:ext uri="{0D108BD9-81ED-4DB2-BD59-A6C34878D82A}">
                    <a16:rowId xmlns:a16="http://schemas.microsoft.com/office/drawing/2014/main" val="10000"/>
                  </a:ext>
                </a:extLst>
              </a:tr>
              <a:tr h="370840">
                <a:tc>
                  <a:txBody>
                    <a:bodyPr/>
                    <a:lstStyle/>
                    <a:p>
                      <a:r>
                        <a:rPr lang="cs-CZ" dirty="0"/>
                        <a:t>% ztracené krve</a:t>
                      </a:r>
                    </a:p>
                  </a:txBody>
                  <a:tcPr/>
                </a:tc>
                <a:tc>
                  <a:txBody>
                    <a:bodyPr/>
                    <a:lstStyle/>
                    <a:p>
                      <a:r>
                        <a:rPr lang="cs-CZ" dirty="0"/>
                        <a:t>do  15%</a:t>
                      </a:r>
                    </a:p>
                  </a:txBody>
                  <a:tcPr/>
                </a:tc>
                <a:tc>
                  <a:txBody>
                    <a:bodyPr/>
                    <a:lstStyle/>
                    <a:p>
                      <a:r>
                        <a:rPr lang="cs-CZ" dirty="0"/>
                        <a:t>do 30%</a:t>
                      </a:r>
                    </a:p>
                  </a:txBody>
                  <a:tcPr/>
                </a:tc>
                <a:tc>
                  <a:txBody>
                    <a:bodyPr/>
                    <a:lstStyle/>
                    <a:p>
                      <a:r>
                        <a:rPr lang="cs-CZ" dirty="0"/>
                        <a:t>do 40%</a:t>
                      </a:r>
                    </a:p>
                  </a:txBody>
                  <a:tcPr/>
                </a:tc>
                <a:tc>
                  <a:txBody>
                    <a:bodyPr/>
                    <a:lstStyle/>
                    <a:p>
                      <a:r>
                        <a:rPr lang="cs-CZ" dirty="0"/>
                        <a:t>nad 40%</a:t>
                      </a:r>
                    </a:p>
                  </a:txBody>
                  <a:tcPr/>
                </a:tc>
                <a:extLst>
                  <a:ext uri="{0D108BD9-81ED-4DB2-BD59-A6C34878D82A}">
                    <a16:rowId xmlns:a16="http://schemas.microsoft.com/office/drawing/2014/main" val="10001"/>
                  </a:ext>
                </a:extLst>
              </a:tr>
              <a:tr h="370840">
                <a:tc>
                  <a:txBody>
                    <a:bodyPr/>
                    <a:lstStyle/>
                    <a:p>
                      <a:r>
                        <a:rPr lang="cs-CZ" dirty="0"/>
                        <a:t>Krevní ztráta</a:t>
                      </a:r>
                    </a:p>
                  </a:txBody>
                  <a:tcPr/>
                </a:tc>
                <a:tc>
                  <a:txBody>
                    <a:bodyPr/>
                    <a:lstStyle/>
                    <a:p>
                      <a:r>
                        <a:rPr lang="cs-CZ" dirty="0"/>
                        <a:t>Do 750 ml</a:t>
                      </a:r>
                    </a:p>
                  </a:txBody>
                  <a:tcPr/>
                </a:tc>
                <a:tc>
                  <a:txBody>
                    <a:bodyPr/>
                    <a:lstStyle/>
                    <a:p>
                      <a:r>
                        <a:rPr lang="cs-CZ" dirty="0"/>
                        <a:t>750 – 1000 ml</a:t>
                      </a:r>
                    </a:p>
                  </a:txBody>
                  <a:tcPr/>
                </a:tc>
                <a:tc>
                  <a:txBody>
                    <a:bodyPr/>
                    <a:lstStyle/>
                    <a:p>
                      <a:r>
                        <a:rPr lang="cs-CZ" dirty="0"/>
                        <a:t>1500 – 2000 ml</a:t>
                      </a:r>
                    </a:p>
                  </a:txBody>
                  <a:tcPr/>
                </a:tc>
                <a:tc>
                  <a:txBody>
                    <a:bodyPr/>
                    <a:lstStyle/>
                    <a:p>
                      <a:r>
                        <a:rPr lang="cs-CZ" dirty="0"/>
                        <a:t>nad 2000</a:t>
                      </a:r>
                      <a:r>
                        <a:rPr lang="cs-CZ" baseline="0" dirty="0"/>
                        <a:t> ml</a:t>
                      </a:r>
                      <a:endParaRPr lang="cs-CZ" dirty="0"/>
                    </a:p>
                  </a:txBody>
                  <a:tcPr/>
                </a:tc>
                <a:extLst>
                  <a:ext uri="{0D108BD9-81ED-4DB2-BD59-A6C34878D82A}">
                    <a16:rowId xmlns:a16="http://schemas.microsoft.com/office/drawing/2014/main" val="10002"/>
                  </a:ext>
                </a:extLst>
              </a:tr>
              <a:tr h="370840">
                <a:tc>
                  <a:txBody>
                    <a:bodyPr/>
                    <a:lstStyle/>
                    <a:p>
                      <a:r>
                        <a:rPr lang="cs-CZ" dirty="0"/>
                        <a:t>Srdeční</a:t>
                      </a:r>
                      <a:r>
                        <a:rPr lang="cs-CZ" baseline="0" dirty="0"/>
                        <a:t> frekvence</a:t>
                      </a:r>
                      <a:endParaRPr lang="cs-CZ" dirty="0"/>
                    </a:p>
                  </a:txBody>
                  <a:tcPr/>
                </a:tc>
                <a:tc>
                  <a:txBody>
                    <a:bodyPr/>
                    <a:lstStyle/>
                    <a:p>
                      <a:r>
                        <a:rPr lang="cs-CZ" dirty="0"/>
                        <a:t>Do 100/min</a:t>
                      </a:r>
                    </a:p>
                  </a:txBody>
                  <a:tcPr/>
                </a:tc>
                <a:tc>
                  <a:txBody>
                    <a:bodyPr/>
                    <a:lstStyle/>
                    <a:p>
                      <a:r>
                        <a:rPr lang="cs-CZ" dirty="0"/>
                        <a:t>100 – 120/min</a:t>
                      </a:r>
                    </a:p>
                  </a:txBody>
                  <a:tcPr/>
                </a:tc>
                <a:tc>
                  <a:txBody>
                    <a:bodyPr/>
                    <a:lstStyle/>
                    <a:p>
                      <a:r>
                        <a:rPr lang="cs-CZ" dirty="0"/>
                        <a:t>120 – 140/min</a:t>
                      </a:r>
                    </a:p>
                  </a:txBody>
                  <a:tcPr/>
                </a:tc>
                <a:tc>
                  <a:txBody>
                    <a:bodyPr/>
                    <a:lstStyle/>
                    <a:p>
                      <a:r>
                        <a:rPr lang="cs-CZ" dirty="0"/>
                        <a:t>nad 140/min</a:t>
                      </a:r>
                    </a:p>
                  </a:txBody>
                  <a:tcPr/>
                </a:tc>
                <a:extLst>
                  <a:ext uri="{0D108BD9-81ED-4DB2-BD59-A6C34878D82A}">
                    <a16:rowId xmlns:a16="http://schemas.microsoft.com/office/drawing/2014/main" val="10003"/>
                  </a:ext>
                </a:extLst>
              </a:tr>
              <a:tr h="370840">
                <a:tc>
                  <a:txBody>
                    <a:bodyPr/>
                    <a:lstStyle/>
                    <a:p>
                      <a:r>
                        <a:rPr lang="cs-CZ" dirty="0"/>
                        <a:t>Systolický tlak</a:t>
                      </a:r>
                    </a:p>
                  </a:txBody>
                  <a:tcPr/>
                </a:tc>
                <a:tc>
                  <a:txBody>
                    <a:bodyPr/>
                    <a:lstStyle/>
                    <a:p>
                      <a:r>
                        <a:rPr lang="cs-CZ" dirty="0"/>
                        <a:t>normální</a:t>
                      </a:r>
                    </a:p>
                  </a:txBody>
                  <a:tcPr/>
                </a:tc>
                <a:tc>
                  <a:txBody>
                    <a:bodyPr/>
                    <a:lstStyle/>
                    <a:p>
                      <a:r>
                        <a:rPr lang="cs-CZ" dirty="0"/>
                        <a:t>normální</a:t>
                      </a:r>
                    </a:p>
                  </a:txBody>
                  <a:tcPr/>
                </a:tc>
                <a:tc>
                  <a:txBody>
                    <a:bodyPr/>
                    <a:lstStyle/>
                    <a:p>
                      <a:r>
                        <a:rPr lang="cs-CZ" dirty="0"/>
                        <a:t>snížený</a:t>
                      </a:r>
                    </a:p>
                  </a:txBody>
                  <a:tcPr/>
                </a:tc>
                <a:tc>
                  <a:txBody>
                    <a:bodyPr/>
                    <a:lstStyle/>
                    <a:p>
                      <a:r>
                        <a:rPr lang="cs-CZ" dirty="0"/>
                        <a:t>Snížený,</a:t>
                      </a:r>
                      <a:br>
                        <a:rPr lang="cs-CZ" dirty="0"/>
                      </a:br>
                      <a:r>
                        <a:rPr lang="cs-CZ" dirty="0"/>
                        <a:t>neměřitelný</a:t>
                      </a:r>
                    </a:p>
                  </a:txBody>
                  <a:tcPr/>
                </a:tc>
                <a:extLst>
                  <a:ext uri="{0D108BD9-81ED-4DB2-BD59-A6C34878D82A}">
                    <a16:rowId xmlns:a16="http://schemas.microsoft.com/office/drawing/2014/main" val="10004"/>
                  </a:ext>
                </a:extLst>
              </a:tr>
              <a:tr h="370840">
                <a:tc>
                  <a:txBody>
                    <a:bodyPr/>
                    <a:lstStyle/>
                    <a:p>
                      <a:r>
                        <a:rPr lang="cs-CZ" dirty="0"/>
                        <a:t>Kvalita</a:t>
                      </a:r>
                      <a:r>
                        <a:rPr lang="cs-CZ" baseline="0" dirty="0"/>
                        <a:t> pulzu</a:t>
                      </a:r>
                      <a:endParaRPr lang="cs-CZ" dirty="0"/>
                    </a:p>
                  </a:txBody>
                  <a:tcPr/>
                </a:tc>
                <a:tc>
                  <a:txBody>
                    <a:bodyPr/>
                    <a:lstStyle/>
                    <a:p>
                      <a:r>
                        <a:rPr lang="cs-CZ" dirty="0"/>
                        <a:t>normální</a:t>
                      </a:r>
                    </a:p>
                  </a:txBody>
                  <a:tcPr/>
                </a:tc>
                <a:tc>
                  <a:txBody>
                    <a:bodyPr/>
                    <a:lstStyle/>
                    <a:p>
                      <a:r>
                        <a:rPr lang="cs-CZ" dirty="0"/>
                        <a:t>oslabený</a:t>
                      </a:r>
                    </a:p>
                  </a:txBody>
                  <a:tcPr/>
                </a:tc>
                <a:tc>
                  <a:txBody>
                    <a:bodyPr/>
                    <a:lstStyle/>
                    <a:p>
                      <a:r>
                        <a:rPr lang="cs-CZ" dirty="0"/>
                        <a:t>oslabený</a:t>
                      </a:r>
                    </a:p>
                  </a:txBody>
                  <a:tcPr/>
                </a:tc>
                <a:tc>
                  <a:txBody>
                    <a:bodyPr/>
                    <a:lstStyle/>
                    <a:p>
                      <a:r>
                        <a:rPr lang="cs-CZ" dirty="0"/>
                        <a:t>Slabý,</a:t>
                      </a:r>
                      <a:r>
                        <a:rPr lang="cs-CZ" baseline="0" dirty="0"/>
                        <a:t> </a:t>
                      </a:r>
                      <a:r>
                        <a:rPr lang="cs-CZ" dirty="0"/>
                        <a:t>nehmatný</a:t>
                      </a:r>
                    </a:p>
                  </a:txBody>
                  <a:tcPr/>
                </a:tc>
                <a:extLst>
                  <a:ext uri="{0D108BD9-81ED-4DB2-BD59-A6C34878D82A}">
                    <a16:rowId xmlns:a16="http://schemas.microsoft.com/office/drawing/2014/main" val="10005"/>
                  </a:ext>
                </a:extLst>
              </a:tr>
              <a:tr h="370840">
                <a:tc>
                  <a:txBody>
                    <a:bodyPr/>
                    <a:lstStyle/>
                    <a:p>
                      <a:r>
                        <a:rPr lang="cs-CZ" dirty="0"/>
                        <a:t>Kapilární návrat</a:t>
                      </a:r>
                    </a:p>
                  </a:txBody>
                  <a:tcPr/>
                </a:tc>
                <a:tc>
                  <a:txBody>
                    <a:bodyPr/>
                    <a:lstStyle/>
                    <a:p>
                      <a:r>
                        <a:rPr lang="cs-CZ" dirty="0"/>
                        <a:t>normální</a:t>
                      </a:r>
                    </a:p>
                  </a:txBody>
                  <a:tcPr/>
                </a:tc>
                <a:tc>
                  <a:txBody>
                    <a:bodyPr/>
                    <a:lstStyle/>
                    <a:p>
                      <a:r>
                        <a:rPr lang="cs-CZ" dirty="0"/>
                        <a:t>nad 2 s</a:t>
                      </a:r>
                    </a:p>
                  </a:txBody>
                  <a:tcPr/>
                </a:tc>
                <a:tc>
                  <a:txBody>
                    <a:bodyPr/>
                    <a:lstStyle/>
                    <a:p>
                      <a:r>
                        <a:rPr lang="cs-CZ" dirty="0"/>
                        <a:t>nad 2 s</a:t>
                      </a:r>
                    </a:p>
                  </a:txBody>
                  <a:tcPr/>
                </a:tc>
                <a:tc>
                  <a:txBody>
                    <a:bodyPr/>
                    <a:lstStyle/>
                    <a:p>
                      <a:r>
                        <a:rPr lang="cs-CZ" dirty="0"/>
                        <a:t>Není</a:t>
                      </a:r>
                    </a:p>
                  </a:txBody>
                  <a:tcPr/>
                </a:tc>
                <a:extLst>
                  <a:ext uri="{0D108BD9-81ED-4DB2-BD59-A6C34878D82A}">
                    <a16:rowId xmlns:a16="http://schemas.microsoft.com/office/drawing/2014/main" val="10006"/>
                  </a:ext>
                </a:extLst>
              </a:tr>
              <a:tr h="370840">
                <a:tc>
                  <a:txBody>
                    <a:bodyPr/>
                    <a:lstStyle/>
                    <a:p>
                      <a:r>
                        <a:rPr lang="cs-CZ" dirty="0"/>
                        <a:t>Dechová frekvence</a:t>
                      </a:r>
                    </a:p>
                  </a:txBody>
                  <a:tcPr/>
                </a:tc>
                <a:tc>
                  <a:txBody>
                    <a:bodyPr/>
                    <a:lstStyle/>
                    <a:p>
                      <a:r>
                        <a:rPr lang="cs-CZ" dirty="0"/>
                        <a:t>14 – 20/min</a:t>
                      </a:r>
                    </a:p>
                  </a:txBody>
                  <a:tcPr/>
                </a:tc>
                <a:tc>
                  <a:txBody>
                    <a:bodyPr/>
                    <a:lstStyle/>
                    <a:p>
                      <a:r>
                        <a:rPr lang="cs-CZ" dirty="0"/>
                        <a:t>20 – 30/min</a:t>
                      </a:r>
                    </a:p>
                  </a:txBody>
                  <a:tcPr/>
                </a:tc>
                <a:tc>
                  <a:txBody>
                    <a:bodyPr/>
                    <a:lstStyle/>
                    <a:p>
                      <a:r>
                        <a:rPr lang="cs-CZ" dirty="0"/>
                        <a:t>na 30/min</a:t>
                      </a:r>
                    </a:p>
                  </a:txBody>
                  <a:tcPr/>
                </a:tc>
                <a:tc>
                  <a:txBody>
                    <a:bodyPr/>
                    <a:lstStyle/>
                    <a:p>
                      <a:r>
                        <a:rPr lang="cs-CZ" dirty="0"/>
                        <a:t>nad 35/min</a:t>
                      </a:r>
                    </a:p>
                  </a:txBody>
                  <a:tcPr/>
                </a:tc>
                <a:extLst>
                  <a:ext uri="{0D108BD9-81ED-4DB2-BD59-A6C34878D82A}">
                    <a16:rowId xmlns:a16="http://schemas.microsoft.com/office/drawing/2014/main" val="10007"/>
                  </a:ext>
                </a:extLst>
              </a:tr>
              <a:tr h="370840">
                <a:tc>
                  <a:txBody>
                    <a:bodyPr/>
                    <a:lstStyle/>
                    <a:p>
                      <a:r>
                        <a:rPr lang="cs-CZ" dirty="0"/>
                        <a:t>Diuréza</a:t>
                      </a:r>
                    </a:p>
                  </a:txBody>
                  <a:tcPr/>
                </a:tc>
                <a:tc>
                  <a:txBody>
                    <a:bodyPr/>
                    <a:lstStyle/>
                    <a:p>
                      <a:r>
                        <a:rPr lang="cs-CZ" dirty="0"/>
                        <a:t>nad 30 ml/hod</a:t>
                      </a:r>
                    </a:p>
                  </a:txBody>
                  <a:tcPr/>
                </a:tc>
                <a:tc>
                  <a:txBody>
                    <a:bodyPr/>
                    <a:lstStyle/>
                    <a:p>
                      <a:r>
                        <a:rPr lang="cs-CZ" dirty="0"/>
                        <a:t>20 – 30 ml/hod</a:t>
                      </a:r>
                    </a:p>
                  </a:txBody>
                  <a:tcPr/>
                </a:tc>
                <a:tc>
                  <a:txBody>
                    <a:bodyPr/>
                    <a:lstStyle/>
                    <a:p>
                      <a:r>
                        <a:rPr lang="cs-CZ" dirty="0"/>
                        <a:t>5 – 30 ml/hod</a:t>
                      </a:r>
                    </a:p>
                  </a:txBody>
                  <a:tcPr/>
                </a:tc>
                <a:tc>
                  <a:txBody>
                    <a:bodyPr/>
                    <a:lstStyle/>
                    <a:p>
                      <a:r>
                        <a:rPr lang="cs-CZ" dirty="0"/>
                        <a:t>zanedbatelná</a:t>
                      </a:r>
                    </a:p>
                  </a:txBody>
                  <a:tcPr/>
                </a:tc>
                <a:extLst>
                  <a:ext uri="{0D108BD9-81ED-4DB2-BD59-A6C34878D82A}">
                    <a16:rowId xmlns:a16="http://schemas.microsoft.com/office/drawing/2014/main" val="10008"/>
                  </a:ext>
                </a:extLst>
              </a:tr>
              <a:tr h="370840">
                <a:tc>
                  <a:txBody>
                    <a:bodyPr/>
                    <a:lstStyle/>
                    <a:p>
                      <a:r>
                        <a:rPr lang="cs-CZ" dirty="0" err="1"/>
                        <a:t>Fce</a:t>
                      </a:r>
                      <a:r>
                        <a:rPr lang="cs-CZ" dirty="0"/>
                        <a:t> CNS</a:t>
                      </a:r>
                    </a:p>
                  </a:txBody>
                  <a:tcPr/>
                </a:tc>
                <a:tc>
                  <a:txBody>
                    <a:bodyPr/>
                    <a:lstStyle/>
                    <a:p>
                      <a:r>
                        <a:rPr lang="cs-CZ" dirty="0"/>
                        <a:t>normální</a:t>
                      </a:r>
                    </a:p>
                  </a:txBody>
                  <a:tcPr/>
                </a:tc>
                <a:tc>
                  <a:txBody>
                    <a:bodyPr/>
                    <a:lstStyle/>
                    <a:p>
                      <a:r>
                        <a:rPr lang="cs-CZ" dirty="0"/>
                        <a:t>úzkost</a:t>
                      </a:r>
                    </a:p>
                  </a:txBody>
                  <a:tcPr/>
                </a:tc>
                <a:tc>
                  <a:txBody>
                    <a:bodyPr/>
                    <a:lstStyle/>
                    <a:p>
                      <a:r>
                        <a:rPr lang="cs-CZ" dirty="0"/>
                        <a:t>Úzkost, zmatenost</a:t>
                      </a:r>
                    </a:p>
                  </a:txBody>
                  <a:tcPr/>
                </a:tc>
                <a:tc>
                  <a:txBody>
                    <a:bodyPr/>
                    <a:lstStyle/>
                    <a:p>
                      <a:r>
                        <a:rPr lang="cs-CZ" dirty="0"/>
                        <a:t>Zmatenost,</a:t>
                      </a:r>
                      <a:r>
                        <a:rPr lang="cs-CZ" baseline="0" dirty="0"/>
                        <a:t> </a:t>
                      </a:r>
                      <a:r>
                        <a:rPr lang="cs-CZ" baseline="0" dirty="0" err="1"/>
                        <a:t>nereaktivita</a:t>
                      </a:r>
                      <a:endParaRPr lang="cs-CZ" dirty="0"/>
                    </a:p>
                  </a:txBody>
                  <a:tcPr/>
                </a:tc>
                <a:extLst>
                  <a:ext uri="{0D108BD9-81ED-4DB2-BD59-A6C34878D82A}">
                    <a16:rowId xmlns:a16="http://schemas.microsoft.com/office/drawing/2014/main" val="10009"/>
                  </a:ext>
                </a:extLst>
              </a:tr>
            </a:tbl>
          </a:graphicData>
        </a:graphic>
      </p:graphicFrame>
      <p:sp>
        <p:nvSpPr>
          <p:cNvPr id="5" name="TextovéPole 4">
            <a:extLst>
              <a:ext uri="{FF2B5EF4-FFF2-40B4-BE49-F238E27FC236}">
                <a16:creationId xmlns:a16="http://schemas.microsoft.com/office/drawing/2014/main" id="{4DC701E9-B517-49EF-A5A1-7C79287B35EC}"/>
              </a:ext>
            </a:extLst>
          </p:cNvPr>
          <p:cNvSpPr txBox="1"/>
          <p:nvPr/>
        </p:nvSpPr>
        <p:spPr>
          <a:xfrm>
            <a:off x="6137919" y="116632"/>
            <a:ext cx="2952328" cy="369332"/>
          </a:xfrm>
          <a:prstGeom prst="rect">
            <a:avLst/>
          </a:prstGeom>
          <a:noFill/>
        </p:spPr>
        <p:txBody>
          <a:bodyPr wrap="square" rtlCol="0">
            <a:spAutoFit/>
          </a:bodyPr>
          <a:lstStyle/>
          <a:p>
            <a:r>
              <a:rPr lang="cs-CZ" dirty="0">
                <a:solidFill>
                  <a:srgbClr val="FF0000"/>
                </a:solidFill>
              </a:rPr>
              <a:t>Netřeba umět ke zkoušce</a:t>
            </a:r>
          </a:p>
        </p:txBody>
      </p:sp>
    </p:spTree>
    <p:extLst>
      <p:ext uri="{BB962C8B-B14F-4D97-AF65-F5344CB8AC3E}">
        <p14:creationId xmlns:p14="http://schemas.microsoft.com/office/powerpoint/2010/main" val="1804615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1D97F26-458C-4863-9081-3EB78CF3238E}"/>
              </a:ext>
            </a:extLst>
          </p:cNvPr>
          <p:cNvPicPr>
            <a:picLocks noChangeAspect="1"/>
          </p:cNvPicPr>
          <p:nvPr/>
        </p:nvPicPr>
        <p:blipFill rotWithShape="1">
          <a:blip r:embed="rId2">
            <a:extLst>
              <a:ext uri="{28A0092B-C50C-407E-A947-70E740481C1C}">
                <a14:useLocalDpi xmlns:a14="http://schemas.microsoft.com/office/drawing/2010/main" val="0"/>
              </a:ext>
            </a:extLst>
          </a:blip>
          <a:srcRect t="-1" b="7477"/>
          <a:stretch/>
        </p:blipFill>
        <p:spPr>
          <a:xfrm>
            <a:off x="1618059" y="310344"/>
            <a:ext cx="5907881" cy="6237312"/>
          </a:xfrm>
          <a:prstGeom prst="rect">
            <a:avLst/>
          </a:prstGeom>
        </p:spPr>
      </p:pic>
    </p:spTree>
    <p:extLst>
      <p:ext uri="{BB962C8B-B14F-4D97-AF65-F5344CB8AC3E}">
        <p14:creationId xmlns:p14="http://schemas.microsoft.com/office/powerpoint/2010/main" val="1396289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4850A0-C557-4F79-A38D-3E7076F6BE0C}"/>
              </a:ext>
            </a:extLst>
          </p:cNvPr>
          <p:cNvSpPr txBox="1"/>
          <p:nvPr/>
        </p:nvSpPr>
        <p:spPr>
          <a:xfrm>
            <a:off x="311978" y="265925"/>
            <a:ext cx="8724518" cy="584775"/>
          </a:xfrm>
          <a:prstGeom prst="rect">
            <a:avLst/>
          </a:prstGeom>
          <a:noFill/>
        </p:spPr>
        <p:txBody>
          <a:bodyPr wrap="square" rtlCol="0">
            <a:spAutoFit/>
          </a:bodyPr>
          <a:lstStyle/>
          <a:p>
            <a:r>
              <a:rPr lang="cs-CZ" sz="3200" b="1" dirty="0"/>
              <a:t>Příklad</a:t>
            </a:r>
          </a:p>
        </p:txBody>
      </p:sp>
      <p:sp>
        <p:nvSpPr>
          <p:cNvPr id="5" name="TextovéPole 4">
            <a:extLst>
              <a:ext uri="{FF2B5EF4-FFF2-40B4-BE49-F238E27FC236}">
                <a16:creationId xmlns:a16="http://schemas.microsoft.com/office/drawing/2014/main" id="{D8045A34-27C8-4536-822D-836D9DCAAC00}"/>
              </a:ext>
            </a:extLst>
          </p:cNvPr>
          <p:cNvSpPr txBox="1"/>
          <p:nvPr/>
        </p:nvSpPr>
        <p:spPr>
          <a:xfrm>
            <a:off x="295480" y="850700"/>
            <a:ext cx="8711510" cy="4770537"/>
          </a:xfrm>
          <a:prstGeom prst="rect">
            <a:avLst/>
          </a:prstGeom>
          <a:noFill/>
        </p:spPr>
        <p:txBody>
          <a:bodyPr wrap="square">
            <a:spAutoFit/>
          </a:bodyPr>
          <a:lstStyle/>
          <a:p>
            <a:r>
              <a:rPr lang="cs-CZ" sz="2000" dirty="0">
                <a:solidFill>
                  <a:srgbClr val="424242"/>
                </a:solidFill>
              </a:rPr>
              <a:t>Ondra byl na vycházce s přítelkyní Lenkou. A kde se vzala, tu se vzala, zmije. Hadice chudák stejně překvapená jako Ondra, kousla ho do lýtka. Ondra je velký biolog a ví, že zmije  na něj nemá dost jedu, však to nebylo poprvé. Pokračují ve vycházce… </a:t>
            </a:r>
          </a:p>
          <a:p>
            <a:r>
              <a:rPr lang="cs-CZ" sz="2000" dirty="0">
                <a:solidFill>
                  <a:srgbClr val="424242"/>
                </a:solidFill>
              </a:rPr>
              <a:t>Ale noha začíná bolet… otéká… a nejen noha. Přes napuchlá víčka už Ondra skoro nevidí. Hůř se mu dýchá, hrdlo se mu stahuje. Ondrovi je mdlo a musí si sednout. Lence je to podezřelé a volá 155.</a:t>
            </a:r>
          </a:p>
          <a:p>
            <a:br>
              <a:rPr lang="cs-CZ" sz="2000" dirty="0">
                <a:solidFill>
                  <a:srgbClr val="424242"/>
                </a:solidFill>
              </a:rPr>
            </a:br>
            <a:r>
              <a:rPr lang="cs-CZ" sz="2000" dirty="0">
                <a:solidFill>
                  <a:srgbClr val="424242"/>
                </a:solidFill>
              </a:rPr>
              <a:t>Co se nejspíš děje Ondrovi?</a:t>
            </a:r>
          </a:p>
          <a:p>
            <a:endParaRPr lang="cs-CZ" dirty="0"/>
          </a:p>
          <a:p>
            <a:pPr marL="342900" indent="-342900">
              <a:buFont typeface="+mj-lt"/>
              <a:buAutoNum type="alphaLcParenR"/>
            </a:pPr>
            <a:r>
              <a:rPr lang="cs-CZ" dirty="0"/>
              <a:t>Vykrvácel z kousnutí</a:t>
            </a:r>
          </a:p>
          <a:p>
            <a:pPr marL="342900" indent="-342900">
              <a:buFont typeface="+mj-lt"/>
              <a:buAutoNum type="alphaLcParenR"/>
            </a:pPr>
            <a:r>
              <a:rPr lang="cs-CZ" dirty="0"/>
              <a:t>Zmije jedu měla přece jen dost</a:t>
            </a:r>
          </a:p>
          <a:p>
            <a:pPr marL="342900" indent="-342900">
              <a:buFont typeface="+mj-lt"/>
              <a:buAutoNum type="alphaLcParenR"/>
            </a:pPr>
            <a:r>
              <a:rPr lang="cs-CZ" dirty="0"/>
              <a:t>Rozjelo se mu astma</a:t>
            </a:r>
          </a:p>
          <a:p>
            <a:pPr marL="342900" indent="-342900">
              <a:buFont typeface="+mj-lt"/>
              <a:buAutoNum type="alphaLcParenR"/>
            </a:pPr>
            <a:r>
              <a:rPr lang="cs-CZ" dirty="0"/>
              <a:t>Anafylaktický šok</a:t>
            </a:r>
          </a:p>
          <a:p>
            <a:pPr marL="342900" indent="-342900">
              <a:buFont typeface="+mj-lt"/>
              <a:buAutoNum type="alphaLcParenR"/>
            </a:pPr>
            <a:r>
              <a:rPr lang="cs-CZ" dirty="0"/>
              <a:t>Opožděné leknutí</a:t>
            </a:r>
          </a:p>
          <a:p>
            <a:pPr marL="342900" indent="-342900">
              <a:buFont typeface="+mj-lt"/>
              <a:buAutoNum type="alphaLcParenR"/>
            </a:pPr>
            <a:r>
              <a:rPr lang="cs-CZ" dirty="0"/>
              <a:t>Hraje to na Lenku, </a:t>
            </a:r>
            <a:br>
              <a:rPr lang="cs-CZ" dirty="0"/>
            </a:br>
            <a:r>
              <a:rPr lang="cs-CZ" dirty="0"/>
              <a:t>protože se mu nechce vařit večeři</a:t>
            </a:r>
          </a:p>
        </p:txBody>
      </p:sp>
      <p:pic>
        <p:nvPicPr>
          <p:cNvPr id="1026" name="Picture 2" descr="Zmije obecná (Vipera berus), Linnaeus 1758 - TeraShop.cz">
            <a:extLst>
              <a:ext uri="{FF2B5EF4-FFF2-40B4-BE49-F238E27FC236}">
                <a16:creationId xmlns:a16="http://schemas.microsoft.com/office/drawing/2014/main" id="{AA5CE766-709B-48E9-A01E-DE9761E69E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852" y="3377224"/>
            <a:ext cx="5222524" cy="348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39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092881"/>
          </a:xfrm>
          <a:prstGeom prst="rect">
            <a:avLst/>
          </a:prstGeom>
          <a:noFill/>
        </p:spPr>
        <p:txBody>
          <a:bodyPr wrap="square" rtlCol="0">
            <a:spAutoFit/>
          </a:bodyPr>
          <a:lstStyle/>
          <a:p>
            <a:r>
              <a:rPr lang="cs-CZ" sz="2000" dirty="0">
                <a:solidFill>
                  <a:srgbClr val="424242"/>
                </a:solidFill>
              </a:rPr>
              <a:t>Masivní krvácení vede k poklesu krevního tlaku. Který regulační systém bude aktivován?</a:t>
            </a:r>
          </a:p>
          <a:p>
            <a:endParaRPr lang="cs-CZ" dirty="0"/>
          </a:p>
          <a:p>
            <a:pPr marL="342900" indent="-342900">
              <a:buFont typeface="+mj-lt"/>
              <a:buAutoNum type="alphaLcParenR"/>
            </a:pPr>
            <a:r>
              <a:rPr lang="cs-CZ" dirty="0"/>
              <a:t>Parasympatický nervový systém</a:t>
            </a:r>
          </a:p>
          <a:p>
            <a:pPr marL="342900" indent="-342900">
              <a:buFont typeface="+mj-lt"/>
              <a:buAutoNum type="alphaLcParenR"/>
            </a:pPr>
            <a:r>
              <a:rPr lang="cs-CZ" dirty="0"/>
              <a:t>Sympatický nervový systém</a:t>
            </a:r>
          </a:p>
          <a:p>
            <a:pPr marL="342900" indent="-342900">
              <a:buFont typeface="+mj-lt"/>
              <a:buAutoNum type="alphaLcParenR"/>
            </a:pPr>
            <a:r>
              <a:rPr lang="cs-CZ" dirty="0"/>
              <a:t>Somatický nervový systém</a:t>
            </a:r>
          </a:p>
          <a:p>
            <a:pPr marL="342900" indent="-342900">
              <a:buFont typeface="+mj-lt"/>
              <a:buAutoNum type="alphaLcParenR"/>
            </a:pPr>
            <a:r>
              <a:rPr lang="cs-CZ" dirty="0"/>
              <a:t>Enterální nervový systém</a:t>
            </a:r>
          </a:p>
        </p:txBody>
      </p:sp>
      <p:pic>
        <p:nvPicPr>
          <p:cNvPr id="13314" name="Picture 2" descr="Tourniquet Slack: Pulling tight is more important than the windlass – Next  Generation Combat Medic">
            <a:extLst>
              <a:ext uri="{FF2B5EF4-FFF2-40B4-BE49-F238E27FC236}">
                <a16:creationId xmlns:a16="http://schemas.microsoft.com/office/drawing/2014/main" id="{878C710F-BDB3-46C6-AD19-669A71ABE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01008"/>
            <a:ext cx="4139952" cy="275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10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4850A0-C557-4F79-A38D-3E7076F6BE0C}"/>
              </a:ext>
            </a:extLst>
          </p:cNvPr>
          <p:cNvSpPr txBox="1"/>
          <p:nvPr/>
        </p:nvSpPr>
        <p:spPr>
          <a:xfrm>
            <a:off x="311978" y="265925"/>
            <a:ext cx="8724518" cy="584775"/>
          </a:xfrm>
          <a:prstGeom prst="rect">
            <a:avLst/>
          </a:prstGeom>
          <a:noFill/>
        </p:spPr>
        <p:txBody>
          <a:bodyPr wrap="square" rtlCol="0">
            <a:spAutoFit/>
          </a:bodyPr>
          <a:lstStyle/>
          <a:p>
            <a:r>
              <a:rPr lang="cs-CZ" sz="3200" b="1" dirty="0"/>
              <a:t>Příklad</a:t>
            </a:r>
          </a:p>
        </p:txBody>
      </p:sp>
      <p:sp>
        <p:nvSpPr>
          <p:cNvPr id="5" name="TextovéPole 4">
            <a:extLst>
              <a:ext uri="{FF2B5EF4-FFF2-40B4-BE49-F238E27FC236}">
                <a16:creationId xmlns:a16="http://schemas.microsoft.com/office/drawing/2014/main" id="{D8045A34-27C8-4536-822D-836D9DCAAC00}"/>
              </a:ext>
            </a:extLst>
          </p:cNvPr>
          <p:cNvSpPr txBox="1"/>
          <p:nvPr/>
        </p:nvSpPr>
        <p:spPr>
          <a:xfrm>
            <a:off x="295480" y="850700"/>
            <a:ext cx="8711510" cy="4770537"/>
          </a:xfrm>
          <a:prstGeom prst="rect">
            <a:avLst/>
          </a:prstGeom>
          <a:noFill/>
        </p:spPr>
        <p:txBody>
          <a:bodyPr wrap="square">
            <a:spAutoFit/>
          </a:bodyPr>
          <a:lstStyle/>
          <a:p>
            <a:r>
              <a:rPr lang="cs-CZ" sz="2000" dirty="0">
                <a:solidFill>
                  <a:srgbClr val="424242"/>
                </a:solidFill>
              </a:rPr>
              <a:t>Ondra byl na vycházce s přítelkyní Lenkou. A kde se vzala, tu se vzala, zmije. Hadice chudák stejně překvapená jako Ondra, kousla ho do lýtka. Ondra je velký biolog a ví, že zmije  na něj nemá dost jedu, však to nebylo poprvé. Pokračují ve vycházce… </a:t>
            </a:r>
          </a:p>
          <a:p>
            <a:r>
              <a:rPr lang="cs-CZ" sz="2000" dirty="0">
                <a:solidFill>
                  <a:srgbClr val="424242"/>
                </a:solidFill>
              </a:rPr>
              <a:t>Ale noha začíná bolet… otéká… a nejen noha. Přes napuchlá víčka už Ondra skoro nevidí. Hůř se mu dýchá, hrdlo se mu stahuje. Ondrovi je mdlo a musí si sednout. Lence je to podezřelé a volá 155.</a:t>
            </a:r>
          </a:p>
          <a:p>
            <a:br>
              <a:rPr lang="cs-CZ" sz="2000" dirty="0">
                <a:solidFill>
                  <a:srgbClr val="424242"/>
                </a:solidFill>
              </a:rPr>
            </a:br>
            <a:r>
              <a:rPr lang="cs-CZ" sz="2000" dirty="0">
                <a:solidFill>
                  <a:srgbClr val="424242"/>
                </a:solidFill>
              </a:rPr>
              <a:t>Co se nejspíš děje Ondrovi?</a:t>
            </a:r>
          </a:p>
          <a:p>
            <a:endParaRPr lang="cs-CZ" dirty="0"/>
          </a:p>
          <a:p>
            <a:pPr marL="342900" indent="-342900">
              <a:buFont typeface="+mj-lt"/>
              <a:buAutoNum type="alphaLcParenR"/>
            </a:pPr>
            <a:r>
              <a:rPr lang="cs-CZ" dirty="0"/>
              <a:t>Vykrvácel z kousnutí</a:t>
            </a:r>
          </a:p>
          <a:p>
            <a:pPr marL="342900" indent="-342900">
              <a:buFont typeface="+mj-lt"/>
              <a:buAutoNum type="alphaLcParenR"/>
            </a:pPr>
            <a:r>
              <a:rPr lang="cs-CZ" dirty="0"/>
              <a:t>Zmije jedu měla přece jen dost</a:t>
            </a:r>
          </a:p>
          <a:p>
            <a:pPr marL="342900" indent="-342900">
              <a:buFont typeface="+mj-lt"/>
              <a:buAutoNum type="alphaLcParenR"/>
            </a:pPr>
            <a:r>
              <a:rPr lang="cs-CZ" dirty="0"/>
              <a:t>Rozjelo se mu astma</a:t>
            </a:r>
          </a:p>
          <a:p>
            <a:pPr marL="342900" indent="-342900">
              <a:buFont typeface="+mj-lt"/>
              <a:buAutoNum type="alphaLcParenR"/>
            </a:pPr>
            <a:r>
              <a:rPr lang="cs-CZ" dirty="0">
                <a:solidFill>
                  <a:srgbClr val="FF0000"/>
                </a:solidFill>
              </a:rPr>
              <a:t>Anafylaktický šok</a:t>
            </a:r>
          </a:p>
          <a:p>
            <a:pPr marL="342900" indent="-342900">
              <a:buFont typeface="+mj-lt"/>
              <a:buAutoNum type="alphaLcParenR"/>
            </a:pPr>
            <a:r>
              <a:rPr lang="cs-CZ" dirty="0"/>
              <a:t>Opožděné leknutí</a:t>
            </a:r>
          </a:p>
          <a:p>
            <a:pPr marL="342900" indent="-342900">
              <a:buFont typeface="+mj-lt"/>
              <a:buAutoNum type="alphaLcParenR"/>
            </a:pPr>
            <a:r>
              <a:rPr lang="cs-CZ" dirty="0"/>
              <a:t>Hraje to na Lenku, </a:t>
            </a:r>
            <a:br>
              <a:rPr lang="cs-CZ" dirty="0"/>
            </a:br>
            <a:r>
              <a:rPr lang="cs-CZ" dirty="0"/>
              <a:t>protože se mu nechce vařit večeři</a:t>
            </a:r>
          </a:p>
        </p:txBody>
      </p:sp>
      <p:pic>
        <p:nvPicPr>
          <p:cNvPr id="1026" name="Picture 2" descr="Zmije obecná (Vipera berus), Linnaeus 1758 - TeraShop.cz">
            <a:extLst>
              <a:ext uri="{FF2B5EF4-FFF2-40B4-BE49-F238E27FC236}">
                <a16:creationId xmlns:a16="http://schemas.microsoft.com/office/drawing/2014/main" id="{AA5CE766-709B-48E9-A01E-DE9761E69E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852" y="3377224"/>
            <a:ext cx="5222524" cy="348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57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4850A0-C557-4F79-A38D-3E7076F6BE0C}"/>
              </a:ext>
            </a:extLst>
          </p:cNvPr>
          <p:cNvSpPr txBox="1"/>
          <p:nvPr/>
        </p:nvSpPr>
        <p:spPr>
          <a:xfrm>
            <a:off x="311978" y="265925"/>
            <a:ext cx="8724518" cy="584775"/>
          </a:xfrm>
          <a:prstGeom prst="rect">
            <a:avLst/>
          </a:prstGeom>
          <a:noFill/>
        </p:spPr>
        <p:txBody>
          <a:bodyPr wrap="square" rtlCol="0">
            <a:spAutoFit/>
          </a:bodyPr>
          <a:lstStyle/>
          <a:p>
            <a:r>
              <a:rPr lang="cs-CZ" sz="3200" b="1" dirty="0"/>
              <a:t>Anafylaktický šok – alergická reakce</a:t>
            </a:r>
          </a:p>
        </p:txBody>
      </p:sp>
      <p:sp>
        <p:nvSpPr>
          <p:cNvPr id="5" name="TextovéPole 4">
            <a:extLst>
              <a:ext uri="{FF2B5EF4-FFF2-40B4-BE49-F238E27FC236}">
                <a16:creationId xmlns:a16="http://schemas.microsoft.com/office/drawing/2014/main" id="{D8045A34-27C8-4536-822D-836D9DCAAC00}"/>
              </a:ext>
            </a:extLst>
          </p:cNvPr>
          <p:cNvSpPr txBox="1"/>
          <p:nvPr/>
        </p:nvSpPr>
        <p:spPr>
          <a:xfrm>
            <a:off x="311978" y="1122853"/>
            <a:ext cx="8364478" cy="2646878"/>
          </a:xfrm>
          <a:prstGeom prst="rect">
            <a:avLst/>
          </a:prstGeom>
          <a:noFill/>
        </p:spPr>
        <p:txBody>
          <a:bodyPr wrap="square">
            <a:spAutoFit/>
          </a:bodyPr>
          <a:lstStyle/>
          <a:p>
            <a:r>
              <a:rPr lang="cs-CZ" sz="2000" dirty="0">
                <a:solidFill>
                  <a:srgbClr val="424242"/>
                </a:solidFill>
              </a:rPr>
              <a:t>Anafylaktický šok je způsoben přehnanou alergickou reakcí. Celotělové vyplavení kterého hormonu/</a:t>
            </a:r>
            <a:r>
              <a:rPr lang="cs-CZ" sz="2000" dirty="0" err="1">
                <a:solidFill>
                  <a:srgbClr val="424242"/>
                </a:solidFill>
              </a:rPr>
              <a:t>působku</a:t>
            </a:r>
            <a:r>
              <a:rPr lang="cs-CZ" sz="2000" dirty="0">
                <a:solidFill>
                  <a:srgbClr val="424242"/>
                </a:solidFill>
              </a:rPr>
              <a:t> je příčinou anafylaktického šoku? </a:t>
            </a:r>
          </a:p>
          <a:p>
            <a:endParaRPr lang="cs-CZ" dirty="0"/>
          </a:p>
          <a:p>
            <a:pPr marL="342900" indent="-342900">
              <a:buFont typeface="+mj-lt"/>
              <a:buAutoNum type="alphaLcParenR"/>
            </a:pPr>
            <a:r>
              <a:rPr lang="cs-CZ" dirty="0"/>
              <a:t>Adrenalin</a:t>
            </a:r>
          </a:p>
          <a:p>
            <a:pPr marL="342900" indent="-342900">
              <a:buFont typeface="+mj-lt"/>
              <a:buAutoNum type="alphaLcParenR"/>
            </a:pPr>
            <a:r>
              <a:rPr lang="cs-CZ" dirty="0"/>
              <a:t>Acetylcholin</a:t>
            </a:r>
          </a:p>
          <a:p>
            <a:pPr marL="342900" indent="-342900">
              <a:buFont typeface="+mj-lt"/>
              <a:buAutoNum type="alphaLcParenR"/>
            </a:pPr>
            <a:r>
              <a:rPr lang="cs-CZ" dirty="0"/>
              <a:t>Histamin</a:t>
            </a:r>
          </a:p>
          <a:p>
            <a:pPr marL="342900" indent="-342900">
              <a:buFont typeface="+mj-lt"/>
              <a:buAutoNum type="alphaLcParenR"/>
            </a:pPr>
            <a:r>
              <a:rPr lang="cs-CZ" dirty="0"/>
              <a:t>Serotonin</a:t>
            </a:r>
          </a:p>
          <a:p>
            <a:pPr marL="342900" indent="-342900">
              <a:buFont typeface="+mj-lt"/>
              <a:buAutoNum type="alphaLcParenR"/>
            </a:pPr>
            <a:r>
              <a:rPr lang="cs-CZ" dirty="0" err="1"/>
              <a:t>Endotelin</a:t>
            </a:r>
            <a:endParaRPr lang="cs-CZ" dirty="0"/>
          </a:p>
          <a:p>
            <a:pPr marL="342900" indent="-342900">
              <a:buFont typeface="+mj-lt"/>
              <a:buAutoNum type="alphaLcParenR"/>
            </a:pPr>
            <a:r>
              <a:rPr lang="cs-CZ" dirty="0"/>
              <a:t>Inzulin</a:t>
            </a:r>
          </a:p>
        </p:txBody>
      </p:sp>
      <p:pic>
        <p:nvPicPr>
          <p:cNvPr id="6" name="Picture 4" descr="Vosa - Vosy, likvidace | Štenice Most, DDD">
            <a:extLst>
              <a:ext uri="{FF2B5EF4-FFF2-40B4-BE49-F238E27FC236}">
                <a16:creationId xmlns:a16="http://schemas.microsoft.com/office/drawing/2014/main" id="{9E983D6D-0EFE-4951-B63C-52D4442D1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76872"/>
            <a:ext cx="2429701" cy="13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9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4850A0-C557-4F79-A38D-3E7076F6BE0C}"/>
              </a:ext>
            </a:extLst>
          </p:cNvPr>
          <p:cNvSpPr txBox="1"/>
          <p:nvPr/>
        </p:nvSpPr>
        <p:spPr>
          <a:xfrm>
            <a:off x="311978" y="265925"/>
            <a:ext cx="8724518" cy="584775"/>
          </a:xfrm>
          <a:prstGeom prst="rect">
            <a:avLst/>
          </a:prstGeom>
          <a:noFill/>
        </p:spPr>
        <p:txBody>
          <a:bodyPr wrap="square" rtlCol="0">
            <a:spAutoFit/>
          </a:bodyPr>
          <a:lstStyle/>
          <a:p>
            <a:r>
              <a:rPr lang="cs-CZ" sz="3200" b="1" dirty="0"/>
              <a:t>Anafylaktický šok – alergická reakce</a:t>
            </a:r>
          </a:p>
        </p:txBody>
      </p:sp>
      <p:sp>
        <p:nvSpPr>
          <p:cNvPr id="5" name="TextovéPole 4">
            <a:extLst>
              <a:ext uri="{FF2B5EF4-FFF2-40B4-BE49-F238E27FC236}">
                <a16:creationId xmlns:a16="http://schemas.microsoft.com/office/drawing/2014/main" id="{D8045A34-27C8-4536-822D-836D9DCAAC00}"/>
              </a:ext>
            </a:extLst>
          </p:cNvPr>
          <p:cNvSpPr txBox="1"/>
          <p:nvPr/>
        </p:nvSpPr>
        <p:spPr>
          <a:xfrm>
            <a:off x="311978" y="1122853"/>
            <a:ext cx="8364478" cy="2646878"/>
          </a:xfrm>
          <a:prstGeom prst="rect">
            <a:avLst/>
          </a:prstGeom>
          <a:noFill/>
        </p:spPr>
        <p:txBody>
          <a:bodyPr wrap="square">
            <a:spAutoFit/>
          </a:bodyPr>
          <a:lstStyle/>
          <a:p>
            <a:r>
              <a:rPr lang="cs-CZ" sz="2000" dirty="0">
                <a:solidFill>
                  <a:srgbClr val="424242"/>
                </a:solidFill>
              </a:rPr>
              <a:t>Anafylaktický šok je způsoben přehnanou alergickou reakcí. Celotělové vyplavení kterého hormonu/</a:t>
            </a:r>
            <a:r>
              <a:rPr lang="cs-CZ" sz="2000" dirty="0" err="1">
                <a:solidFill>
                  <a:srgbClr val="424242"/>
                </a:solidFill>
              </a:rPr>
              <a:t>působku</a:t>
            </a:r>
            <a:r>
              <a:rPr lang="cs-CZ" sz="2000" dirty="0">
                <a:solidFill>
                  <a:srgbClr val="424242"/>
                </a:solidFill>
              </a:rPr>
              <a:t> je příčinou anafylaktického šoku? </a:t>
            </a:r>
          </a:p>
          <a:p>
            <a:endParaRPr lang="cs-CZ" dirty="0"/>
          </a:p>
          <a:p>
            <a:pPr marL="342900" indent="-342900">
              <a:buFont typeface="+mj-lt"/>
              <a:buAutoNum type="alphaLcParenR"/>
            </a:pPr>
            <a:r>
              <a:rPr lang="cs-CZ" dirty="0"/>
              <a:t>Adrenalin</a:t>
            </a:r>
          </a:p>
          <a:p>
            <a:pPr marL="342900" indent="-342900">
              <a:buFont typeface="+mj-lt"/>
              <a:buAutoNum type="alphaLcParenR"/>
            </a:pPr>
            <a:r>
              <a:rPr lang="cs-CZ" dirty="0"/>
              <a:t>Acetylcholin</a:t>
            </a:r>
          </a:p>
          <a:p>
            <a:pPr marL="342900" indent="-342900">
              <a:buFont typeface="+mj-lt"/>
              <a:buAutoNum type="alphaLcParenR"/>
            </a:pPr>
            <a:r>
              <a:rPr lang="cs-CZ" dirty="0">
                <a:solidFill>
                  <a:srgbClr val="FF0000"/>
                </a:solidFill>
              </a:rPr>
              <a:t>Histamin</a:t>
            </a:r>
          </a:p>
          <a:p>
            <a:pPr marL="342900" indent="-342900">
              <a:buFont typeface="+mj-lt"/>
              <a:buAutoNum type="alphaLcParenR"/>
            </a:pPr>
            <a:r>
              <a:rPr lang="cs-CZ" dirty="0"/>
              <a:t>Serotonin</a:t>
            </a:r>
          </a:p>
          <a:p>
            <a:pPr marL="342900" indent="-342900">
              <a:buFont typeface="+mj-lt"/>
              <a:buAutoNum type="alphaLcParenR"/>
            </a:pPr>
            <a:r>
              <a:rPr lang="cs-CZ" dirty="0" err="1"/>
              <a:t>Endotelin</a:t>
            </a:r>
            <a:endParaRPr lang="cs-CZ" dirty="0"/>
          </a:p>
          <a:p>
            <a:pPr marL="342900" indent="-342900">
              <a:buFont typeface="+mj-lt"/>
              <a:buAutoNum type="alphaLcParenR"/>
            </a:pPr>
            <a:r>
              <a:rPr lang="cs-CZ" dirty="0"/>
              <a:t>Inzulin</a:t>
            </a:r>
          </a:p>
        </p:txBody>
      </p:sp>
      <p:pic>
        <p:nvPicPr>
          <p:cNvPr id="6" name="Picture 4" descr="Vosa - Vosy, likvidace | Štenice Most, DDD">
            <a:extLst>
              <a:ext uri="{FF2B5EF4-FFF2-40B4-BE49-F238E27FC236}">
                <a16:creationId xmlns:a16="http://schemas.microsoft.com/office/drawing/2014/main" id="{9E983D6D-0EFE-4951-B63C-52D4442D1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76872"/>
            <a:ext cx="2429701" cy="13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42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Anafylaktický šok – alergická reakce</a:t>
            </a:r>
          </a:p>
        </p:txBody>
      </p:sp>
      <p:sp>
        <p:nvSpPr>
          <p:cNvPr id="4" name="TextovéPole 3"/>
          <p:cNvSpPr txBox="1"/>
          <p:nvPr/>
        </p:nvSpPr>
        <p:spPr>
          <a:xfrm>
            <a:off x="209740" y="925619"/>
            <a:ext cx="8934259" cy="707886"/>
          </a:xfrm>
          <a:prstGeom prst="rect">
            <a:avLst/>
          </a:prstGeom>
          <a:noFill/>
        </p:spPr>
        <p:txBody>
          <a:bodyPr wrap="square" rtlCol="0">
            <a:spAutoFit/>
          </a:bodyPr>
          <a:lstStyle/>
          <a:p>
            <a:r>
              <a:rPr lang="cs-CZ" sz="2000" dirty="0"/>
              <a:t>Uvolnění </a:t>
            </a:r>
            <a:r>
              <a:rPr lang="cs-CZ" sz="2000" b="1" u="sng" dirty="0">
                <a:solidFill>
                  <a:srgbClr val="FF0000"/>
                </a:solidFill>
              </a:rPr>
              <a:t>histaminu</a:t>
            </a:r>
            <a:r>
              <a:rPr lang="cs-CZ" sz="2000" dirty="0"/>
              <a:t> a dalších mediátorů z bílých krvinek jako </a:t>
            </a:r>
            <a:br>
              <a:rPr lang="cs-CZ" sz="2000" dirty="0"/>
            </a:br>
            <a:r>
              <a:rPr lang="cs-CZ" sz="2000" dirty="0"/>
              <a:t>většinou reakce na alergen.</a:t>
            </a:r>
          </a:p>
        </p:txBody>
      </p:sp>
      <p:sp>
        <p:nvSpPr>
          <p:cNvPr id="5" name="TextovéPole 4">
            <a:extLst>
              <a:ext uri="{FF2B5EF4-FFF2-40B4-BE49-F238E27FC236}">
                <a16:creationId xmlns:a16="http://schemas.microsoft.com/office/drawing/2014/main" id="{BC185507-2C28-408B-8137-DC01F9E36223}"/>
              </a:ext>
            </a:extLst>
          </p:cNvPr>
          <p:cNvSpPr txBox="1"/>
          <p:nvPr/>
        </p:nvSpPr>
        <p:spPr>
          <a:xfrm>
            <a:off x="-108520" y="43800"/>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6" name="Picture 4" descr="Vosa - Vosy, likvidace | Štenice Most, DDD">
            <a:extLst>
              <a:ext uri="{FF2B5EF4-FFF2-40B4-BE49-F238E27FC236}">
                <a16:creationId xmlns:a16="http://schemas.microsoft.com/office/drawing/2014/main" id="{B230AAF5-552B-48FA-8B77-465EC7916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126" y="60840"/>
            <a:ext cx="2429701" cy="13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8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39102"/>
          </a:xfrm>
          <a:prstGeom prst="rect">
            <a:avLst/>
          </a:prstGeom>
          <a:noFill/>
        </p:spPr>
        <p:txBody>
          <a:bodyPr wrap="square" rtlCol="0">
            <a:spAutoFit/>
          </a:bodyPr>
          <a:lstStyle/>
          <a:p>
            <a:r>
              <a:rPr lang="cs-CZ" sz="2000" dirty="0">
                <a:solidFill>
                  <a:srgbClr val="424242"/>
                </a:solidFill>
              </a:rPr>
              <a:t>Histamin způsobuje</a:t>
            </a:r>
          </a:p>
          <a:p>
            <a:endParaRPr lang="cs-CZ" dirty="0"/>
          </a:p>
          <a:p>
            <a:pPr marL="342900" indent="-342900">
              <a:buFont typeface="+mj-lt"/>
              <a:buAutoNum type="alphaLcParenR"/>
            </a:pPr>
            <a:r>
              <a:rPr lang="cs-CZ" dirty="0"/>
              <a:t>vazokonstrikci</a:t>
            </a:r>
          </a:p>
          <a:p>
            <a:pPr marL="342900" indent="-342900">
              <a:buFont typeface="+mj-lt"/>
              <a:buAutoNum type="alphaLcParenR"/>
            </a:pPr>
            <a:r>
              <a:rPr lang="cs-CZ" dirty="0"/>
              <a:t>vazodilataci</a:t>
            </a:r>
          </a:p>
          <a:p>
            <a:pPr marL="342900" indent="-342900">
              <a:buFont typeface="+mj-lt"/>
              <a:buAutoNum type="alphaLcParenR"/>
            </a:pPr>
            <a:r>
              <a:rPr lang="cs-CZ" dirty="0" err="1"/>
              <a:t>bronchokonstrikci</a:t>
            </a:r>
            <a:r>
              <a:rPr lang="cs-CZ" dirty="0"/>
              <a:t> </a:t>
            </a:r>
          </a:p>
          <a:p>
            <a:pPr marL="342900" indent="-342900">
              <a:buFont typeface="+mj-lt"/>
              <a:buAutoNum type="alphaLcParenR"/>
            </a:pPr>
            <a:r>
              <a:rPr lang="cs-CZ" dirty="0" err="1"/>
              <a:t>bronchodilataci</a:t>
            </a:r>
            <a:endParaRPr lang="cs-CZ" dirty="0"/>
          </a:p>
          <a:p>
            <a:pPr marL="342900" indent="-342900">
              <a:buFont typeface="+mj-lt"/>
              <a:buAutoNum type="alphaLcParenR"/>
            </a:pPr>
            <a:r>
              <a:rPr lang="cs-CZ" dirty="0"/>
              <a:t>otoky</a:t>
            </a:r>
          </a:p>
          <a:p>
            <a:pPr marL="342900" indent="-342900">
              <a:buFont typeface="+mj-lt"/>
              <a:buAutoNum type="alphaLcParenR"/>
            </a:pPr>
            <a:endParaRPr lang="cs-CZ" dirty="0"/>
          </a:p>
        </p:txBody>
      </p:sp>
      <p:pic>
        <p:nvPicPr>
          <p:cNvPr id="4" name="Picture 2" descr="Objevil jsem na Radouči několik hnízd zápřednice jedovaté - Ekolist.cz">
            <a:extLst>
              <a:ext uri="{FF2B5EF4-FFF2-40B4-BE49-F238E27FC236}">
                <a16:creationId xmlns:a16="http://schemas.microsoft.com/office/drawing/2014/main" id="{EFE50284-1CF0-4FD1-A387-2EC769A04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26202"/>
            <a:ext cx="3514652" cy="230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03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39102"/>
          </a:xfrm>
          <a:prstGeom prst="rect">
            <a:avLst/>
          </a:prstGeom>
          <a:noFill/>
        </p:spPr>
        <p:txBody>
          <a:bodyPr wrap="square" rtlCol="0">
            <a:spAutoFit/>
          </a:bodyPr>
          <a:lstStyle/>
          <a:p>
            <a:r>
              <a:rPr lang="cs-CZ" sz="2000" dirty="0">
                <a:solidFill>
                  <a:srgbClr val="424242"/>
                </a:solidFill>
              </a:rPr>
              <a:t>Histamin způsobuje</a:t>
            </a:r>
          </a:p>
          <a:p>
            <a:endParaRPr lang="cs-CZ" dirty="0"/>
          </a:p>
          <a:p>
            <a:pPr marL="342900" indent="-342900">
              <a:buFont typeface="+mj-lt"/>
              <a:buAutoNum type="alphaLcParenR"/>
            </a:pPr>
            <a:r>
              <a:rPr lang="cs-CZ" dirty="0"/>
              <a:t>vazokonstrikci</a:t>
            </a:r>
          </a:p>
          <a:p>
            <a:pPr marL="342900" indent="-342900">
              <a:buFont typeface="+mj-lt"/>
              <a:buAutoNum type="alphaLcParenR"/>
            </a:pPr>
            <a:r>
              <a:rPr lang="cs-CZ" dirty="0">
                <a:solidFill>
                  <a:srgbClr val="FF0000"/>
                </a:solidFill>
              </a:rPr>
              <a:t>vazodilataci</a:t>
            </a:r>
          </a:p>
          <a:p>
            <a:pPr marL="342900" indent="-342900">
              <a:buFont typeface="+mj-lt"/>
              <a:buAutoNum type="alphaLcParenR"/>
            </a:pPr>
            <a:r>
              <a:rPr lang="cs-CZ" dirty="0" err="1"/>
              <a:t>bronchokonstrikci</a:t>
            </a:r>
            <a:r>
              <a:rPr lang="cs-CZ" dirty="0"/>
              <a:t> </a:t>
            </a:r>
          </a:p>
          <a:p>
            <a:pPr marL="342900" indent="-342900">
              <a:buFont typeface="+mj-lt"/>
              <a:buAutoNum type="alphaLcParenR"/>
            </a:pPr>
            <a:r>
              <a:rPr lang="cs-CZ" dirty="0" err="1">
                <a:solidFill>
                  <a:srgbClr val="FF0000"/>
                </a:solidFill>
              </a:rPr>
              <a:t>bronchodilataci</a:t>
            </a:r>
            <a:endParaRPr lang="cs-CZ" dirty="0">
              <a:solidFill>
                <a:srgbClr val="FF0000"/>
              </a:solidFill>
            </a:endParaRPr>
          </a:p>
          <a:p>
            <a:pPr marL="342900" indent="-342900">
              <a:buFont typeface="+mj-lt"/>
              <a:buAutoNum type="alphaLcParenR"/>
            </a:pPr>
            <a:r>
              <a:rPr lang="cs-CZ" dirty="0">
                <a:solidFill>
                  <a:srgbClr val="FF0000"/>
                </a:solidFill>
              </a:rPr>
              <a:t>otoky</a:t>
            </a:r>
          </a:p>
          <a:p>
            <a:pPr marL="342900" indent="-342900">
              <a:buFont typeface="+mj-lt"/>
              <a:buAutoNum type="alphaLcParenR"/>
            </a:pPr>
            <a:endParaRPr lang="cs-CZ" dirty="0"/>
          </a:p>
        </p:txBody>
      </p:sp>
      <p:pic>
        <p:nvPicPr>
          <p:cNvPr id="4" name="Picture 2" descr="Objevil jsem na Radouči několik hnízd zápřednice jedovaté - Ekolist.cz">
            <a:extLst>
              <a:ext uri="{FF2B5EF4-FFF2-40B4-BE49-F238E27FC236}">
                <a16:creationId xmlns:a16="http://schemas.microsoft.com/office/drawing/2014/main" id="{EFE50284-1CF0-4FD1-A387-2EC769A04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26202"/>
            <a:ext cx="3514652" cy="230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73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Anafylaktický šok – alergická reakce</a:t>
            </a:r>
          </a:p>
        </p:txBody>
      </p:sp>
      <p:sp>
        <p:nvSpPr>
          <p:cNvPr id="4" name="TextovéPole 3"/>
          <p:cNvSpPr txBox="1"/>
          <p:nvPr/>
        </p:nvSpPr>
        <p:spPr>
          <a:xfrm>
            <a:off x="209740" y="925619"/>
            <a:ext cx="8934259" cy="1323439"/>
          </a:xfrm>
          <a:prstGeom prst="rect">
            <a:avLst/>
          </a:prstGeom>
          <a:noFill/>
        </p:spPr>
        <p:txBody>
          <a:bodyPr wrap="square" rtlCol="0">
            <a:spAutoFit/>
          </a:bodyPr>
          <a:lstStyle/>
          <a:p>
            <a:r>
              <a:rPr lang="cs-CZ" sz="2000" dirty="0"/>
              <a:t>Uvolnění </a:t>
            </a:r>
            <a:r>
              <a:rPr lang="cs-CZ" sz="2000" b="1" u="sng" dirty="0">
                <a:solidFill>
                  <a:srgbClr val="FF0000"/>
                </a:solidFill>
              </a:rPr>
              <a:t>histaminu</a:t>
            </a:r>
            <a:r>
              <a:rPr lang="cs-CZ" sz="2000" dirty="0"/>
              <a:t> a dalších mediátorů z bílých krvinek jako </a:t>
            </a:r>
            <a:br>
              <a:rPr lang="cs-CZ" sz="2000" dirty="0"/>
            </a:br>
            <a:r>
              <a:rPr lang="cs-CZ" sz="2000" dirty="0"/>
              <a:t>většinou reakce na </a:t>
            </a:r>
            <a:r>
              <a:rPr lang="cs-CZ" sz="2000" dirty="0" err="1"/>
              <a:t>alergen.Histamin</a:t>
            </a:r>
            <a:r>
              <a:rPr lang="cs-CZ" sz="2000" dirty="0"/>
              <a:t> je </a:t>
            </a:r>
            <a:r>
              <a:rPr lang="cs-CZ" sz="2000" b="1" dirty="0">
                <a:solidFill>
                  <a:srgbClr val="0000CC"/>
                </a:solidFill>
              </a:rPr>
              <a:t>vazodilatátor</a:t>
            </a:r>
            <a:r>
              <a:rPr lang="cs-CZ" sz="2000" b="1" dirty="0"/>
              <a:t> </a:t>
            </a:r>
            <a:br>
              <a:rPr lang="cs-CZ" sz="2000" b="1" dirty="0"/>
            </a:br>
            <a:r>
              <a:rPr lang="cs-CZ" sz="2000" b="1" dirty="0"/>
              <a:t>a </a:t>
            </a:r>
            <a:r>
              <a:rPr lang="cs-CZ" sz="2000" b="1" dirty="0" err="1">
                <a:solidFill>
                  <a:srgbClr val="0000CC"/>
                </a:solidFill>
              </a:rPr>
              <a:t>bronchokonstriktor</a:t>
            </a:r>
            <a:r>
              <a:rPr lang="cs-CZ" sz="2000" dirty="0"/>
              <a:t>. Působí obvykle lokálně, ale jeho </a:t>
            </a:r>
            <a:br>
              <a:rPr lang="cs-CZ" sz="2000" dirty="0"/>
            </a:br>
            <a:r>
              <a:rPr lang="cs-CZ" sz="2000" dirty="0"/>
              <a:t>systémové uvolnění má mnoho nežádoucích účinků</a:t>
            </a:r>
          </a:p>
        </p:txBody>
      </p:sp>
      <p:pic>
        <p:nvPicPr>
          <p:cNvPr id="14338" name="Picture 2" descr="Anafylaktický šok – Wikipedie">
            <a:extLst>
              <a:ext uri="{FF2B5EF4-FFF2-40B4-BE49-F238E27FC236}">
                <a16:creationId xmlns:a16="http://schemas.microsoft.com/office/drawing/2014/main" id="{05A87466-C106-4351-BA79-9A50D8AF0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327" y="1404637"/>
            <a:ext cx="20955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osa - Vosy, likvidace | Štenice Most, DDD">
            <a:extLst>
              <a:ext uri="{FF2B5EF4-FFF2-40B4-BE49-F238E27FC236}">
                <a16:creationId xmlns:a16="http://schemas.microsoft.com/office/drawing/2014/main" id="{B230AAF5-552B-48FA-8B77-465EC7916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126" y="60840"/>
            <a:ext cx="2429701" cy="13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34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4001095"/>
          </a:xfrm>
          <a:prstGeom prst="rect">
            <a:avLst/>
          </a:prstGeom>
          <a:noFill/>
        </p:spPr>
        <p:txBody>
          <a:bodyPr wrap="square" rtlCol="0">
            <a:spAutoFit/>
          </a:bodyPr>
          <a:lstStyle/>
          <a:p>
            <a:r>
              <a:rPr lang="cs-CZ" sz="2000" dirty="0">
                <a:solidFill>
                  <a:srgbClr val="424242"/>
                </a:solidFill>
              </a:rPr>
              <a:t>Anafylaktický šok se projevuje</a:t>
            </a:r>
          </a:p>
          <a:p>
            <a:endParaRPr lang="cs-CZ" dirty="0"/>
          </a:p>
          <a:p>
            <a:pPr marL="342900" indent="-342900">
              <a:buFont typeface="+mj-lt"/>
              <a:buAutoNum type="alphaLcParenR"/>
            </a:pPr>
            <a:r>
              <a:rPr lang="cs-CZ" dirty="0"/>
              <a:t>hypertenzí</a:t>
            </a:r>
          </a:p>
          <a:p>
            <a:pPr marL="342900" indent="-342900">
              <a:buFont typeface="+mj-lt"/>
              <a:buAutoNum type="alphaLcParenR"/>
            </a:pPr>
            <a:r>
              <a:rPr lang="cs-CZ" dirty="0"/>
              <a:t>krvácením</a:t>
            </a:r>
          </a:p>
          <a:p>
            <a:pPr marL="342900" indent="-342900">
              <a:buFont typeface="+mj-lt"/>
              <a:buAutoNum type="alphaLcParenR"/>
            </a:pPr>
            <a:r>
              <a:rPr lang="cs-CZ" dirty="0"/>
              <a:t>hypotenzí </a:t>
            </a:r>
          </a:p>
          <a:p>
            <a:pPr marL="342900" indent="-342900">
              <a:buFont typeface="+mj-lt"/>
              <a:buAutoNum type="alphaLcParenR"/>
            </a:pPr>
            <a:r>
              <a:rPr lang="cs-CZ" dirty="0"/>
              <a:t>dušností</a:t>
            </a:r>
          </a:p>
          <a:p>
            <a:pPr marL="342900" indent="-342900">
              <a:buFont typeface="+mj-lt"/>
              <a:buAutoNum type="alphaLcParenR"/>
            </a:pPr>
            <a:r>
              <a:rPr lang="cs-CZ" dirty="0"/>
              <a:t>Obstrukcí dýchacích cest</a:t>
            </a:r>
          </a:p>
          <a:p>
            <a:pPr marL="342900" indent="-342900">
              <a:buFont typeface="+mj-lt"/>
              <a:buAutoNum type="alphaLcParenR"/>
            </a:pPr>
            <a:r>
              <a:rPr lang="cs-CZ" dirty="0"/>
              <a:t>Otoky</a:t>
            </a:r>
          </a:p>
          <a:p>
            <a:pPr marL="342900" indent="-342900">
              <a:buFont typeface="+mj-lt"/>
              <a:buAutoNum type="alphaLcParenR"/>
            </a:pPr>
            <a:r>
              <a:rPr lang="cs-CZ" dirty="0"/>
              <a:t>Škytáním</a:t>
            </a:r>
          </a:p>
          <a:p>
            <a:pPr marL="342900" indent="-342900">
              <a:buFont typeface="+mj-lt"/>
              <a:buAutoNum type="alphaLcParenR"/>
            </a:pPr>
            <a:r>
              <a:rPr lang="cs-CZ" dirty="0"/>
              <a:t>Fobií z pavouků</a:t>
            </a:r>
          </a:p>
          <a:p>
            <a:pPr marL="342900" indent="-342900">
              <a:buFont typeface="+mj-lt"/>
              <a:buAutoNum type="alphaLcParenR"/>
            </a:pPr>
            <a:r>
              <a:rPr lang="cs-CZ" dirty="0"/>
              <a:t>Svěděním kůže</a:t>
            </a:r>
          </a:p>
          <a:p>
            <a:pPr marL="342900" indent="-342900">
              <a:buFont typeface="+mj-lt"/>
              <a:buAutoNum type="alphaLcParenR"/>
            </a:pPr>
            <a:r>
              <a:rPr lang="cs-CZ" dirty="0"/>
              <a:t>Bradykardií</a:t>
            </a:r>
          </a:p>
          <a:p>
            <a:pPr marL="342900" indent="-342900">
              <a:buFont typeface="+mj-lt"/>
              <a:buAutoNum type="alphaLcParenR"/>
            </a:pPr>
            <a:r>
              <a:rPr lang="cs-CZ" dirty="0"/>
              <a:t>Tachykardií</a:t>
            </a:r>
          </a:p>
          <a:p>
            <a:pPr marL="342900" indent="-342900">
              <a:buFont typeface="+mj-lt"/>
              <a:buAutoNum type="alphaLcParenR"/>
            </a:pPr>
            <a:r>
              <a:rPr lang="cs-CZ" dirty="0"/>
              <a:t>Kožní bledostí</a:t>
            </a:r>
          </a:p>
        </p:txBody>
      </p:sp>
      <p:pic>
        <p:nvPicPr>
          <p:cNvPr id="22530" name="Picture 2" descr="Modřiny a napuchlý obličej: Tuto dívku nikdo nezbil, trpí těžkou alergickou  reakcí | JenŽeny.cz">
            <a:extLst>
              <a:ext uri="{FF2B5EF4-FFF2-40B4-BE49-F238E27FC236}">
                <a16:creationId xmlns:a16="http://schemas.microsoft.com/office/drawing/2014/main" id="{C55782A6-1B85-4FD8-B26E-569BE0A06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20080"/>
            <a:ext cx="3521596" cy="541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04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4001095"/>
          </a:xfrm>
          <a:prstGeom prst="rect">
            <a:avLst/>
          </a:prstGeom>
          <a:noFill/>
        </p:spPr>
        <p:txBody>
          <a:bodyPr wrap="square" rtlCol="0">
            <a:spAutoFit/>
          </a:bodyPr>
          <a:lstStyle/>
          <a:p>
            <a:r>
              <a:rPr lang="cs-CZ" sz="2000" dirty="0">
                <a:solidFill>
                  <a:srgbClr val="424242"/>
                </a:solidFill>
              </a:rPr>
              <a:t>Anafylaktický šok se projevuje</a:t>
            </a:r>
          </a:p>
          <a:p>
            <a:endParaRPr lang="cs-CZ" dirty="0"/>
          </a:p>
          <a:p>
            <a:pPr marL="342900" indent="-342900">
              <a:buFont typeface="+mj-lt"/>
              <a:buAutoNum type="alphaLcParenR"/>
            </a:pPr>
            <a:r>
              <a:rPr lang="cs-CZ" dirty="0"/>
              <a:t>hypertenzí</a:t>
            </a:r>
          </a:p>
          <a:p>
            <a:pPr marL="342900" indent="-342900">
              <a:buFont typeface="+mj-lt"/>
              <a:buAutoNum type="alphaLcParenR"/>
            </a:pPr>
            <a:r>
              <a:rPr lang="cs-CZ" dirty="0"/>
              <a:t>krvácením</a:t>
            </a:r>
          </a:p>
          <a:p>
            <a:pPr marL="342900" indent="-342900">
              <a:buFont typeface="+mj-lt"/>
              <a:buAutoNum type="alphaLcParenR"/>
            </a:pPr>
            <a:r>
              <a:rPr lang="cs-CZ" dirty="0">
                <a:solidFill>
                  <a:srgbClr val="FF0000"/>
                </a:solidFill>
              </a:rPr>
              <a:t>hypotenzí </a:t>
            </a:r>
          </a:p>
          <a:p>
            <a:pPr marL="342900" indent="-342900">
              <a:buFont typeface="+mj-lt"/>
              <a:buAutoNum type="alphaLcParenR"/>
            </a:pPr>
            <a:r>
              <a:rPr lang="cs-CZ" dirty="0">
                <a:solidFill>
                  <a:srgbClr val="FF0000"/>
                </a:solidFill>
              </a:rPr>
              <a:t>dušností</a:t>
            </a:r>
          </a:p>
          <a:p>
            <a:pPr marL="342900" indent="-342900">
              <a:buFont typeface="+mj-lt"/>
              <a:buAutoNum type="alphaLcParenR"/>
            </a:pPr>
            <a:r>
              <a:rPr lang="cs-CZ" dirty="0">
                <a:solidFill>
                  <a:srgbClr val="FF0000"/>
                </a:solidFill>
              </a:rPr>
              <a:t>Obstrukcí dýchacích cest</a:t>
            </a:r>
          </a:p>
          <a:p>
            <a:pPr marL="342900" indent="-342900">
              <a:buFont typeface="+mj-lt"/>
              <a:buAutoNum type="alphaLcParenR"/>
            </a:pPr>
            <a:r>
              <a:rPr lang="cs-CZ" dirty="0">
                <a:solidFill>
                  <a:srgbClr val="FF0000"/>
                </a:solidFill>
              </a:rPr>
              <a:t>Otoky</a:t>
            </a:r>
          </a:p>
          <a:p>
            <a:pPr marL="342900" indent="-342900">
              <a:buFont typeface="+mj-lt"/>
              <a:buAutoNum type="alphaLcParenR"/>
            </a:pPr>
            <a:r>
              <a:rPr lang="cs-CZ" dirty="0"/>
              <a:t>Škytáním</a:t>
            </a:r>
          </a:p>
          <a:p>
            <a:pPr marL="342900" indent="-342900">
              <a:buFont typeface="+mj-lt"/>
              <a:buAutoNum type="alphaLcParenR"/>
            </a:pPr>
            <a:r>
              <a:rPr lang="cs-CZ" dirty="0"/>
              <a:t>Fobií z pavouků</a:t>
            </a:r>
          </a:p>
          <a:p>
            <a:pPr marL="342900" indent="-342900">
              <a:buFont typeface="+mj-lt"/>
              <a:buAutoNum type="alphaLcParenR"/>
            </a:pPr>
            <a:r>
              <a:rPr lang="cs-CZ" dirty="0">
                <a:solidFill>
                  <a:srgbClr val="FF0000"/>
                </a:solidFill>
              </a:rPr>
              <a:t>Svěděním kůže</a:t>
            </a:r>
          </a:p>
          <a:p>
            <a:pPr marL="342900" indent="-342900">
              <a:buFont typeface="+mj-lt"/>
              <a:buAutoNum type="alphaLcParenR"/>
            </a:pPr>
            <a:r>
              <a:rPr lang="cs-CZ" dirty="0"/>
              <a:t>Bradykardií – někdy i ta</a:t>
            </a:r>
          </a:p>
          <a:p>
            <a:pPr marL="342900" indent="-342900">
              <a:buFont typeface="+mj-lt"/>
              <a:buAutoNum type="alphaLcParenR"/>
            </a:pPr>
            <a:r>
              <a:rPr lang="cs-CZ" dirty="0">
                <a:solidFill>
                  <a:srgbClr val="FF0000"/>
                </a:solidFill>
              </a:rPr>
              <a:t>Tachykardií</a:t>
            </a:r>
          </a:p>
          <a:p>
            <a:pPr marL="342900" indent="-342900">
              <a:buFont typeface="+mj-lt"/>
              <a:buAutoNum type="alphaLcParenR"/>
            </a:pPr>
            <a:r>
              <a:rPr lang="cs-CZ" dirty="0"/>
              <a:t>Kožní bledostí</a:t>
            </a:r>
          </a:p>
        </p:txBody>
      </p:sp>
      <p:pic>
        <p:nvPicPr>
          <p:cNvPr id="22530" name="Picture 2" descr="Modřiny a napuchlý obličej: Tuto dívku nikdo nezbil, trpí těžkou alergickou  reakcí | JenŽeny.cz">
            <a:extLst>
              <a:ext uri="{FF2B5EF4-FFF2-40B4-BE49-F238E27FC236}">
                <a16:creationId xmlns:a16="http://schemas.microsoft.com/office/drawing/2014/main" id="{C55782A6-1B85-4FD8-B26E-569BE0A06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20080"/>
            <a:ext cx="3521596" cy="541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8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Anafylaktický šok – alergická reakce</a:t>
            </a:r>
          </a:p>
        </p:txBody>
      </p:sp>
      <p:sp>
        <p:nvSpPr>
          <p:cNvPr id="4" name="TextovéPole 3"/>
          <p:cNvSpPr txBox="1"/>
          <p:nvPr/>
        </p:nvSpPr>
        <p:spPr>
          <a:xfrm>
            <a:off x="209740" y="925619"/>
            <a:ext cx="8934259" cy="5632311"/>
          </a:xfrm>
          <a:prstGeom prst="rect">
            <a:avLst/>
          </a:prstGeom>
          <a:noFill/>
        </p:spPr>
        <p:txBody>
          <a:bodyPr wrap="square" rtlCol="0">
            <a:spAutoFit/>
          </a:bodyPr>
          <a:lstStyle/>
          <a:p>
            <a:r>
              <a:rPr lang="cs-CZ" sz="2000" dirty="0"/>
              <a:t>Uvolnění </a:t>
            </a:r>
            <a:r>
              <a:rPr lang="cs-CZ" sz="2000" b="1" u="sng" dirty="0">
                <a:solidFill>
                  <a:srgbClr val="FF0000"/>
                </a:solidFill>
              </a:rPr>
              <a:t>histaminu</a:t>
            </a:r>
            <a:r>
              <a:rPr lang="cs-CZ" sz="2000" dirty="0"/>
              <a:t> a dalších mediátorů z bílých krvinek jako </a:t>
            </a:r>
            <a:br>
              <a:rPr lang="cs-CZ" sz="2000" dirty="0"/>
            </a:br>
            <a:r>
              <a:rPr lang="cs-CZ" sz="2000" dirty="0"/>
              <a:t>většinou reakce na </a:t>
            </a:r>
            <a:r>
              <a:rPr lang="cs-CZ" sz="2000" dirty="0" err="1"/>
              <a:t>alergen.Histamin</a:t>
            </a:r>
            <a:r>
              <a:rPr lang="cs-CZ" sz="2000" dirty="0"/>
              <a:t> je </a:t>
            </a:r>
            <a:r>
              <a:rPr lang="cs-CZ" sz="2000" b="1" dirty="0">
                <a:solidFill>
                  <a:srgbClr val="0000CC"/>
                </a:solidFill>
              </a:rPr>
              <a:t>vazodilatátor</a:t>
            </a:r>
            <a:r>
              <a:rPr lang="cs-CZ" sz="2000" b="1" dirty="0"/>
              <a:t> </a:t>
            </a:r>
            <a:br>
              <a:rPr lang="cs-CZ" sz="2000" b="1" dirty="0"/>
            </a:br>
            <a:r>
              <a:rPr lang="cs-CZ" sz="2000" b="1" dirty="0"/>
              <a:t>a </a:t>
            </a:r>
            <a:r>
              <a:rPr lang="cs-CZ" sz="2000" b="1" dirty="0" err="1">
                <a:solidFill>
                  <a:srgbClr val="0000CC"/>
                </a:solidFill>
              </a:rPr>
              <a:t>bronchokonstriktor</a:t>
            </a:r>
            <a:r>
              <a:rPr lang="cs-CZ" sz="2000" dirty="0"/>
              <a:t>. Působí obvykle lokálně, ale jeho </a:t>
            </a:r>
            <a:br>
              <a:rPr lang="cs-CZ" sz="2000" dirty="0"/>
            </a:br>
            <a:r>
              <a:rPr lang="cs-CZ" sz="2000" dirty="0"/>
              <a:t>systémové uvolnění má mnoho nežádoucích účinků</a:t>
            </a:r>
          </a:p>
          <a:p>
            <a:pPr marL="342900" indent="-342900">
              <a:buFont typeface="Arial" pitchFamily="34" charset="0"/>
              <a:buChar char="•"/>
            </a:pPr>
            <a:r>
              <a:rPr lang="cs-CZ" sz="2000" dirty="0"/>
              <a:t>Na celém těle </a:t>
            </a:r>
            <a:r>
              <a:rPr lang="cs-CZ" sz="2000" b="1" dirty="0"/>
              <a:t>kopřivka, svědění, otoky</a:t>
            </a:r>
          </a:p>
          <a:p>
            <a:pPr marL="800100" lvl="1" indent="-342900">
              <a:buFont typeface="Arial" pitchFamily="34" charset="0"/>
              <a:buChar char="•"/>
            </a:pPr>
            <a:r>
              <a:rPr lang="cs-CZ" sz="2000" dirty="0"/>
              <a:t>Kritické jsou otoky jazyka a dýchacích cest</a:t>
            </a:r>
          </a:p>
          <a:p>
            <a:pPr marL="342900" indent="-342900">
              <a:buFont typeface="Arial" pitchFamily="34" charset="0"/>
              <a:buChar char="•"/>
            </a:pPr>
            <a:r>
              <a:rPr lang="cs-CZ" sz="2000" dirty="0"/>
              <a:t>Dýchací cesty</a:t>
            </a:r>
          </a:p>
          <a:p>
            <a:pPr marL="800100" lvl="1" indent="-342900">
              <a:buFont typeface="Arial" pitchFamily="34" charset="0"/>
              <a:buChar char="•"/>
            </a:pPr>
            <a:r>
              <a:rPr lang="cs-CZ" sz="2000" b="1" dirty="0"/>
              <a:t>Otok horních DC </a:t>
            </a:r>
            <a:r>
              <a:rPr lang="cs-CZ" sz="2000" dirty="0"/>
              <a:t>(důsledek vazodilatace) – stridor </a:t>
            </a:r>
          </a:p>
          <a:p>
            <a:pPr marL="800100" lvl="1" indent="-342900">
              <a:buFont typeface="Arial" pitchFamily="34" charset="0"/>
              <a:buChar char="•"/>
            </a:pPr>
            <a:r>
              <a:rPr lang="cs-CZ" sz="2000" b="1" dirty="0"/>
              <a:t>Zúžení dolních DC </a:t>
            </a:r>
            <a:r>
              <a:rPr lang="cs-CZ" sz="2000" dirty="0"/>
              <a:t>(</a:t>
            </a:r>
            <a:r>
              <a:rPr lang="cs-CZ" sz="2000" dirty="0" err="1"/>
              <a:t>bronchokonstrikce</a:t>
            </a:r>
            <a:r>
              <a:rPr lang="cs-CZ" sz="2000" dirty="0"/>
              <a:t>) – sípání</a:t>
            </a:r>
          </a:p>
          <a:p>
            <a:pPr marL="342900" indent="-342900">
              <a:buFont typeface="Arial" pitchFamily="34" charset="0"/>
              <a:buChar char="•"/>
            </a:pPr>
            <a:r>
              <a:rPr lang="cs-CZ" sz="2000" dirty="0"/>
              <a:t>Systémová vazodilatace – prudký pokles R</a:t>
            </a:r>
          </a:p>
          <a:p>
            <a:pPr marL="800100" lvl="1" indent="-342900">
              <a:buFont typeface="Arial" pitchFamily="34" charset="0"/>
              <a:buChar char="•"/>
            </a:pPr>
            <a:r>
              <a:rPr lang="cs-CZ" sz="2000" b="1" dirty="0"/>
              <a:t>Klesá krevní tlak</a:t>
            </a:r>
          </a:p>
          <a:p>
            <a:pPr marL="800100" lvl="1" indent="-342900">
              <a:buFont typeface="Arial" pitchFamily="34" charset="0"/>
              <a:buChar char="•"/>
            </a:pPr>
            <a:r>
              <a:rPr lang="cs-CZ" sz="2000" dirty="0"/>
              <a:t>Krev se naleje do tkání – tekutina se filtruje do </a:t>
            </a:r>
            <a:r>
              <a:rPr lang="cs-CZ" sz="2000" dirty="0" err="1"/>
              <a:t>intersticia</a:t>
            </a:r>
            <a:r>
              <a:rPr lang="cs-CZ" sz="2000" dirty="0"/>
              <a:t> – ztráta objemu</a:t>
            </a:r>
          </a:p>
          <a:p>
            <a:pPr marL="800100" lvl="1" indent="-342900">
              <a:buFont typeface="Arial" pitchFamily="34" charset="0"/>
              <a:buChar char="•"/>
            </a:pPr>
            <a:r>
              <a:rPr lang="cs-CZ" sz="2000" dirty="0"/>
              <a:t>Krev se nevrací do srdce – sklesá srdeční výdej – klesá tlak – klesá prokrvení srdce – klesá srdeční aktivita -…. Začarovaný kruh… </a:t>
            </a:r>
          </a:p>
          <a:p>
            <a:endParaRPr lang="cs-CZ" sz="2000" dirty="0"/>
          </a:p>
          <a:p>
            <a:r>
              <a:rPr lang="cs-CZ" sz="2000" dirty="0"/>
              <a:t>Rozvine se </a:t>
            </a:r>
            <a:r>
              <a:rPr lang="cs-CZ" sz="2000" b="1" dirty="0">
                <a:solidFill>
                  <a:srgbClr val="FF0000"/>
                </a:solidFill>
              </a:rPr>
              <a:t>distribuční šok </a:t>
            </a:r>
            <a:r>
              <a:rPr lang="cs-CZ" sz="2000" dirty="0"/>
              <a:t>– krve neubývá, ale „vylila se do tkání“ a nevrací se do srdce</a:t>
            </a:r>
          </a:p>
          <a:p>
            <a:pPr marL="342900" indent="-342900">
              <a:buFont typeface="Arial" panose="020B0604020202020204" pitchFamily="34" charset="0"/>
              <a:buChar char="•"/>
            </a:pPr>
            <a:r>
              <a:rPr lang="cs-CZ" sz="2000" dirty="0"/>
              <a:t>Šokové projevy – tachykardie (v nejhorším bradykardie), hypotenze, slabý pulz,… </a:t>
            </a:r>
          </a:p>
        </p:txBody>
      </p:sp>
      <p:sp>
        <p:nvSpPr>
          <p:cNvPr id="5" name="TextovéPole 4">
            <a:extLst>
              <a:ext uri="{FF2B5EF4-FFF2-40B4-BE49-F238E27FC236}">
                <a16:creationId xmlns:a16="http://schemas.microsoft.com/office/drawing/2014/main" id="{BC185507-2C28-408B-8137-DC01F9E36223}"/>
              </a:ext>
            </a:extLst>
          </p:cNvPr>
          <p:cNvSpPr txBox="1"/>
          <p:nvPr/>
        </p:nvSpPr>
        <p:spPr>
          <a:xfrm>
            <a:off x="-108520" y="43800"/>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14338" name="Picture 2" descr="Anafylaktický šok – Wikipedie">
            <a:extLst>
              <a:ext uri="{FF2B5EF4-FFF2-40B4-BE49-F238E27FC236}">
                <a16:creationId xmlns:a16="http://schemas.microsoft.com/office/drawing/2014/main" id="{05A87466-C106-4351-BA79-9A50D8AF0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327" y="1404637"/>
            <a:ext cx="20955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osa - Vosy, likvidace | Štenice Most, DDD">
            <a:extLst>
              <a:ext uri="{FF2B5EF4-FFF2-40B4-BE49-F238E27FC236}">
                <a16:creationId xmlns:a16="http://schemas.microsoft.com/office/drawing/2014/main" id="{B230AAF5-552B-48FA-8B77-465EC7916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126" y="60840"/>
            <a:ext cx="2429701" cy="13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48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092881"/>
          </a:xfrm>
          <a:prstGeom prst="rect">
            <a:avLst/>
          </a:prstGeom>
          <a:noFill/>
        </p:spPr>
        <p:txBody>
          <a:bodyPr wrap="square" rtlCol="0">
            <a:spAutoFit/>
          </a:bodyPr>
          <a:lstStyle/>
          <a:p>
            <a:r>
              <a:rPr lang="cs-CZ" sz="2000" dirty="0">
                <a:solidFill>
                  <a:srgbClr val="424242"/>
                </a:solidFill>
              </a:rPr>
              <a:t>Masivní krvácení vede k poklesu krevního tlaku. Který regulační systém bude aktivován?</a:t>
            </a:r>
          </a:p>
          <a:p>
            <a:endParaRPr lang="cs-CZ" dirty="0"/>
          </a:p>
          <a:p>
            <a:pPr marL="342900" indent="-342900">
              <a:buFont typeface="+mj-lt"/>
              <a:buAutoNum type="alphaLcParenR"/>
            </a:pPr>
            <a:r>
              <a:rPr lang="cs-CZ" dirty="0"/>
              <a:t>Parasympatický nervový systém</a:t>
            </a:r>
          </a:p>
          <a:p>
            <a:pPr marL="342900" indent="-342900">
              <a:buFont typeface="+mj-lt"/>
              <a:buAutoNum type="alphaLcParenR"/>
            </a:pPr>
            <a:r>
              <a:rPr lang="cs-CZ" dirty="0">
                <a:solidFill>
                  <a:srgbClr val="FF0000"/>
                </a:solidFill>
              </a:rPr>
              <a:t>Sympatický nervový systém</a:t>
            </a:r>
          </a:p>
          <a:p>
            <a:pPr marL="342900" indent="-342900">
              <a:buFont typeface="+mj-lt"/>
              <a:buAutoNum type="alphaLcParenR"/>
            </a:pPr>
            <a:r>
              <a:rPr lang="cs-CZ" dirty="0"/>
              <a:t>Somatický nervový systém</a:t>
            </a:r>
          </a:p>
          <a:p>
            <a:pPr marL="342900" indent="-342900">
              <a:buFont typeface="+mj-lt"/>
              <a:buAutoNum type="alphaLcParenR"/>
            </a:pPr>
            <a:r>
              <a:rPr lang="cs-CZ" dirty="0"/>
              <a:t>Enterální nervový systém</a:t>
            </a:r>
          </a:p>
        </p:txBody>
      </p:sp>
      <p:pic>
        <p:nvPicPr>
          <p:cNvPr id="13314" name="Picture 2" descr="Tourniquet Slack: Pulling tight is more important than the windlass – Next  Generation Combat Medic">
            <a:extLst>
              <a:ext uri="{FF2B5EF4-FFF2-40B4-BE49-F238E27FC236}">
                <a16:creationId xmlns:a16="http://schemas.microsoft.com/office/drawing/2014/main" id="{878C710F-BDB3-46C6-AD19-669A71ABE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01008"/>
            <a:ext cx="4139952" cy="275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4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11560" y="476672"/>
            <a:ext cx="7488832" cy="3447098"/>
          </a:xfrm>
          <a:prstGeom prst="rect">
            <a:avLst/>
          </a:prstGeom>
          <a:noFill/>
        </p:spPr>
        <p:txBody>
          <a:bodyPr wrap="square" rtlCol="0">
            <a:spAutoFit/>
          </a:bodyPr>
          <a:lstStyle/>
          <a:p>
            <a:r>
              <a:rPr lang="cs-CZ" sz="2000" dirty="0">
                <a:solidFill>
                  <a:srgbClr val="424242"/>
                </a:solidFill>
              </a:rPr>
              <a:t>Jak bychom řešili anafylaktický šok?</a:t>
            </a:r>
          </a:p>
          <a:p>
            <a:endParaRPr lang="cs-CZ" dirty="0"/>
          </a:p>
          <a:p>
            <a:pPr marL="342900" indent="-342900">
              <a:buFont typeface="+mj-lt"/>
              <a:buAutoNum type="alphaLcParenR"/>
            </a:pPr>
            <a:r>
              <a:rPr lang="cs-CZ" dirty="0"/>
              <a:t>Antibiotiky</a:t>
            </a:r>
          </a:p>
          <a:p>
            <a:pPr marL="342900" indent="-342900">
              <a:buFont typeface="+mj-lt"/>
              <a:buAutoNum type="alphaLcParenR"/>
            </a:pPr>
            <a:r>
              <a:rPr lang="cs-CZ" dirty="0"/>
              <a:t>Antiemetiky</a:t>
            </a:r>
          </a:p>
          <a:p>
            <a:pPr marL="342900" indent="-342900">
              <a:buFont typeface="+mj-lt"/>
              <a:buAutoNum type="alphaLcParenR"/>
            </a:pPr>
            <a:r>
              <a:rPr lang="cs-CZ" dirty="0"/>
              <a:t>Antidiuretiky</a:t>
            </a:r>
          </a:p>
          <a:p>
            <a:pPr marL="342900" indent="-342900">
              <a:buFont typeface="+mj-lt"/>
              <a:buAutoNum type="alphaLcParenR"/>
            </a:pPr>
            <a:r>
              <a:rPr lang="cs-CZ" dirty="0"/>
              <a:t>Antihistaminiky</a:t>
            </a:r>
          </a:p>
          <a:p>
            <a:pPr marL="342900" indent="-342900">
              <a:buFont typeface="+mj-lt"/>
              <a:buAutoNum type="alphaLcParenR"/>
            </a:pPr>
            <a:r>
              <a:rPr lang="cs-CZ" dirty="0"/>
              <a:t>Kortikosteroidy</a:t>
            </a:r>
          </a:p>
          <a:p>
            <a:pPr marL="342900" indent="-342900">
              <a:buFont typeface="+mj-lt"/>
              <a:buAutoNum type="alphaLcParenR"/>
            </a:pPr>
            <a:r>
              <a:rPr lang="cs-CZ" dirty="0"/>
              <a:t>Adrenalinem</a:t>
            </a:r>
          </a:p>
          <a:p>
            <a:pPr marL="342900" indent="-342900">
              <a:buFont typeface="+mj-lt"/>
              <a:buAutoNum type="alphaLcParenR"/>
            </a:pPr>
            <a:r>
              <a:rPr lang="cs-CZ" dirty="0" err="1"/>
              <a:t>Varfarinem</a:t>
            </a:r>
            <a:endParaRPr lang="cs-CZ" dirty="0"/>
          </a:p>
          <a:p>
            <a:pPr marL="342900" indent="-342900">
              <a:buFont typeface="+mj-lt"/>
              <a:buAutoNum type="alphaLcParenR"/>
            </a:pPr>
            <a:r>
              <a:rPr lang="cs-CZ" dirty="0"/>
              <a:t>Histaminem</a:t>
            </a:r>
          </a:p>
          <a:p>
            <a:pPr marL="342900" indent="-342900">
              <a:buFont typeface="+mj-lt"/>
              <a:buAutoNum type="alphaLcParenR"/>
            </a:pPr>
            <a:r>
              <a:rPr lang="cs-CZ" dirty="0"/>
              <a:t>Reninem</a:t>
            </a:r>
          </a:p>
          <a:p>
            <a:pPr marL="342900" indent="-342900">
              <a:buFont typeface="+mj-lt"/>
              <a:buAutoNum type="alphaLcParenR"/>
            </a:pPr>
            <a:endParaRPr lang="cs-CZ" dirty="0"/>
          </a:p>
        </p:txBody>
      </p:sp>
      <p:pic>
        <p:nvPicPr>
          <p:cNvPr id="4" name="Picture 2" descr="Sandoz launches epinephrine injection to US pharmacies">
            <a:extLst>
              <a:ext uri="{FF2B5EF4-FFF2-40B4-BE49-F238E27FC236}">
                <a16:creationId xmlns:a16="http://schemas.microsoft.com/office/drawing/2014/main" id="{81E59B7F-6F10-4A41-9210-657B4FAED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23537"/>
            <a:ext cx="4537011" cy="302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13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11560" y="476672"/>
            <a:ext cx="7488832" cy="3447098"/>
          </a:xfrm>
          <a:prstGeom prst="rect">
            <a:avLst/>
          </a:prstGeom>
          <a:noFill/>
        </p:spPr>
        <p:txBody>
          <a:bodyPr wrap="square" rtlCol="0">
            <a:spAutoFit/>
          </a:bodyPr>
          <a:lstStyle/>
          <a:p>
            <a:r>
              <a:rPr lang="cs-CZ" sz="2000" dirty="0">
                <a:solidFill>
                  <a:srgbClr val="424242"/>
                </a:solidFill>
              </a:rPr>
              <a:t>Jak bychom řešili anafylaktický šok?</a:t>
            </a:r>
          </a:p>
          <a:p>
            <a:endParaRPr lang="cs-CZ" dirty="0"/>
          </a:p>
          <a:p>
            <a:pPr marL="342900" indent="-342900">
              <a:buFont typeface="+mj-lt"/>
              <a:buAutoNum type="alphaLcParenR"/>
            </a:pPr>
            <a:r>
              <a:rPr lang="cs-CZ" dirty="0"/>
              <a:t>Antibiotiky</a:t>
            </a:r>
          </a:p>
          <a:p>
            <a:pPr marL="342900" indent="-342900">
              <a:buFont typeface="+mj-lt"/>
              <a:buAutoNum type="alphaLcParenR"/>
            </a:pPr>
            <a:r>
              <a:rPr lang="cs-CZ" dirty="0"/>
              <a:t>Antiemetiky</a:t>
            </a:r>
          </a:p>
          <a:p>
            <a:pPr marL="342900" indent="-342900">
              <a:buFont typeface="+mj-lt"/>
              <a:buAutoNum type="alphaLcParenR"/>
            </a:pPr>
            <a:r>
              <a:rPr lang="cs-CZ" dirty="0"/>
              <a:t>Antidiuretiky</a:t>
            </a:r>
          </a:p>
          <a:p>
            <a:pPr marL="342900" indent="-342900">
              <a:buFont typeface="+mj-lt"/>
              <a:buAutoNum type="alphaLcParenR"/>
            </a:pPr>
            <a:r>
              <a:rPr lang="cs-CZ" dirty="0">
                <a:solidFill>
                  <a:srgbClr val="FF0000"/>
                </a:solidFill>
              </a:rPr>
              <a:t>Antihistaminiky</a:t>
            </a:r>
          </a:p>
          <a:p>
            <a:pPr marL="342900" indent="-342900">
              <a:buFont typeface="+mj-lt"/>
              <a:buAutoNum type="alphaLcParenR"/>
            </a:pPr>
            <a:r>
              <a:rPr lang="cs-CZ" dirty="0">
                <a:solidFill>
                  <a:srgbClr val="FF0000"/>
                </a:solidFill>
              </a:rPr>
              <a:t>Kortikosteroidy</a:t>
            </a:r>
          </a:p>
          <a:p>
            <a:pPr marL="342900" indent="-342900">
              <a:buFont typeface="+mj-lt"/>
              <a:buAutoNum type="alphaLcParenR"/>
            </a:pPr>
            <a:r>
              <a:rPr lang="cs-CZ" dirty="0">
                <a:solidFill>
                  <a:srgbClr val="FF0000"/>
                </a:solidFill>
              </a:rPr>
              <a:t>Adrenalinem</a:t>
            </a:r>
          </a:p>
          <a:p>
            <a:pPr marL="342900" indent="-342900">
              <a:buFont typeface="+mj-lt"/>
              <a:buAutoNum type="alphaLcParenR"/>
            </a:pPr>
            <a:r>
              <a:rPr lang="cs-CZ" dirty="0" err="1"/>
              <a:t>Varfarinem</a:t>
            </a:r>
            <a:endParaRPr lang="cs-CZ" dirty="0"/>
          </a:p>
          <a:p>
            <a:pPr marL="342900" indent="-342900">
              <a:buFont typeface="+mj-lt"/>
              <a:buAutoNum type="alphaLcParenR"/>
            </a:pPr>
            <a:r>
              <a:rPr lang="cs-CZ" dirty="0"/>
              <a:t>Histaminem</a:t>
            </a:r>
          </a:p>
          <a:p>
            <a:pPr marL="342900" indent="-342900">
              <a:buFont typeface="+mj-lt"/>
              <a:buAutoNum type="alphaLcParenR"/>
            </a:pPr>
            <a:r>
              <a:rPr lang="cs-CZ" dirty="0"/>
              <a:t>Reninem</a:t>
            </a:r>
          </a:p>
          <a:p>
            <a:pPr marL="342900" indent="-342900">
              <a:buFont typeface="+mj-lt"/>
              <a:buAutoNum type="alphaLcParenR"/>
            </a:pPr>
            <a:endParaRPr lang="cs-CZ" dirty="0"/>
          </a:p>
        </p:txBody>
      </p:sp>
      <p:pic>
        <p:nvPicPr>
          <p:cNvPr id="4" name="Picture 2" descr="Sandoz launches epinephrine injection to US pharmacies">
            <a:extLst>
              <a:ext uri="{FF2B5EF4-FFF2-40B4-BE49-F238E27FC236}">
                <a16:creationId xmlns:a16="http://schemas.microsoft.com/office/drawing/2014/main" id="{81E59B7F-6F10-4A41-9210-657B4FAED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23537"/>
            <a:ext cx="4537011" cy="302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79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467544" y="476672"/>
            <a:ext cx="7488832" cy="2062103"/>
          </a:xfrm>
          <a:prstGeom prst="rect">
            <a:avLst/>
          </a:prstGeom>
          <a:noFill/>
        </p:spPr>
        <p:txBody>
          <a:bodyPr wrap="square" rtlCol="0">
            <a:spAutoFit/>
          </a:bodyPr>
          <a:lstStyle/>
          <a:p>
            <a:r>
              <a:rPr lang="cs-CZ" sz="2000" dirty="0">
                <a:solidFill>
                  <a:srgbClr val="424242"/>
                </a:solidFill>
              </a:rPr>
              <a:t>Adrenalin ve vysokých dávkách je</a:t>
            </a:r>
          </a:p>
          <a:p>
            <a:endParaRPr lang="cs-CZ" dirty="0"/>
          </a:p>
          <a:p>
            <a:pPr marL="342900" indent="-342900">
              <a:buFont typeface="+mj-lt"/>
              <a:buAutoNum type="alphaLcParenR"/>
            </a:pPr>
            <a:r>
              <a:rPr lang="cs-CZ" dirty="0" err="1"/>
              <a:t>Bronchodilatátor</a:t>
            </a:r>
            <a:r>
              <a:rPr lang="cs-CZ" dirty="0"/>
              <a:t> a vazodilatátor </a:t>
            </a:r>
          </a:p>
          <a:p>
            <a:pPr marL="342900" indent="-342900">
              <a:buFont typeface="+mj-lt"/>
              <a:buAutoNum type="alphaLcParenR"/>
            </a:pPr>
            <a:r>
              <a:rPr lang="cs-CZ" dirty="0" err="1"/>
              <a:t>Bronchodilatátor</a:t>
            </a:r>
            <a:r>
              <a:rPr lang="cs-CZ" dirty="0"/>
              <a:t> a vazokonstriktor</a:t>
            </a:r>
          </a:p>
          <a:p>
            <a:pPr marL="342900" indent="-342900">
              <a:buFont typeface="+mj-lt"/>
              <a:buAutoNum type="alphaLcParenR"/>
            </a:pPr>
            <a:r>
              <a:rPr lang="cs-CZ" dirty="0" err="1"/>
              <a:t>Bronchokonstriktor</a:t>
            </a:r>
            <a:r>
              <a:rPr lang="cs-CZ" dirty="0"/>
              <a:t> a vazodilatátor</a:t>
            </a:r>
          </a:p>
          <a:p>
            <a:pPr marL="342900" indent="-342900">
              <a:buFont typeface="+mj-lt"/>
              <a:buAutoNum type="alphaLcParenR"/>
            </a:pPr>
            <a:r>
              <a:rPr lang="cs-CZ" dirty="0" err="1"/>
              <a:t>Bronchokonstriktor</a:t>
            </a:r>
            <a:r>
              <a:rPr lang="cs-CZ" dirty="0"/>
              <a:t> a vazokonstriktor</a:t>
            </a:r>
          </a:p>
          <a:p>
            <a:pPr marL="342900" indent="-342900">
              <a:buFont typeface="+mj-lt"/>
              <a:buAutoNum type="alphaLcParenR"/>
            </a:pPr>
            <a:r>
              <a:rPr lang="cs-CZ" dirty="0"/>
              <a:t>Prostě snižuje otoky</a:t>
            </a:r>
          </a:p>
        </p:txBody>
      </p:sp>
      <p:pic>
        <p:nvPicPr>
          <p:cNvPr id="4" name="Picture 8" descr="Industry Insiders Estimate EpiPen Costs No More Than $30">
            <a:extLst>
              <a:ext uri="{FF2B5EF4-FFF2-40B4-BE49-F238E27FC236}">
                <a16:creationId xmlns:a16="http://schemas.microsoft.com/office/drawing/2014/main" id="{BC1A084F-4963-4AEC-84DA-C1B16F539B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425" y="980728"/>
            <a:ext cx="2417071" cy="1812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nafylaktický šok – příčiny, příznaky a první pomoc - Zdraví.Euro.cz">
            <a:extLst>
              <a:ext uri="{FF2B5EF4-FFF2-40B4-BE49-F238E27FC236}">
                <a16:creationId xmlns:a16="http://schemas.microsoft.com/office/drawing/2014/main" id="{40A1ADB9-8515-4390-A600-C56E97FA3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668" y="330877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12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467544" y="476672"/>
            <a:ext cx="7488832" cy="2062103"/>
          </a:xfrm>
          <a:prstGeom prst="rect">
            <a:avLst/>
          </a:prstGeom>
          <a:noFill/>
        </p:spPr>
        <p:txBody>
          <a:bodyPr wrap="square" rtlCol="0">
            <a:spAutoFit/>
          </a:bodyPr>
          <a:lstStyle/>
          <a:p>
            <a:r>
              <a:rPr lang="cs-CZ" sz="2000" dirty="0">
                <a:solidFill>
                  <a:srgbClr val="424242"/>
                </a:solidFill>
              </a:rPr>
              <a:t>Adrenalin ve vysokých dávkách je</a:t>
            </a:r>
          </a:p>
          <a:p>
            <a:endParaRPr lang="cs-CZ" dirty="0"/>
          </a:p>
          <a:p>
            <a:pPr marL="342900" indent="-342900">
              <a:buFont typeface="+mj-lt"/>
              <a:buAutoNum type="alphaLcParenR"/>
            </a:pPr>
            <a:r>
              <a:rPr lang="cs-CZ" dirty="0" err="1"/>
              <a:t>Bronchodilatátor</a:t>
            </a:r>
            <a:r>
              <a:rPr lang="cs-CZ" dirty="0"/>
              <a:t> a vazodilatátor </a:t>
            </a:r>
          </a:p>
          <a:p>
            <a:pPr marL="342900" indent="-342900">
              <a:buFont typeface="+mj-lt"/>
              <a:buAutoNum type="alphaLcParenR"/>
            </a:pPr>
            <a:r>
              <a:rPr lang="cs-CZ" dirty="0" err="1">
                <a:solidFill>
                  <a:srgbClr val="FF0000"/>
                </a:solidFill>
              </a:rPr>
              <a:t>Bronchodilatátor</a:t>
            </a:r>
            <a:r>
              <a:rPr lang="cs-CZ" dirty="0">
                <a:solidFill>
                  <a:srgbClr val="FF0000"/>
                </a:solidFill>
              </a:rPr>
              <a:t> a vazokonstriktor</a:t>
            </a:r>
          </a:p>
          <a:p>
            <a:pPr marL="342900" indent="-342900">
              <a:buFont typeface="+mj-lt"/>
              <a:buAutoNum type="alphaLcParenR"/>
            </a:pPr>
            <a:r>
              <a:rPr lang="cs-CZ" dirty="0" err="1"/>
              <a:t>Bronchokonstriktor</a:t>
            </a:r>
            <a:r>
              <a:rPr lang="cs-CZ" dirty="0"/>
              <a:t> a vazodilatátor</a:t>
            </a:r>
          </a:p>
          <a:p>
            <a:pPr marL="342900" indent="-342900">
              <a:buFont typeface="+mj-lt"/>
              <a:buAutoNum type="alphaLcParenR"/>
            </a:pPr>
            <a:r>
              <a:rPr lang="cs-CZ" dirty="0" err="1"/>
              <a:t>Bronchokonstriktor</a:t>
            </a:r>
            <a:r>
              <a:rPr lang="cs-CZ" dirty="0"/>
              <a:t> a vazokonstriktor</a:t>
            </a:r>
          </a:p>
          <a:p>
            <a:pPr marL="342900" indent="-342900">
              <a:buFont typeface="+mj-lt"/>
              <a:buAutoNum type="alphaLcParenR"/>
            </a:pPr>
            <a:r>
              <a:rPr lang="cs-CZ" dirty="0">
                <a:solidFill>
                  <a:srgbClr val="FF0000"/>
                </a:solidFill>
              </a:rPr>
              <a:t>Prostě snižuje otoky</a:t>
            </a:r>
          </a:p>
        </p:txBody>
      </p:sp>
      <p:pic>
        <p:nvPicPr>
          <p:cNvPr id="4" name="Picture 8" descr="Industry Insiders Estimate EpiPen Costs No More Than $30">
            <a:extLst>
              <a:ext uri="{FF2B5EF4-FFF2-40B4-BE49-F238E27FC236}">
                <a16:creationId xmlns:a16="http://schemas.microsoft.com/office/drawing/2014/main" id="{BC1A084F-4963-4AEC-84DA-C1B16F539B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425" y="980728"/>
            <a:ext cx="2417071" cy="1812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nafylaktický šok – příčiny, příznaky a první pomoc - Zdraví.Euro.cz">
            <a:extLst>
              <a:ext uri="{FF2B5EF4-FFF2-40B4-BE49-F238E27FC236}">
                <a16:creationId xmlns:a16="http://schemas.microsoft.com/office/drawing/2014/main" id="{40A1ADB9-8515-4390-A600-C56E97FA3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668" y="330877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64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11978" y="265925"/>
            <a:ext cx="8724518" cy="584775"/>
          </a:xfrm>
          <a:prstGeom prst="rect">
            <a:avLst/>
          </a:prstGeom>
          <a:noFill/>
        </p:spPr>
        <p:txBody>
          <a:bodyPr wrap="square" rtlCol="0">
            <a:spAutoFit/>
          </a:bodyPr>
          <a:lstStyle/>
          <a:p>
            <a:r>
              <a:rPr lang="cs-CZ" sz="3200" b="1" dirty="0"/>
              <a:t>Anafylaktický šok – alergická reakce</a:t>
            </a:r>
          </a:p>
        </p:txBody>
      </p:sp>
      <p:sp>
        <p:nvSpPr>
          <p:cNvPr id="4" name="TextovéPole 3"/>
          <p:cNvSpPr txBox="1"/>
          <p:nvPr/>
        </p:nvSpPr>
        <p:spPr>
          <a:xfrm>
            <a:off x="209741" y="1024345"/>
            <a:ext cx="8724518" cy="3847207"/>
          </a:xfrm>
          <a:prstGeom prst="rect">
            <a:avLst/>
          </a:prstGeom>
          <a:noFill/>
        </p:spPr>
        <p:txBody>
          <a:bodyPr wrap="square" rtlCol="0">
            <a:spAutoFit/>
          </a:bodyPr>
          <a:lstStyle/>
          <a:p>
            <a:r>
              <a:rPr lang="cs-CZ" sz="2000" dirty="0"/>
              <a:t>Řešení</a:t>
            </a:r>
          </a:p>
          <a:p>
            <a:r>
              <a:rPr lang="cs-CZ" sz="2000" dirty="0"/>
              <a:t>Antihistaminika, kortikoidy – když to jde</a:t>
            </a:r>
          </a:p>
          <a:p>
            <a:r>
              <a:rPr lang="cs-CZ" sz="2000" dirty="0"/>
              <a:t>Tekutiny, zajistit DC, kyslík…</a:t>
            </a:r>
          </a:p>
          <a:p>
            <a:endParaRPr lang="cs-CZ" sz="2000" dirty="0"/>
          </a:p>
          <a:p>
            <a:r>
              <a:rPr lang="cs-CZ" sz="2400" b="1" dirty="0">
                <a:solidFill>
                  <a:srgbClr val="FF0000"/>
                </a:solidFill>
              </a:rPr>
              <a:t>Adrenalin</a:t>
            </a:r>
            <a:r>
              <a:rPr lang="cs-CZ" sz="2000" b="1" dirty="0"/>
              <a:t> </a:t>
            </a:r>
          </a:p>
          <a:p>
            <a:pPr marL="342900" indent="-342900">
              <a:buFont typeface="Arial" panose="020B0604020202020204" pitchFamily="34" charset="0"/>
              <a:buChar char="•"/>
            </a:pPr>
            <a:r>
              <a:rPr lang="cs-CZ" sz="2000" b="1" dirty="0"/>
              <a:t>Vazokonstriktor</a:t>
            </a:r>
            <a:r>
              <a:rPr lang="cs-CZ" sz="2000" dirty="0"/>
              <a:t> </a:t>
            </a:r>
          </a:p>
          <a:p>
            <a:pPr marL="800100" lvl="1" indent="-342900">
              <a:buFont typeface="Arial" panose="020B0604020202020204" pitchFamily="34" charset="0"/>
              <a:buChar char="•"/>
            </a:pPr>
            <a:r>
              <a:rPr lang="cs-CZ" sz="2000" dirty="0"/>
              <a:t>stáhne cévy, přesměruje krev do srdce a zvýší žilní návrat</a:t>
            </a:r>
          </a:p>
          <a:p>
            <a:pPr marL="800100" lvl="1" indent="-342900">
              <a:buFont typeface="Arial" panose="020B0604020202020204" pitchFamily="34" charset="0"/>
              <a:buChar char="•"/>
            </a:pPr>
            <a:r>
              <a:rPr lang="cs-CZ" sz="2000" dirty="0"/>
              <a:t>Sníží otoky – uvolní horní dýchací cesty</a:t>
            </a:r>
          </a:p>
          <a:p>
            <a:pPr marL="342900" indent="-342900">
              <a:buFont typeface="Arial" panose="020B0604020202020204" pitchFamily="34" charset="0"/>
              <a:buChar char="•"/>
            </a:pPr>
            <a:r>
              <a:rPr lang="cs-CZ" sz="2000" b="1" dirty="0" err="1"/>
              <a:t>Bronchodilatátor</a:t>
            </a:r>
            <a:endParaRPr lang="cs-CZ" sz="2000" b="1" dirty="0"/>
          </a:p>
          <a:p>
            <a:pPr marL="800100" lvl="1" indent="-342900">
              <a:buFont typeface="Arial" panose="020B0604020202020204" pitchFamily="34" charset="0"/>
              <a:buChar char="•"/>
            </a:pPr>
            <a:r>
              <a:rPr lang="cs-CZ" sz="2000" dirty="0"/>
              <a:t>Uvolní dolní dýchací cesty</a:t>
            </a:r>
          </a:p>
          <a:p>
            <a:pPr marL="342900" indent="-342900">
              <a:buFont typeface="Arial" panose="020B0604020202020204" pitchFamily="34" charset="0"/>
              <a:buChar char="•"/>
            </a:pPr>
            <a:r>
              <a:rPr lang="cs-CZ" sz="2000" b="1" dirty="0"/>
              <a:t>Nakopne srdce</a:t>
            </a:r>
          </a:p>
          <a:p>
            <a:pPr marL="342900" indent="-342900">
              <a:buFont typeface="Arial" panose="020B0604020202020204" pitchFamily="34" charset="0"/>
              <a:buChar char="•"/>
            </a:pPr>
            <a:endParaRPr lang="cs-CZ" sz="2000" dirty="0"/>
          </a:p>
        </p:txBody>
      </p:sp>
      <p:sp>
        <p:nvSpPr>
          <p:cNvPr id="5" name="TextovéPole 4">
            <a:extLst>
              <a:ext uri="{FF2B5EF4-FFF2-40B4-BE49-F238E27FC236}">
                <a16:creationId xmlns:a16="http://schemas.microsoft.com/office/drawing/2014/main" id="{BC185507-2C28-408B-8137-DC01F9E36223}"/>
              </a:ext>
            </a:extLst>
          </p:cNvPr>
          <p:cNvSpPr txBox="1"/>
          <p:nvPr/>
        </p:nvSpPr>
        <p:spPr>
          <a:xfrm>
            <a:off x="6300192" y="81259"/>
            <a:ext cx="2952328" cy="369332"/>
          </a:xfrm>
          <a:prstGeom prst="rect">
            <a:avLst/>
          </a:prstGeom>
          <a:noFill/>
        </p:spPr>
        <p:txBody>
          <a:bodyPr wrap="square" rtlCol="0">
            <a:spAutoFit/>
          </a:bodyPr>
          <a:lstStyle/>
          <a:p>
            <a:r>
              <a:rPr lang="cs-CZ" dirty="0">
                <a:solidFill>
                  <a:srgbClr val="FF0000"/>
                </a:solidFill>
              </a:rPr>
              <a:t>Netřeba umět ke zkoušce</a:t>
            </a:r>
          </a:p>
        </p:txBody>
      </p:sp>
      <p:pic>
        <p:nvPicPr>
          <p:cNvPr id="16386" name="Picture 2" descr="Dostal žihadlo a zastavil se mu oběh! Svědci ho naštěstí zachránili - tn.cz">
            <a:extLst>
              <a:ext uri="{FF2B5EF4-FFF2-40B4-BE49-F238E27FC236}">
                <a16:creationId xmlns:a16="http://schemas.microsoft.com/office/drawing/2014/main" id="{AD8BB77F-0D61-4969-8FA8-1AE92F2B86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898" y="4365104"/>
            <a:ext cx="3631533"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Anafylaktický šok – příčiny, příznaky a první pomoc - Zdraví.Euro.cz">
            <a:extLst>
              <a:ext uri="{FF2B5EF4-FFF2-40B4-BE49-F238E27FC236}">
                <a16:creationId xmlns:a16="http://schemas.microsoft.com/office/drawing/2014/main" id="{9F7BBBA6-D85D-42FC-B179-D9D71C4BA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668" y="330877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ndustry Insiders Estimate EpiPen Costs No More Than $30">
            <a:extLst>
              <a:ext uri="{FF2B5EF4-FFF2-40B4-BE49-F238E27FC236}">
                <a16:creationId xmlns:a16="http://schemas.microsoft.com/office/drawing/2014/main" id="{601255FE-7160-4FFA-8BAA-8D71838031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9425" y="980728"/>
            <a:ext cx="2417071" cy="181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89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22A8685-DFA3-4FBD-8059-F81E5F8777FE}"/>
              </a:ext>
            </a:extLst>
          </p:cNvPr>
          <p:cNvSpPr txBox="1"/>
          <p:nvPr/>
        </p:nvSpPr>
        <p:spPr>
          <a:xfrm>
            <a:off x="584335" y="122646"/>
            <a:ext cx="7654532" cy="584775"/>
          </a:xfrm>
          <a:prstGeom prst="rect">
            <a:avLst/>
          </a:prstGeom>
          <a:noFill/>
        </p:spPr>
        <p:txBody>
          <a:bodyPr wrap="square" rtlCol="0">
            <a:spAutoFit/>
          </a:bodyPr>
          <a:lstStyle/>
          <a:p>
            <a:r>
              <a:rPr lang="cs-CZ" sz="3200" b="1" dirty="0"/>
              <a:t>Plíce a srdce</a:t>
            </a:r>
          </a:p>
        </p:txBody>
      </p:sp>
      <p:sp>
        <p:nvSpPr>
          <p:cNvPr id="3" name="TextovéPole 2">
            <a:extLst>
              <a:ext uri="{FF2B5EF4-FFF2-40B4-BE49-F238E27FC236}">
                <a16:creationId xmlns:a16="http://schemas.microsoft.com/office/drawing/2014/main" id="{EF83106D-E54A-4E9B-8821-9F27D9FB7E3B}"/>
              </a:ext>
            </a:extLst>
          </p:cNvPr>
          <p:cNvSpPr txBox="1"/>
          <p:nvPr/>
        </p:nvSpPr>
        <p:spPr>
          <a:xfrm>
            <a:off x="76166" y="718662"/>
            <a:ext cx="8991668" cy="2800767"/>
          </a:xfrm>
          <a:prstGeom prst="rect">
            <a:avLst/>
          </a:prstGeom>
          <a:noFill/>
        </p:spPr>
        <p:txBody>
          <a:bodyPr wrap="square" rtlCol="0">
            <a:spAutoFit/>
          </a:bodyPr>
          <a:lstStyle/>
          <a:p>
            <a:pPr marL="342900" indent="-342900">
              <a:buFont typeface="Arial" panose="020B0604020202020204" pitchFamily="34" charset="0"/>
              <a:buChar char="•"/>
            </a:pPr>
            <a:r>
              <a:rPr lang="cs-CZ" sz="2000" b="1" dirty="0">
                <a:sym typeface="Symbol"/>
              </a:rPr>
              <a:t>Problém srdce se často jeví jako obtíže s dechem a naopak</a:t>
            </a:r>
          </a:p>
          <a:p>
            <a:pPr marL="342900" indent="-342900">
              <a:buFont typeface="Arial" panose="020B0604020202020204" pitchFamily="34" charset="0"/>
              <a:buChar char="•"/>
            </a:pPr>
            <a:r>
              <a:rPr lang="cs-CZ" sz="2000" dirty="0">
                <a:sym typeface="Symbol"/>
              </a:rPr>
              <a:t>Funkce srdce a plic je úzce provázána</a:t>
            </a:r>
          </a:p>
          <a:p>
            <a:pPr marL="800100" lvl="1" indent="-342900">
              <a:buFont typeface="Arial" panose="020B0604020202020204" pitchFamily="34" charset="0"/>
              <a:buChar char="•"/>
            </a:pPr>
            <a:r>
              <a:rPr lang="cs-CZ" sz="2000" dirty="0">
                <a:sym typeface="Symbol"/>
              </a:rPr>
              <a:t>Když nefungují plíce, neokysličuje se srdce a zastaví se</a:t>
            </a:r>
          </a:p>
          <a:p>
            <a:pPr marL="800100" lvl="1" indent="-342900">
              <a:buFont typeface="Arial" panose="020B0604020202020204" pitchFamily="34" charset="0"/>
              <a:buChar char="•"/>
            </a:pPr>
            <a:r>
              <a:rPr lang="cs-CZ" sz="2000" dirty="0">
                <a:sym typeface="Symbol"/>
              </a:rPr>
              <a:t>Když nefunguje srdce, neokysličuje se mozek a ten přestane řídit dýchání – dýchání se zastaví</a:t>
            </a:r>
          </a:p>
          <a:p>
            <a:r>
              <a:rPr lang="cs-CZ" sz="2000" dirty="0">
                <a:sym typeface="Symbol"/>
              </a:rPr>
              <a:t>Z toho vyplývá – zástava dechu je ekvivalentní zástavě srdce a naopak </a:t>
            </a:r>
            <a:br>
              <a:rPr lang="cs-CZ" sz="2000" dirty="0">
                <a:sym typeface="Symbol"/>
              </a:rPr>
            </a:br>
            <a:r>
              <a:rPr lang="cs-CZ" sz="1600" dirty="0">
                <a:sym typeface="Symbol"/>
              </a:rPr>
              <a:t>(pozor, </a:t>
            </a:r>
            <a:r>
              <a:rPr lang="cs-CZ" sz="1600" dirty="0" err="1">
                <a:sym typeface="Symbol"/>
              </a:rPr>
              <a:t>gasping</a:t>
            </a:r>
            <a:r>
              <a:rPr lang="cs-CZ" sz="1600" dirty="0">
                <a:sym typeface="Symbol"/>
              </a:rPr>
              <a:t> je známkou hypoxie mozku z důvodu srdeční zástavy)</a:t>
            </a:r>
          </a:p>
          <a:p>
            <a:pPr lvl="1"/>
            <a:r>
              <a:rPr lang="cs-CZ" sz="2000" dirty="0">
                <a:solidFill>
                  <a:srgbClr val="FF0000"/>
                </a:solidFill>
                <a:sym typeface="Symbol"/>
              </a:rPr>
              <a:t>Nedýchá nebo dýchá nenormálně → KPR</a:t>
            </a:r>
          </a:p>
          <a:p>
            <a:r>
              <a:rPr lang="cs-CZ" sz="2000" dirty="0">
                <a:sym typeface="Symbol"/>
              </a:rPr>
              <a:t> </a:t>
            </a:r>
          </a:p>
        </p:txBody>
      </p:sp>
      <p:pic>
        <p:nvPicPr>
          <p:cNvPr id="1028" name="Picture 4" descr="Intern Report: CAD - UCLA-Olive View Internal Medicine">
            <a:extLst>
              <a:ext uri="{FF2B5EF4-FFF2-40B4-BE49-F238E27FC236}">
                <a16:creationId xmlns:a16="http://schemas.microsoft.com/office/drawing/2014/main" id="{741F9B16-7E1E-4426-B962-E077F891C3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79" t="7857" r="31367"/>
          <a:stretch/>
        </p:blipFill>
        <p:spPr bwMode="auto">
          <a:xfrm>
            <a:off x="1777491" y="4408789"/>
            <a:ext cx="1052953" cy="1432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V Patients More Likely to Experience Interstitial Lung Disease | RT">
            <a:extLst>
              <a:ext uri="{FF2B5EF4-FFF2-40B4-BE49-F238E27FC236}">
                <a16:creationId xmlns:a16="http://schemas.microsoft.com/office/drawing/2014/main" id="{BE9A1473-8839-4094-9189-AAAFE71399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62" r="20864"/>
          <a:stretch/>
        </p:blipFill>
        <p:spPr bwMode="auto">
          <a:xfrm>
            <a:off x="3502263" y="4110698"/>
            <a:ext cx="2139474" cy="18356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diovascular System - Human Veins, Arteries, Heart">
            <a:extLst>
              <a:ext uri="{FF2B5EF4-FFF2-40B4-BE49-F238E27FC236}">
                <a16:creationId xmlns:a16="http://schemas.microsoft.com/office/drawing/2014/main" id="{9F8634FC-C912-4EEB-9080-98AAA9EFDD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64" r="21612"/>
          <a:stretch/>
        </p:blipFill>
        <p:spPr bwMode="auto">
          <a:xfrm>
            <a:off x="168319" y="3796924"/>
            <a:ext cx="1058547" cy="2800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ntern Report: CAD - UCLA-Olive View Internal Medicine">
            <a:extLst>
              <a:ext uri="{FF2B5EF4-FFF2-40B4-BE49-F238E27FC236}">
                <a16:creationId xmlns:a16="http://schemas.microsoft.com/office/drawing/2014/main" id="{2CB084B9-E955-47A3-BA4D-72F8F5068F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79" t="7857" r="31367"/>
          <a:stretch/>
        </p:blipFill>
        <p:spPr bwMode="auto">
          <a:xfrm>
            <a:off x="6276520" y="4358557"/>
            <a:ext cx="1058547" cy="1440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ardiovascular System - Human Veins, Arteries, Heart">
            <a:extLst>
              <a:ext uri="{FF2B5EF4-FFF2-40B4-BE49-F238E27FC236}">
                <a16:creationId xmlns:a16="http://schemas.microsoft.com/office/drawing/2014/main" id="{94E5BCE3-1BC8-474D-AEEB-DEF5C4D32C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664" r="21612"/>
          <a:stretch/>
        </p:blipFill>
        <p:spPr bwMode="auto">
          <a:xfrm>
            <a:off x="8101265" y="3710836"/>
            <a:ext cx="1060532" cy="2805678"/>
          </a:xfrm>
          <a:prstGeom prst="rect">
            <a:avLst/>
          </a:prstGeom>
          <a:noFill/>
          <a:extLst>
            <a:ext uri="{909E8E84-426E-40DD-AFC4-6F175D3DCCD1}">
              <a14:hiddenFill xmlns:a14="http://schemas.microsoft.com/office/drawing/2010/main">
                <a:solidFill>
                  <a:srgbClr val="FFFFFF"/>
                </a:solidFill>
              </a14:hiddenFill>
            </a:ext>
          </a:extLst>
        </p:spPr>
      </p:pic>
      <p:sp>
        <p:nvSpPr>
          <p:cNvPr id="4" name="Šipka: doprava 3">
            <a:extLst>
              <a:ext uri="{FF2B5EF4-FFF2-40B4-BE49-F238E27FC236}">
                <a16:creationId xmlns:a16="http://schemas.microsoft.com/office/drawing/2014/main" id="{C09B1AA4-249D-43C9-8540-6E0B97B38EE2}"/>
              </a:ext>
            </a:extLst>
          </p:cNvPr>
          <p:cNvSpPr/>
          <p:nvPr/>
        </p:nvSpPr>
        <p:spPr>
          <a:xfrm>
            <a:off x="1219671" y="4879690"/>
            <a:ext cx="503368" cy="4076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679B335E-2285-44AB-AFE6-8915CB4575B7}"/>
              </a:ext>
            </a:extLst>
          </p:cNvPr>
          <p:cNvSpPr/>
          <p:nvPr/>
        </p:nvSpPr>
        <p:spPr>
          <a:xfrm>
            <a:off x="2983068" y="4874829"/>
            <a:ext cx="503368" cy="4076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a:extLst>
              <a:ext uri="{FF2B5EF4-FFF2-40B4-BE49-F238E27FC236}">
                <a16:creationId xmlns:a16="http://schemas.microsoft.com/office/drawing/2014/main" id="{0755EF72-37C6-41DB-969C-A04EC82853DA}"/>
              </a:ext>
            </a:extLst>
          </p:cNvPr>
          <p:cNvSpPr/>
          <p:nvPr/>
        </p:nvSpPr>
        <p:spPr>
          <a:xfrm>
            <a:off x="5651282" y="4921255"/>
            <a:ext cx="503368" cy="4076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a:extLst>
              <a:ext uri="{FF2B5EF4-FFF2-40B4-BE49-F238E27FC236}">
                <a16:creationId xmlns:a16="http://schemas.microsoft.com/office/drawing/2014/main" id="{A9460B33-BED4-4829-92C7-14485A2FFC3C}"/>
              </a:ext>
            </a:extLst>
          </p:cNvPr>
          <p:cNvSpPr/>
          <p:nvPr/>
        </p:nvSpPr>
        <p:spPr>
          <a:xfrm>
            <a:off x="7466482" y="4895926"/>
            <a:ext cx="503368" cy="40768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CF36C346-11A7-45B4-9713-AAB7E4C3C0E1}"/>
              </a:ext>
            </a:extLst>
          </p:cNvPr>
          <p:cNvSpPr/>
          <p:nvPr/>
        </p:nvSpPr>
        <p:spPr>
          <a:xfrm>
            <a:off x="1777491" y="4248472"/>
            <a:ext cx="617367" cy="15503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a:extLst>
              <a:ext uri="{FF2B5EF4-FFF2-40B4-BE49-F238E27FC236}">
                <a16:creationId xmlns:a16="http://schemas.microsoft.com/office/drawing/2014/main" id="{1C8DA643-DA62-43F6-9914-48E395496888}"/>
              </a:ext>
            </a:extLst>
          </p:cNvPr>
          <p:cNvSpPr/>
          <p:nvPr/>
        </p:nvSpPr>
        <p:spPr>
          <a:xfrm>
            <a:off x="6660232" y="4358557"/>
            <a:ext cx="700568" cy="14828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572191B1-33A9-443E-A983-067493B64C1C}"/>
              </a:ext>
            </a:extLst>
          </p:cNvPr>
          <p:cNvSpPr txBox="1"/>
          <p:nvPr/>
        </p:nvSpPr>
        <p:spPr>
          <a:xfrm>
            <a:off x="76166" y="3246547"/>
            <a:ext cx="1242851" cy="646331"/>
          </a:xfrm>
          <a:prstGeom prst="rect">
            <a:avLst/>
          </a:prstGeom>
          <a:noFill/>
        </p:spPr>
        <p:txBody>
          <a:bodyPr wrap="square" rtlCol="0">
            <a:spAutoFit/>
          </a:bodyPr>
          <a:lstStyle/>
          <a:p>
            <a:r>
              <a:rPr lang="cs-CZ" dirty="0"/>
              <a:t>Systémové řečiště</a:t>
            </a:r>
          </a:p>
        </p:txBody>
      </p:sp>
      <p:sp>
        <p:nvSpPr>
          <p:cNvPr id="18" name="TextovéPole 17">
            <a:extLst>
              <a:ext uri="{FF2B5EF4-FFF2-40B4-BE49-F238E27FC236}">
                <a16:creationId xmlns:a16="http://schemas.microsoft.com/office/drawing/2014/main" id="{6012F67A-CD37-4126-B884-002A9D6FCED0}"/>
              </a:ext>
            </a:extLst>
          </p:cNvPr>
          <p:cNvSpPr txBox="1"/>
          <p:nvPr/>
        </p:nvSpPr>
        <p:spPr>
          <a:xfrm>
            <a:off x="1611916" y="3721546"/>
            <a:ext cx="1384101" cy="369332"/>
          </a:xfrm>
          <a:prstGeom prst="rect">
            <a:avLst/>
          </a:prstGeom>
          <a:noFill/>
        </p:spPr>
        <p:txBody>
          <a:bodyPr wrap="square" rtlCol="0">
            <a:spAutoFit/>
          </a:bodyPr>
          <a:lstStyle/>
          <a:p>
            <a:r>
              <a:rPr lang="cs-CZ" dirty="0"/>
              <a:t>Pravé srdce</a:t>
            </a:r>
          </a:p>
        </p:txBody>
      </p:sp>
      <p:sp>
        <p:nvSpPr>
          <p:cNvPr id="19" name="TextovéPole 18">
            <a:extLst>
              <a:ext uri="{FF2B5EF4-FFF2-40B4-BE49-F238E27FC236}">
                <a16:creationId xmlns:a16="http://schemas.microsoft.com/office/drawing/2014/main" id="{28A96E7C-8010-4ADC-9E8F-67146FEF2F32}"/>
              </a:ext>
            </a:extLst>
          </p:cNvPr>
          <p:cNvSpPr txBox="1"/>
          <p:nvPr/>
        </p:nvSpPr>
        <p:spPr>
          <a:xfrm>
            <a:off x="6224132" y="3699423"/>
            <a:ext cx="1163321" cy="369332"/>
          </a:xfrm>
          <a:prstGeom prst="rect">
            <a:avLst/>
          </a:prstGeom>
          <a:noFill/>
        </p:spPr>
        <p:txBody>
          <a:bodyPr wrap="square" rtlCol="0">
            <a:spAutoFit/>
          </a:bodyPr>
          <a:lstStyle/>
          <a:p>
            <a:r>
              <a:rPr lang="cs-CZ" dirty="0"/>
              <a:t>Levé srdce</a:t>
            </a:r>
          </a:p>
        </p:txBody>
      </p:sp>
      <p:sp>
        <p:nvSpPr>
          <p:cNvPr id="20" name="TextovéPole 19">
            <a:extLst>
              <a:ext uri="{FF2B5EF4-FFF2-40B4-BE49-F238E27FC236}">
                <a16:creationId xmlns:a16="http://schemas.microsoft.com/office/drawing/2014/main" id="{E70A9B7A-C714-4BC9-9AE1-9D2FB644F1F3}"/>
              </a:ext>
            </a:extLst>
          </p:cNvPr>
          <p:cNvSpPr txBox="1"/>
          <p:nvPr/>
        </p:nvSpPr>
        <p:spPr>
          <a:xfrm>
            <a:off x="8023716" y="3145605"/>
            <a:ext cx="1242851" cy="646331"/>
          </a:xfrm>
          <a:prstGeom prst="rect">
            <a:avLst/>
          </a:prstGeom>
          <a:noFill/>
        </p:spPr>
        <p:txBody>
          <a:bodyPr wrap="square" rtlCol="0">
            <a:spAutoFit/>
          </a:bodyPr>
          <a:lstStyle/>
          <a:p>
            <a:r>
              <a:rPr lang="cs-CZ" dirty="0"/>
              <a:t>Systémové řečiště</a:t>
            </a:r>
          </a:p>
        </p:txBody>
      </p:sp>
      <p:sp>
        <p:nvSpPr>
          <p:cNvPr id="21" name="TextovéPole 20">
            <a:extLst>
              <a:ext uri="{FF2B5EF4-FFF2-40B4-BE49-F238E27FC236}">
                <a16:creationId xmlns:a16="http://schemas.microsoft.com/office/drawing/2014/main" id="{D7497E45-05CE-4FFF-9946-F29E309C6A51}"/>
              </a:ext>
            </a:extLst>
          </p:cNvPr>
          <p:cNvSpPr txBox="1"/>
          <p:nvPr/>
        </p:nvSpPr>
        <p:spPr>
          <a:xfrm>
            <a:off x="4257682" y="3642216"/>
            <a:ext cx="704784" cy="369332"/>
          </a:xfrm>
          <a:prstGeom prst="rect">
            <a:avLst/>
          </a:prstGeom>
          <a:noFill/>
        </p:spPr>
        <p:txBody>
          <a:bodyPr wrap="square" rtlCol="0">
            <a:spAutoFit/>
          </a:bodyPr>
          <a:lstStyle/>
          <a:p>
            <a:r>
              <a:rPr lang="cs-CZ" dirty="0"/>
              <a:t>Plíce</a:t>
            </a:r>
          </a:p>
        </p:txBody>
      </p:sp>
      <p:sp>
        <p:nvSpPr>
          <p:cNvPr id="7" name="TextovéPole 6">
            <a:extLst>
              <a:ext uri="{FF2B5EF4-FFF2-40B4-BE49-F238E27FC236}">
                <a16:creationId xmlns:a16="http://schemas.microsoft.com/office/drawing/2014/main" id="{CE931F83-9FE0-4E44-B398-6AC422743626}"/>
              </a:ext>
            </a:extLst>
          </p:cNvPr>
          <p:cNvSpPr txBox="1"/>
          <p:nvPr/>
        </p:nvSpPr>
        <p:spPr>
          <a:xfrm>
            <a:off x="1226866" y="5949280"/>
            <a:ext cx="6369470" cy="923330"/>
          </a:xfrm>
          <a:prstGeom prst="rect">
            <a:avLst/>
          </a:prstGeom>
          <a:noFill/>
        </p:spPr>
        <p:txBody>
          <a:bodyPr wrap="square" rtlCol="0">
            <a:spAutoFit/>
          </a:bodyPr>
          <a:lstStyle/>
          <a:p>
            <a:r>
              <a:rPr lang="cs-CZ" dirty="0"/>
              <a:t>Pokud selže jedna část průtoku krve, vede to </a:t>
            </a:r>
          </a:p>
          <a:p>
            <a:pPr marL="285750" indent="-285750">
              <a:buFont typeface="Arial" panose="020B0604020202020204" pitchFamily="34" charset="0"/>
              <a:buChar char="•"/>
            </a:pPr>
            <a:r>
              <a:rPr lang="cs-CZ" dirty="0"/>
              <a:t>k městnání krve (a zvýšení tlaku) před selhávající částí </a:t>
            </a:r>
          </a:p>
          <a:p>
            <a:pPr marL="285750" indent="-285750">
              <a:buFont typeface="Arial" panose="020B0604020202020204" pitchFamily="34" charset="0"/>
              <a:buChar char="•"/>
            </a:pPr>
            <a:r>
              <a:rPr lang="cs-CZ" dirty="0"/>
              <a:t>K poklesu přísunu krve (a tlaku) za selhávající částí </a:t>
            </a:r>
          </a:p>
        </p:txBody>
      </p:sp>
      <p:sp>
        <p:nvSpPr>
          <p:cNvPr id="23" name="TextovéPole 22">
            <a:extLst>
              <a:ext uri="{FF2B5EF4-FFF2-40B4-BE49-F238E27FC236}">
                <a16:creationId xmlns:a16="http://schemas.microsoft.com/office/drawing/2014/main" id="{D00AC1F6-FFE5-48BE-9E0F-9AEFA967BC49}"/>
              </a:ext>
            </a:extLst>
          </p:cNvPr>
          <p:cNvSpPr txBox="1"/>
          <p:nvPr/>
        </p:nvSpPr>
        <p:spPr>
          <a:xfrm>
            <a:off x="2004012" y="3284104"/>
            <a:ext cx="4646066" cy="369332"/>
          </a:xfrm>
          <a:prstGeom prst="rect">
            <a:avLst/>
          </a:prstGeom>
          <a:noFill/>
          <a:ln>
            <a:solidFill>
              <a:schemeClr val="tx1"/>
            </a:solidFill>
          </a:ln>
        </p:spPr>
        <p:txBody>
          <a:bodyPr wrap="square" rtlCol="0">
            <a:spAutoFit/>
          </a:bodyPr>
          <a:lstStyle/>
          <a:p>
            <a:r>
              <a:rPr lang="cs-CZ" b="1" dirty="0"/>
              <a:t>Průtok tělem = průtok srdcem = průtok plícemi</a:t>
            </a:r>
          </a:p>
        </p:txBody>
      </p:sp>
      <p:sp>
        <p:nvSpPr>
          <p:cNvPr id="24" name="TextovéPole 23">
            <a:extLst>
              <a:ext uri="{FF2B5EF4-FFF2-40B4-BE49-F238E27FC236}">
                <a16:creationId xmlns:a16="http://schemas.microsoft.com/office/drawing/2014/main" id="{EE743104-2210-4EBD-8270-58B48B4F9625}"/>
              </a:ext>
            </a:extLst>
          </p:cNvPr>
          <p:cNvSpPr txBox="1"/>
          <p:nvPr/>
        </p:nvSpPr>
        <p:spPr>
          <a:xfrm>
            <a:off x="7387453" y="111904"/>
            <a:ext cx="1361011" cy="646331"/>
          </a:xfrm>
          <a:prstGeom prst="rect">
            <a:avLst/>
          </a:prstGeom>
          <a:noFill/>
        </p:spPr>
        <p:txBody>
          <a:bodyPr wrap="square" rtlCol="0">
            <a:spAutoFit/>
          </a:bodyPr>
          <a:lstStyle/>
          <a:p>
            <a:r>
              <a:rPr lang="cs-CZ" dirty="0">
                <a:solidFill>
                  <a:srgbClr val="FF0000"/>
                </a:solidFill>
              </a:rPr>
              <a:t>Netřeba ke zkoušce</a:t>
            </a:r>
          </a:p>
        </p:txBody>
      </p:sp>
      <p:cxnSp>
        <p:nvCxnSpPr>
          <p:cNvPr id="11" name="Přímá spojnice 10">
            <a:extLst>
              <a:ext uri="{FF2B5EF4-FFF2-40B4-BE49-F238E27FC236}">
                <a16:creationId xmlns:a16="http://schemas.microsoft.com/office/drawing/2014/main" id="{B0EDDBB1-8FF4-494A-89C1-CBCE0D001C1C}"/>
              </a:ext>
            </a:extLst>
          </p:cNvPr>
          <p:cNvCxnSpPr>
            <a:cxnSpLocks/>
          </p:cNvCxnSpPr>
          <p:nvPr/>
        </p:nvCxnSpPr>
        <p:spPr>
          <a:xfrm flipH="1">
            <a:off x="0" y="3145605"/>
            <a:ext cx="906783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555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6" y="1196752"/>
            <a:ext cx="8254525" cy="4493538"/>
          </a:xfrm>
          <a:prstGeom prst="rect">
            <a:avLst/>
          </a:prstGeom>
          <a:noFill/>
        </p:spPr>
        <p:txBody>
          <a:bodyPr wrap="square" rtlCol="0">
            <a:spAutoFit/>
          </a:bodyPr>
          <a:lstStyle/>
          <a:p>
            <a:r>
              <a:rPr lang="cs-CZ" sz="2000" dirty="0">
                <a:solidFill>
                  <a:srgbClr val="424242"/>
                </a:solidFill>
              </a:rPr>
              <a:t>Zdenka (23 let) přiletěla z Erasmu v USA do Prahy nočním letem. Jak přišla na letiště, její první myšlenka byla na cigaretu. Dlouho to nevydrží, kouří už od 14 let. Je ráno, tak si zobne svoji pravidelnou antikoncepční pilulku. Jak si tak kouří, najednou se jí začne špatně dýchat. Típne cigaretu, ale ono se to nelepší. Má problém se nadechnout. Je jí zle, na omdlení, musí si sednout. Kolemjdoucí paní si všimla, jaká je Zdenka bledá. Vidí, jak se kácí z lavičky. Paní neváhá, pomáhá Lence, a volá 155. </a:t>
            </a:r>
            <a:br>
              <a:rPr lang="cs-CZ" sz="2000" dirty="0">
                <a:solidFill>
                  <a:srgbClr val="424242"/>
                </a:solidFill>
              </a:rPr>
            </a:br>
            <a:r>
              <a:rPr lang="cs-CZ" sz="2000" dirty="0">
                <a:solidFill>
                  <a:srgbClr val="424242"/>
                </a:solidFill>
              </a:rPr>
              <a:t>Co by mohlo být Zdence?</a:t>
            </a:r>
          </a:p>
          <a:p>
            <a:endParaRPr lang="cs-CZ" dirty="0"/>
          </a:p>
          <a:p>
            <a:pPr marL="342900" indent="-342900">
              <a:buFont typeface="+mj-lt"/>
              <a:buAutoNum type="alphaLcParenR"/>
            </a:pPr>
            <a:r>
              <a:rPr lang="cs-CZ" dirty="0"/>
              <a:t>Selhalo jí srdce</a:t>
            </a:r>
          </a:p>
          <a:p>
            <a:pPr marL="342900" indent="-342900">
              <a:buFont typeface="+mj-lt"/>
              <a:buAutoNum type="alphaLcParenR"/>
            </a:pPr>
            <a:r>
              <a:rPr lang="cs-CZ" dirty="0"/>
              <a:t>Infarkt</a:t>
            </a:r>
          </a:p>
          <a:p>
            <a:pPr marL="342900" indent="-342900">
              <a:buFont typeface="+mj-lt"/>
              <a:buAutoNum type="alphaLcParenR"/>
            </a:pPr>
            <a:r>
              <a:rPr lang="cs-CZ" dirty="0"/>
              <a:t>CMP</a:t>
            </a:r>
          </a:p>
          <a:p>
            <a:pPr marL="342900" indent="-342900">
              <a:buFont typeface="+mj-lt"/>
              <a:buAutoNum type="alphaLcParenR"/>
            </a:pPr>
            <a:r>
              <a:rPr lang="cs-CZ" dirty="0"/>
              <a:t>Plicní embolie</a:t>
            </a:r>
          </a:p>
          <a:p>
            <a:pPr marL="342900" indent="-342900">
              <a:buFont typeface="+mj-lt"/>
              <a:buAutoNum type="alphaLcParenR"/>
            </a:pPr>
            <a:r>
              <a:rPr lang="cs-CZ" dirty="0"/>
              <a:t>Rakovina plic</a:t>
            </a:r>
          </a:p>
          <a:p>
            <a:pPr marL="342900" indent="-342900">
              <a:buFont typeface="+mj-lt"/>
              <a:buAutoNum type="alphaLcParenR"/>
            </a:pPr>
            <a:r>
              <a:rPr lang="cs-CZ" dirty="0"/>
              <a:t>Přivezla si z USA </a:t>
            </a:r>
            <a:r>
              <a:rPr lang="cs-CZ" dirty="0" err="1"/>
              <a:t>tuberkulozu</a:t>
            </a:r>
            <a:endParaRPr lang="cs-CZ" dirty="0"/>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Příklad</a:t>
            </a:r>
          </a:p>
        </p:txBody>
      </p:sp>
      <p:pic>
        <p:nvPicPr>
          <p:cNvPr id="2050" name="Picture 2" descr="Kuřáků v Americe prudce ubývá, zato počet obézních stoupá | Moje peníze |  Lidovky.cz">
            <a:extLst>
              <a:ext uri="{FF2B5EF4-FFF2-40B4-BE49-F238E27FC236}">
                <a16:creationId xmlns:a16="http://schemas.microsoft.com/office/drawing/2014/main" id="{28DB0C6B-582E-4731-A948-D0E9806A9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501008"/>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12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6" y="1196752"/>
            <a:ext cx="8254525" cy="4493538"/>
          </a:xfrm>
          <a:prstGeom prst="rect">
            <a:avLst/>
          </a:prstGeom>
          <a:noFill/>
        </p:spPr>
        <p:txBody>
          <a:bodyPr wrap="square" rtlCol="0">
            <a:spAutoFit/>
          </a:bodyPr>
          <a:lstStyle/>
          <a:p>
            <a:r>
              <a:rPr lang="cs-CZ" sz="2000" dirty="0">
                <a:solidFill>
                  <a:srgbClr val="424242"/>
                </a:solidFill>
              </a:rPr>
              <a:t>Zdenka (23 let) přiletěla z Erasmu v USA do Prahy nočním letem. Jak přišla na letiště, její první myšlenka byla na cigaretu. Dlouho to nevydrží, kouří už od 14 let. Je ráno, tak si zobne svoji pravidelnou antikoncepční pilulku. Jak si tak kouří, najednou se jí začne špatně dýchat. Típne cigaretu, ale ono se to nelepší. Má problém se nadechnout. Je jí zle, na omdlení, musí si sednout. Kolemjdoucí paní si všimla, jaká je Zdenka bledá. Vidí, jak se kácí z lavičky. Paní neváhá, pomáhá Lence, a volá 155. </a:t>
            </a:r>
            <a:br>
              <a:rPr lang="cs-CZ" sz="2000" dirty="0">
                <a:solidFill>
                  <a:srgbClr val="424242"/>
                </a:solidFill>
              </a:rPr>
            </a:br>
            <a:r>
              <a:rPr lang="cs-CZ" sz="2000" dirty="0">
                <a:solidFill>
                  <a:srgbClr val="424242"/>
                </a:solidFill>
              </a:rPr>
              <a:t>Co by mohlo být Zdence?</a:t>
            </a:r>
          </a:p>
          <a:p>
            <a:endParaRPr lang="cs-CZ" dirty="0"/>
          </a:p>
          <a:p>
            <a:pPr marL="342900" indent="-342900">
              <a:buFont typeface="+mj-lt"/>
              <a:buAutoNum type="alphaLcParenR"/>
            </a:pPr>
            <a:r>
              <a:rPr lang="cs-CZ" dirty="0"/>
              <a:t>Selhalo jí srdce - </a:t>
            </a:r>
            <a:r>
              <a:rPr lang="cs-CZ" dirty="0">
                <a:solidFill>
                  <a:srgbClr val="FF0000"/>
                </a:solidFill>
              </a:rPr>
              <a:t>pravé</a:t>
            </a:r>
          </a:p>
          <a:p>
            <a:pPr marL="342900" indent="-342900">
              <a:buFont typeface="+mj-lt"/>
              <a:buAutoNum type="alphaLcParenR"/>
            </a:pPr>
            <a:r>
              <a:rPr lang="cs-CZ" dirty="0"/>
              <a:t>Infarkt</a:t>
            </a:r>
          </a:p>
          <a:p>
            <a:pPr marL="342900" indent="-342900">
              <a:buFont typeface="+mj-lt"/>
              <a:buAutoNum type="alphaLcParenR"/>
            </a:pPr>
            <a:r>
              <a:rPr lang="cs-CZ" dirty="0"/>
              <a:t>CMP</a:t>
            </a:r>
          </a:p>
          <a:p>
            <a:pPr marL="342900" indent="-342900">
              <a:buFont typeface="+mj-lt"/>
              <a:buAutoNum type="alphaLcParenR"/>
            </a:pPr>
            <a:r>
              <a:rPr lang="cs-CZ" dirty="0">
                <a:solidFill>
                  <a:srgbClr val="FF0000"/>
                </a:solidFill>
              </a:rPr>
              <a:t>Plicní embolie</a:t>
            </a:r>
          </a:p>
          <a:p>
            <a:pPr marL="342900" indent="-342900">
              <a:buFont typeface="+mj-lt"/>
              <a:buAutoNum type="alphaLcParenR"/>
            </a:pPr>
            <a:r>
              <a:rPr lang="cs-CZ" dirty="0"/>
              <a:t>Rakovina plic</a:t>
            </a:r>
          </a:p>
          <a:p>
            <a:pPr marL="342900" indent="-342900">
              <a:buFont typeface="+mj-lt"/>
              <a:buAutoNum type="alphaLcParenR"/>
            </a:pPr>
            <a:r>
              <a:rPr lang="cs-CZ" dirty="0"/>
              <a:t>Přivezla si z USA </a:t>
            </a:r>
            <a:r>
              <a:rPr lang="cs-CZ" dirty="0" err="1"/>
              <a:t>tuberkulozu</a:t>
            </a:r>
            <a:endParaRPr lang="cs-CZ" dirty="0"/>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Příklad</a:t>
            </a:r>
          </a:p>
        </p:txBody>
      </p:sp>
      <p:pic>
        <p:nvPicPr>
          <p:cNvPr id="2050" name="Picture 2" descr="Kuřáků v Americe prudce ubývá, zato počet obézních stoupá | Moje peníze |  Lidovky.cz">
            <a:extLst>
              <a:ext uri="{FF2B5EF4-FFF2-40B4-BE49-F238E27FC236}">
                <a16:creationId xmlns:a16="http://schemas.microsoft.com/office/drawing/2014/main" id="{28DB0C6B-582E-4731-A948-D0E9806A9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501008"/>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409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2062103"/>
          </a:xfrm>
          <a:prstGeom prst="rect">
            <a:avLst/>
          </a:prstGeom>
          <a:noFill/>
        </p:spPr>
        <p:txBody>
          <a:bodyPr wrap="square" rtlCol="0">
            <a:spAutoFit/>
          </a:bodyPr>
          <a:lstStyle/>
          <a:p>
            <a:r>
              <a:rPr lang="cs-CZ" sz="2000" dirty="0">
                <a:solidFill>
                  <a:srgbClr val="424242"/>
                </a:solidFill>
              </a:rPr>
              <a:t>Masivní plicní embolie je problém, protože</a:t>
            </a:r>
          </a:p>
          <a:p>
            <a:endParaRPr lang="cs-CZ" dirty="0"/>
          </a:p>
          <a:p>
            <a:pPr marL="342900" indent="-342900">
              <a:buFont typeface="+mj-lt"/>
              <a:buAutoNum type="alphaLcParenR"/>
            </a:pPr>
            <a:r>
              <a:rPr lang="cs-CZ" dirty="0"/>
              <a:t>Vzduch nejde do plicních sklípků</a:t>
            </a:r>
          </a:p>
          <a:p>
            <a:pPr marL="342900" indent="-342900">
              <a:buFont typeface="+mj-lt"/>
              <a:buAutoNum type="alphaLcParenR"/>
            </a:pPr>
            <a:r>
              <a:rPr lang="cs-CZ" dirty="0"/>
              <a:t>Kus embolu by mohl vlítnout do srdce</a:t>
            </a:r>
          </a:p>
          <a:p>
            <a:pPr marL="342900" indent="-342900">
              <a:buFont typeface="+mj-lt"/>
              <a:buAutoNum type="alphaLcParenR"/>
            </a:pPr>
            <a:r>
              <a:rPr lang="cs-CZ" dirty="0"/>
              <a:t>Krev neteče z pravého srdce do levého</a:t>
            </a:r>
          </a:p>
          <a:p>
            <a:pPr marL="342900" indent="-342900">
              <a:buFont typeface="+mj-lt"/>
              <a:buAutoNum type="alphaLcParenR"/>
            </a:pPr>
            <a:r>
              <a:rPr lang="cs-CZ" dirty="0"/>
              <a:t>Významně klesá krevní tlak</a:t>
            </a:r>
          </a:p>
          <a:p>
            <a:pPr marL="342900" indent="-342900">
              <a:buFont typeface="+mj-lt"/>
              <a:buAutoNum type="alphaLcParenR"/>
            </a:pPr>
            <a:r>
              <a:rPr lang="cs-CZ" dirty="0"/>
              <a:t>Začneme krvácet do plíce</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Plíce a srdce</a:t>
            </a:r>
          </a:p>
        </p:txBody>
      </p:sp>
      <p:pic>
        <p:nvPicPr>
          <p:cNvPr id="5" name="Picture 2" descr="Pulmonary embolism | Nature Reviews Disease Primers">
            <a:extLst>
              <a:ext uri="{FF2B5EF4-FFF2-40B4-BE49-F238E27FC236}">
                <a16:creationId xmlns:a16="http://schemas.microsoft.com/office/drawing/2014/main" id="{E63FF7D4-807A-41A2-8BDF-AFF810DBA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05" y="3634035"/>
            <a:ext cx="4225715" cy="28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60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2062103"/>
          </a:xfrm>
          <a:prstGeom prst="rect">
            <a:avLst/>
          </a:prstGeom>
          <a:noFill/>
        </p:spPr>
        <p:txBody>
          <a:bodyPr wrap="square" rtlCol="0">
            <a:spAutoFit/>
          </a:bodyPr>
          <a:lstStyle/>
          <a:p>
            <a:r>
              <a:rPr lang="cs-CZ" sz="2000" dirty="0">
                <a:solidFill>
                  <a:srgbClr val="424242"/>
                </a:solidFill>
              </a:rPr>
              <a:t>Masivní plicní embolie je problém, protože</a:t>
            </a:r>
          </a:p>
          <a:p>
            <a:endParaRPr lang="cs-CZ" dirty="0"/>
          </a:p>
          <a:p>
            <a:pPr marL="342900" indent="-342900">
              <a:buFont typeface="+mj-lt"/>
              <a:buAutoNum type="alphaLcParenR"/>
            </a:pPr>
            <a:r>
              <a:rPr lang="cs-CZ" dirty="0"/>
              <a:t>Vzduch nejde do plicních sklípků</a:t>
            </a:r>
          </a:p>
          <a:p>
            <a:pPr marL="342900" indent="-342900">
              <a:buFont typeface="+mj-lt"/>
              <a:buAutoNum type="alphaLcParenR"/>
            </a:pPr>
            <a:r>
              <a:rPr lang="cs-CZ" dirty="0"/>
              <a:t>Kus embolu by mohl vlítnout do srdce</a:t>
            </a:r>
          </a:p>
          <a:p>
            <a:pPr marL="342900" indent="-342900">
              <a:buFont typeface="+mj-lt"/>
              <a:buAutoNum type="alphaLcParenR"/>
            </a:pPr>
            <a:r>
              <a:rPr lang="cs-CZ" dirty="0">
                <a:solidFill>
                  <a:srgbClr val="FF0000"/>
                </a:solidFill>
              </a:rPr>
              <a:t>Krev neteče z pravého srdce do levého</a:t>
            </a:r>
          </a:p>
          <a:p>
            <a:pPr marL="342900" indent="-342900">
              <a:buFont typeface="+mj-lt"/>
              <a:buAutoNum type="alphaLcParenR"/>
            </a:pPr>
            <a:r>
              <a:rPr lang="cs-CZ" dirty="0">
                <a:solidFill>
                  <a:srgbClr val="FF0000"/>
                </a:solidFill>
              </a:rPr>
              <a:t>Významně klesá krevní tlak</a:t>
            </a:r>
          </a:p>
          <a:p>
            <a:pPr marL="342900" indent="-342900">
              <a:buFont typeface="+mj-lt"/>
              <a:buAutoNum type="alphaLcParenR"/>
            </a:pPr>
            <a:r>
              <a:rPr lang="cs-CZ" dirty="0"/>
              <a:t>Začneme krvácet do plíce</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Plíce a srdce</a:t>
            </a:r>
          </a:p>
        </p:txBody>
      </p:sp>
      <p:pic>
        <p:nvPicPr>
          <p:cNvPr id="5" name="Picture 2" descr="Pulmonary embolism | Nature Reviews Disease Primers">
            <a:extLst>
              <a:ext uri="{FF2B5EF4-FFF2-40B4-BE49-F238E27FC236}">
                <a16:creationId xmlns:a16="http://schemas.microsoft.com/office/drawing/2014/main" id="{E63FF7D4-807A-41A2-8BDF-AFF810DBA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05" y="3634035"/>
            <a:ext cx="4225715" cy="28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6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69880"/>
          </a:xfrm>
          <a:prstGeom prst="rect">
            <a:avLst/>
          </a:prstGeom>
          <a:noFill/>
        </p:spPr>
        <p:txBody>
          <a:bodyPr wrap="square" rtlCol="0">
            <a:spAutoFit/>
          </a:bodyPr>
          <a:lstStyle/>
          <a:p>
            <a:r>
              <a:rPr lang="cs-CZ" sz="2000" dirty="0">
                <a:solidFill>
                  <a:srgbClr val="424242"/>
                </a:solidFill>
              </a:rPr>
              <a:t>Čím je primárně aktivován sympatický nervový systém při masivním krvácení?</a:t>
            </a:r>
          </a:p>
          <a:p>
            <a:pPr algn="ctr"/>
            <a:endParaRPr lang="cs-CZ" sz="1800" dirty="0">
              <a:solidFill>
                <a:srgbClr val="424242"/>
              </a:solidFill>
            </a:endParaRPr>
          </a:p>
          <a:p>
            <a:pPr marL="342900" indent="-342900">
              <a:buFont typeface="+mj-lt"/>
              <a:buAutoNum type="alphaLcParenR"/>
            </a:pPr>
            <a:r>
              <a:rPr lang="cs-CZ" dirty="0"/>
              <a:t>adrenalinem</a:t>
            </a:r>
          </a:p>
          <a:p>
            <a:pPr marL="342900" indent="-342900">
              <a:buFont typeface="+mj-lt"/>
              <a:buAutoNum type="alphaLcParenR"/>
            </a:pPr>
            <a:r>
              <a:rPr lang="cs-CZ" dirty="0" err="1"/>
              <a:t>baroreflexem</a:t>
            </a:r>
            <a:endParaRPr lang="cs-CZ" dirty="0"/>
          </a:p>
          <a:p>
            <a:pPr marL="342900" indent="-342900">
              <a:buFont typeface="+mj-lt"/>
              <a:buAutoNum type="alphaLcParenR"/>
            </a:pPr>
            <a:r>
              <a:rPr lang="cs-CZ" dirty="0" err="1"/>
              <a:t>chemoreflexem</a:t>
            </a:r>
            <a:endParaRPr lang="cs-CZ" dirty="0"/>
          </a:p>
          <a:p>
            <a:pPr marL="342900" indent="-342900">
              <a:buFont typeface="+mj-lt"/>
              <a:buAutoNum type="alphaLcParenR"/>
            </a:pPr>
            <a:r>
              <a:rPr lang="cs-CZ" dirty="0"/>
              <a:t>Plícemi</a:t>
            </a:r>
          </a:p>
          <a:p>
            <a:pPr marL="342900" indent="-342900">
              <a:buFont typeface="+mj-lt"/>
              <a:buAutoNum type="alphaLcParenR"/>
            </a:pPr>
            <a:r>
              <a:rPr lang="cs-CZ" dirty="0"/>
              <a:t>Srdečními síněmi</a:t>
            </a:r>
          </a:p>
        </p:txBody>
      </p:sp>
      <p:pic>
        <p:nvPicPr>
          <p:cNvPr id="14338" name="Picture 2" descr="MILITARY">
            <a:extLst>
              <a:ext uri="{FF2B5EF4-FFF2-40B4-BE49-F238E27FC236}">
                <a16:creationId xmlns:a16="http://schemas.microsoft.com/office/drawing/2014/main" id="{3731AC96-597E-47D2-8E61-A0735B5ADE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284984"/>
            <a:ext cx="5004048" cy="321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06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3447098"/>
          </a:xfrm>
          <a:prstGeom prst="rect">
            <a:avLst/>
          </a:prstGeom>
          <a:noFill/>
        </p:spPr>
        <p:txBody>
          <a:bodyPr wrap="square" rtlCol="0">
            <a:spAutoFit/>
          </a:bodyPr>
          <a:lstStyle/>
          <a:p>
            <a:r>
              <a:rPr lang="cs-CZ" sz="2000" dirty="0">
                <a:solidFill>
                  <a:srgbClr val="424242"/>
                </a:solidFill>
              </a:rPr>
              <a:t>Plicní embolie a pneumotorax mají některé podobné příznaky</a:t>
            </a:r>
          </a:p>
          <a:p>
            <a:endParaRPr lang="cs-CZ" dirty="0"/>
          </a:p>
          <a:p>
            <a:pPr marL="342900" indent="-342900">
              <a:buFont typeface="+mj-lt"/>
              <a:buAutoNum type="alphaLcParenR"/>
            </a:pPr>
            <a:r>
              <a:rPr lang="cs-CZ" dirty="0"/>
              <a:t>tachykardie</a:t>
            </a:r>
          </a:p>
          <a:p>
            <a:pPr marL="342900" indent="-342900">
              <a:buFont typeface="+mj-lt"/>
              <a:buAutoNum type="alphaLcParenR"/>
            </a:pPr>
            <a:r>
              <a:rPr lang="cs-CZ" dirty="0"/>
              <a:t>bradykardie</a:t>
            </a:r>
          </a:p>
          <a:p>
            <a:pPr marL="342900" indent="-342900">
              <a:buFont typeface="+mj-lt"/>
              <a:buAutoNum type="alphaLcParenR"/>
            </a:pPr>
            <a:r>
              <a:rPr lang="cs-CZ" dirty="0"/>
              <a:t>Arteriální hypertenze</a:t>
            </a:r>
          </a:p>
          <a:p>
            <a:pPr marL="342900" indent="-342900">
              <a:buFont typeface="+mj-lt"/>
              <a:buAutoNum type="alphaLcParenR"/>
            </a:pPr>
            <a:r>
              <a:rPr lang="cs-CZ" dirty="0"/>
              <a:t>Arteriální hypotenze</a:t>
            </a:r>
          </a:p>
          <a:p>
            <a:pPr marL="342900" indent="-342900">
              <a:buFont typeface="+mj-lt"/>
              <a:buAutoNum type="alphaLcParenR"/>
            </a:pPr>
            <a:r>
              <a:rPr lang="cs-CZ" dirty="0"/>
              <a:t>Zvýšená náplň krčních žil</a:t>
            </a:r>
          </a:p>
          <a:p>
            <a:pPr marL="342900" indent="-342900">
              <a:buFont typeface="+mj-lt"/>
              <a:buAutoNum type="alphaLcParenR"/>
            </a:pPr>
            <a:r>
              <a:rPr lang="cs-CZ" dirty="0"/>
              <a:t>Vylití krčních žil do plic</a:t>
            </a:r>
          </a:p>
          <a:p>
            <a:pPr marL="342900" indent="-342900">
              <a:buFont typeface="+mj-lt"/>
              <a:buAutoNum type="alphaLcParenR"/>
            </a:pPr>
            <a:r>
              <a:rPr lang="cs-CZ" dirty="0"/>
              <a:t>Dušnost</a:t>
            </a:r>
          </a:p>
          <a:p>
            <a:pPr marL="342900" indent="-342900">
              <a:buFont typeface="+mj-lt"/>
              <a:buAutoNum type="alphaLcParenR"/>
            </a:pPr>
            <a:r>
              <a:rPr lang="cs-CZ" dirty="0"/>
              <a:t>Venózní hypertenze</a:t>
            </a:r>
          </a:p>
          <a:p>
            <a:pPr marL="342900" indent="-342900">
              <a:buFont typeface="+mj-lt"/>
              <a:buAutoNum type="alphaLcParenR"/>
            </a:pPr>
            <a:r>
              <a:rPr lang="cs-CZ" dirty="0"/>
              <a:t>Venózní hypotenze</a:t>
            </a:r>
          </a:p>
          <a:p>
            <a:pPr marL="342900" indent="-342900">
              <a:buFont typeface="+mj-lt"/>
              <a:buAutoNum type="alphaLcParenR"/>
            </a:pPr>
            <a:endParaRPr lang="cs-CZ" dirty="0"/>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Plíce a srdce</a:t>
            </a:r>
          </a:p>
        </p:txBody>
      </p:sp>
      <p:pic>
        <p:nvPicPr>
          <p:cNvPr id="5" name="Picture 2" descr="Plicní embolie | Medicína, nemoci, studium na 1. LF UK">
            <a:extLst>
              <a:ext uri="{FF2B5EF4-FFF2-40B4-BE49-F238E27FC236}">
                <a16:creationId xmlns:a16="http://schemas.microsoft.com/office/drawing/2014/main" id="{43B05E7D-E1E4-40AD-8331-1737C6671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2571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83D8799-0870-4964-93DC-4694DFD0EC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7696" y="4466254"/>
            <a:ext cx="1734304" cy="226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04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3447098"/>
          </a:xfrm>
          <a:prstGeom prst="rect">
            <a:avLst/>
          </a:prstGeom>
          <a:noFill/>
        </p:spPr>
        <p:txBody>
          <a:bodyPr wrap="square" rtlCol="0">
            <a:spAutoFit/>
          </a:bodyPr>
          <a:lstStyle/>
          <a:p>
            <a:r>
              <a:rPr lang="cs-CZ" sz="2000" dirty="0">
                <a:solidFill>
                  <a:srgbClr val="424242"/>
                </a:solidFill>
              </a:rPr>
              <a:t>Plicní embolie a pneumotorax mají některé podobné příznaky</a:t>
            </a:r>
          </a:p>
          <a:p>
            <a:endParaRPr lang="cs-CZ" dirty="0"/>
          </a:p>
          <a:p>
            <a:pPr marL="342900" indent="-342900">
              <a:buFont typeface="+mj-lt"/>
              <a:buAutoNum type="alphaLcParenR"/>
            </a:pPr>
            <a:r>
              <a:rPr lang="cs-CZ" dirty="0">
                <a:solidFill>
                  <a:srgbClr val="FF0000"/>
                </a:solidFill>
              </a:rPr>
              <a:t>tachykardie</a:t>
            </a:r>
          </a:p>
          <a:p>
            <a:pPr marL="342900" indent="-342900">
              <a:buFont typeface="+mj-lt"/>
              <a:buAutoNum type="alphaLcParenR"/>
            </a:pPr>
            <a:r>
              <a:rPr lang="cs-CZ" dirty="0"/>
              <a:t>bradykardie</a:t>
            </a:r>
          </a:p>
          <a:p>
            <a:pPr marL="342900" indent="-342900">
              <a:buFont typeface="+mj-lt"/>
              <a:buAutoNum type="alphaLcParenR"/>
            </a:pPr>
            <a:r>
              <a:rPr lang="cs-CZ" dirty="0"/>
              <a:t>Arteriální hypertenze</a:t>
            </a:r>
          </a:p>
          <a:p>
            <a:pPr marL="342900" indent="-342900">
              <a:buFont typeface="+mj-lt"/>
              <a:buAutoNum type="alphaLcParenR"/>
            </a:pPr>
            <a:r>
              <a:rPr lang="cs-CZ" dirty="0">
                <a:solidFill>
                  <a:srgbClr val="FF0000"/>
                </a:solidFill>
              </a:rPr>
              <a:t>Arteriální hypotenze</a:t>
            </a:r>
          </a:p>
          <a:p>
            <a:pPr marL="342900" indent="-342900">
              <a:buFont typeface="+mj-lt"/>
              <a:buAutoNum type="alphaLcParenR"/>
            </a:pPr>
            <a:r>
              <a:rPr lang="cs-CZ" dirty="0">
                <a:solidFill>
                  <a:srgbClr val="FF0000"/>
                </a:solidFill>
              </a:rPr>
              <a:t>Zvýšená náplň krčních žil</a:t>
            </a:r>
          </a:p>
          <a:p>
            <a:pPr marL="342900" indent="-342900">
              <a:buFont typeface="+mj-lt"/>
              <a:buAutoNum type="alphaLcParenR"/>
            </a:pPr>
            <a:r>
              <a:rPr lang="cs-CZ" dirty="0"/>
              <a:t>Vylití krčních žil do plic</a:t>
            </a:r>
          </a:p>
          <a:p>
            <a:pPr marL="342900" indent="-342900">
              <a:buFont typeface="+mj-lt"/>
              <a:buAutoNum type="alphaLcParenR"/>
            </a:pPr>
            <a:r>
              <a:rPr lang="cs-CZ" dirty="0">
                <a:solidFill>
                  <a:srgbClr val="FF0000"/>
                </a:solidFill>
              </a:rPr>
              <a:t>Dušnost</a:t>
            </a:r>
          </a:p>
          <a:p>
            <a:pPr marL="342900" indent="-342900">
              <a:buFont typeface="+mj-lt"/>
              <a:buAutoNum type="alphaLcParenR"/>
            </a:pPr>
            <a:r>
              <a:rPr lang="cs-CZ" dirty="0">
                <a:solidFill>
                  <a:srgbClr val="FF0000"/>
                </a:solidFill>
              </a:rPr>
              <a:t>Venózní hypertenze</a:t>
            </a:r>
          </a:p>
          <a:p>
            <a:pPr marL="342900" indent="-342900">
              <a:buFont typeface="+mj-lt"/>
              <a:buAutoNum type="alphaLcParenR"/>
            </a:pPr>
            <a:r>
              <a:rPr lang="cs-CZ" dirty="0"/>
              <a:t>Venózní hypotenze</a:t>
            </a:r>
          </a:p>
          <a:p>
            <a:pPr marL="342900" indent="-342900">
              <a:buFont typeface="+mj-lt"/>
              <a:buAutoNum type="alphaLcParenR"/>
            </a:pPr>
            <a:endParaRPr lang="cs-CZ" dirty="0"/>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Plíce a srdce</a:t>
            </a:r>
          </a:p>
        </p:txBody>
      </p:sp>
      <p:pic>
        <p:nvPicPr>
          <p:cNvPr id="5" name="Picture 2" descr="Plicní embolie | Medicína, nemoci, studium na 1. LF UK">
            <a:extLst>
              <a:ext uri="{FF2B5EF4-FFF2-40B4-BE49-F238E27FC236}">
                <a16:creationId xmlns:a16="http://schemas.microsoft.com/office/drawing/2014/main" id="{43B05E7D-E1E4-40AD-8331-1737C6671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2571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83D8799-0870-4964-93DC-4694DFD0EC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7696" y="4466254"/>
            <a:ext cx="1734304" cy="226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99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22A8685-DFA3-4FBD-8059-F81E5F8777FE}"/>
              </a:ext>
            </a:extLst>
          </p:cNvPr>
          <p:cNvSpPr txBox="1"/>
          <p:nvPr/>
        </p:nvSpPr>
        <p:spPr>
          <a:xfrm>
            <a:off x="539552" y="332656"/>
            <a:ext cx="7654532" cy="584775"/>
          </a:xfrm>
          <a:prstGeom prst="rect">
            <a:avLst/>
          </a:prstGeom>
          <a:noFill/>
        </p:spPr>
        <p:txBody>
          <a:bodyPr wrap="square" rtlCol="0">
            <a:spAutoFit/>
          </a:bodyPr>
          <a:lstStyle/>
          <a:p>
            <a:r>
              <a:rPr lang="cs-CZ" sz="3200" b="1" dirty="0"/>
              <a:t>Intermezzo - Plíce a srdce</a:t>
            </a:r>
          </a:p>
        </p:txBody>
      </p:sp>
      <p:sp>
        <p:nvSpPr>
          <p:cNvPr id="3" name="TextovéPole 2">
            <a:extLst>
              <a:ext uri="{FF2B5EF4-FFF2-40B4-BE49-F238E27FC236}">
                <a16:creationId xmlns:a16="http://schemas.microsoft.com/office/drawing/2014/main" id="{EF83106D-E54A-4E9B-8821-9F27D9FB7E3B}"/>
              </a:ext>
            </a:extLst>
          </p:cNvPr>
          <p:cNvSpPr txBox="1"/>
          <p:nvPr/>
        </p:nvSpPr>
        <p:spPr>
          <a:xfrm>
            <a:off x="170835" y="889330"/>
            <a:ext cx="8789635" cy="3170099"/>
          </a:xfrm>
          <a:prstGeom prst="rect">
            <a:avLst/>
          </a:prstGeom>
          <a:noFill/>
        </p:spPr>
        <p:txBody>
          <a:bodyPr wrap="square" rtlCol="0">
            <a:spAutoFit/>
          </a:bodyPr>
          <a:lstStyle/>
          <a:p>
            <a:r>
              <a:rPr lang="cs-CZ" sz="2000" dirty="0">
                <a:sym typeface="Symbol"/>
              </a:rPr>
              <a:t>pneumotorax nebo plicní embolie</a:t>
            </a:r>
          </a:p>
          <a:p>
            <a:pPr marL="800100" lvl="1" indent="-342900">
              <a:buFont typeface="Arial" panose="020B0604020202020204" pitchFamily="34" charset="0"/>
              <a:buChar char="•"/>
            </a:pPr>
            <a:r>
              <a:rPr lang="cs-CZ" sz="2000" dirty="0">
                <a:sym typeface="Symbol"/>
              </a:rPr>
              <a:t>Průtok krve plící je omezen – levé srdce nedostává</a:t>
            </a:r>
            <a:br>
              <a:rPr lang="cs-CZ" sz="2000" dirty="0">
                <a:sym typeface="Symbol"/>
              </a:rPr>
            </a:br>
            <a:r>
              <a:rPr lang="cs-CZ" sz="2000" dirty="0">
                <a:sym typeface="Symbol"/>
              </a:rPr>
              <a:t> krev, pravé ho naopak tlačí proti vysoké plicní rezistenci</a:t>
            </a:r>
          </a:p>
          <a:p>
            <a:pPr marL="800100" lvl="1" indent="-342900">
              <a:buFont typeface="Arial" panose="020B0604020202020204" pitchFamily="34" charset="0"/>
              <a:buChar char="•"/>
            </a:pPr>
            <a:r>
              <a:rPr lang="cs-CZ" sz="2000" dirty="0">
                <a:sym typeface="Symbol"/>
              </a:rPr>
              <a:t>Klesá srdeční výdej – může vést k oběhovému šoku</a:t>
            </a:r>
          </a:p>
          <a:p>
            <a:pPr marL="800100" lvl="1" indent="-342900">
              <a:buFont typeface="Arial" panose="020B0604020202020204" pitchFamily="34" charset="0"/>
              <a:buChar char="•"/>
            </a:pPr>
            <a:r>
              <a:rPr lang="cs-CZ" sz="2000" dirty="0">
                <a:sym typeface="Symbol"/>
              </a:rPr>
              <a:t>Vede k akutnímu selhání pravého srdce</a:t>
            </a:r>
          </a:p>
          <a:p>
            <a:pPr marL="800100" lvl="1" indent="-342900">
              <a:buFont typeface="Arial" panose="020B0604020202020204" pitchFamily="34" charset="0"/>
              <a:buChar char="•"/>
            </a:pPr>
            <a:r>
              <a:rPr lang="cs-CZ" sz="2000" dirty="0">
                <a:sym typeface="Symbol"/>
              </a:rPr>
              <a:t>Projevy – závisí na závažnosti poruchy průtoku krve plícemi</a:t>
            </a:r>
          </a:p>
          <a:p>
            <a:pPr marL="1257300" lvl="2" indent="-342900">
              <a:buFont typeface="Arial" panose="020B0604020202020204" pitchFamily="34" charset="0"/>
              <a:buChar char="•"/>
            </a:pPr>
            <a:r>
              <a:rPr lang="cs-CZ" sz="2000" dirty="0">
                <a:sym typeface="Symbol"/>
              </a:rPr>
              <a:t>Náhle vzniklá dušnost, zvýšená náplň krčních žil, tachykardie, bolest na hrudi, cyanóza, kašel</a:t>
            </a:r>
          </a:p>
          <a:p>
            <a:pPr marL="342900" indent="-342900">
              <a:buFont typeface="Arial" panose="020B0604020202020204" pitchFamily="34" charset="0"/>
              <a:buChar char="•"/>
            </a:pPr>
            <a:endParaRPr lang="cs-CZ" sz="2000" dirty="0">
              <a:sym typeface="Symbol"/>
            </a:endParaRPr>
          </a:p>
          <a:p>
            <a:r>
              <a:rPr lang="cs-CZ" sz="2000" dirty="0">
                <a:sym typeface="Symbol"/>
              </a:rPr>
              <a:t> </a:t>
            </a:r>
          </a:p>
        </p:txBody>
      </p:sp>
      <p:pic>
        <p:nvPicPr>
          <p:cNvPr id="1026" name="Picture 2" descr="Plicní embolie | Medicína, nemoci, studium na 1. LF UK">
            <a:extLst>
              <a:ext uri="{FF2B5EF4-FFF2-40B4-BE49-F238E27FC236}">
                <a16:creationId xmlns:a16="http://schemas.microsoft.com/office/drawing/2014/main" id="{63A7C7D5-03FA-40E0-A82E-D6539CBE5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439" y="4077072"/>
            <a:ext cx="422571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ulmonary embolism | Nature Reviews Disease Primers">
            <a:extLst>
              <a:ext uri="{FF2B5EF4-FFF2-40B4-BE49-F238E27FC236}">
                <a16:creationId xmlns:a16="http://schemas.microsoft.com/office/drawing/2014/main" id="{D80BF882-4237-4B22-8951-0B0CE8E61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85" y="3717032"/>
            <a:ext cx="4225715" cy="28993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ulmonary Embolism (PE) - Pulmonary Disorders - MSD Manual Professional  Edition">
            <a:extLst>
              <a:ext uri="{FF2B5EF4-FFF2-40B4-BE49-F238E27FC236}">
                <a16:creationId xmlns:a16="http://schemas.microsoft.com/office/drawing/2014/main" id="{27B58042-43DA-45BB-9F44-009B60253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16611"/>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FEC51EA5-45D8-425C-A11E-11982CB6693D}"/>
              </a:ext>
            </a:extLst>
          </p:cNvPr>
          <p:cNvSpPr txBox="1"/>
          <p:nvPr/>
        </p:nvSpPr>
        <p:spPr>
          <a:xfrm>
            <a:off x="159300" y="2231"/>
            <a:ext cx="2520280" cy="369332"/>
          </a:xfrm>
          <a:prstGeom prst="rect">
            <a:avLst/>
          </a:prstGeom>
          <a:noFill/>
        </p:spPr>
        <p:txBody>
          <a:bodyPr wrap="square" rtlCol="0">
            <a:spAutoFit/>
          </a:bodyPr>
          <a:lstStyle/>
          <a:p>
            <a:r>
              <a:rPr lang="cs-CZ" dirty="0">
                <a:solidFill>
                  <a:srgbClr val="FF0000"/>
                </a:solidFill>
              </a:rPr>
              <a:t>Netřeba ke zkoušce</a:t>
            </a:r>
          </a:p>
        </p:txBody>
      </p:sp>
      <p:sp>
        <p:nvSpPr>
          <p:cNvPr id="9" name="TextovéPole 8">
            <a:extLst>
              <a:ext uri="{FF2B5EF4-FFF2-40B4-BE49-F238E27FC236}">
                <a16:creationId xmlns:a16="http://schemas.microsoft.com/office/drawing/2014/main" id="{086FE269-4415-464B-A5A6-BC0899FA8BE9}"/>
              </a:ext>
            </a:extLst>
          </p:cNvPr>
          <p:cNvSpPr txBox="1"/>
          <p:nvPr/>
        </p:nvSpPr>
        <p:spPr>
          <a:xfrm>
            <a:off x="771368" y="6211669"/>
            <a:ext cx="3816424" cy="646331"/>
          </a:xfrm>
          <a:prstGeom prst="rect">
            <a:avLst/>
          </a:prstGeom>
          <a:solidFill>
            <a:schemeClr val="bg1"/>
          </a:solidFill>
        </p:spPr>
        <p:txBody>
          <a:bodyPr wrap="square">
            <a:spAutoFit/>
          </a:bodyPr>
          <a:lstStyle/>
          <a:p>
            <a:pPr lvl="1"/>
            <a:r>
              <a:rPr lang="cs-CZ" sz="1800" dirty="0">
                <a:sym typeface="Symbol"/>
              </a:rPr>
              <a:t>Častým zdrojem trombu u embolie je žilní nedostatečnost</a:t>
            </a:r>
          </a:p>
        </p:txBody>
      </p:sp>
      <p:sp>
        <p:nvSpPr>
          <p:cNvPr id="5" name="TextovéPole 4">
            <a:extLst>
              <a:ext uri="{FF2B5EF4-FFF2-40B4-BE49-F238E27FC236}">
                <a16:creationId xmlns:a16="http://schemas.microsoft.com/office/drawing/2014/main" id="{CD1B307B-6E46-4C85-B907-A89E7653DABD}"/>
              </a:ext>
            </a:extLst>
          </p:cNvPr>
          <p:cNvSpPr txBox="1"/>
          <p:nvPr/>
        </p:nvSpPr>
        <p:spPr>
          <a:xfrm>
            <a:off x="4972328" y="3220535"/>
            <a:ext cx="4109861" cy="830997"/>
          </a:xfrm>
          <a:prstGeom prst="rect">
            <a:avLst/>
          </a:prstGeom>
          <a:noFill/>
          <a:ln>
            <a:solidFill>
              <a:srgbClr val="FF0000"/>
            </a:solidFill>
          </a:ln>
        </p:spPr>
        <p:txBody>
          <a:bodyPr wrap="square" rtlCol="0">
            <a:spAutoFit/>
          </a:bodyPr>
          <a:lstStyle/>
          <a:p>
            <a:r>
              <a:rPr lang="cs-CZ" sz="1600" dirty="0"/>
              <a:t>Hormonální antikoncepce + kouření: riziková kombinace faktoru pro </a:t>
            </a:r>
            <a:r>
              <a:rPr lang="cs-CZ" sz="1600" dirty="0" err="1"/>
              <a:t>trombolembolii</a:t>
            </a:r>
            <a:r>
              <a:rPr lang="cs-CZ" sz="1600" dirty="0"/>
              <a:t> u mladých žen (plicní, mozková, …)</a:t>
            </a:r>
          </a:p>
        </p:txBody>
      </p:sp>
    </p:spTree>
    <p:extLst>
      <p:ext uri="{BB962C8B-B14F-4D97-AF65-F5344CB8AC3E}">
        <p14:creationId xmlns:p14="http://schemas.microsoft.com/office/powerpoint/2010/main" val="2667672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114102" y="687278"/>
            <a:ext cx="8915795" cy="4216539"/>
          </a:xfrm>
          <a:prstGeom prst="rect">
            <a:avLst/>
          </a:prstGeom>
          <a:noFill/>
        </p:spPr>
        <p:txBody>
          <a:bodyPr wrap="square" rtlCol="0">
            <a:spAutoFit/>
          </a:bodyPr>
          <a:lstStyle/>
          <a:p>
            <a:r>
              <a:rPr lang="cs-CZ" sz="2000" dirty="0">
                <a:solidFill>
                  <a:srgbClr val="424242"/>
                </a:solidFill>
              </a:rPr>
              <a:t>Naše paní sousedka, milá paní, znáte ji od dětství. Do schodů chodí pomalu. Stěžuje si na těžké nohy a že už se nevejde do boty. Víte, že má po infarktech, při tom posledním jste jí dokonce pomáhali vy. A jak jí tak pomáháte s nákupem do schodů, sousedka si postěžuje. Sice to poslední dobou nebyla žádná sláva, ale teď to jde zdravotně hodně dolů. Zadýchává se, je bledá. Dokonce vidíte trochu promodralé rty. Říká, že usne jen v sedě, jinak se ve spánku dusí.</a:t>
            </a:r>
          </a:p>
          <a:p>
            <a:endParaRPr lang="cs-CZ" sz="2000" dirty="0">
              <a:solidFill>
                <a:srgbClr val="424242"/>
              </a:solidFill>
            </a:endParaRPr>
          </a:p>
          <a:p>
            <a:r>
              <a:rPr lang="cs-CZ" sz="2000" dirty="0">
                <a:solidFill>
                  <a:srgbClr val="424242"/>
                </a:solidFill>
              </a:rPr>
              <a:t>Co může trápit vaši sousedku?</a:t>
            </a:r>
          </a:p>
          <a:p>
            <a:endParaRPr lang="cs-CZ" dirty="0"/>
          </a:p>
          <a:p>
            <a:pPr marL="342900" indent="-342900">
              <a:buFont typeface="+mj-lt"/>
              <a:buAutoNum type="alphaLcParenR"/>
            </a:pPr>
            <a:r>
              <a:rPr lang="cs-CZ" dirty="0"/>
              <a:t>infarkt</a:t>
            </a:r>
          </a:p>
          <a:p>
            <a:pPr marL="342900" indent="-342900">
              <a:buFont typeface="+mj-lt"/>
              <a:buAutoNum type="alphaLcParenR"/>
            </a:pPr>
            <a:r>
              <a:rPr lang="cs-CZ" dirty="0"/>
              <a:t>mrtvice</a:t>
            </a:r>
          </a:p>
          <a:p>
            <a:pPr marL="342900" indent="-342900">
              <a:buFont typeface="+mj-lt"/>
              <a:buAutoNum type="alphaLcParenR"/>
            </a:pPr>
            <a:r>
              <a:rPr lang="cs-CZ" dirty="0"/>
              <a:t>Samota, chce si popovídat</a:t>
            </a:r>
          </a:p>
          <a:p>
            <a:pPr marL="342900" indent="-342900">
              <a:buFont typeface="+mj-lt"/>
              <a:buAutoNum type="alphaLcParenR"/>
            </a:pPr>
            <a:r>
              <a:rPr lang="cs-CZ" dirty="0"/>
              <a:t>Vnoučata, co jí nedají spát</a:t>
            </a:r>
          </a:p>
          <a:p>
            <a:pPr marL="342900" indent="-342900">
              <a:buFont typeface="+mj-lt"/>
              <a:buAutoNum type="alphaLcParenR"/>
            </a:pPr>
            <a:r>
              <a:rPr lang="cs-CZ" dirty="0"/>
              <a:t>Selhávající srdce</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467544" y="182506"/>
            <a:ext cx="7654532" cy="584775"/>
          </a:xfrm>
          <a:prstGeom prst="rect">
            <a:avLst/>
          </a:prstGeom>
          <a:noFill/>
        </p:spPr>
        <p:txBody>
          <a:bodyPr wrap="square" rtlCol="0">
            <a:spAutoFit/>
          </a:bodyPr>
          <a:lstStyle/>
          <a:p>
            <a:r>
              <a:rPr lang="cs-CZ" sz="3200" b="1" dirty="0"/>
              <a:t>Příklad</a:t>
            </a:r>
          </a:p>
        </p:txBody>
      </p:sp>
      <p:pic>
        <p:nvPicPr>
          <p:cNvPr id="5122" name="Picture 2" descr="Šťastná to žena? Jak to bylo doopravdy s Babičkou Boženy Němcové? | 100+1  zahraniční zajímavost">
            <a:extLst>
              <a:ext uri="{FF2B5EF4-FFF2-40B4-BE49-F238E27FC236}">
                <a16:creationId xmlns:a16="http://schemas.microsoft.com/office/drawing/2014/main" id="{A9EAA515-9CE7-4A5D-AC30-A5A15D554A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653170"/>
            <a:ext cx="5364088" cy="357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64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114102" y="687278"/>
            <a:ext cx="8915795" cy="4216539"/>
          </a:xfrm>
          <a:prstGeom prst="rect">
            <a:avLst/>
          </a:prstGeom>
          <a:noFill/>
        </p:spPr>
        <p:txBody>
          <a:bodyPr wrap="square" rtlCol="0">
            <a:spAutoFit/>
          </a:bodyPr>
          <a:lstStyle/>
          <a:p>
            <a:r>
              <a:rPr lang="cs-CZ" sz="2000" dirty="0">
                <a:solidFill>
                  <a:srgbClr val="424242"/>
                </a:solidFill>
              </a:rPr>
              <a:t>Naše paní sousedka, milá paní, znáte ji od dětství. Do schodů chodí pomalu. Stěžuje si na těžké nohy a že už se nevejde do boty. Víte, že má po infarktech, při tom posledním jste jí dokonce pomáhali vy. A jak jí tak pomáháte s nákupem do schodů, sousedka si postěžuje. Sice to poslední dobou nebyla žádná sláva, ale teď to jde zdravotně hodně dolů. Zadýchává se, je bledá. Dokonce vidíte trochu promodralé rty. Říká, že usne jen v sedě, jinak se ve spánku dusí.</a:t>
            </a:r>
          </a:p>
          <a:p>
            <a:endParaRPr lang="cs-CZ" sz="2000" dirty="0">
              <a:solidFill>
                <a:srgbClr val="424242"/>
              </a:solidFill>
            </a:endParaRPr>
          </a:p>
          <a:p>
            <a:r>
              <a:rPr lang="cs-CZ" sz="2000" dirty="0">
                <a:solidFill>
                  <a:srgbClr val="424242"/>
                </a:solidFill>
              </a:rPr>
              <a:t>Co může trápit vaši sousedku?</a:t>
            </a:r>
          </a:p>
          <a:p>
            <a:endParaRPr lang="cs-CZ" dirty="0"/>
          </a:p>
          <a:p>
            <a:pPr marL="342900" indent="-342900">
              <a:buFont typeface="+mj-lt"/>
              <a:buAutoNum type="alphaLcParenR"/>
            </a:pPr>
            <a:r>
              <a:rPr lang="cs-CZ" dirty="0"/>
              <a:t>infarkt</a:t>
            </a:r>
          </a:p>
          <a:p>
            <a:pPr marL="342900" indent="-342900">
              <a:buFont typeface="+mj-lt"/>
              <a:buAutoNum type="alphaLcParenR"/>
            </a:pPr>
            <a:r>
              <a:rPr lang="cs-CZ" dirty="0"/>
              <a:t>mrtvice</a:t>
            </a:r>
          </a:p>
          <a:p>
            <a:pPr marL="342900" indent="-342900">
              <a:buFont typeface="+mj-lt"/>
              <a:buAutoNum type="alphaLcParenR"/>
            </a:pPr>
            <a:r>
              <a:rPr lang="cs-CZ" dirty="0"/>
              <a:t>Samota, chce si popovídat</a:t>
            </a:r>
          </a:p>
          <a:p>
            <a:pPr marL="342900" indent="-342900">
              <a:buFont typeface="+mj-lt"/>
              <a:buAutoNum type="alphaLcParenR"/>
            </a:pPr>
            <a:r>
              <a:rPr lang="cs-CZ" dirty="0"/>
              <a:t>Vnoučata, co jí nedají spát</a:t>
            </a:r>
          </a:p>
          <a:p>
            <a:pPr marL="342900" indent="-342900">
              <a:buFont typeface="+mj-lt"/>
              <a:buAutoNum type="alphaLcParenR"/>
            </a:pPr>
            <a:r>
              <a:rPr lang="cs-CZ" dirty="0">
                <a:solidFill>
                  <a:srgbClr val="FF0000"/>
                </a:solidFill>
              </a:rPr>
              <a:t>Selhávající srdce</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467544" y="182506"/>
            <a:ext cx="7654532" cy="584775"/>
          </a:xfrm>
          <a:prstGeom prst="rect">
            <a:avLst/>
          </a:prstGeom>
          <a:noFill/>
        </p:spPr>
        <p:txBody>
          <a:bodyPr wrap="square" rtlCol="0">
            <a:spAutoFit/>
          </a:bodyPr>
          <a:lstStyle/>
          <a:p>
            <a:r>
              <a:rPr lang="cs-CZ" sz="3200" b="1" dirty="0"/>
              <a:t>Příklad</a:t>
            </a:r>
          </a:p>
        </p:txBody>
      </p:sp>
      <p:pic>
        <p:nvPicPr>
          <p:cNvPr id="5124" name="Picture 4" descr="Máte sklep a mohla bych ho vidět? Neherečce Miladě Ježkové změnilo život  setkání v tramvaji - Lifee.cz">
            <a:extLst>
              <a:ext uri="{FF2B5EF4-FFF2-40B4-BE49-F238E27FC236}">
                <a16:creationId xmlns:a16="http://schemas.microsoft.com/office/drawing/2014/main" id="{1A397F69-4446-4E5D-8259-0765D2D8F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617" y="2924944"/>
            <a:ext cx="563262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76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2062103"/>
          </a:xfrm>
          <a:prstGeom prst="rect">
            <a:avLst/>
          </a:prstGeom>
          <a:noFill/>
        </p:spPr>
        <p:txBody>
          <a:bodyPr wrap="square" rtlCol="0">
            <a:spAutoFit/>
          </a:bodyPr>
          <a:lstStyle/>
          <a:p>
            <a:r>
              <a:rPr lang="cs-CZ" sz="2000" dirty="0">
                <a:solidFill>
                  <a:srgbClr val="424242"/>
                </a:solidFill>
              </a:rPr>
              <a:t>Selhávající srdce způsobuje otoky nohou, protože</a:t>
            </a:r>
          </a:p>
          <a:p>
            <a:endParaRPr lang="cs-CZ" dirty="0"/>
          </a:p>
          <a:p>
            <a:pPr marL="342900" indent="-342900">
              <a:buFont typeface="+mj-lt"/>
              <a:buAutoNum type="alphaLcParenR"/>
            </a:pPr>
            <a:r>
              <a:rPr lang="cs-CZ" dirty="0"/>
              <a:t>Se tvoří více histaminu</a:t>
            </a:r>
          </a:p>
          <a:p>
            <a:pPr marL="342900" indent="-342900">
              <a:buFont typeface="+mj-lt"/>
              <a:buAutoNum type="alphaLcParenR"/>
            </a:pPr>
            <a:r>
              <a:rPr lang="cs-CZ" dirty="0"/>
              <a:t>Produkuje se více adrenalinu</a:t>
            </a:r>
          </a:p>
          <a:p>
            <a:pPr marL="342900" indent="-342900">
              <a:buFont typeface="+mj-lt"/>
              <a:buAutoNum type="alphaLcParenR"/>
            </a:pPr>
            <a:r>
              <a:rPr lang="cs-CZ" dirty="0"/>
              <a:t>Stoupá arteriální krevní tlak</a:t>
            </a:r>
          </a:p>
          <a:p>
            <a:pPr marL="342900" indent="-342900">
              <a:buFont typeface="+mj-lt"/>
              <a:buAutoNum type="alphaLcParenR"/>
            </a:pPr>
            <a:r>
              <a:rPr lang="cs-CZ" dirty="0"/>
              <a:t>Stoupá žilní a kapilární tlak</a:t>
            </a:r>
          </a:p>
          <a:p>
            <a:pPr marL="342900" indent="-342900">
              <a:buFont typeface="+mj-lt"/>
              <a:buAutoNum type="alphaLcParenR"/>
            </a:pPr>
            <a:r>
              <a:rPr lang="cs-CZ" dirty="0"/>
              <a:t>Léky na selhávající srdce mají vedlejší účinky</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Cévy a srdce</a:t>
            </a:r>
          </a:p>
        </p:txBody>
      </p:sp>
      <p:pic>
        <p:nvPicPr>
          <p:cNvPr id="11266" name="Picture 2" descr="Věštírna u Páji - LÉČENÍ - NEMOCI - OTOKY">
            <a:extLst>
              <a:ext uri="{FF2B5EF4-FFF2-40B4-BE49-F238E27FC236}">
                <a16:creationId xmlns:a16="http://schemas.microsoft.com/office/drawing/2014/main" id="{4A0274F9-FBCF-4DCD-82D7-4DC2AF607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613" y="4293096"/>
            <a:ext cx="28575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47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2062103"/>
          </a:xfrm>
          <a:prstGeom prst="rect">
            <a:avLst/>
          </a:prstGeom>
          <a:noFill/>
        </p:spPr>
        <p:txBody>
          <a:bodyPr wrap="square" rtlCol="0">
            <a:spAutoFit/>
          </a:bodyPr>
          <a:lstStyle/>
          <a:p>
            <a:r>
              <a:rPr lang="cs-CZ" sz="2000" dirty="0">
                <a:solidFill>
                  <a:srgbClr val="424242"/>
                </a:solidFill>
              </a:rPr>
              <a:t>Selhávající srdce způsobuje otoky nohou, protože</a:t>
            </a:r>
          </a:p>
          <a:p>
            <a:endParaRPr lang="cs-CZ" dirty="0"/>
          </a:p>
          <a:p>
            <a:pPr marL="342900" indent="-342900">
              <a:buFont typeface="+mj-lt"/>
              <a:buAutoNum type="alphaLcParenR"/>
            </a:pPr>
            <a:r>
              <a:rPr lang="cs-CZ" dirty="0"/>
              <a:t>Se tvoří více histaminu</a:t>
            </a:r>
          </a:p>
          <a:p>
            <a:pPr marL="342900" indent="-342900">
              <a:buFont typeface="+mj-lt"/>
              <a:buAutoNum type="alphaLcParenR"/>
            </a:pPr>
            <a:r>
              <a:rPr lang="cs-CZ" dirty="0"/>
              <a:t>Produkuje se více adrenalinu</a:t>
            </a:r>
          </a:p>
          <a:p>
            <a:pPr marL="342900" indent="-342900">
              <a:buFont typeface="+mj-lt"/>
              <a:buAutoNum type="alphaLcParenR"/>
            </a:pPr>
            <a:r>
              <a:rPr lang="cs-CZ" dirty="0"/>
              <a:t>Stoupá arteriální krevní tlak</a:t>
            </a:r>
          </a:p>
          <a:p>
            <a:pPr marL="342900" indent="-342900">
              <a:buFont typeface="+mj-lt"/>
              <a:buAutoNum type="alphaLcParenR"/>
            </a:pPr>
            <a:r>
              <a:rPr lang="cs-CZ" dirty="0">
                <a:solidFill>
                  <a:srgbClr val="FF0000"/>
                </a:solidFill>
              </a:rPr>
              <a:t>Stoupá žilní a kapilární tlak</a:t>
            </a:r>
          </a:p>
          <a:p>
            <a:pPr marL="342900" indent="-342900">
              <a:buFont typeface="+mj-lt"/>
              <a:buAutoNum type="alphaLcParenR"/>
            </a:pPr>
            <a:r>
              <a:rPr lang="cs-CZ" dirty="0"/>
              <a:t>Léky na selhávající srdce mají vedlejší účinky</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Cévy a srdce</a:t>
            </a:r>
          </a:p>
        </p:txBody>
      </p:sp>
      <p:pic>
        <p:nvPicPr>
          <p:cNvPr id="11266" name="Picture 2" descr="Věštírna u Páji - LÉČENÍ - NEMOCI - OTOKY">
            <a:extLst>
              <a:ext uri="{FF2B5EF4-FFF2-40B4-BE49-F238E27FC236}">
                <a16:creationId xmlns:a16="http://schemas.microsoft.com/office/drawing/2014/main" id="{4A0274F9-FBCF-4DCD-82D7-4DC2AF607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613" y="4293096"/>
            <a:ext cx="28575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71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2062103"/>
          </a:xfrm>
          <a:prstGeom prst="rect">
            <a:avLst/>
          </a:prstGeom>
          <a:noFill/>
        </p:spPr>
        <p:txBody>
          <a:bodyPr wrap="square" rtlCol="0">
            <a:spAutoFit/>
          </a:bodyPr>
          <a:lstStyle/>
          <a:p>
            <a:r>
              <a:rPr lang="cs-CZ" sz="2000" dirty="0">
                <a:solidFill>
                  <a:srgbClr val="424242"/>
                </a:solidFill>
              </a:rPr>
              <a:t>Jakou bylinou byste léčili selhávající srdce?</a:t>
            </a:r>
          </a:p>
          <a:p>
            <a:endParaRPr lang="cs-CZ" dirty="0"/>
          </a:p>
          <a:p>
            <a:pPr marL="342900" indent="-342900">
              <a:buFont typeface="+mj-lt"/>
              <a:buAutoNum type="alphaLcParenR"/>
            </a:pPr>
            <a:r>
              <a:rPr lang="cs-CZ" dirty="0"/>
              <a:t>Rulíkem zlomocným</a:t>
            </a:r>
          </a:p>
          <a:p>
            <a:pPr marL="342900" indent="-342900">
              <a:buFont typeface="+mj-lt"/>
              <a:buAutoNum type="alphaLcParenR"/>
            </a:pPr>
            <a:r>
              <a:rPr lang="cs-CZ" dirty="0"/>
              <a:t>Náprstníkem </a:t>
            </a:r>
          </a:p>
          <a:p>
            <a:pPr marL="342900" indent="-342900">
              <a:buFont typeface="+mj-lt"/>
              <a:buAutoNum type="alphaLcParenR"/>
            </a:pPr>
            <a:r>
              <a:rPr lang="cs-CZ" dirty="0"/>
              <a:t>Bramborou</a:t>
            </a:r>
          </a:p>
          <a:p>
            <a:pPr marL="342900" indent="-342900">
              <a:buFont typeface="+mj-lt"/>
              <a:buAutoNum type="alphaLcParenR"/>
            </a:pPr>
            <a:r>
              <a:rPr lang="cs-CZ" dirty="0"/>
              <a:t>Kanabisem</a:t>
            </a:r>
          </a:p>
          <a:p>
            <a:pPr marL="342900" indent="-342900">
              <a:buFont typeface="+mj-lt"/>
              <a:buAutoNum type="alphaLcParenR"/>
            </a:pPr>
            <a:r>
              <a:rPr lang="cs-CZ" dirty="0"/>
              <a:t>Kokou</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Cévy a srdce</a:t>
            </a:r>
          </a:p>
        </p:txBody>
      </p:sp>
      <p:pic>
        <p:nvPicPr>
          <p:cNvPr id="25602" name="Picture 2" descr="Náprstník je jedovatý krasavec, kterého nepřehlédnete">
            <a:extLst>
              <a:ext uri="{FF2B5EF4-FFF2-40B4-BE49-F238E27FC236}">
                <a16:creationId xmlns:a16="http://schemas.microsoft.com/office/drawing/2014/main" id="{95377CB4-4509-454F-9FC0-1EFB24B6A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678" y="154799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Rudodřev koka – Wikipedie">
            <a:extLst>
              <a:ext uri="{FF2B5EF4-FFF2-40B4-BE49-F238E27FC236}">
                <a16:creationId xmlns:a16="http://schemas.microsoft.com/office/drawing/2014/main" id="{C7C2E0A4-F3B1-448B-AA76-3C8D03C6A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663" y="3598318"/>
            <a:ext cx="24574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Vibrant Green Cannabis Plants with Mature Marijuana Buds Ready to Harvest  in Wallpaper Background - Buy this stock photo and explore similar images  at Adobe Stock | Adobe Stock">
            <a:extLst>
              <a:ext uri="{FF2B5EF4-FFF2-40B4-BE49-F238E27FC236}">
                <a16:creationId xmlns:a16="http://schemas.microsoft.com/office/drawing/2014/main" id="{B29CAE92-0EE0-4BE3-8218-95424BEF8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24" y="4379243"/>
            <a:ext cx="3034308" cy="2026918"/>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Rulík jako lék i obávaná droga pravdy - DIAstyl">
            <a:extLst>
              <a:ext uri="{FF2B5EF4-FFF2-40B4-BE49-F238E27FC236}">
                <a16:creationId xmlns:a16="http://schemas.microsoft.com/office/drawing/2014/main" id="{574CB6C3-F742-4F6E-9E04-9D3D295E34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3113" y="4084564"/>
            <a:ext cx="2927975" cy="192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4560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565947" y="1196752"/>
            <a:ext cx="7488832" cy="2062103"/>
          </a:xfrm>
          <a:prstGeom prst="rect">
            <a:avLst/>
          </a:prstGeom>
          <a:noFill/>
        </p:spPr>
        <p:txBody>
          <a:bodyPr wrap="square" rtlCol="0">
            <a:spAutoFit/>
          </a:bodyPr>
          <a:lstStyle/>
          <a:p>
            <a:r>
              <a:rPr lang="cs-CZ" sz="2000" dirty="0">
                <a:solidFill>
                  <a:srgbClr val="424242"/>
                </a:solidFill>
              </a:rPr>
              <a:t>Jakou bylinou byste léčili selhávající srdce?</a:t>
            </a:r>
          </a:p>
          <a:p>
            <a:endParaRPr lang="cs-CZ" dirty="0"/>
          </a:p>
          <a:p>
            <a:pPr marL="342900" indent="-342900">
              <a:buFont typeface="+mj-lt"/>
              <a:buAutoNum type="alphaLcParenR"/>
            </a:pPr>
            <a:r>
              <a:rPr lang="cs-CZ" dirty="0"/>
              <a:t>Rulíkem zlomocným</a:t>
            </a:r>
          </a:p>
          <a:p>
            <a:pPr marL="342900" indent="-342900">
              <a:buFont typeface="+mj-lt"/>
              <a:buAutoNum type="alphaLcParenR"/>
            </a:pPr>
            <a:r>
              <a:rPr lang="cs-CZ" b="1" dirty="0">
                <a:solidFill>
                  <a:srgbClr val="FF0000"/>
                </a:solidFill>
              </a:rPr>
              <a:t>Náprstníkem</a:t>
            </a:r>
            <a:r>
              <a:rPr lang="cs-CZ" dirty="0"/>
              <a:t> - </a:t>
            </a:r>
            <a:r>
              <a:rPr lang="cs-CZ" dirty="0" err="1"/>
              <a:t>digitalis</a:t>
            </a:r>
            <a:endParaRPr lang="cs-CZ" dirty="0"/>
          </a:p>
          <a:p>
            <a:pPr marL="342900" indent="-342900">
              <a:buFont typeface="+mj-lt"/>
              <a:buAutoNum type="alphaLcParenR"/>
            </a:pPr>
            <a:r>
              <a:rPr lang="cs-CZ" dirty="0"/>
              <a:t>Bramborou</a:t>
            </a:r>
          </a:p>
          <a:p>
            <a:pPr marL="342900" indent="-342900">
              <a:buFont typeface="+mj-lt"/>
              <a:buAutoNum type="alphaLcParenR"/>
            </a:pPr>
            <a:r>
              <a:rPr lang="cs-CZ" dirty="0"/>
              <a:t>Kanabisem</a:t>
            </a:r>
          </a:p>
          <a:p>
            <a:pPr marL="342900" indent="-342900">
              <a:buFont typeface="+mj-lt"/>
              <a:buAutoNum type="alphaLcParenR"/>
            </a:pPr>
            <a:r>
              <a:rPr lang="cs-CZ" dirty="0"/>
              <a:t>Kokou</a:t>
            </a:r>
          </a:p>
        </p:txBody>
      </p:sp>
      <p:sp>
        <p:nvSpPr>
          <p:cNvPr id="4" name="TextovéPole 3">
            <a:extLst>
              <a:ext uri="{FF2B5EF4-FFF2-40B4-BE49-F238E27FC236}">
                <a16:creationId xmlns:a16="http://schemas.microsoft.com/office/drawing/2014/main" id="{A1D485A7-6BCD-4F0F-B027-EBE72DFC4A63}"/>
              </a:ext>
            </a:extLst>
          </p:cNvPr>
          <p:cNvSpPr txBox="1"/>
          <p:nvPr/>
        </p:nvSpPr>
        <p:spPr>
          <a:xfrm>
            <a:off x="539552" y="332656"/>
            <a:ext cx="7654532" cy="584775"/>
          </a:xfrm>
          <a:prstGeom prst="rect">
            <a:avLst/>
          </a:prstGeom>
          <a:noFill/>
        </p:spPr>
        <p:txBody>
          <a:bodyPr wrap="square" rtlCol="0">
            <a:spAutoFit/>
          </a:bodyPr>
          <a:lstStyle/>
          <a:p>
            <a:r>
              <a:rPr lang="cs-CZ" sz="3200" b="1" dirty="0"/>
              <a:t>Cévy a srdce</a:t>
            </a:r>
          </a:p>
        </p:txBody>
      </p:sp>
      <p:pic>
        <p:nvPicPr>
          <p:cNvPr id="25602" name="Picture 2" descr="Náprstník je jedovatý krasavec, kterého nepřehlédnete">
            <a:extLst>
              <a:ext uri="{FF2B5EF4-FFF2-40B4-BE49-F238E27FC236}">
                <a16:creationId xmlns:a16="http://schemas.microsoft.com/office/drawing/2014/main" id="{95377CB4-4509-454F-9FC0-1EFB24B6A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678" y="154799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33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22A8685-DFA3-4FBD-8059-F81E5F8777FE}"/>
              </a:ext>
            </a:extLst>
          </p:cNvPr>
          <p:cNvSpPr txBox="1"/>
          <p:nvPr/>
        </p:nvSpPr>
        <p:spPr>
          <a:xfrm>
            <a:off x="589875" y="185370"/>
            <a:ext cx="7654532" cy="584775"/>
          </a:xfrm>
          <a:prstGeom prst="rect">
            <a:avLst/>
          </a:prstGeom>
          <a:noFill/>
        </p:spPr>
        <p:txBody>
          <a:bodyPr wrap="square" rtlCol="0">
            <a:spAutoFit/>
          </a:bodyPr>
          <a:lstStyle/>
          <a:p>
            <a:r>
              <a:rPr lang="cs-CZ" sz="3200" b="1" dirty="0"/>
              <a:t>Plíce a srdce</a:t>
            </a:r>
          </a:p>
        </p:txBody>
      </p:sp>
      <p:pic>
        <p:nvPicPr>
          <p:cNvPr id="4098" name="Picture 2">
            <a:extLst>
              <a:ext uri="{FF2B5EF4-FFF2-40B4-BE49-F238E27FC236}">
                <a16:creationId xmlns:a16="http://schemas.microsoft.com/office/drawing/2014/main" id="{ECCA6C44-7E73-4450-B853-3CD4AABA0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389" y="60666"/>
            <a:ext cx="3028369" cy="401640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8A3EBD0E-626F-4FED-A41F-EAE267E5C2A6}"/>
              </a:ext>
            </a:extLst>
          </p:cNvPr>
          <p:cNvSpPr txBox="1"/>
          <p:nvPr/>
        </p:nvSpPr>
        <p:spPr>
          <a:xfrm>
            <a:off x="21394" y="6490642"/>
            <a:ext cx="6926870" cy="430887"/>
          </a:xfrm>
          <a:prstGeom prst="rect">
            <a:avLst/>
          </a:prstGeom>
          <a:noFill/>
        </p:spPr>
        <p:txBody>
          <a:bodyPr wrap="square">
            <a:spAutoFit/>
          </a:bodyPr>
          <a:lstStyle/>
          <a:p>
            <a:r>
              <a:rPr lang="cs-CZ" sz="1100" dirty="0"/>
              <a:t>https://www.wikiskripta.eu/w/Srde%C4%8Dn%C3%AD_selh%C3%A1n%C3%AD_(interna) https://www.wikiskripta.eu/w/Centr%C3%A1ln%C3%AD_%C5%BEiln%C3%AD_tlak#/media/File:Elevated_JVP.JPG</a:t>
            </a:r>
          </a:p>
        </p:txBody>
      </p:sp>
      <p:sp>
        <p:nvSpPr>
          <p:cNvPr id="3" name="TextovéPole 2">
            <a:extLst>
              <a:ext uri="{FF2B5EF4-FFF2-40B4-BE49-F238E27FC236}">
                <a16:creationId xmlns:a16="http://schemas.microsoft.com/office/drawing/2014/main" id="{EF83106D-E54A-4E9B-8821-9F27D9FB7E3B}"/>
              </a:ext>
            </a:extLst>
          </p:cNvPr>
          <p:cNvSpPr txBox="1"/>
          <p:nvPr/>
        </p:nvSpPr>
        <p:spPr>
          <a:xfrm>
            <a:off x="139696" y="796776"/>
            <a:ext cx="8733180" cy="5693866"/>
          </a:xfrm>
          <a:prstGeom prst="rect">
            <a:avLst/>
          </a:prstGeom>
          <a:noFill/>
        </p:spPr>
        <p:txBody>
          <a:bodyPr wrap="square" rtlCol="0">
            <a:spAutoFit/>
          </a:bodyPr>
          <a:lstStyle/>
          <a:p>
            <a:r>
              <a:rPr lang="cs-CZ" sz="2000" dirty="0">
                <a:sym typeface="Symbol"/>
              </a:rPr>
              <a:t>Městnavé srdeční selhání – nepřečerpává dostatečně </a:t>
            </a:r>
            <a:br>
              <a:rPr lang="cs-CZ" sz="2000" dirty="0">
                <a:sym typeface="Symbol"/>
              </a:rPr>
            </a:br>
            <a:r>
              <a:rPr lang="cs-CZ" sz="2000" dirty="0">
                <a:sym typeface="Symbol"/>
              </a:rPr>
              <a:t>krev, krev se hromadí před srdcem</a:t>
            </a:r>
          </a:p>
          <a:p>
            <a:pPr marL="342900" indent="-342900">
              <a:buFont typeface="Arial" panose="020B0604020202020204" pitchFamily="34" charset="0"/>
              <a:buChar char="•"/>
            </a:pPr>
            <a:r>
              <a:rPr lang="cs-CZ" sz="2000" b="1" dirty="0">
                <a:sym typeface="Symbol"/>
              </a:rPr>
              <a:t>Selhání levého srdce </a:t>
            </a:r>
            <a:r>
              <a:rPr lang="cs-CZ" sz="2000" dirty="0">
                <a:sym typeface="Symbol"/>
              </a:rPr>
              <a:t>– městnající krev v plicích </a:t>
            </a:r>
            <a:br>
              <a:rPr lang="cs-CZ" sz="2000" dirty="0">
                <a:sym typeface="Symbol"/>
              </a:rPr>
            </a:br>
            <a:r>
              <a:rPr lang="cs-CZ" sz="2000" dirty="0">
                <a:sym typeface="Symbol"/>
              </a:rPr>
              <a:t>zvyšuje tlak – plicní hypertenze</a:t>
            </a:r>
          </a:p>
          <a:p>
            <a:pPr marL="800100" lvl="1" indent="-342900">
              <a:buFont typeface="Arial" panose="020B0604020202020204" pitchFamily="34" charset="0"/>
              <a:buChar char="•"/>
            </a:pPr>
            <a:r>
              <a:rPr lang="cs-CZ" sz="2000" dirty="0">
                <a:sym typeface="Symbol"/>
              </a:rPr>
              <a:t>Zvýšení kapilární tlak v plicích – filtrace tekutiny</a:t>
            </a:r>
            <a:br>
              <a:rPr lang="cs-CZ" sz="2000" dirty="0">
                <a:sym typeface="Symbol"/>
              </a:rPr>
            </a:br>
            <a:r>
              <a:rPr lang="cs-CZ" sz="2000" dirty="0">
                <a:sym typeface="Symbol"/>
              </a:rPr>
              <a:t> do </a:t>
            </a:r>
            <a:r>
              <a:rPr lang="cs-CZ" sz="2000" dirty="0" err="1">
                <a:sym typeface="Symbol"/>
              </a:rPr>
              <a:t>intersticia</a:t>
            </a:r>
            <a:r>
              <a:rPr lang="cs-CZ" sz="2000" dirty="0">
                <a:sym typeface="Symbol"/>
              </a:rPr>
              <a:t> a sklípků – edémy, zhoršená ventilace</a:t>
            </a:r>
          </a:p>
          <a:p>
            <a:pPr marL="800100" lvl="1" indent="-342900">
              <a:buFont typeface="Arial" panose="020B0604020202020204" pitchFamily="34" charset="0"/>
              <a:buChar char="•"/>
            </a:pPr>
            <a:r>
              <a:rPr lang="cs-CZ" sz="2000" b="1" dirty="0">
                <a:sym typeface="Symbol"/>
              </a:rPr>
              <a:t>Ortopnoe</a:t>
            </a:r>
            <a:r>
              <a:rPr lang="cs-CZ" sz="2000" dirty="0">
                <a:sym typeface="Symbol"/>
              </a:rPr>
              <a:t> – dušnost vleže</a:t>
            </a:r>
            <a:r>
              <a:rPr lang="cs-CZ" dirty="0">
                <a:sym typeface="Symbol"/>
              </a:rPr>
              <a:t>, pomáhá </a:t>
            </a:r>
            <a:br>
              <a:rPr lang="cs-CZ" dirty="0">
                <a:sym typeface="Symbol"/>
              </a:rPr>
            </a:br>
            <a:r>
              <a:rPr lang="cs-CZ" dirty="0">
                <a:sym typeface="Symbol"/>
              </a:rPr>
              <a:t>ortopnoická poloha, protože krev snadněji odtéká z plic</a:t>
            </a:r>
          </a:p>
          <a:p>
            <a:pPr marL="800100" lvl="1" indent="-342900">
              <a:buFont typeface="Arial" panose="020B0604020202020204" pitchFamily="34" charset="0"/>
              <a:buChar char="•"/>
            </a:pPr>
            <a:r>
              <a:rPr lang="cs-CZ" dirty="0">
                <a:sym typeface="Symbol"/>
              </a:rPr>
              <a:t>Chrupky na plicích</a:t>
            </a:r>
          </a:p>
          <a:p>
            <a:pPr marL="800100" lvl="1" indent="-342900">
              <a:buFont typeface="Arial" panose="020B0604020202020204" pitchFamily="34" charset="0"/>
              <a:buChar char="•"/>
            </a:pPr>
            <a:r>
              <a:rPr lang="cs-CZ" sz="2000" dirty="0">
                <a:sym typeface="Symbol"/>
              </a:rPr>
              <a:t>Plicní hypertenze zatěžuje pravé srdce, protože musí pracovat proti vysokému krevnímu tlaku – může se vyvinout pravostranné srdeční selhání</a:t>
            </a:r>
          </a:p>
          <a:p>
            <a:pPr marL="342900" indent="-342900">
              <a:buFont typeface="Arial" panose="020B0604020202020204" pitchFamily="34" charset="0"/>
              <a:buChar char="•"/>
            </a:pPr>
            <a:r>
              <a:rPr lang="cs-CZ" sz="2000" b="1" dirty="0">
                <a:sym typeface="Symbol"/>
              </a:rPr>
              <a:t>Selhání pravého srdce</a:t>
            </a:r>
          </a:p>
          <a:p>
            <a:pPr marL="800100" lvl="1" indent="-342900">
              <a:buFont typeface="Arial" panose="020B0604020202020204" pitchFamily="34" charset="0"/>
              <a:buChar char="•"/>
            </a:pPr>
            <a:r>
              <a:rPr lang="cs-CZ" sz="2000" dirty="0">
                <a:sym typeface="Symbol"/>
              </a:rPr>
              <a:t>Krev se městná v systémovém žilním řečišti </a:t>
            </a:r>
            <a:br>
              <a:rPr lang="cs-CZ" sz="2000" dirty="0">
                <a:sym typeface="Symbol"/>
              </a:rPr>
            </a:br>
            <a:r>
              <a:rPr lang="cs-CZ" sz="2000" dirty="0">
                <a:sym typeface="Symbol"/>
              </a:rPr>
              <a:t>– zvýšený kapilární tlak – </a:t>
            </a:r>
            <a:r>
              <a:rPr lang="cs-CZ" sz="2000" b="1" dirty="0">
                <a:sym typeface="Symbol"/>
              </a:rPr>
              <a:t>zvýšená náplň žil,</a:t>
            </a:r>
            <a:br>
              <a:rPr lang="cs-CZ" sz="2000" b="1" dirty="0">
                <a:sym typeface="Symbol"/>
              </a:rPr>
            </a:br>
            <a:r>
              <a:rPr lang="cs-CZ" sz="2000" b="1" dirty="0">
                <a:sym typeface="Symbol"/>
              </a:rPr>
              <a:t> tvoří se symetrické otoky</a:t>
            </a:r>
          </a:p>
          <a:p>
            <a:pPr marL="800100" lvl="1" indent="-342900">
              <a:buFont typeface="Arial" panose="020B0604020202020204" pitchFamily="34" charset="0"/>
              <a:buChar char="•"/>
            </a:pPr>
            <a:r>
              <a:rPr lang="cs-CZ" sz="2000" dirty="0">
                <a:sym typeface="Symbol"/>
              </a:rPr>
              <a:t>Otok dolních končetin – největší hydrostatický tlak</a:t>
            </a:r>
          </a:p>
          <a:p>
            <a:pPr marL="800100" lvl="1" indent="-342900">
              <a:buFont typeface="Arial" panose="020B0604020202020204" pitchFamily="34" charset="0"/>
              <a:buChar char="•"/>
            </a:pPr>
            <a:r>
              <a:rPr lang="cs-CZ" sz="1600" dirty="0">
                <a:sym typeface="Symbol"/>
              </a:rPr>
              <a:t>Otékají játra – hepatomegalie (porucha funkce jater - snížení </a:t>
            </a:r>
            <a:br>
              <a:rPr lang="cs-CZ" sz="1600" dirty="0">
                <a:sym typeface="Symbol"/>
              </a:rPr>
            </a:br>
            <a:r>
              <a:rPr lang="cs-CZ" sz="1600" dirty="0">
                <a:sym typeface="Symbol"/>
              </a:rPr>
              <a:t>proteosyntézy - otoky </a:t>
            </a:r>
            <a:r>
              <a:rPr lang="cs-CZ" sz="1600" dirty="0" err="1">
                <a:sym typeface="Symbol"/>
              </a:rPr>
              <a:t>hypoalbuminotické</a:t>
            </a:r>
            <a:r>
              <a:rPr lang="cs-CZ" sz="1600" dirty="0">
                <a:sym typeface="Symbol"/>
              </a:rPr>
              <a:t>, krvácivost)</a:t>
            </a:r>
          </a:p>
          <a:p>
            <a:pPr marL="800100" lvl="1" indent="-342900">
              <a:buFont typeface="Arial" panose="020B0604020202020204" pitchFamily="34" charset="0"/>
              <a:buChar char="•"/>
            </a:pPr>
            <a:r>
              <a:rPr lang="cs-CZ" sz="1600" dirty="0">
                <a:sym typeface="Symbol"/>
              </a:rPr>
              <a:t>Otékají útroby - </a:t>
            </a:r>
            <a:r>
              <a:rPr lang="cs-CZ" sz="1600" dirty="0" err="1">
                <a:sym typeface="Symbol"/>
              </a:rPr>
              <a:t>hydroperitoneum</a:t>
            </a:r>
            <a:r>
              <a:rPr lang="cs-CZ" sz="1600" dirty="0">
                <a:sym typeface="Symbol"/>
              </a:rPr>
              <a:t> (ascites)</a:t>
            </a:r>
          </a:p>
        </p:txBody>
      </p:sp>
      <p:pic>
        <p:nvPicPr>
          <p:cNvPr id="4100" name="Picture 4">
            <a:extLst>
              <a:ext uri="{FF2B5EF4-FFF2-40B4-BE49-F238E27FC236}">
                <a16:creationId xmlns:a16="http://schemas.microsoft.com/office/drawing/2014/main" id="{7B94AC4F-2242-4926-ADD0-0C42732FF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113" y="4260210"/>
            <a:ext cx="1995887" cy="260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8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369880"/>
          </a:xfrm>
          <a:prstGeom prst="rect">
            <a:avLst/>
          </a:prstGeom>
          <a:noFill/>
        </p:spPr>
        <p:txBody>
          <a:bodyPr wrap="square" rtlCol="0">
            <a:spAutoFit/>
          </a:bodyPr>
          <a:lstStyle/>
          <a:p>
            <a:r>
              <a:rPr lang="cs-CZ" sz="2000" dirty="0">
                <a:solidFill>
                  <a:srgbClr val="424242"/>
                </a:solidFill>
              </a:rPr>
              <a:t>Čím je primárně aktivován sympatický nervový systém při masivním krvácení?</a:t>
            </a:r>
          </a:p>
          <a:p>
            <a:pPr algn="ctr"/>
            <a:endParaRPr lang="cs-CZ" sz="1800" dirty="0">
              <a:solidFill>
                <a:srgbClr val="424242"/>
              </a:solidFill>
            </a:endParaRPr>
          </a:p>
          <a:p>
            <a:pPr marL="342900" indent="-342900">
              <a:buFont typeface="+mj-lt"/>
              <a:buAutoNum type="alphaLcParenR"/>
            </a:pPr>
            <a:r>
              <a:rPr lang="cs-CZ" dirty="0"/>
              <a:t>adrenalinem</a:t>
            </a:r>
          </a:p>
          <a:p>
            <a:pPr marL="342900" indent="-342900">
              <a:buFont typeface="+mj-lt"/>
              <a:buAutoNum type="alphaLcParenR"/>
            </a:pPr>
            <a:r>
              <a:rPr lang="cs-CZ" dirty="0" err="1">
                <a:solidFill>
                  <a:srgbClr val="FF0000"/>
                </a:solidFill>
              </a:rPr>
              <a:t>baroreflexem</a:t>
            </a:r>
            <a:endParaRPr lang="cs-CZ" dirty="0">
              <a:solidFill>
                <a:srgbClr val="FF0000"/>
              </a:solidFill>
            </a:endParaRPr>
          </a:p>
          <a:p>
            <a:pPr marL="342900" indent="-342900">
              <a:buFont typeface="+mj-lt"/>
              <a:buAutoNum type="alphaLcParenR"/>
            </a:pPr>
            <a:r>
              <a:rPr lang="cs-CZ" dirty="0" err="1"/>
              <a:t>chemoreflexem</a:t>
            </a:r>
            <a:endParaRPr lang="cs-CZ" dirty="0"/>
          </a:p>
          <a:p>
            <a:pPr marL="342900" indent="-342900">
              <a:buFont typeface="+mj-lt"/>
              <a:buAutoNum type="alphaLcParenR"/>
            </a:pPr>
            <a:r>
              <a:rPr lang="cs-CZ" dirty="0"/>
              <a:t>Plícemi</a:t>
            </a:r>
          </a:p>
          <a:p>
            <a:pPr marL="342900" indent="-342900">
              <a:buFont typeface="+mj-lt"/>
              <a:buAutoNum type="alphaLcParenR"/>
            </a:pPr>
            <a:r>
              <a:rPr lang="cs-CZ" dirty="0"/>
              <a:t>Srdečními síněmi</a:t>
            </a:r>
          </a:p>
        </p:txBody>
      </p:sp>
      <p:pic>
        <p:nvPicPr>
          <p:cNvPr id="14338" name="Picture 2" descr="MILITARY">
            <a:extLst>
              <a:ext uri="{FF2B5EF4-FFF2-40B4-BE49-F238E27FC236}">
                <a16:creationId xmlns:a16="http://schemas.microsoft.com/office/drawing/2014/main" id="{3731AC96-597E-47D2-8E61-A0735B5ADE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284984"/>
            <a:ext cx="5004048" cy="321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56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499D036-A9BE-4B1F-97C1-FB29D7EE2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018" y="2852936"/>
            <a:ext cx="3843477" cy="4005064"/>
          </a:xfrm>
          <a:prstGeom prst="rect">
            <a:avLst/>
          </a:prstGeom>
        </p:spPr>
      </p:pic>
      <p:sp>
        <p:nvSpPr>
          <p:cNvPr id="2" name="TextovéPole 1">
            <a:extLst>
              <a:ext uri="{FF2B5EF4-FFF2-40B4-BE49-F238E27FC236}">
                <a16:creationId xmlns:a16="http://schemas.microsoft.com/office/drawing/2014/main" id="{8E472C1B-6FBD-42F5-9D68-598542B91A51}"/>
              </a:ext>
            </a:extLst>
          </p:cNvPr>
          <p:cNvSpPr txBox="1"/>
          <p:nvPr/>
        </p:nvSpPr>
        <p:spPr>
          <a:xfrm>
            <a:off x="395536" y="258428"/>
            <a:ext cx="5384616" cy="461665"/>
          </a:xfrm>
          <a:prstGeom prst="rect">
            <a:avLst/>
          </a:prstGeom>
          <a:noFill/>
        </p:spPr>
        <p:txBody>
          <a:bodyPr wrap="square" rtlCol="0">
            <a:spAutoFit/>
          </a:bodyPr>
          <a:lstStyle/>
          <a:p>
            <a:r>
              <a:rPr lang="cs-CZ" sz="2400" b="1" dirty="0"/>
              <a:t>Krevní oběh a mozek</a:t>
            </a:r>
          </a:p>
        </p:txBody>
      </p:sp>
      <p:sp>
        <p:nvSpPr>
          <p:cNvPr id="4" name="TextovéPole 3">
            <a:extLst>
              <a:ext uri="{FF2B5EF4-FFF2-40B4-BE49-F238E27FC236}">
                <a16:creationId xmlns:a16="http://schemas.microsoft.com/office/drawing/2014/main" id="{AB8DC738-2BFC-427A-8E40-24AE0E1863CC}"/>
              </a:ext>
            </a:extLst>
          </p:cNvPr>
          <p:cNvSpPr txBox="1"/>
          <p:nvPr/>
        </p:nvSpPr>
        <p:spPr>
          <a:xfrm>
            <a:off x="395536" y="926430"/>
            <a:ext cx="7488832" cy="2062103"/>
          </a:xfrm>
          <a:prstGeom prst="rect">
            <a:avLst/>
          </a:prstGeom>
          <a:noFill/>
        </p:spPr>
        <p:txBody>
          <a:bodyPr wrap="square" rtlCol="0">
            <a:spAutoFit/>
          </a:bodyPr>
          <a:lstStyle/>
          <a:p>
            <a:r>
              <a:rPr lang="cs-CZ" sz="2000" dirty="0">
                <a:solidFill>
                  <a:srgbClr val="424242"/>
                </a:solidFill>
              </a:rPr>
              <a:t>Specifikum mozkového krevního oběhu je</a:t>
            </a:r>
          </a:p>
          <a:p>
            <a:endParaRPr lang="cs-CZ" dirty="0"/>
          </a:p>
          <a:p>
            <a:pPr marL="342900" indent="-342900">
              <a:buFont typeface="+mj-lt"/>
              <a:buAutoNum type="alphaLcParenR"/>
            </a:pPr>
            <a:r>
              <a:rPr lang="cs-CZ" dirty="0"/>
              <a:t>Když se zvýší krevní tlak, mozek ti vyteče ušima</a:t>
            </a:r>
          </a:p>
          <a:p>
            <a:pPr marL="342900" indent="-342900">
              <a:buFont typeface="+mj-lt"/>
              <a:buAutoNum type="alphaLcParenR"/>
            </a:pPr>
            <a:r>
              <a:rPr lang="cs-CZ" dirty="0"/>
              <a:t>Reaguje jen na sympatický a parasympatický nervový systém</a:t>
            </a:r>
          </a:p>
          <a:p>
            <a:pPr marL="342900" indent="-342900">
              <a:buFont typeface="+mj-lt"/>
              <a:buAutoNum type="alphaLcParenR"/>
            </a:pPr>
            <a:r>
              <a:rPr lang="cs-CZ" dirty="0"/>
              <a:t>Mozek, </a:t>
            </a:r>
            <a:r>
              <a:rPr lang="cs-CZ" dirty="0" err="1"/>
              <a:t>likvor</a:t>
            </a:r>
            <a:r>
              <a:rPr lang="cs-CZ" dirty="0"/>
              <a:t> a cévy – zvětšení jednoho vede k utlačení druhého</a:t>
            </a:r>
          </a:p>
          <a:p>
            <a:pPr marL="342900" indent="-342900">
              <a:buFont typeface="+mj-lt"/>
              <a:buAutoNum type="alphaLcParenR"/>
            </a:pPr>
            <a:r>
              <a:rPr lang="cs-CZ" dirty="0"/>
              <a:t>Velmi vyvinutá </a:t>
            </a:r>
            <a:r>
              <a:rPr lang="cs-CZ" dirty="0" err="1"/>
              <a:t>myogenní</a:t>
            </a:r>
            <a:r>
              <a:rPr lang="cs-CZ" dirty="0"/>
              <a:t> autoregulace cév</a:t>
            </a:r>
          </a:p>
          <a:p>
            <a:pPr marL="342900" indent="-342900">
              <a:buFont typeface="+mj-lt"/>
              <a:buAutoNum type="alphaLcParenR"/>
            </a:pPr>
            <a:endParaRPr lang="cs-CZ" dirty="0"/>
          </a:p>
        </p:txBody>
      </p:sp>
    </p:spTree>
    <p:extLst>
      <p:ext uri="{BB962C8B-B14F-4D97-AF65-F5344CB8AC3E}">
        <p14:creationId xmlns:p14="http://schemas.microsoft.com/office/powerpoint/2010/main" val="28610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499D036-A9BE-4B1F-97C1-FB29D7EE2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018" y="2852936"/>
            <a:ext cx="3843477" cy="4005064"/>
          </a:xfrm>
          <a:prstGeom prst="rect">
            <a:avLst/>
          </a:prstGeom>
        </p:spPr>
      </p:pic>
      <p:sp>
        <p:nvSpPr>
          <p:cNvPr id="2" name="TextovéPole 1">
            <a:extLst>
              <a:ext uri="{FF2B5EF4-FFF2-40B4-BE49-F238E27FC236}">
                <a16:creationId xmlns:a16="http://schemas.microsoft.com/office/drawing/2014/main" id="{8E472C1B-6FBD-42F5-9D68-598542B91A51}"/>
              </a:ext>
            </a:extLst>
          </p:cNvPr>
          <p:cNvSpPr txBox="1"/>
          <p:nvPr/>
        </p:nvSpPr>
        <p:spPr>
          <a:xfrm>
            <a:off x="395536" y="258428"/>
            <a:ext cx="5384616" cy="461665"/>
          </a:xfrm>
          <a:prstGeom prst="rect">
            <a:avLst/>
          </a:prstGeom>
          <a:noFill/>
        </p:spPr>
        <p:txBody>
          <a:bodyPr wrap="square" rtlCol="0">
            <a:spAutoFit/>
          </a:bodyPr>
          <a:lstStyle/>
          <a:p>
            <a:r>
              <a:rPr lang="cs-CZ" sz="2400" b="1" dirty="0"/>
              <a:t>Krevní oběh a mozek</a:t>
            </a:r>
          </a:p>
        </p:txBody>
      </p:sp>
      <p:sp>
        <p:nvSpPr>
          <p:cNvPr id="4" name="TextovéPole 3">
            <a:extLst>
              <a:ext uri="{FF2B5EF4-FFF2-40B4-BE49-F238E27FC236}">
                <a16:creationId xmlns:a16="http://schemas.microsoft.com/office/drawing/2014/main" id="{AB8DC738-2BFC-427A-8E40-24AE0E1863CC}"/>
              </a:ext>
            </a:extLst>
          </p:cNvPr>
          <p:cNvSpPr txBox="1"/>
          <p:nvPr/>
        </p:nvSpPr>
        <p:spPr>
          <a:xfrm>
            <a:off x="395536" y="926430"/>
            <a:ext cx="7488832" cy="2062103"/>
          </a:xfrm>
          <a:prstGeom prst="rect">
            <a:avLst/>
          </a:prstGeom>
          <a:noFill/>
        </p:spPr>
        <p:txBody>
          <a:bodyPr wrap="square" rtlCol="0">
            <a:spAutoFit/>
          </a:bodyPr>
          <a:lstStyle/>
          <a:p>
            <a:r>
              <a:rPr lang="cs-CZ" sz="2000" dirty="0">
                <a:solidFill>
                  <a:srgbClr val="424242"/>
                </a:solidFill>
              </a:rPr>
              <a:t>Specifikum mozkového krevního oběhu je</a:t>
            </a:r>
          </a:p>
          <a:p>
            <a:endParaRPr lang="cs-CZ" dirty="0"/>
          </a:p>
          <a:p>
            <a:pPr marL="342900" indent="-342900">
              <a:buFont typeface="+mj-lt"/>
              <a:buAutoNum type="alphaLcParenR"/>
            </a:pPr>
            <a:r>
              <a:rPr lang="cs-CZ" dirty="0"/>
              <a:t>Když se zvýší krevní tlak, mozek ti vyteče ušima</a:t>
            </a:r>
          </a:p>
          <a:p>
            <a:pPr marL="342900" indent="-342900">
              <a:buFont typeface="+mj-lt"/>
              <a:buAutoNum type="alphaLcParenR"/>
            </a:pPr>
            <a:r>
              <a:rPr lang="cs-CZ" dirty="0"/>
              <a:t>Reaguje jen na sympatický a parasympatický nervový systém</a:t>
            </a:r>
          </a:p>
          <a:p>
            <a:pPr marL="342900" indent="-342900">
              <a:buFont typeface="+mj-lt"/>
              <a:buAutoNum type="alphaLcParenR"/>
            </a:pPr>
            <a:r>
              <a:rPr lang="cs-CZ" dirty="0">
                <a:solidFill>
                  <a:srgbClr val="FF0000"/>
                </a:solidFill>
              </a:rPr>
              <a:t>Mozek, </a:t>
            </a:r>
            <a:r>
              <a:rPr lang="cs-CZ" dirty="0" err="1">
                <a:solidFill>
                  <a:srgbClr val="FF0000"/>
                </a:solidFill>
              </a:rPr>
              <a:t>likvor</a:t>
            </a:r>
            <a:r>
              <a:rPr lang="cs-CZ" dirty="0">
                <a:solidFill>
                  <a:srgbClr val="FF0000"/>
                </a:solidFill>
              </a:rPr>
              <a:t> a cévy – zvětšení jednoho vede k utlačení druhého</a:t>
            </a:r>
          </a:p>
          <a:p>
            <a:pPr marL="342900" indent="-342900">
              <a:buFont typeface="+mj-lt"/>
              <a:buAutoNum type="alphaLcParenR"/>
            </a:pPr>
            <a:r>
              <a:rPr lang="cs-CZ" dirty="0">
                <a:solidFill>
                  <a:srgbClr val="FF0000"/>
                </a:solidFill>
              </a:rPr>
              <a:t>Velmi vyvinutá </a:t>
            </a:r>
            <a:r>
              <a:rPr lang="cs-CZ" dirty="0" err="1">
                <a:solidFill>
                  <a:srgbClr val="FF0000"/>
                </a:solidFill>
              </a:rPr>
              <a:t>myogenní</a:t>
            </a:r>
            <a:r>
              <a:rPr lang="cs-CZ" dirty="0">
                <a:solidFill>
                  <a:srgbClr val="FF0000"/>
                </a:solidFill>
              </a:rPr>
              <a:t> autoregulace cév</a:t>
            </a:r>
          </a:p>
          <a:p>
            <a:pPr marL="342900" indent="-342900">
              <a:buFont typeface="+mj-lt"/>
              <a:buAutoNum type="alphaLcParenR"/>
            </a:pPr>
            <a:endParaRPr lang="cs-CZ" dirty="0"/>
          </a:p>
        </p:txBody>
      </p:sp>
    </p:spTree>
    <p:extLst>
      <p:ext uri="{BB962C8B-B14F-4D97-AF65-F5344CB8AC3E}">
        <p14:creationId xmlns:p14="http://schemas.microsoft.com/office/powerpoint/2010/main" val="433339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89876" y="332655"/>
            <a:ext cx="7654532" cy="584775"/>
          </a:xfrm>
          <a:prstGeom prst="rect">
            <a:avLst/>
          </a:prstGeom>
          <a:noFill/>
        </p:spPr>
        <p:txBody>
          <a:bodyPr wrap="square" rtlCol="0">
            <a:spAutoFit/>
          </a:bodyPr>
          <a:lstStyle/>
          <a:p>
            <a:r>
              <a:rPr lang="cs-CZ" sz="3200" b="1" dirty="0"/>
              <a:t>Krevní oběh v mozku</a:t>
            </a:r>
          </a:p>
        </p:txBody>
      </p:sp>
      <p:sp>
        <p:nvSpPr>
          <p:cNvPr id="2" name="TextovéPole 1"/>
          <p:cNvSpPr txBox="1"/>
          <p:nvPr/>
        </p:nvSpPr>
        <p:spPr>
          <a:xfrm>
            <a:off x="395536" y="980728"/>
            <a:ext cx="8640960" cy="2585323"/>
          </a:xfrm>
          <a:prstGeom prst="rect">
            <a:avLst/>
          </a:prstGeom>
          <a:noFill/>
        </p:spPr>
        <p:txBody>
          <a:bodyPr wrap="square" rtlCol="0">
            <a:spAutoFit/>
          </a:bodyPr>
          <a:lstStyle/>
          <a:p>
            <a:pPr marL="285750" indent="-285750">
              <a:buFont typeface="Arial" panose="020B0604020202020204" pitchFamily="34" charset="0"/>
              <a:buChar char="•"/>
            </a:pPr>
            <a:r>
              <a:rPr lang="cs-CZ" dirty="0"/>
              <a:t>na rozdíl od jiných orgánů, </a:t>
            </a:r>
            <a:r>
              <a:rPr lang="cs-CZ" b="1" dirty="0"/>
              <a:t>lebka má konstantní objem – zvětšení objemu některé části (mozek, mícha, </a:t>
            </a:r>
            <a:r>
              <a:rPr lang="cs-CZ" b="1" dirty="0" err="1"/>
              <a:t>likvor</a:t>
            </a:r>
            <a:r>
              <a:rPr lang="cs-CZ" b="1" dirty="0"/>
              <a:t>, cévy) snižuje objem jiné </a:t>
            </a:r>
            <a:r>
              <a:rPr lang="cs-CZ" dirty="0"/>
              <a:t>(a utlačuje obvykle cévy, vznik ischemie)</a:t>
            </a:r>
          </a:p>
          <a:p>
            <a:pPr marL="285750" indent="-285750">
              <a:buFont typeface="Arial" panose="020B0604020202020204" pitchFamily="34" charset="0"/>
              <a:buChar char="•"/>
            </a:pPr>
            <a:r>
              <a:rPr lang="cs-CZ" dirty="0"/>
              <a:t>dilatace cév je omezená – </a:t>
            </a:r>
            <a:r>
              <a:rPr lang="cs-CZ" b="1" dirty="0"/>
              <a:t>klíčová je regulace průtoku</a:t>
            </a:r>
          </a:p>
          <a:p>
            <a:pPr marL="285750" indent="-285750">
              <a:buFont typeface="Arial" panose="020B0604020202020204" pitchFamily="34" charset="0"/>
              <a:buChar char="•"/>
            </a:pPr>
            <a:r>
              <a:rPr lang="cs-CZ" dirty="0"/>
              <a:t>mozkové buňky jsou </a:t>
            </a:r>
            <a:r>
              <a:rPr lang="cs-CZ" b="1" dirty="0"/>
              <a:t>vysoce metabolicky aktivní </a:t>
            </a:r>
            <a:r>
              <a:rPr lang="cs-CZ" dirty="0"/>
              <a:t>– </a:t>
            </a:r>
            <a:r>
              <a:rPr lang="cs-CZ" b="1" dirty="0"/>
              <a:t>citlivé na zásobení O</a:t>
            </a:r>
            <a:r>
              <a:rPr lang="cs-CZ" b="1" baseline="-25000" dirty="0"/>
              <a:t>2</a:t>
            </a:r>
            <a:r>
              <a:rPr lang="cs-CZ" b="1" dirty="0"/>
              <a:t> </a:t>
            </a:r>
            <a:r>
              <a:rPr lang="cs-CZ" dirty="0"/>
              <a:t>(mozek představuje 2% hmotnosti těla, ale spotřeba celkového O</a:t>
            </a:r>
            <a:r>
              <a:rPr lang="cs-CZ" baseline="-25000" dirty="0"/>
              <a:t>2</a:t>
            </a:r>
            <a:r>
              <a:rPr lang="cs-CZ" dirty="0"/>
              <a:t> je 20%) a živinami</a:t>
            </a:r>
          </a:p>
          <a:p>
            <a:pPr marL="285750" indent="-285750">
              <a:buFont typeface="Arial" panose="020B0604020202020204" pitchFamily="34" charset="0"/>
              <a:buChar char="•"/>
            </a:pPr>
            <a:r>
              <a:rPr lang="cs-CZ" dirty="0"/>
              <a:t>průtok krve mozkem musí mít konstantní hodnoty – </a:t>
            </a:r>
            <a:r>
              <a:rPr lang="cs-CZ" dirty="0" err="1"/>
              <a:t>hypoperfuze</a:t>
            </a:r>
            <a:r>
              <a:rPr lang="cs-CZ" dirty="0"/>
              <a:t> způsobí ztrátu vědomí, </a:t>
            </a:r>
            <a:r>
              <a:rPr lang="cs-CZ" dirty="0" err="1"/>
              <a:t>hyperperfuze</a:t>
            </a:r>
            <a:r>
              <a:rPr lang="cs-CZ" dirty="0"/>
              <a:t> otoky (otok utlačuje mozek i cévy)</a:t>
            </a:r>
          </a:p>
          <a:p>
            <a:pPr marL="285750" indent="-285750">
              <a:buFont typeface="Arial" panose="020B0604020202020204" pitchFamily="34" charset="0"/>
              <a:buChar char="•"/>
            </a:pPr>
            <a:r>
              <a:rPr lang="cs-CZ" dirty="0"/>
              <a:t>700 – 750 ml/min (15% srdečního výdeje), 50 – 55 ml/min/100g tkáně (sval v klidu potřebuje 1 – 4 ml/min/100g)</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399262"/>
            <a:ext cx="4392488" cy="3270098"/>
          </a:xfrm>
          <a:prstGeom prst="rect">
            <a:avLst/>
          </a:prstGeom>
        </p:spPr>
      </p:pic>
      <p:sp>
        <p:nvSpPr>
          <p:cNvPr id="8" name="Obdélník 7"/>
          <p:cNvSpPr/>
          <p:nvPr/>
        </p:nvSpPr>
        <p:spPr>
          <a:xfrm>
            <a:off x="-36512" y="6551766"/>
            <a:ext cx="9217024" cy="261610"/>
          </a:xfrm>
          <a:prstGeom prst="rect">
            <a:avLst/>
          </a:prstGeom>
        </p:spPr>
        <p:txBody>
          <a:bodyPr wrap="square">
            <a:spAutoFit/>
          </a:bodyPr>
          <a:lstStyle/>
          <a:p>
            <a:r>
              <a:rPr lang="cs-CZ" sz="1100" dirty="0">
                <a:hlinkClick r:id="rId3"/>
              </a:rPr>
              <a:t>https://sites.google.com/a/wisc.edu/neuroradiology/_/rsrc/1339009978868/anatomy/under-spin/vascular-anatomy/Base%20of%20brain%20smaller.png</a:t>
            </a:r>
            <a:endParaRPr lang="cs-CZ" sz="1100" dirty="0"/>
          </a:p>
        </p:txBody>
      </p:sp>
      <p:sp>
        <p:nvSpPr>
          <p:cNvPr id="9" name="Obdélník 8"/>
          <p:cNvSpPr/>
          <p:nvPr/>
        </p:nvSpPr>
        <p:spPr>
          <a:xfrm>
            <a:off x="251520" y="3471231"/>
            <a:ext cx="4320480" cy="1477328"/>
          </a:xfrm>
          <a:prstGeom prst="rect">
            <a:avLst/>
          </a:prstGeom>
        </p:spPr>
        <p:txBody>
          <a:bodyPr wrap="square">
            <a:spAutoFit/>
          </a:bodyPr>
          <a:lstStyle/>
          <a:p>
            <a:pPr marL="285750" indent="-285750">
              <a:buFont typeface="Arial" panose="020B0604020202020204" pitchFamily="34" charset="0"/>
              <a:buChar char="•"/>
            </a:pPr>
            <a:r>
              <a:rPr lang="cs-CZ" b="1" dirty="0"/>
              <a:t>hematoencefalická bariéra – kapilární endotel je nepropustný</a:t>
            </a:r>
          </a:p>
          <a:p>
            <a:pPr marL="285750" indent="-285750">
              <a:buFont typeface="Arial" panose="020B0604020202020204" pitchFamily="34" charset="0"/>
              <a:buChar char="•"/>
            </a:pPr>
            <a:r>
              <a:rPr lang="cs-CZ" dirty="0"/>
              <a:t>větší průtok je šedou hmotou než bílou, a lokální průtok závisí od aktuální aktivity mozku (metabolická autoregulace)</a:t>
            </a:r>
          </a:p>
        </p:txBody>
      </p:sp>
      <p:sp>
        <p:nvSpPr>
          <p:cNvPr id="3" name="TextovéPole 2">
            <a:extLst>
              <a:ext uri="{FF2B5EF4-FFF2-40B4-BE49-F238E27FC236}">
                <a16:creationId xmlns:a16="http://schemas.microsoft.com/office/drawing/2014/main" id="{A7A0269F-0215-4718-B8AF-1D68B3CA01A9}"/>
              </a:ext>
            </a:extLst>
          </p:cNvPr>
          <p:cNvSpPr txBox="1"/>
          <p:nvPr/>
        </p:nvSpPr>
        <p:spPr>
          <a:xfrm>
            <a:off x="7596336" y="111904"/>
            <a:ext cx="1152128" cy="369332"/>
          </a:xfrm>
          <a:prstGeom prst="rect">
            <a:avLst/>
          </a:prstGeom>
          <a:noFill/>
        </p:spPr>
        <p:txBody>
          <a:bodyPr wrap="square" rtlCol="0">
            <a:spAutoFit/>
          </a:bodyPr>
          <a:lstStyle/>
          <a:p>
            <a:r>
              <a:rPr lang="cs-CZ" dirty="0">
                <a:solidFill>
                  <a:srgbClr val="FF0000"/>
                </a:solidFill>
              </a:rPr>
              <a:t>Umět</a:t>
            </a:r>
          </a:p>
        </p:txBody>
      </p:sp>
    </p:spTree>
    <p:extLst>
      <p:ext uri="{BB962C8B-B14F-4D97-AF65-F5344CB8AC3E}">
        <p14:creationId xmlns:p14="http://schemas.microsoft.com/office/powerpoint/2010/main" val="3728116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12EAF30-A2A8-4EAA-8952-8B2F76A5DC09}"/>
              </a:ext>
            </a:extLst>
          </p:cNvPr>
          <p:cNvSpPr txBox="1"/>
          <p:nvPr/>
        </p:nvSpPr>
        <p:spPr>
          <a:xfrm>
            <a:off x="565947" y="1196752"/>
            <a:ext cx="7488832" cy="1785104"/>
          </a:xfrm>
          <a:prstGeom prst="rect">
            <a:avLst/>
          </a:prstGeom>
          <a:noFill/>
        </p:spPr>
        <p:txBody>
          <a:bodyPr wrap="square" rtlCol="0">
            <a:spAutoFit/>
          </a:bodyPr>
          <a:lstStyle/>
          <a:p>
            <a:r>
              <a:rPr lang="cs-CZ" sz="2000" dirty="0">
                <a:solidFill>
                  <a:srgbClr val="424242"/>
                </a:solidFill>
              </a:rPr>
              <a:t>Zvýšení intrakraniální tlak - </a:t>
            </a:r>
            <a:r>
              <a:rPr lang="cs-CZ" sz="2000" dirty="0" err="1">
                <a:solidFill>
                  <a:srgbClr val="424242"/>
                </a:solidFill>
              </a:rPr>
              <a:t>Cushingův</a:t>
            </a:r>
            <a:r>
              <a:rPr lang="cs-CZ" sz="2000" dirty="0">
                <a:solidFill>
                  <a:srgbClr val="424242"/>
                </a:solidFill>
              </a:rPr>
              <a:t> trias - symptomy</a:t>
            </a:r>
          </a:p>
          <a:p>
            <a:endParaRPr lang="cs-CZ" dirty="0"/>
          </a:p>
          <a:p>
            <a:pPr marL="342900" indent="-342900">
              <a:buFont typeface="+mj-lt"/>
              <a:buAutoNum type="alphaLcParenR"/>
            </a:pPr>
            <a:r>
              <a:rPr lang="cs-CZ" dirty="0"/>
              <a:t>Bradykardie, hypotenze, mydriáza</a:t>
            </a:r>
          </a:p>
          <a:p>
            <a:pPr marL="342900" indent="-342900">
              <a:buFont typeface="+mj-lt"/>
              <a:buAutoNum type="alphaLcParenR"/>
            </a:pPr>
            <a:r>
              <a:rPr lang="cs-CZ" dirty="0"/>
              <a:t>Tachykardie, hypertenze, </a:t>
            </a:r>
            <a:r>
              <a:rPr lang="cs-CZ" dirty="0" err="1"/>
              <a:t>anizokorie</a:t>
            </a:r>
            <a:endParaRPr lang="cs-CZ" dirty="0"/>
          </a:p>
          <a:p>
            <a:pPr marL="342900" indent="-342900">
              <a:buFont typeface="+mj-lt"/>
              <a:buAutoNum type="alphaLcParenR"/>
            </a:pPr>
            <a:r>
              <a:rPr lang="cs-CZ" dirty="0"/>
              <a:t>Bradykardie, hypertenze, porucha dýchání</a:t>
            </a:r>
          </a:p>
          <a:p>
            <a:pPr marL="342900" indent="-342900">
              <a:buFont typeface="+mj-lt"/>
              <a:buAutoNum type="alphaLcParenR"/>
            </a:pPr>
            <a:r>
              <a:rPr lang="cs-CZ" dirty="0"/>
              <a:t>Tachykardie, </a:t>
            </a:r>
            <a:r>
              <a:rPr lang="cs-CZ" dirty="0" err="1"/>
              <a:t>mioza</a:t>
            </a:r>
            <a:r>
              <a:rPr lang="cs-CZ" dirty="0"/>
              <a:t>, porucha dýchání</a:t>
            </a:r>
          </a:p>
        </p:txBody>
      </p:sp>
      <p:pic>
        <p:nvPicPr>
          <p:cNvPr id="5124" name="Picture 4" descr="macie anizokorie? ja mam - slodziak - Wykop.pl">
            <a:extLst>
              <a:ext uri="{FF2B5EF4-FFF2-40B4-BE49-F238E27FC236}">
                <a16:creationId xmlns:a16="http://schemas.microsoft.com/office/drawing/2014/main" id="{646FBB4E-42BD-469A-AB48-03479248C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3699"/>
            <a:ext cx="4244752" cy="244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62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12EAF30-A2A8-4EAA-8952-8B2F76A5DC09}"/>
              </a:ext>
            </a:extLst>
          </p:cNvPr>
          <p:cNvSpPr txBox="1"/>
          <p:nvPr/>
        </p:nvSpPr>
        <p:spPr>
          <a:xfrm>
            <a:off x="611560" y="1196752"/>
            <a:ext cx="7488832" cy="2062103"/>
          </a:xfrm>
          <a:prstGeom prst="rect">
            <a:avLst/>
          </a:prstGeom>
          <a:noFill/>
        </p:spPr>
        <p:txBody>
          <a:bodyPr wrap="square" rtlCol="0">
            <a:spAutoFit/>
          </a:bodyPr>
          <a:lstStyle/>
          <a:p>
            <a:r>
              <a:rPr lang="cs-CZ" sz="2000" dirty="0">
                <a:solidFill>
                  <a:srgbClr val="424242"/>
                </a:solidFill>
              </a:rPr>
              <a:t>Zvýšení intrakraniální tlak - </a:t>
            </a:r>
            <a:r>
              <a:rPr lang="cs-CZ" sz="2000" dirty="0" err="1">
                <a:solidFill>
                  <a:srgbClr val="424242"/>
                </a:solidFill>
              </a:rPr>
              <a:t>Cushingův</a:t>
            </a:r>
            <a:r>
              <a:rPr lang="cs-CZ" sz="2000" dirty="0">
                <a:solidFill>
                  <a:srgbClr val="424242"/>
                </a:solidFill>
              </a:rPr>
              <a:t> trias - symptomy</a:t>
            </a:r>
          </a:p>
          <a:p>
            <a:endParaRPr lang="cs-CZ" dirty="0"/>
          </a:p>
          <a:p>
            <a:pPr marL="342900" indent="-342900">
              <a:buFont typeface="+mj-lt"/>
              <a:buAutoNum type="alphaLcParenR"/>
            </a:pPr>
            <a:r>
              <a:rPr lang="cs-CZ" dirty="0"/>
              <a:t>Bradykardie, hypotenze, mydriáza</a:t>
            </a:r>
          </a:p>
          <a:p>
            <a:pPr marL="342900" indent="-342900">
              <a:buFont typeface="+mj-lt"/>
              <a:buAutoNum type="alphaLcParenR"/>
            </a:pPr>
            <a:r>
              <a:rPr lang="cs-CZ" dirty="0"/>
              <a:t>Tachykardie, hypertenze, </a:t>
            </a:r>
            <a:r>
              <a:rPr lang="cs-CZ" dirty="0" err="1"/>
              <a:t>anizokorie</a:t>
            </a:r>
            <a:r>
              <a:rPr lang="cs-CZ" dirty="0"/>
              <a:t> – </a:t>
            </a:r>
            <a:r>
              <a:rPr lang="cs-CZ" dirty="0" err="1"/>
              <a:t>anizokorie</a:t>
            </a:r>
            <a:r>
              <a:rPr lang="cs-CZ" dirty="0"/>
              <a:t> je také </a:t>
            </a:r>
            <a:r>
              <a:rPr lang="cs-CZ" dirty="0" err="1"/>
              <a:t>sympomem</a:t>
            </a:r>
            <a:r>
              <a:rPr lang="cs-CZ" dirty="0"/>
              <a:t> zvýšeného intrakraniálního tlaku</a:t>
            </a:r>
          </a:p>
          <a:p>
            <a:pPr marL="342900" indent="-342900">
              <a:buFont typeface="+mj-lt"/>
              <a:buAutoNum type="alphaLcParenR"/>
            </a:pPr>
            <a:r>
              <a:rPr lang="cs-CZ" dirty="0">
                <a:solidFill>
                  <a:srgbClr val="FF0000"/>
                </a:solidFill>
              </a:rPr>
              <a:t>Bradykardie, hypertenze, porucha dýchání</a:t>
            </a:r>
          </a:p>
          <a:p>
            <a:pPr marL="342900" indent="-342900">
              <a:buFont typeface="+mj-lt"/>
              <a:buAutoNum type="alphaLcParenR"/>
            </a:pPr>
            <a:r>
              <a:rPr lang="cs-CZ" dirty="0"/>
              <a:t>Tachykardie, </a:t>
            </a:r>
            <a:r>
              <a:rPr lang="cs-CZ" dirty="0" err="1"/>
              <a:t>mioza</a:t>
            </a:r>
            <a:r>
              <a:rPr lang="cs-CZ" dirty="0"/>
              <a:t>, porucha dýchání</a:t>
            </a:r>
          </a:p>
        </p:txBody>
      </p:sp>
      <p:pic>
        <p:nvPicPr>
          <p:cNvPr id="5124" name="Picture 4" descr="macie anizokorie? ja mam - slodziak - Wykop.pl">
            <a:extLst>
              <a:ext uri="{FF2B5EF4-FFF2-40B4-BE49-F238E27FC236}">
                <a16:creationId xmlns:a16="http://schemas.microsoft.com/office/drawing/2014/main" id="{646FBB4E-42BD-469A-AB48-03479248C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3699"/>
            <a:ext cx="4244752" cy="244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8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89876" y="332655"/>
            <a:ext cx="7654532" cy="584775"/>
          </a:xfrm>
          <a:prstGeom prst="rect">
            <a:avLst/>
          </a:prstGeom>
          <a:noFill/>
        </p:spPr>
        <p:txBody>
          <a:bodyPr wrap="square" rtlCol="0">
            <a:spAutoFit/>
          </a:bodyPr>
          <a:lstStyle/>
          <a:p>
            <a:r>
              <a:rPr lang="cs-CZ" sz="3200" b="1" dirty="0"/>
              <a:t>Krevní oběh v mozku</a:t>
            </a:r>
          </a:p>
        </p:txBody>
      </p:sp>
      <p:sp>
        <p:nvSpPr>
          <p:cNvPr id="2" name="TextovéPole 1"/>
          <p:cNvSpPr txBox="1"/>
          <p:nvPr/>
        </p:nvSpPr>
        <p:spPr>
          <a:xfrm>
            <a:off x="440630" y="965553"/>
            <a:ext cx="8640960" cy="1477328"/>
          </a:xfrm>
          <a:prstGeom prst="rect">
            <a:avLst/>
          </a:prstGeom>
          <a:noFill/>
        </p:spPr>
        <p:txBody>
          <a:bodyPr wrap="square" rtlCol="0">
            <a:spAutoFit/>
          </a:bodyPr>
          <a:lstStyle/>
          <a:p>
            <a:pPr marL="285750" indent="-285750">
              <a:buFont typeface="Arial" panose="020B0604020202020204" pitchFamily="34" charset="0"/>
              <a:buChar char="•"/>
            </a:pPr>
            <a:r>
              <a:rPr lang="cs-CZ" b="1" dirty="0"/>
              <a:t>vysoce vyvinutá myogenní autoregulace </a:t>
            </a:r>
            <a:r>
              <a:rPr lang="cs-CZ" dirty="0"/>
              <a:t>– stabilizuje průtok při TK 60 – 140 mmHg</a:t>
            </a:r>
          </a:p>
          <a:p>
            <a:pPr marL="285750" indent="-285750">
              <a:buFont typeface="Arial" panose="020B0604020202020204" pitchFamily="34" charset="0"/>
              <a:buChar char="•"/>
            </a:pPr>
            <a:r>
              <a:rPr lang="cs-CZ" b="1" dirty="0"/>
              <a:t>vysoce vyvinutá metabolická autoregulace </a:t>
            </a:r>
            <a:r>
              <a:rPr lang="cs-CZ" dirty="0"/>
              <a:t>– především citlivost na změny pCO2 a pO2</a:t>
            </a:r>
          </a:p>
          <a:p>
            <a:pPr marL="285750" indent="-285750">
              <a:buFont typeface="Arial" panose="020B0604020202020204" pitchFamily="34" charset="0"/>
              <a:buChar char="•"/>
            </a:pPr>
            <a:r>
              <a:rPr lang="cs-CZ" sz="1600" dirty="0"/>
              <a:t>adrenalin zvyšuje průtok (velké dávky naopak zhoršují)</a:t>
            </a:r>
            <a:r>
              <a:rPr lang="cs-CZ" dirty="0"/>
              <a:t>, </a:t>
            </a:r>
            <a:r>
              <a:rPr lang="cs-CZ" b="1" dirty="0"/>
              <a:t>regulace průtoku lokálními působky </a:t>
            </a:r>
            <a:r>
              <a:rPr lang="cs-CZ" dirty="0"/>
              <a:t>(</a:t>
            </a:r>
            <a:r>
              <a:rPr lang="cs-CZ" b="1" dirty="0"/>
              <a:t>NO</a:t>
            </a:r>
            <a:r>
              <a:rPr lang="cs-CZ" dirty="0"/>
              <a:t>) má věší význam než nervová regulace</a:t>
            </a:r>
          </a:p>
          <a:p>
            <a:pPr marL="285750" indent="-285750">
              <a:buFont typeface="Arial" panose="020B0604020202020204" pitchFamily="34" charset="0"/>
              <a:buChar cha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6918" y="2435314"/>
            <a:ext cx="3024336" cy="3024336"/>
          </a:xfrm>
          <a:prstGeom prst="rect">
            <a:avLst/>
          </a:prstGeom>
        </p:spPr>
      </p:pic>
      <p:sp>
        <p:nvSpPr>
          <p:cNvPr id="3" name="Obdélník 2"/>
          <p:cNvSpPr/>
          <p:nvPr/>
        </p:nvSpPr>
        <p:spPr>
          <a:xfrm>
            <a:off x="908682" y="6463214"/>
            <a:ext cx="7704856" cy="276999"/>
          </a:xfrm>
          <a:prstGeom prst="rect">
            <a:avLst/>
          </a:prstGeom>
        </p:spPr>
        <p:txBody>
          <a:bodyPr wrap="square">
            <a:spAutoFit/>
          </a:bodyPr>
          <a:lstStyle/>
          <a:p>
            <a:r>
              <a:rPr lang="cs-CZ" sz="1200" dirty="0"/>
              <a:t>http://emmedonline.com/yahoo_site_admin/assets/images/circle_of_willis_diagram.0190839_std.jpg</a:t>
            </a:r>
          </a:p>
        </p:txBody>
      </p:sp>
      <p:sp>
        <p:nvSpPr>
          <p:cNvPr id="8" name="Obdélník 7"/>
          <p:cNvSpPr/>
          <p:nvPr/>
        </p:nvSpPr>
        <p:spPr>
          <a:xfrm>
            <a:off x="207863" y="2204864"/>
            <a:ext cx="5364088" cy="4247317"/>
          </a:xfrm>
          <a:prstGeom prst="rect">
            <a:avLst/>
          </a:prstGeom>
        </p:spPr>
        <p:txBody>
          <a:bodyPr wrap="square">
            <a:spAutoFit/>
          </a:bodyPr>
          <a:lstStyle/>
          <a:p>
            <a:pPr marL="285750" indent="-285750">
              <a:buFont typeface="Arial" panose="020B0604020202020204" pitchFamily="34" charset="0"/>
              <a:buChar char="•"/>
            </a:pPr>
            <a:r>
              <a:rPr lang="cs-CZ" b="1" dirty="0"/>
              <a:t>mozek je „sobecký“ orgán </a:t>
            </a:r>
            <a:r>
              <a:rPr lang="cs-CZ" dirty="0"/>
              <a:t>– zbytek těla bude zásoben krví, jen pokud jsou pokryté potřeby mozku</a:t>
            </a:r>
          </a:p>
          <a:p>
            <a:pPr marL="742950" lvl="1" indent="-285750">
              <a:buFont typeface="Arial" panose="020B0604020202020204" pitchFamily="34" charset="0"/>
              <a:buChar char="•"/>
            </a:pPr>
            <a:r>
              <a:rPr lang="cs-CZ" dirty="0"/>
              <a:t>např. baroreflex reguluje krevní tlak kvůli mozku – systémová vazokonstrikce způsobená hypotenzí zachová arteriální krevní tlak pro zásobení mozku, ale omezí kapilární průtok jinými orgány</a:t>
            </a:r>
          </a:p>
          <a:p>
            <a:pPr marL="742950" lvl="1" indent="-285750">
              <a:buFont typeface="Arial" panose="020B0604020202020204" pitchFamily="34" charset="0"/>
              <a:buChar char="•"/>
            </a:pPr>
            <a:r>
              <a:rPr lang="cs-CZ" dirty="0" err="1"/>
              <a:t>Cushingův</a:t>
            </a:r>
            <a:r>
              <a:rPr lang="cs-CZ" dirty="0"/>
              <a:t> reflex – zvýšení intrakraniálního tlaku (otok, nádor, krvácení) </a:t>
            </a:r>
            <a:r>
              <a:rPr lang="cs-CZ" dirty="0">
                <a:sym typeface="Symbol"/>
              </a:rPr>
              <a:t> utlačení cév</a:t>
            </a:r>
            <a:r>
              <a:rPr lang="cs-CZ" dirty="0"/>
              <a:t>  </a:t>
            </a:r>
            <a:r>
              <a:rPr lang="cs-CZ" dirty="0">
                <a:sym typeface="Symbol"/>
              </a:rPr>
              <a:t></a:t>
            </a:r>
            <a:r>
              <a:rPr lang="cs-CZ" dirty="0"/>
              <a:t>nedokrvení mozku  </a:t>
            </a:r>
            <a:r>
              <a:rPr lang="cs-CZ" dirty="0">
                <a:sym typeface="Symbol"/>
              </a:rPr>
              <a:t> </a:t>
            </a:r>
            <a:r>
              <a:rPr lang="cs-CZ" dirty="0"/>
              <a:t>ischemie prodloužené míchy  </a:t>
            </a:r>
            <a:r>
              <a:rPr lang="cs-CZ" dirty="0">
                <a:sym typeface="Symbol"/>
              </a:rPr>
              <a:t> </a:t>
            </a:r>
            <a:r>
              <a:rPr lang="cs-CZ" dirty="0"/>
              <a:t>vyvolání hypertenze (zvýšení </a:t>
            </a:r>
            <a:r>
              <a:rPr lang="cs-CZ" dirty="0" err="1"/>
              <a:t>perfuze</a:t>
            </a:r>
            <a:r>
              <a:rPr lang="cs-CZ" dirty="0"/>
              <a:t> mozku) a bradykardie (dráždění n. vagu), poruchy dýchání</a:t>
            </a:r>
          </a:p>
          <a:p>
            <a:pPr marL="742950" lvl="1" indent="-285750">
              <a:buFont typeface="Arial" panose="020B0604020202020204" pitchFamily="34" charset="0"/>
              <a:buChar char="•"/>
            </a:pPr>
            <a:r>
              <a:rPr lang="cs-CZ" dirty="0"/>
              <a:t>centralizace oběhu při šoku (srdce, mozek, plíce)</a:t>
            </a:r>
          </a:p>
        </p:txBody>
      </p:sp>
      <p:sp>
        <p:nvSpPr>
          <p:cNvPr id="5" name="TextovéPole 4">
            <a:extLst>
              <a:ext uri="{FF2B5EF4-FFF2-40B4-BE49-F238E27FC236}">
                <a16:creationId xmlns:a16="http://schemas.microsoft.com/office/drawing/2014/main" id="{64CF5726-CDAC-4549-B28D-265C12A81207}"/>
              </a:ext>
            </a:extLst>
          </p:cNvPr>
          <p:cNvSpPr txBox="1"/>
          <p:nvPr/>
        </p:nvSpPr>
        <p:spPr>
          <a:xfrm>
            <a:off x="6156176" y="111904"/>
            <a:ext cx="2592288" cy="646331"/>
          </a:xfrm>
          <a:prstGeom prst="rect">
            <a:avLst/>
          </a:prstGeom>
          <a:noFill/>
        </p:spPr>
        <p:txBody>
          <a:bodyPr wrap="square" rtlCol="0">
            <a:spAutoFit/>
          </a:bodyPr>
          <a:lstStyle/>
          <a:p>
            <a:r>
              <a:rPr lang="cs-CZ" dirty="0">
                <a:solidFill>
                  <a:srgbClr val="FF0000"/>
                </a:solidFill>
              </a:rPr>
              <a:t>Umět – metabolickou a </a:t>
            </a:r>
            <a:r>
              <a:rPr lang="cs-CZ" dirty="0" err="1">
                <a:solidFill>
                  <a:srgbClr val="FF0000"/>
                </a:solidFill>
              </a:rPr>
              <a:t>myogenní</a:t>
            </a:r>
            <a:r>
              <a:rPr lang="cs-CZ" dirty="0">
                <a:solidFill>
                  <a:srgbClr val="FF0000"/>
                </a:solidFill>
              </a:rPr>
              <a:t> autoregulaci</a:t>
            </a:r>
          </a:p>
        </p:txBody>
      </p:sp>
      <p:sp>
        <p:nvSpPr>
          <p:cNvPr id="6" name="TextovéPole 5">
            <a:extLst>
              <a:ext uri="{FF2B5EF4-FFF2-40B4-BE49-F238E27FC236}">
                <a16:creationId xmlns:a16="http://schemas.microsoft.com/office/drawing/2014/main" id="{288CD423-C063-41A1-BFA2-6710FC29EBCE}"/>
              </a:ext>
            </a:extLst>
          </p:cNvPr>
          <p:cNvSpPr txBox="1"/>
          <p:nvPr/>
        </p:nvSpPr>
        <p:spPr>
          <a:xfrm>
            <a:off x="5796136" y="5589588"/>
            <a:ext cx="2952328" cy="646331"/>
          </a:xfrm>
          <a:prstGeom prst="rect">
            <a:avLst/>
          </a:prstGeom>
          <a:noFill/>
        </p:spPr>
        <p:txBody>
          <a:bodyPr wrap="square" rtlCol="0">
            <a:spAutoFit/>
          </a:bodyPr>
          <a:lstStyle/>
          <a:p>
            <a:r>
              <a:rPr lang="cs-CZ" dirty="0" err="1"/>
              <a:t>Wilisův</a:t>
            </a:r>
            <a:r>
              <a:rPr lang="cs-CZ" dirty="0"/>
              <a:t> okruh – vyrovnávání přítoku krve</a:t>
            </a:r>
          </a:p>
        </p:txBody>
      </p:sp>
    </p:spTree>
    <p:extLst>
      <p:ext uri="{BB962C8B-B14F-4D97-AF65-F5344CB8AC3E}">
        <p14:creationId xmlns:p14="http://schemas.microsoft.com/office/powerpoint/2010/main" val="256372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Obrázek 24" descr="Obsah obrázku text&#10;&#10;Popis byl vytvořen automaticky">
            <a:extLst>
              <a:ext uri="{FF2B5EF4-FFF2-40B4-BE49-F238E27FC236}">
                <a16:creationId xmlns:a16="http://schemas.microsoft.com/office/drawing/2014/main" id="{1BF1C553-8C35-4484-B502-F423191E8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00025"/>
            <a:ext cx="6667500" cy="6457950"/>
          </a:xfrm>
          <a:prstGeom prst="rect">
            <a:avLst/>
          </a:prstGeom>
        </p:spPr>
      </p:pic>
    </p:spTree>
    <p:extLst>
      <p:ext uri="{BB962C8B-B14F-4D97-AF65-F5344CB8AC3E}">
        <p14:creationId xmlns:p14="http://schemas.microsoft.com/office/powerpoint/2010/main" val="2471568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Obrázek 30" descr="Obsah obrázku text, osoba, dav&#10;&#10;Popis byl vytvořen automaticky">
            <a:extLst>
              <a:ext uri="{FF2B5EF4-FFF2-40B4-BE49-F238E27FC236}">
                <a16:creationId xmlns:a16="http://schemas.microsoft.com/office/drawing/2014/main" id="{C98F2EFB-6C78-4D9D-BD72-0C4BA129D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0"/>
            <a:ext cx="5143500" cy="6858000"/>
          </a:xfrm>
          <a:prstGeom prst="rect">
            <a:avLst/>
          </a:prstGeom>
        </p:spPr>
      </p:pic>
    </p:spTree>
    <p:extLst>
      <p:ext uri="{BB962C8B-B14F-4D97-AF65-F5344CB8AC3E}">
        <p14:creationId xmlns:p14="http://schemas.microsoft.com/office/powerpoint/2010/main" val="26393707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descr="Obsah obrázku text, rentgenový snímek&#10;&#10;Popis byl vytvořen automaticky">
            <a:extLst>
              <a:ext uri="{FF2B5EF4-FFF2-40B4-BE49-F238E27FC236}">
                <a16:creationId xmlns:a16="http://schemas.microsoft.com/office/drawing/2014/main" id="{8F3A9E48-2555-4087-A703-C73BCD5A7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6026"/>
            <a:ext cx="4494102" cy="6858000"/>
          </a:xfrm>
          <a:prstGeom prst="rect">
            <a:avLst/>
          </a:prstGeom>
        </p:spPr>
      </p:pic>
    </p:spTree>
    <p:extLst>
      <p:ext uri="{BB962C8B-B14F-4D97-AF65-F5344CB8AC3E}">
        <p14:creationId xmlns:p14="http://schemas.microsoft.com/office/powerpoint/2010/main" val="205748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092881"/>
          </a:xfrm>
          <a:prstGeom prst="rect">
            <a:avLst/>
          </a:prstGeom>
          <a:noFill/>
        </p:spPr>
        <p:txBody>
          <a:bodyPr wrap="square" rtlCol="0">
            <a:spAutoFit/>
          </a:bodyPr>
          <a:lstStyle/>
          <a:p>
            <a:r>
              <a:rPr lang="cs-CZ" sz="2000" dirty="0">
                <a:solidFill>
                  <a:srgbClr val="424242"/>
                </a:solidFill>
              </a:rPr>
              <a:t>Který hormon sympatického nervového systému je uvolněn do oběhu?</a:t>
            </a:r>
          </a:p>
          <a:p>
            <a:pPr algn="ctr"/>
            <a:endParaRPr lang="cs-CZ" sz="2000" dirty="0">
              <a:solidFill>
                <a:srgbClr val="424242"/>
              </a:solidFill>
            </a:endParaRPr>
          </a:p>
          <a:p>
            <a:pPr marL="342900" indent="-342900">
              <a:buFont typeface="+mj-lt"/>
              <a:buAutoNum type="alphaLcParenR"/>
            </a:pPr>
            <a:r>
              <a:rPr lang="cs-CZ" dirty="0"/>
              <a:t>acetylcholin</a:t>
            </a:r>
          </a:p>
          <a:p>
            <a:pPr marL="342900" indent="-342900">
              <a:buFont typeface="+mj-lt"/>
              <a:buAutoNum type="alphaLcParenR"/>
            </a:pPr>
            <a:r>
              <a:rPr lang="cs-CZ" dirty="0"/>
              <a:t>serotonin</a:t>
            </a:r>
          </a:p>
          <a:p>
            <a:pPr marL="342900" indent="-342900">
              <a:buFont typeface="+mj-lt"/>
              <a:buAutoNum type="alphaLcParenR"/>
            </a:pPr>
            <a:r>
              <a:rPr lang="cs-CZ" dirty="0"/>
              <a:t>adrenalin</a:t>
            </a:r>
          </a:p>
          <a:p>
            <a:pPr marL="342900" indent="-342900">
              <a:buFont typeface="+mj-lt"/>
              <a:buAutoNum type="alphaLcParenR"/>
            </a:pPr>
            <a:r>
              <a:rPr lang="cs-CZ" dirty="0"/>
              <a:t>noradrenalin</a:t>
            </a:r>
          </a:p>
          <a:p>
            <a:pPr marL="342900" indent="-342900">
              <a:buFont typeface="+mj-lt"/>
              <a:buAutoNum type="alphaLcParenR"/>
            </a:pPr>
            <a:r>
              <a:rPr lang="cs-CZ" dirty="0"/>
              <a:t>epinefrin</a:t>
            </a:r>
          </a:p>
        </p:txBody>
      </p:sp>
      <p:pic>
        <p:nvPicPr>
          <p:cNvPr id="16386" name="Picture 2" descr="Sandoz launches epinephrine injection to US pharmacies">
            <a:extLst>
              <a:ext uri="{FF2B5EF4-FFF2-40B4-BE49-F238E27FC236}">
                <a16:creationId xmlns:a16="http://schemas.microsoft.com/office/drawing/2014/main" id="{A7CFD8C0-8D1D-49A0-A5DD-0A4332A2A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23537"/>
            <a:ext cx="4537011" cy="302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0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FBB16CD-6298-4ECF-B1F2-677E12AE1D05}"/>
              </a:ext>
            </a:extLst>
          </p:cNvPr>
          <p:cNvSpPr txBox="1"/>
          <p:nvPr/>
        </p:nvSpPr>
        <p:spPr>
          <a:xfrm>
            <a:off x="683568" y="476672"/>
            <a:ext cx="7488832" cy="2092881"/>
          </a:xfrm>
          <a:prstGeom prst="rect">
            <a:avLst/>
          </a:prstGeom>
          <a:noFill/>
        </p:spPr>
        <p:txBody>
          <a:bodyPr wrap="square" rtlCol="0">
            <a:spAutoFit/>
          </a:bodyPr>
          <a:lstStyle/>
          <a:p>
            <a:r>
              <a:rPr lang="cs-CZ" sz="2000" dirty="0">
                <a:solidFill>
                  <a:srgbClr val="424242"/>
                </a:solidFill>
              </a:rPr>
              <a:t>Který hormon sympatického nervového systému je uvolněn do oběhu?</a:t>
            </a:r>
          </a:p>
          <a:p>
            <a:pPr algn="ctr"/>
            <a:endParaRPr lang="cs-CZ" sz="2000" dirty="0">
              <a:solidFill>
                <a:srgbClr val="424242"/>
              </a:solidFill>
            </a:endParaRPr>
          </a:p>
          <a:p>
            <a:pPr marL="342900" indent="-342900">
              <a:buFont typeface="+mj-lt"/>
              <a:buAutoNum type="alphaLcParenR"/>
            </a:pPr>
            <a:r>
              <a:rPr lang="cs-CZ" dirty="0"/>
              <a:t>acetylcholin</a:t>
            </a:r>
          </a:p>
          <a:p>
            <a:pPr marL="342900" indent="-342900">
              <a:buFont typeface="+mj-lt"/>
              <a:buAutoNum type="alphaLcParenR"/>
            </a:pPr>
            <a:r>
              <a:rPr lang="cs-CZ" dirty="0"/>
              <a:t>serotonin</a:t>
            </a:r>
          </a:p>
          <a:p>
            <a:pPr marL="342900" indent="-342900">
              <a:buFont typeface="+mj-lt"/>
              <a:buAutoNum type="alphaLcParenR"/>
            </a:pPr>
            <a:r>
              <a:rPr lang="cs-CZ" dirty="0">
                <a:solidFill>
                  <a:srgbClr val="FF0000"/>
                </a:solidFill>
              </a:rPr>
              <a:t>Adrenalin = epinefrin</a:t>
            </a:r>
          </a:p>
          <a:p>
            <a:pPr marL="342900" indent="-342900">
              <a:buFont typeface="+mj-lt"/>
              <a:buAutoNum type="alphaLcParenR"/>
            </a:pPr>
            <a:r>
              <a:rPr lang="cs-CZ" dirty="0">
                <a:solidFill>
                  <a:srgbClr val="FF0000"/>
                </a:solidFill>
              </a:rPr>
              <a:t>Noradrenalin – je taky hormon SNS</a:t>
            </a:r>
          </a:p>
          <a:p>
            <a:pPr marL="342900" indent="-342900">
              <a:buFont typeface="+mj-lt"/>
              <a:buAutoNum type="alphaLcParenR"/>
            </a:pPr>
            <a:r>
              <a:rPr lang="cs-CZ" dirty="0">
                <a:solidFill>
                  <a:srgbClr val="FF0000"/>
                </a:solidFill>
              </a:rPr>
              <a:t>epinefrin</a:t>
            </a:r>
          </a:p>
        </p:txBody>
      </p:sp>
      <p:pic>
        <p:nvPicPr>
          <p:cNvPr id="16386" name="Picture 2" descr="Sandoz launches epinephrine injection to US pharmacies">
            <a:extLst>
              <a:ext uri="{FF2B5EF4-FFF2-40B4-BE49-F238E27FC236}">
                <a16:creationId xmlns:a16="http://schemas.microsoft.com/office/drawing/2014/main" id="{A7CFD8C0-8D1D-49A0-A5DD-0A4332A2A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23537"/>
            <a:ext cx="4537011" cy="302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46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4323b773-a960-4ca8-b934-ef9d41394e53.mdb"/>
  <p:tag name="SLIDO_APP_VERSION" val="0.17.2.1524"/>
  <p:tag name="SLIDO_PRESENTATION_ID" val="00000000-0000-0000-0000-000000000000"/>
  <p:tag name="SLIDO_EVENT_UUID" val="1adb8556-655c-4eb9-9ad0-784fb562f61b"/>
  <p:tag name="SLIDO_EVENT_SECTION_UUID" val="5d44ab72-32a0-45c8-80fe-607f989152ef"/>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13708</TotalTime>
  <Words>4634</Words>
  <Application>Microsoft Office PowerPoint</Application>
  <PresentationFormat>Předvádění na obrazovce (4:3)</PresentationFormat>
  <Paragraphs>702</Paragraphs>
  <Slides>78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78</vt:i4>
      </vt:variant>
    </vt:vector>
  </HeadingPairs>
  <TitlesOfParts>
    <vt:vector size="81" baseType="lpstr">
      <vt:lpstr>Arial</vt:lpstr>
      <vt:lpstr>Calibri</vt:lpstr>
      <vt:lpstr>Motiv systému Office</vt:lpstr>
      <vt:lpstr>Prezentace aplikace PowerPoint</vt:lpstr>
      <vt:lpstr>Kardiovaskulární systém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Jana Svačinová</cp:lastModifiedBy>
  <cp:revision>810</cp:revision>
  <dcterms:created xsi:type="dcterms:W3CDTF">2016-11-05T16:29:55Z</dcterms:created>
  <dcterms:modified xsi:type="dcterms:W3CDTF">2021-04-06T08:13:42Z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0.17.2.1524</vt:lpwstr>
  </property>
</Properties>
</file>