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78" r:id="rId14"/>
    <p:sldId id="279" r:id="rId15"/>
    <p:sldId id="269" r:id="rId16"/>
    <p:sldId id="270" r:id="rId17"/>
    <p:sldId id="277" r:id="rId18"/>
    <p:sldId id="267" r:id="rId19"/>
    <p:sldId id="259" r:id="rId20"/>
    <p:sldId id="264" r:id="rId21"/>
    <p:sldId id="266" r:id="rId2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CC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0" autoAdjust="0"/>
    <p:restoredTop sz="94660"/>
  </p:normalViewPr>
  <p:slideViewPr>
    <p:cSldViewPr>
      <p:cViewPr varScale="1">
        <p:scale>
          <a:sx n="110" d="100"/>
          <a:sy n="110" d="100"/>
        </p:scale>
        <p:origin x="2202" y="108"/>
      </p:cViewPr>
      <p:guideLst>
        <p:guide orient="horz" pos="1253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E928-ED12-4A76-97F2-7E43764C57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0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1DDE1-75D3-4E6C-8B85-F63E49B927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6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F4A3-74C4-4DA9-897C-9D4D5ED7B1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0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184F-2D4D-4539-B1F5-5140D3089E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2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174DE-A332-4F93-A752-0488992C4E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2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A27-B6A0-4959-9269-FD82ED9183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6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069E5-4CD8-47D5-A439-DFE0E37F76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3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CAA28-9318-45CD-A584-ECB7A5ECF1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9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20828-2B48-4813-8BCE-DBD778666C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20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37F2E-2E89-4577-B400-D4371CFF71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8B14B-EB60-44A1-B888-C2D1FFF8E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9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ffectLst/>
                <a:latin typeface="Times New Roman" charset="0"/>
              </a:defRPr>
            </a:lvl1pPr>
          </a:lstStyle>
          <a:p>
            <a:pPr>
              <a:defRPr/>
            </a:pPr>
            <a:fld id="{69B00908-6B72-4EF5-8016-6B67CFF67A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7512"/>
          </a:xfrm>
        </p:spPr>
        <p:txBody>
          <a:bodyPr/>
          <a:lstStyle/>
          <a:p>
            <a:r>
              <a:rPr lang="cs-CZ" dirty="0" smtClean="0"/>
              <a:t>METABOLISMUS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 jeho měření</a:t>
            </a:r>
          </a:p>
        </p:txBody>
      </p:sp>
    </p:spTree>
    <p:extLst>
      <p:ext uri="{BB962C8B-B14F-4D97-AF65-F5344CB8AC3E}">
        <p14:creationId xmlns:p14="http://schemas.microsoft.com/office/powerpoint/2010/main" val="3116173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08" y="260648"/>
            <a:ext cx="8856984" cy="1143000"/>
          </a:xfrm>
        </p:spPr>
        <p:txBody>
          <a:bodyPr/>
          <a:lstStyle/>
          <a:p>
            <a:r>
              <a:rPr lang="cs-CZ" dirty="0" smtClean="0"/>
              <a:t>Určování energetického metabolismu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28221"/>
            <a:ext cx="7772400" cy="4114800"/>
          </a:xfrm>
        </p:spPr>
        <p:txBody>
          <a:bodyPr/>
          <a:lstStyle/>
          <a:p>
            <a:r>
              <a:rPr lang="cs-CZ" sz="2400" dirty="0" smtClean="0"/>
              <a:t>Celkový energetický metabolismus</a:t>
            </a:r>
          </a:p>
          <a:p>
            <a:r>
              <a:rPr lang="cs-CZ" sz="2400" dirty="0" smtClean="0"/>
              <a:t>Jednotky: kilojouly </a:t>
            </a:r>
            <a:r>
              <a:rPr lang="cs-CZ" sz="2400" dirty="0" err="1" smtClean="0"/>
              <a:t>kJ</a:t>
            </a:r>
            <a:r>
              <a:rPr lang="cs-CZ" sz="2400" dirty="0" smtClean="0"/>
              <a:t>/hod   lépe </a:t>
            </a:r>
            <a:r>
              <a:rPr lang="cs-CZ" sz="2400" dirty="0" err="1" smtClean="0"/>
              <a:t>kJ</a:t>
            </a:r>
            <a:r>
              <a:rPr lang="cs-CZ" sz="2400" dirty="0" smtClean="0"/>
              <a:t>/den</a:t>
            </a:r>
          </a:p>
          <a:p>
            <a:r>
              <a:rPr lang="cs-CZ" sz="2400" dirty="0" smtClean="0"/>
              <a:t>Starší jednotka: kalorie (1 </a:t>
            </a:r>
            <a:r>
              <a:rPr lang="cs-CZ" sz="2400" dirty="0" err="1" smtClean="0"/>
              <a:t>cal</a:t>
            </a:r>
            <a:r>
              <a:rPr lang="cs-CZ" sz="2400" dirty="0" smtClean="0"/>
              <a:t>=4,18 J)</a:t>
            </a:r>
          </a:p>
          <a:p>
            <a:r>
              <a:rPr lang="cs-CZ" sz="2400" dirty="0" smtClean="0"/>
              <a:t>Množství energie, které je potřebné na ohřátí 1g vody o 1stupeňC (z 15 na 16)</a:t>
            </a:r>
          </a:p>
          <a:p>
            <a:r>
              <a:rPr lang="cs-CZ" sz="2400" dirty="0" smtClean="0"/>
              <a:t>Metody měření:</a:t>
            </a:r>
          </a:p>
          <a:p>
            <a:r>
              <a:rPr lang="cs-CZ" sz="2400" b="1" u="sng" dirty="0" smtClean="0">
                <a:solidFill>
                  <a:srgbClr val="FF0000"/>
                </a:solidFill>
              </a:rPr>
              <a:t>Přímá kalorimetrie </a:t>
            </a:r>
            <a:r>
              <a:rPr lang="cs-CZ" sz="2400" dirty="0" smtClean="0"/>
              <a:t>(měříme uvolněné teplo, které je jako odpadní produkt při metabolických procesech)</a:t>
            </a:r>
          </a:p>
          <a:p>
            <a:r>
              <a:rPr lang="cs-CZ" sz="2400" dirty="0" smtClean="0"/>
              <a:t>U substrátů – spalné teplo: 1g cukrů - 17,1 </a:t>
            </a:r>
            <a:r>
              <a:rPr lang="cs-CZ" sz="2400" dirty="0" err="1" smtClean="0"/>
              <a:t>kJ</a:t>
            </a:r>
            <a:r>
              <a:rPr lang="cs-CZ" sz="2400" dirty="0" smtClean="0"/>
              <a:t>; 1g bílkovin 23 </a:t>
            </a:r>
            <a:r>
              <a:rPr lang="cs-CZ" sz="2400" dirty="0" err="1" smtClean="0"/>
              <a:t>kJ</a:t>
            </a:r>
            <a:r>
              <a:rPr lang="cs-CZ" sz="2400" dirty="0" smtClean="0"/>
              <a:t>; 1g tuků 38,9 </a:t>
            </a:r>
            <a:r>
              <a:rPr lang="cs-CZ" sz="2400" dirty="0" err="1" smtClean="0"/>
              <a:t>kJ</a:t>
            </a:r>
            <a:r>
              <a:rPr lang="cs-CZ" sz="2400" dirty="0" smtClean="0"/>
              <a:t>; </a:t>
            </a:r>
            <a:r>
              <a:rPr lang="cs-CZ" sz="2400" dirty="0"/>
              <a:t>fyzikální versus fyziologická hodnota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74527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039" y="332656"/>
            <a:ext cx="8856984" cy="1143000"/>
          </a:xfrm>
        </p:spPr>
        <p:txBody>
          <a:bodyPr/>
          <a:lstStyle/>
          <a:p>
            <a:r>
              <a:rPr lang="cs-CZ" dirty="0"/>
              <a:t>Určování energetického metabolismu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1047" y="1628800"/>
            <a:ext cx="8784976" cy="4896544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Nepřímá </a:t>
            </a:r>
            <a:r>
              <a:rPr lang="cs-CZ" b="1" u="sng" dirty="0" smtClean="0">
                <a:solidFill>
                  <a:srgbClr val="FF0000"/>
                </a:solidFill>
              </a:rPr>
              <a:t>kalorimetrie </a:t>
            </a:r>
            <a:r>
              <a:rPr lang="cs-CZ" sz="2800" dirty="0" smtClean="0"/>
              <a:t>– množství tepla uvolněné za jednotku času  při přeměně látek v organismu lze vypočítat podle množství  spotřebovaného kyslíku           a vytvořeného CO</a:t>
            </a:r>
            <a:r>
              <a:rPr lang="cs-CZ" sz="2800" baseline="-25000" dirty="0" smtClean="0"/>
              <a:t>2</a:t>
            </a:r>
          </a:p>
          <a:p>
            <a:r>
              <a:rPr lang="cs-CZ" sz="2800" dirty="0" smtClean="0"/>
              <a:t>Spotřeba kyslíku je snadno změřitelná – </a:t>
            </a:r>
            <a:r>
              <a:rPr lang="cs-CZ" sz="2800" dirty="0" err="1" smtClean="0"/>
              <a:t>kroghův</a:t>
            </a:r>
            <a:r>
              <a:rPr lang="cs-CZ" sz="2800" dirty="0" smtClean="0"/>
              <a:t> respirometr</a:t>
            </a:r>
          </a:p>
          <a:p>
            <a:r>
              <a:rPr lang="cs-CZ" sz="2800" dirty="0" smtClean="0"/>
              <a:t>Energetický ekvivalent kyslíku – množství energie, které se uvolní  v organismu při spotřebě 1 litru kyslíku</a:t>
            </a:r>
            <a:endParaRPr lang="cs-CZ" sz="2800" dirty="0"/>
          </a:p>
          <a:p>
            <a:r>
              <a:rPr lang="cs-CZ" sz="2800" dirty="0" smtClean="0"/>
              <a:t>Výdej energie: množství spotřebovaného kyslíku násobené energetickým ekvivalentem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62348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Respirační kvocient</a:t>
            </a:r>
          </a:p>
          <a:p>
            <a:r>
              <a:rPr lang="cs-CZ" dirty="0" smtClean="0"/>
              <a:t>Poměr mezi vydechnutým oxidem uhličitým a spotřebovaným kyslíkem</a:t>
            </a:r>
          </a:p>
          <a:p>
            <a:r>
              <a:rPr lang="cs-CZ" dirty="0" smtClean="0"/>
              <a:t>Sacharidy: =1</a:t>
            </a:r>
          </a:p>
          <a:p>
            <a:r>
              <a:rPr lang="cs-CZ" dirty="0" smtClean="0"/>
              <a:t>Tuky: 0,7</a:t>
            </a:r>
          </a:p>
          <a:p>
            <a:r>
              <a:rPr lang="cs-CZ" dirty="0" smtClean="0"/>
              <a:t>Bílkoviny 0,8</a:t>
            </a:r>
          </a:p>
          <a:p>
            <a:r>
              <a:rPr lang="cs-CZ" dirty="0" smtClean="0"/>
              <a:t>Smíšená strava: 0,82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88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31640" y="2132856"/>
            <a:ext cx="6336704" cy="125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REGULACE PŘÍJMU POTRAVY</a:t>
            </a:r>
          </a:p>
          <a:p>
            <a:pPr algn="ctr">
              <a:lnSpc>
                <a:spcPct val="200000"/>
              </a:lnSpc>
            </a:pPr>
            <a:r>
              <a:rPr lang="cs-CZ" sz="2800" dirty="0" smtClean="0"/>
              <a:t>A VÝŽIVOVÉHO STAVU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994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/>
          <p:cNvGrpSpPr/>
          <p:nvPr/>
        </p:nvGrpSpPr>
        <p:grpSpPr>
          <a:xfrm>
            <a:off x="1457899" y="1196752"/>
            <a:ext cx="6189708" cy="1146266"/>
            <a:chOff x="1475656" y="1988840"/>
            <a:chExt cx="6189708" cy="1146266"/>
          </a:xfrm>
        </p:grpSpPr>
        <p:sp>
          <p:nvSpPr>
            <p:cNvPr id="4" name="TextovéPole 3"/>
            <p:cNvSpPr txBox="1"/>
            <p:nvPr/>
          </p:nvSpPr>
          <p:spPr>
            <a:xfrm>
              <a:off x="1475656" y="1988840"/>
              <a:ext cx="61897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PŘÍJEM                                                                 VÝDEJ</a:t>
              </a:r>
              <a:endParaRPr lang="cs-CZ" dirty="0"/>
            </a:p>
          </p:txBody>
        </p:sp>
        <p:cxnSp>
          <p:nvCxnSpPr>
            <p:cNvPr id="10" name="Přímá spojnice se šipkou 9"/>
            <p:cNvCxnSpPr/>
            <p:nvPr/>
          </p:nvCxnSpPr>
          <p:spPr bwMode="auto">
            <a:xfrm>
              <a:off x="3131840" y="2188895"/>
              <a:ext cx="3024336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3" name="Rovnoramenný trojúhelník 12"/>
            <p:cNvSpPr/>
            <p:nvPr/>
          </p:nvSpPr>
          <p:spPr bwMode="auto">
            <a:xfrm>
              <a:off x="4040158" y="2220706"/>
              <a:ext cx="1060704" cy="914400"/>
            </a:xfrm>
            <a:prstGeom prst="triangl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1096587" y="3545839"/>
            <a:ext cx="7867902" cy="1693015"/>
            <a:chOff x="1096587" y="3545839"/>
            <a:chExt cx="7867902" cy="1693015"/>
          </a:xfrm>
        </p:grpSpPr>
        <p:sp>
          <p:nvSpPr>
            <p:cNvPr id="16" name="TextovéPole 15"/>
            <p:cNvSpPr txBox="1"/>
            <p:nvPr/>
          </p:nvSpPr>
          <p:spPr>
            <a:xfrm>
              <a:off x="1124213" y="3592006"/>
              <a:ext cx="68570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  CENTRUM SYTOSTI                    CENTRUM HLADU</a:t>
              </a:r>
            </a:p>
            <a:p>
              <a:r>
                <a:rPr lang="cs-CZ" dirty="0" smtClean="0"/>
                <a:t>		                     	         </a:t>
              </a:r>
              <a:r>
                <a:rPr lang="cs-CZ" b="0" dirty="0" smtClean="0"/>
                <a:t>(trvale aktivní)</a:t>
              </a:r>
              <a:endParaRPr lang="cs-CZ" b="0" dirty="0"/>
            </a:p>
          </p:txBody>
        </p:sp>
        <p:cxnSp>
          <p:nvCxnSpPr>
            <p:cNvPr id="18" name="Přímá spojnice se šipkou 17"/>
            <p:cNvCxnSpPr/>
            <p:nvPr/>
          </p:nvCxnSpPr>
          <p:spPr bwMode="auto">
            <a:xfrm>
              <a:off x="3923928" y="3861048"/>
              <a:ext cx="108012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ovéPole 18"/>
            <p:cNvSpPr txBox="1"/>
            <p:nvPr/>
          </p:nvSpPr>
          <p:spPr>
            <a:xfrm>
              <a:off x="4507378" y="3545839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rgbClr val="FF0000"/>
                  </a:solidFill>
                </a:rPr>
                <a:t>-</a:t>
              </a:r>
              <a:endParaRPr lang="cs-CZ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096587" y="4411710"/>
              <a:ext cx="37433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0" dirty="0" err="1" smtClean="0"/>
                <a:t>ncl</a:t>
              </a:r>
              <a:r>
                <a:rPr lang="cs-CZ" sz="1600" b="0" dirty="0" smtClean="0"/>
                <a:t>. </a:t>
              </a:r>
              <a:r>
                <a:rPr lang="cs-CZ" sz="1600" b="0" dirty="0" err="1" smtClean="0"/>
                <a:t>ventromedialis</a:t>
              </a:r>
              <a:r>
                <a:rPr lang="cs-CZ" sz="1600" b="0" dirty="0" smtClean="0"/>
                <a:t> v </a:t>
              </a:r>
              <a:r>
                <a:rPr lang="cs-CZ" sz="1600" b="0" dirty="0" err="1" smtClean="0"/>
                <a:t>hypothalamu</a:t>
              </a:r>
              <a:endParaRPr lang="cs-CZ" sz="1600" b="0" dirty="0" smtClean="0"/>
            </a:p>
            <a:p>
              <a:r>
                <a:rPr lang="cs-CZ" sz="1600" b="0" dirty="0" smtClean="0"/>
                <a:t>(při stimulaci – odmítání </a:t>
              </a:r>
              <a:r>
                <a:rPr lang="cs-CZ" sz="1600" b="0" dirty="0" smtClean="0"/>
                <a:t>potravy-</a:t>
              </a:r>
              <a:r>
                <a:rPr lang="cs-CZ" sz="1600" b="0" dirty="0" err="1" smtClean="0"/>
                <a:t>anarexia</a:t>
              </a:r>
              <a:r>
                <a:rPr lang="cs-CZ" sz="1600" b="0" dirty="0" smtClean="0"/>
                <a:t>)</a:t>
              </a:r>
              <a:endParaRPr lang="cs-CZ" sz="1600" b="0" dirty="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4860033" y="4407857"/>
              <a:ext cx="41044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0" dirty="0" smtClean="0"/>
                <a:t>laterální </a:t>
              </a:r>
              <a:r>
                <a:rPr lang="cs-CZ" sz="1600" b="0" dirty="0" err="1" smtClean="0"/>
                <a:t>hypothalamus</a:t>
              </a:r>
              <a:endParaRPr lang="cs-CZ" sz="1600" b="0" dirty="0" smtClean="0"/>
            </a:p>
            <a:p>
              <a:r>
                <a:rPr lang="cs-CZ" sz="1600" b="0" dirty="0" smtClean="0"/>
                <a:t>(při stimulaci –nadměrná konzumace potravy=hyperfagie)</a:t>
              </a:r>
              <a:endParaRPr lang="cs-CZ" sz="16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8588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1"/>
          <p:cNvGrpSpPr>
            <a:grpSpLocks/>
          </p:cNvGrpSpPr>
          <p:nvPr/>
        </p:nvGrpSpPr>
        <p:grpSpPr bwMode="auto">
          <a:xfrm>
            <a:off x="-180528" y="109078"/>
            <a:ext cx="9009065" cy="6762750"/>
            <a:chOff x="0" y="119"/>
            <a:chExt cx="5675" cy="4260"/>
          </a:xfrm>
        </p:grpSpPr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1338" y="119"/>
              <a:ext cx="4184" cy="485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sz="28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VZNIK POCITU </a:t>
              </a:r>
              <a:r>
                <a:rPr lang="cs-CZ" sz="28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HLADU</a:t>
              </a:r>
            </a:p>
            <a:p>
              <a:pPr>
                <a:defRPr/>
              </a:pPr>
              <a:r>
                <a:rPr lang="cs-CZ" sz="1600" dirty="0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(hlad je nespecifický pocit, který vede k vyhledávání a příjmu potravy)</a:t>
              </a:r>
              <a:endParaRPr lang="en-US" sz="1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1300" y="554"/>
              <a:ext cx="2754" cy="29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sz="240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SNÍŽENÝ PŘÍJEM </a:t>
              </a:r>
              <a:r>
                <a:rPr lang="cs-CZ" sz="24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POTRAVY</a:t>
              </a:r>
              <a:endParaRPr 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2053" name="Text Box 6"/>
            <p:cNvSpPr txBox="1">
              <a:spLocks noChangeArrowheads="1"/>
            </p:cNvSpPr>
            <p:nvPr/>
          </p:nvSpPr>
          <p:spPr bwMode="auto">
            <a:xfrm>
              <a:off x="340" y="1253"/>
              <a:ext cx="1102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b="0"/>
                <a:t>Hladové kontrakce žaludku</a:t>
              </a:r>
              <a:endParaRPr lang="en-US" altLang="cs-CZ" sz="2400" b="0"/>
            </a:p>
          </p:txBody>
        </p:sp>
        <p:sp>
          <p:nvSpPr>
            <p:cNvPr id="2054" name="Text Box 7"/>
            <p:cNvSpPr txBox="1">
              <a:spLocks noChangeArrowheads="1"/>
            </p:cNvSpPr>
            <p:nvPr/>
          </p:nvSpPr>
          <p:spPr bwMode="auto">
            <a:xfrm>
              <a:off x="1610" y="1253"/>
              <a:ext cx="1011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b="0"/>
                <a:t>Snížená dostupnost glukózy</a:t>
              </a:r>
              <a:endParaRPr lang="en-US" altLang="cs-CZ" sz="2400" b="0"/>
            </a:p>
          </p:txBody>
        </p:sp>
        <p:sp>
          <p:nvSpPr>
            <p:cNvPr id="2055" name="Text Box 8"/>
            <p:cNvSpPr txBox="1">
              <a:spLocks noChangeArrowheads="1"/>
            </p:cNvSpPr>
            <p:nvPr/>
          </p:nvSpPr>
          <p:spPr bwMode="auto">
            <a:xfrm>
              <a:off x="2653" y="1117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cs-CZ" sz="2400" b="0"/>
            </a:p>
          </p:txBody>
        </p:sp>
        <p:sp>
          <p:nvSpPr>
            <p:cNvPr id="2056" name="Text Box 9"/>
            <p:cNvSpPr txBox="1">
              <a:spLocks noChangeArrowheads="1"/>
            </p:cNvSpPr>
            <p:nvPr/>
          </p:nvSpPr>
          <p:spPr bwMode="auto">
            <a:xfrm>
              <a:off x="2880" y="1253"/>
              <a:ext cx="1102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b="0"/>
                <a:t>Snížení produkce tepla</a:t>
              </a:r>
              <a:endParaRPr lang="en-US" altLang="cs-CZ" sz="2400" b="0"/>
            </a:p>
          </p:txBody>
        </p:sp>
        <p:sp>
          <p:nvSpPr>
            <p:cNvPr id="2057" name="Text Box 10"/>
            <p:cNvSpPr txBox="1">
              <a:spLocks noChangeArrowheads="1"/>
            </p:cNvSpPr>
            <p:nvPr/>
          </p:nvSpPr>
          <p:spPr bwMode="auto">
            <a:xfrm>
              <a:off x="4228" y="1253"/>
              <a:ext cx="132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b="0"/>
                <a:t>Změny lipidového metabolismu</a:t>
              </a:r>
              <a:endParaRPr lang="en-US" altLang="cs-CZ" sz="2400" b="0"/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0" y="2341"/>
              <a:ext cx="14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Mechanoreceptory</a:t>
              </a: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1429" y="2341"/>
              <a:ext cx="11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dirty="0" err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Glukoreceptory</a:t>
              </a:r>
              <a:endPara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2653" y="2341"/>
              <a:ext cx="172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cs-CZ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Vnitřní termoreceptory</a:t>
              </a:r>
            </a:p>
            <a:p>
              <a:pPr algn="ctr">
                <a:defRPr/>
              </a:pPr>
              <a:r>
                <a:rPr lang="cs-CZ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(hypotalamus)</a:t>
              </a: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4422" y="2341"/>
              <a:ext cx="12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„Liporeceptory“</a:t>
              </a:r>
              <a:endParaRPr lang="en-US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2245" y="3285"/>
              <a:ext cx="779" cy="343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sz="2800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HLAD</a:t>
              </a:r>
              <a:endPara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1973" y="845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3152" y="845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3560" y="845"/>
              <a:ext cx="953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 flipH="1">
              <a:off x="793" y="845"/>
              <a:ext cx="726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H="1">
              <a:off x="657" y="1979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703" y="2568"/>
              <a:ext cx="1497" cy="8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018" y="1979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>
              <a:off x="2064" y="2568"/>
              <a:ext cx="317" cy="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3198" y="1979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H="1">
              <a:off x="2789" y="2795"/>
              <a:ext cx="499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4830" y="1979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89" name="Line 29"/>
            <p:cNvSpPr>
              <a:spLocks noChangeShapeType="1"/>
            </p:cNvSpPr>
            <p:nvPr/>
          </p:nvSpPr>
          <p:spPr bwMode="auto">
            <a:xfrm flipH="1">
              <a:off x="2925" y="2614"/>
              <a:ext cx="1860" cy="6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endParaRPr>
            </a:p>
          </p:txBody>
        </p:sp>
        <p:grpSp>
          <p:nvGrpSpPr>
            <p:cNvPr id="2075" name="Group 33"/>
            <p:cNvGrpSpPr>
              <a:grpSpLocks/>
            </p:cNvGrpSpPr>
            <p:nvPr/>
          </p:nvGrpSpPr>
          <p:grpSpPr bwMode="auto">
            <a:xfrm>
              <a:off x="204" y="3475"/>
              <a:ext cx="3493" cy="317"/>
              <a:chOff x="249" y="3612"/>
              <a:chExt cx="3493" cy="317"/>
            </a:xfrm>
          </p:grpSpPr>
          <p:sp>
            <p:nvSpPr>
              <p:cNvPr id="15390" name="Line 30"/>
              <p:cNvSpPr>
                <a:spLocks noChangeShapeType="1"/>
              </p:cNvSpPr>
              <p:nvPr/>
            </p:nvSpPr>
            <p:spPr bwMode="auto">
              <a:xfrm>
                <a:off x="249" y="3612"/>
                <a:ext cx="0" cy="31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endParaRPr>
              </a:p>
            </p:txBody>
          </p:sp>
          <p:sp>
            <p:nvSpPr>
              <p:cNvPr id="15391" name="Line 31"/>
              <p:cNvSpPr>
                <a:spLocks noChangeShapeType="1"/>
              </p:cNvSpPr>
              <p:nvPr/>
            </p:nvSpPr>
            <p:spPr bwMode="auto">
              <a:xfrm>
                <a:off x="249" y="3929"/>
                <a:ext cx="3493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endParaRPr>
              </a:p>
            </p:txBody>
          </p:sp>
          <p:sp>
            <p:nvSpPr>
              <p:cNvPr id="15392" name="Line 32"/>
              <p:cNvSpPr>
                <a:spLocks noChangeShapeType="1"/>
              </p:cNvSpPr>
              <p:nvPr/>
            </p:nvSpPr>
            <p:spPr bwMode="auto">
              <a:xfrm flipV="1">
                <a:off x="3742" y="3612"/>
                <a:ext cx="0" cy="31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endParaRPr>
              </a:p>
            </p:txBody>
          </p:sp>
        </p:grpSp>
        <p:grpSp>
          <p:nvGrpSpPr>
            <p:cNvPr id="2076" name="Group 34"/>
            <p:cNvGrpSpPr>
              <a:grpSpLocks/>
            </p:cNvGrpSpPr>
            <p:nvPr/>
          </p:nvGrpSpPr>
          <p:grpSpPr bwMode="auto">
            <a:xfrm>
              <a:off x="3152" y="3612"/>
              <a:ext cx="2517" cy="317"/>
              <a:chOff x="249" y="3612"/>
              <a:chExt cx="3493" cy="317"/>
            </a:xfrm>
          </p:grpSpPr>
          <p:sp>
            <p:nvSpPr>
              <p:cNvPr id="15395" name="Line 35"/>
              <p:cNvSpPr>
                <a:spLocks noChangeShapeType="1"/>
              </p:cNvSpPr>
              <p:nvPr/>
            </p:nvSpPr>
            <p:spPr bwMode="auto">
              <a:xfrm>
                <a:off x="249" y="3612"/>
                <a:ext cx="0" cy="31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endParaRPr>
              </a:p>
            </p:txBody>
          </p:sp>
          <p:sp>
            <p:nvSpPr>
              <p:cNvPr id="15396" name="Line 36"/>
              <p:cNvSpPr>
                <a:spLocks noChangeShapeType="1"/>
              </p:cNvSpPr>
              <p:nvPr/>
            </p:nvSpPr>
            <p:spPr bwMode="auto">
              <a:xfrm>
                <a:off x="249" y="3929"/>
                <a:ext cx="3493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endParaRPr>
              </a:p>
            </p:txBody>
          </p:sp>
          <p:sp>
            <p:nvSpPr>
              <p:cNvPr id="15397" name="Line 37"/>
              <p:cNvSpPr>
                <a:spLocks noChangeShapeType="1"/>
              </p:cNvSpPr>
              <p:nvPr/>
            </p:nvSpPr>
            <p:spPr bwMode="auto">
              <a:xfrm flipV="1">
                <a:off x="3742" y="3612"/>
                <a:ext cx="0" cy="31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charset="0"/>
                </a:endParaRPr>
              </a:p>
            </p:txBody>
          </p:sp>
        </p:grpSp>
        <p:sp>
          <p:nvSpPr>
            <p:cNvPr id="15398" name="Text Box 38"/>
            <p:cNvSpPr txBox="1">
              <a:spLocks noChangeArrowheads="1"/>
            </p:cNvSpPr>
            <p:nvPr/>
          </p:nvSpPr>
          <p:spPr bwMode="auto">
            <a:xfrm>
              <a:off x="295" y="3838"/>
              <a:ext cx="22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KRÁTKODOBÁ REGULACE</a:t>
              </a:r>
              <a:endParaRPr 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399" name="Text Box 39"/>
            <p:cNvSpPr txBox="1">
              <a:spLocks noChangeArrowheads="1"/>
            </p:cNvSpPr>
            <p:nvPr/>
          </p:nvSpPr>
          <p:spPr bwMode="auto">
            <a:xfrm>
              <a:off x="3317" y="3974"/>
              <a:ext cx="22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charset="0"/>
                </a:rPr>
                <a:t>DLOUHODOBÁ REGULACE</a:t>
              </a:r>
              <a:endParaRPr 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endParaRPr>
            </a:p>
          </p:txBody>
        </p:sp>
        <p:sp>
          <p:nvSpPr>
            <p:cNvPr id="15400" name="Text Box 40"/>
            <p:cNvSpPr txBox="1">
              <a:spLocks noChangeArrowheads="1"/>
            </p:cNvSpPr>
            <p:nvPr/>
          </p:nvSpPr>
          <p:spPr bwMode="auto">
            <a:xfrm>
              <a:off x="3230" y="4167"/>
              <a:ext cx="15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sz="16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charset="0"/>
                </a:rPr>
                <a:t>Kompenzace dietních chyb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124075" y="188913"/>
            <a:ext cx="4476750" cy="54451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VZNIK POCITU SYTOSTI</a:t>
            </a:r>
            <a:endParaRPr lang="en-US" sz="28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771775" y="836613"/>
            <a:ext cx="2924583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PŘÍJEM </a:t>
            </a: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POTRAVY</a:t>
            </a:r>
            <a:endParaRPr lang="en-US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0" y="1989138"/>
            <a:ext cx="1258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/>
              <a:t>Žvýkací pohyby</a:t>
            </a:r>
            <a:endParaRPr lang="en-US" altLang="cs-CZ" sz="2400" b="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187450" y="1989138"/>
            <a:ext cx="20161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/>
              <a:t>Receptory v nose, ústech, hltanu, trávicí trubici</a:t>
            </a:r>
            <a:endParaRPr lang="en-US" altLang="cs-CZ" sz="2400" b="0"/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4211638" y="17732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2400" b="0"/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2987675" y="1989138"/>
            <a:ext cx="2592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 err="1"/>
              <a:t>Mechanoreceptory</a:t>
            </a:r>
            <a:r>
              <a:rPr lang="cs-CZ" altLang="cs-CZ" sz="2400" b="0" dirty="0"/>
              <a:t> </a:t>
            </a:r>
            <a:r>
              <a:rPr lang="cs-CZ" altLang="cs-CZ" sz="2400" b="0" dirty="0" smtClean="0"/>
              <a:t>žaludku-jeho naplnění</a:t>
            </a:r>
            <a:endParaRPr lang="en-US" altLang="cs-CZ" sz="2400" b="0" dirty="0"/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5364163" y="1989138"/>
            <a:ext cx="2232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/>
              <a:t>Chemoreceptory GIT</a:t>
            </a:r>
            <a:endParaRPr lang="en-US" altLang="cs-CZ" sz="2400" b="0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708400" y="6237288"/>
            <a:ext cx="1612900" cy="54451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SYTOST</a:t>
            </a:r>
            <a:endParaRPr lang="en-US" sz="28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2411413" y="1341438"/>
            <a:ext cx="7207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851275" y="13414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5003800" y="1341438"/>
            <a:ext cx="7207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H="1">
            <a:off x="1258888" y="1341438"/>
            <a:ext cx="18002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539750" y="2852738"/>
            <a:ext cx="1511300" cy="15128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2843213" y="3141663"/>
            <a:ext cx="720725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>
            <a:off x="5076825" y="2924175"/>
            <a:ext cx="647700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H="1">
            <a:off x="5435600" y="3141663"/>
            <a:ext cx="208915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3094" name="Text Box 38"/>
          <p:cNvSpPr txBox="1">
            <a:spLocks noChangeArrowheads="1"/>
          </p:cNvSpPr>
          <p:nvPr/>
        </p:nvSpPr>
        <p:spPr bwMode="auto">
          <a:xfrm>
            <a:off x="7524750" y="1989138"/>
            <a:ext cx="15128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/>
              <a:t>Centrální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 err="1"/>
              <a:t>gluko</a:t>
            </a:r>
            <a:r>
              <a:rPr lang="cs-CZ" altLang="cs-CZ" sz="2400" b="0" dirty="0"/>
              <a:t>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/>
              <a:t>termo-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 err="1"/>
              <a:t>lipo</a:t>
            </a:r>
            <a:r>
              <a:rPr lang="cs-CZ" altLang="cs-CZ" sz="2400" b="0" dirty="0"/>
              <a:t>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0" dirty="0"/>
              <a:t>receptory</a:t>
            </a:r>
            <a:endParaRPr lang="en-US" altLang="cs-CZ" sz="2400" b="0" dirty="0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46424" y="4437063"/>
            <a:ext cx="7822591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ZPRACOVÁNÍ INFORMACÍ V CNS</a:t>
            </a:r>
          </a:p>
          <a:p>
            <a:pPr algn="ctr">
              <a:defRPr/>
            </a:pPr>
            <a:r>
              <a:rPr lang="cs-CZ" sz="2400" b="0" dirty="0" smtClean="0">
                <a:latin typeface="Times New Roman" charset="0"/>
              </a:rPr>
              <a:t>(CENTRUM SYTOSTI = </a:t>
            </a:r>
            <a:r>
              <a:rPr lang="cs-CZ" sz="2400" b="0" dirty="0" err="1" smtClean="0">
                <a:latin typeface="Times New Roman" charset="0"/>
              </a:rPr>
              <a:t>ncl</a:t>
            </a:r>
            <a:r>
              <a:rPr lang="cs-CZ" sz="2400" b="0" dirty="0" smtClean="0">
                <a:latin typeface="Times New Roman" charset="0"/>
              </a:rPr>
              <a:t>. </a:t>
            </a:r>
            <a:r>
              <a:rPr lang="cs-CZ" sz="2400" b="0" dirty="0" err="1" smtClean="0">
                <a:latin typeface="Times New Roman" charset="0"/>
              </a:rPr>
              <a:t>ventromedialis</a:t>
            </a:r>
            <a:r>
              <a:rPr lang="cs-CZ" sz="2400" b="0" dirty="0" smtClean="0">
                <a:latin typeface="Times New Roman" charset="0"/>
              </a:rPr>
              <a:t> v hypotalamu)</a:t>
            </a:r>
            <a:endParaRPr lang="en-US" sz="2400" b="0" dirty="0">
              <a:latin typeface="Times New Roman" charset="0"/>
            </a:endParaRP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 flipH="1">
            <a:off x="4140200" y="2781300"/>
            <a:ext cx="0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5651500" y="1341438"/>
            <a:ext cx="223361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4500563" y="5300663"/>
            <a:ext cx="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7338"/>
            <a:ext cx="8856984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400" dirty="0" smtClean="0"/>
              <a:t>HYPOTÉZA</a:t>
            </a:r>
            <a:r>
              <a:rPr lang="cs-CZ" dirty="0" smtClean="0"/>
              <a:t>: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cs-CZ" sz="2400" dirty="0" err="1" smtClean="0">
                <a:solidFill>
                  <a:srgbClr val="FF0000"/>
                </a:solidFill>
              </a:rPr>
              <a:t>Lipostatická</a:t>
            </a:r>
            <a:r>
              <a:rPr lang="cs-CZ" sz="2400" dirty="0" smtClean="0"/>
              <a:t> (</a:t>
            </a:r>
            <a:r>
              <a:rPr lang="cs-CZ" sz="2400" dirty="0" err="1" smtClean="0"/>
              <a:t>leptin</a:t>
            </a:r>
            <a:r>
              <a:rPr lang="cs-CZ" sz="2400" dirty="0" smtClean="0"/>
              <a:t> jako hormon sytosti – inhibuje příjem potravy)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cs-CZ" sz="2400" dirty="0" smtClean="0"/>
              <a:t>Hormony peptidové povahy – hypotalamické </a:t>
            </a:r>
            <a:r>
              <a:rPr lang="cs-CZ" sz="2400" dirty="0" smtClean="0"/>
              <a:t>a GIT neuropeptidy: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cs-CZ" sz="2400" dirty="0" smtClean="0"/>
              <a:t>       Serotonin inhibuje, neuropeptid Y stimuluje příjem </a:t>
            </a:r>
            <a:r>
              <a:rPr lang="cs-CZ" sz="2400" dirty="0" smtClean="0"/>
              <a:t>potravy</a:t>
            </a:r>
            <a:endParaRPr lang="cs-CZ" sz="24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66838" y="549275"/>
            <a:ext cx="5524500" cy="52228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REGULACE PŘÍJMU POTRAVY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79512" y="419478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LEPTIN (ob-protein)</a:t>
            </a:r>
          </a:p>
          <a:p>
            <a:pPr>
              <a:defRPr/>
            </a:pPr>
            <a:r>
              <a:rPr lang="cs-CZ" sz="24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Secernován</a:t>
            </a: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adipocyty do krve</a:t>
            </a:r>
          </a:p>
          <a:p>
            <a:pPr>
              <a:defRPr/>
            </a:pPr>
            <a:r>
              <a:rPr lang="cs-CZ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Účinek </a:t>
            </a: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na CNS (regulace tělesné hmotnosti a stálosti tukové hmoty těla)</a:t>
            </a: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82550" y="2492896"/>
            <a:ext cx="90614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 b="0" dirty="0"/>
              <a:t>Sérové hladiny mají </a:t>
            </a:r>
            <a:r>
              <a:rPr lang="cs-CZ" altLang="cs-CZ" sz="2400" b="0" dirty="0" err="1"/>
              <a:t>pulzativní</a:t>
            </a:r>
            <a:r>
              <a:rPr lang="cs-CZ" altLang="cs-CZ" sz="2400" b="0" dirty="0"/>
              <a:t> a diurnální charakter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0" dirty="0"/>
              <a:t>Forma volná a vázaná (v séru)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0" dirty="0"/>
              <a:t>HUBENÍ LIDÉ MAJÍ 2x VÍCE VÁZANÉ FORMY NEŽ OBÉZNÍ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 b="0" dirty="0"/>
              <a:t>LEPTINOVÁ REZISTENCE: často u obézních s inzulínovou rezistencí</a:t>
            </a:r>
            <a:endParaRPr lang="en-US" altLang="cs-CZ" sz="2400" b="0" dirty="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57200" y="4509120"/>
            <a:ext cx="7970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Leptin</a:t>
            </a:r>
            <a:r>
              <a:rPr lang="cs-CZ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řídí zásoby tělesného tuku</a:t>
            </a:r>
            <a:r>
              <a:rPr lang="cs-CZ" sz="2400" b="0" dirty="0">
                <a:latin typeface="Times New Roman" charset="0"/>
              </a:rPr>
              <a:t> koordinací příjmu potravy, metabolismu, autonomního nervstva a energetické rovnováhy.</a:t>
            </a:r>
            <a:endParaRPr lang="en-US" sz="24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0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VYŠETŘOVACÍ METODY</a:t>
            </a:r>
          </a:p>
          <a:p>
            <a:pPr>
              <a:defRPr/>
            </a:pPr>
            <a:endParaRPr lang="en-GB" sz="240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71500" y="428625"/>
            <a:ext cx="80930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METODY ANTROPOMETRICKÉ</a:t>
            </a:r>
            <a:endParaRPr lang="cs-CZ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Inspekce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Tělesná hmotnost (kg)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BMI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Obvod pasu, poměr pas-boky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Určení procenta tělesného tuku (</a:t>
            </a:r>
            <a:r>
              <a:rPr lang="cs-CZ" sz="2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kaliper</a:t>
            </a: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, impedanční metoda, </a:t>
            </a:r>
            <a:r>
              <a:rPr lang="cs-CZ" sz="2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densitometrie</a:t>
            </a: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, CT)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Určení </a:t>
            </a: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aktivní tělesné hmoty (%, </a:t>
            </a: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vážení pod vodou)</a:t>
            </a: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Měření objemu velkých svalových skupin</a:t>
            </a:r>
            <a:endParaRPr lang="en-GB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71500" y="3786188"/>
            <a:ext cx="55578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METODY BIOCHEMICKÉ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Celková dusíková bilance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Odpad dusíku močí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Stanovení plazmatických hladin bílkovin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Inkorporace AMK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Určení </a:t>
            </a:r>
            <a:r>
              <a:rPr lang="cs-CZ" sz="2400" b="0" dirty="0" err="1">
                <a:latin typeface="Times New Roman" charset="0"/>
              </a:rPr>
              <a:t>prealbuminů</a:t>
            </a:r>
            <a:r>
              <a:rPr lang="cs-CZ" sz="2400" b="0" dirty="0">
                <a:latin typeface="Times New Roman" charset="0"/>
              </a:rPr>
              <a:t>, transferinu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Vylučování vitamínů nebo jejich metabolitů</a:t>
            </a:r>
            <a:endParaRPr lang="en-GB" sz="2400" b="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Energetické a chemické přeměny, které probíhají v organismu po příjmu potravy</a:t>
            </a:r>
          </a:p>
          <a:p>
            <a:r>
              <a:rPr lang="cs-CZ" dirty="0" smtClean="0"/>
              <a:t>Zahrnuje procesy jejího zpracovávání, trávení, vstřebávání a distribuce oběhovým systémem k buňkám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182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23850" y="0"/>
            <a:ext cx="8372475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OBEZITA (OTYLOST)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Patologické zvýšení </a:t>
            </a:r>
            <a:r>
              <a:rPr lang="cs-CZ" sz="2400" b="0" u="sng" dirty="0">
                <a:latin typeface="Times New Roman" charset="0"/>
              </a:rPr>
              <a:t>tělesné hmotnosti</a:t>
            </a:r>
            <a:r>
              <a:rPr lang="cs-CZ" sz="2400" b="0" dirty="0">
                <a:latin typeface="Times New Roman" charset="0"/>
              </a:rPr>
              <a:t> podmíněné nadměrným hromaděním </a:t>
            </a:r>
            <a:r>
              <a:rPr lang="cs-CZ" sz="2400" b="0" u="sng" dirty="0">
                <a:latin typeface="Times New Roman" charset="0"/>
              </a:rPr>
              <a:t>tělesného tuku</a:t>
            </a:r>
            <a:r>
              <a:rPr lang="cs-CZ" sz="2400" b="0" dirty="0">
                <a:latin typeface="Times New Roman" charset="0"/>
              </a:rPr>
              <a:t> a doprovázené řadou závažných </a:t>
            </a:r>
            <a:r>
              <a:rPr lang="cs-CZ" sz="2400" b="0" u="sng" dirty="0">
                <a:latin typeface="Times New Roman" charset="0"/>
              </a:rPr>
              <a:t>komplikací.</a:t>
            </a:r>
            <a:endParaRPr lang="cs-CZ" sz="2400" b="0" dirty="0">
              <a:latin typeface="Times New Roman" charset="0"/>
            </a:endParaRPr>
          </a:p>
          <a:p>
            <a:pPr>
              <a:defRPr/>
            </a:pPr>
            <a:endParaRPr lang="cs-CZ" sz="16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INCIDENCE</a:t>
            </a:r>
          </a:p>
          <a:p>
            <a:pPr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2008 </a:t>
            </a:r>
            <a:r>
              <a:rPr lang="cs-CZ" sz="2400" b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v ČR: </a:t>
            </a: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52% </a:t>
            </a:r>
            <a:r>
              <a:rPr lang="cs-CZ" sz="2400" b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populace s vyšší hmotností těla (35% nadváha, 17% obezita), nad 45 let – jen 30% populace s normální hmotností (muži – 72% vs. ženy – 60%)</a:t>
            </a:r>
            <a:endParaRPr lang="cs-CZ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Narůstá </a:t>
            </a: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procento obézních dětí</a:t>
            </a: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!!! </a:t>
            </a:r>
            <a:r>
              <a:rPr lang="cs-CZ" sz="2400" b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(</a:t>
            </a:r>
            <a:r>
              <a:rPr lang="cs-CZ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2014</a:t>
            </a:r>
            <a:r>
              <a:rPr lang="cs-CZ" sz="2400" b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: 24% hoši, 23% dívky)</a:t>
            </a:r>
            <a:endParaRPr lang="cs-CZ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>
              <a:defRPr/>
            </a:pPr>
            <a:endParaRPr lang="cs-CZ" sz="16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TYPY OBEZITY</a:t>
            </a:r>
            <a:r>
              <a:rPr lang="cs-CZ" sz="1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:</a:t>
            </a:r>
          </a:p>
          <a:p>
            <a:pPr>
              <a:defRPr/>
            </a:pPr>
            <a:r>
              <a:rPr lang="cs-CZ" sz="1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ABDOMINÁLNÍ      x       GYNOIDNÍ</a:t>
            </a:r>
            <a:endParaRPr lang="cs-CZ" sz="1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ALIMENTÁRNÍ (EXOGENNÍ)</a:t>
            </a:r>
          </a:p>
          <a:p>
            <a:pPr>
              <a:defRPr/>
            </a:pPr>
            <a: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SEKUNDÁRNÍ, SYMPTOMATICKÁ</a:t>
            </a:r>
          </a:p>
          <a:p>
            <a:pPr>
              <a:defRPr/>
            </a:pPr>
            <a:endParaRPr lang="cs-CZ" sz="16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DŮVODY PŘEJÍDÁNÍ</a:t>
            </a:r>
          </a:p>
          <a:p>
            <a:pPr>
              <a:defRPr/>
            </a:pPr>
            <a:r>
              <a:rPr lang="cs-CZ" sz="16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Rodinné </a:t>
            </a:r>
            <a:r>
              <a:rPr lang="cs-CZ" sz="1600" b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zvyklosti	vs. 	GENETIKA???</a:t>
            </a:r>
            <a:endParaRPr lang="cs-CZ" sz="1600" b="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>
              <a:defRPr/>
            </a:pPr>
            <a:r>
              <a:rPr lang="cs-CZ" sz="16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Jídlo zdarma</a:t>
            </a:r>
          </a:p>
          <a:p>
            <a:pPr>
              <a:defRPr/>
            </a:pPr>
            <a:r>
              <a:rPr lang="cs-CZ" sz="16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Psychické poruchy (deprese, poruchy příjmu potravy)</a:t>
            </a:r>
          </a:p>
          <a:p>
            <a:pPr>
              <a:defRPr/>
            </a:pPr>
            <a:r>
              <a:rPr lang="cs-CZ" sz="16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Náboženské důvody</a:t>
            </a:r>
          </a:p>
          <a:p>
            <a:pPr>
              <a:defRPr/>
            </a:pPr>
            <a:r>
              <a:rPr lang="cs-CZ" sz="16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Frekvence obezity přímo úměrná stupni vzdělání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4313" y="214313"/>
            <a:ext cx="87137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cs-CZ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TERAPIE OBEZITY</a:t>
            </a:r>
          </a:p>
          <a:p>
            <a:pPr algn="just">
              <a:defRPr/>
            </a:pPr>
            <a:endParaRPr lang="cs-CZ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 algn="just"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1. Omezení příjmu energie potravou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U mužů pod 11 tis.</a:t>
            </a:r>
            <a:r>
              <a:rPr lang="cs-CZ" sz="2400" b="0" dirty="0" err="1">
                <a:latin typeface="Times New Roman" charset="0"/>
              </a:rPr>
              <a:t>kJ</a:t>
            </a:r>
            <a:r>
              <a:rPr lang="cs-CZ" sz="2400" b="0" dirty="0">
                <a:latin typeface="Times New Roman" charset="0"/>
              </a:rPr>
              <a:t>/den, u žen – pod 8 tis.</a:t>
            </a:r>
            <a:r>
              <a:rPr lang="cs-CZ" sz="2400" b="0" dirty="0" err="1">
                <a:latin typeface="Times New Roman" charset="0"/>
              </a:rPr>
              <a:t>kJ</a:t>
            </a:r>
            <a:r>
              <a:rPr lang="cs-CZ" sz="2400" b="0" dirty="0">
                <a:latin typeface="Times New Roman" charset="0"/>
              </a:rPr>
              <a:t>/den</a:t>
            </a:r>
          </a:p>
          <a:p>
            <a:pPr>
              <a:defRPr/>
            </a:pPr>
            <a:r>
              <a:rPr lang="cs-CZ" sz="2400" b="0" dirty="0">
                <a:latin typeface="Times New Roman" charset="0"/>
              </a:rPr>
              <a:t>Omezit sacharidy (INZ – </a:t>
            </a:r>
            <a:r>
              <a:rPr lang="cs-CZ" sz="2400" b="0" dirty="0" err="1">
                <a:latin typeface="Times New Roman" charset="0"/>
              </a:rPr>
              <a:t>antilipofilický</a:t>
            </a:r>
            <a:r>
              <a:rPr lang="cs-CZ" sz="2400" b="0" dirty="0">
                <a:latin typeface="Times New Roman" charset="0"/>
              </a:rPr>
              <a:t> hormon), omezit lipidy (občas tukový den). </a:t>
            </a:r>
            <a:r>
              <a:rPr lang="cs-CZ" sz="2400" b="0" dirty="0" smtClean="0">
                <a:latin typeface="Times New Roman" charset="0"/>
              </a:rPr>
              <a:t>Vynechat: </a:t>
            </a:r>
            <a:r>
              <a:rPr lang="cs-CZ" sz="2400" b="0" dirty="0">
                <a:latin typeface="Times New Roman" charset="0"/>
              </a:rPr>
              <a:t>sůl, koření, </a:t>
            </a:r>
            <a:r>
              <a:rPr lang="cs-CZ" sz="2400" b="0" dirty="0" smtClean="0">
                <a:latin typeface="Times New Roman" charset="0"/>
              </a:rPr>
              <a:t>kávu, alkohol</a:t>
            </a:r>
            <a:r>
              <a:rPr lang="cs-CZ" sz="2400" b="0" dirty="0">
                <a:latin typeface="Times New Roman" charset="0"/>
              </a:rPr>
              <a:t>.</a:t>
            </a:r>
          </a:p>
          <a:p>
            <a:pPr algn="just"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2. Zvýšení výdeje energie pohybem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Aktivita vyvolávající zvýšení TF na 140-150/min.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Cyklické, švihové pohyby (základní gymnastika).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Omezeně plavání.</a:t>
            </a:r>
            <a:endParaRPr lang="cs-CZ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  <a:p>
            <a:pPr algn="just">
              <a:defRPr/>
            </a:pPr>
            <a:r>
              <a:rPr lang="cs-CZ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3. Doplňkové metody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Anorektika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Hormony štítné žlázy</a:t>
            </a:r>
          </a:p>
          <a:p>
            <a:pPr algn="just">
              <a:defRPr/>
            </a:pPr>
            <a:r>
              <a:rPr lang="cs-CZ" sz="2400" b="0" dirty="0" smtClean="0">
                <a:latin typeface="Times New Roman" charset="0"/>
              </a:rPr>
              <a:t>Lázně</a:t>
            </a:r>
            <a:endParaRPr lang="cs-CZ" sz="2400" b="0" dirty="0">
              <a:latin typeface="Times New Roman" charset="0"/>
            </a:endParaRPr>
          </a:p>
          <a:p>
            <a:pPr algn="just">
              <a:defRPr/>
            </a:pPr>
            <a:r>
              <a:rPr lang="cs-CZ" sz="2400" b="0" dirty="0" smtClean="0">
                <a:latin typeface="Times New Roman" charset="0"/>
              </a:rPr>
              <a:t>Psychoterapie</a:t>
            </a:r>
          </a:p>
          <a:p>
            <a:pPr algn="just">
              <a:defRPr/>
            </a:pPr>
            <a:r>
              <a:rPr lang="cs-CZ" sz="2400" b="0" dirty="0">
                <a:latin typeface="Times New Roman" charset="0"/>
              </a:rPr>
              <a:t>Chirurgické zásahy – BARIATRICKÁ </a:t>
            </a:r>
            <a:r>
              <a:rPr lang="cs-CZ" sz="2400" b="0" dirty="0" smtClean="0">
                <a:latin typeface="Times New Roman" charset="0"/>
              </a:rPr>
              <a:t>CHIRURGIE</a:t>
            </a:r>
            <a:endParaRPr lang="cs-CZ" sz="2400" b="0" dirty="0">
              <a:latin typeface="Times New Roman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929313" y="214313"/>
            <a:ext cx="300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40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PREVENCE</a:t>
            </a:r>
            <a:endParaRPr lang="cs-CZ" sz="40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 vlivem endokrinního systému</a:t>
            </a:r>
          </a:p>
          <a:p>
            <a:endParaRPr lang="cs-CZ" dirty="0"/>
          </a:p>
          <a:p>
            <a:r>
              <a:rPr lang="cs-CZ" dirty="0" smtClean="0"/>
              <a:t>Pod vlivem nervového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30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Energetické látky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živiny (substráty):</a:t>
            </a:r>
          </a:p>
          <a:p>
            <a:r>
              <a:rPr lang="cs-CZ" dirty="0" smtClean="0"/>
              <a:t>Sacharidy</a:t>
            </a:r>
          </a:p>
          <a:p>
            <a:r>
              <a:rPr lang="cs-CZ" dirty="0" smtClean="0"/>
              <a:t>Lipidy</a:t>
            </a:r>
          </a:p>
          <a:p>
            <a:r>
              <a:rPr lang="cs-CZ" dirty="0" smtClean="0"/>
              <a:t>Proteiny</a:t>
            </a:r>
          </a:p>
          <a:p>
            <a:r>
              <a:rPr lang="cs-CZ" dirty="0" smtClean="0"/>
              <a:t>Využití mimo jiné i na výstavbu nových struktur a regulačních látek (hormony, enzymy)</a:t>
            </a:r>
          </a:p>
          <a:p>
            <a:r>
              <a:rPr lang="cs-CZ" dirty="0" smtClean="0"/>
              <a:t>Voda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14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309320"/>
          </a:xfrm>
        </p:spPr>
        <p:txBody>
          <a:bodyPr/>
          <a:lstStyle/>
          <a:p>
            <a:r>
              <a:rPr lang="cs-CZ" dirty="0" smtClean="0"/>
              <a:t>Katabolismus – rozklad – podkladem je oxidace základních živin za vzniku oxidu uhličitého, vody a energie; jedná se o postupný, komplexní proces</a:t>
            </a:r>
          </a:p>
          <a:p>
            <a:r>
              <a:rPr lang="cs-CZ" dirty="0" smtClean="0"/>
              <a:t>Anabolismus – opak – proces syntézy, při kterém vznikají z jednoduchých stavebních látek složité molekuly za spotřeby energie</a:t>
            </a:r>
          </a:p>
          <a:p>
            <a:r>
              <a:rPr lang="cs-CZ" dirty="0" smtClean="0"/>
              <a:t>Oba procesy probíhají současně uvnitř buněk, měly by být vyrovnané</a:t>
            </a:r>
          </a:p>
          <a:p>
            <a:r>
              <a:rPr lang="cs-CZ" dirty="0" smtClean="0"/>
              <a:t>Uvolňuje se teplo a chemická energie (uchovávaná ve speciálních vysokoenergetických vazbách v molekulách ATP)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75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Energetická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1200"/>
            <a:ext cx="8424936" cy="4114800"/>
          </a:xfrm>
        </p:spPr>
        <p:txBody>
          <a:bodyPr/>
          <a:lstStyle/>
          <a:p>
            <a:r>
              <a:rPr lang="cs-CZ" dirty="0" smtClean="0"/>
              <a:t>Pozitivní</a:t>
            </a:r>
          </a:p>
          <a:p>
            <a:r>
              <a:rPr lang="cs-CZ" dirty="0" smtClean="0"/>
              <a:t>Negativní</a:t>
            </a:r>
          </a:p>
          <a:p>
            <a:r>
              <a:rPr lang="cs-CZ" dirty="0" smtClean="0"/>
              <a:t>Úroveň metabolismus – podle množství energie uvolněné v organismu při katabolických procesech; energie potřebná na zpracování přijaté potravy, zabezpečení tělesných funkcí, na fyzickou aktivitu a termoregulaci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40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Bazální 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Množství energie potřebné na zabezpečení funkcí organismu za tzv. bazálních podmínek</a:t>
            </a:r>
          </a:p>
          <a:p>
            <a:r>
              <a:rPr lang="cs-CZ" dirty="0" smtClean="0"/>
              <a:t>Stav bdělosti, ale psychický a fyzický klid</a:t>
            </a:r>
          </a:p>
          <a:p>
            <a:r>
              <a:rPr lang="cs-CZ" dirty="0" err="1" smtClean="0"/>
              <a:t>Termoneutrální</a:t>
            </a:r>
            <a:r>
              <a:rPr lang="cs-CZ" dirty="0" smtClean="0"/>
              <a:t> prostředí</a:t>
            </a:r>
          </a:p>
          <a:p>
            <a:r>
              <a:rPr lang="cs-CZ" dirty="0" smtClean="0"/>
              <a:t>12-18 hodin po přijetí posledního jídla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(bez bílkovin)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Nejnižší úroveň metabolismu je ve spánku (pokles o 10%)</a:t>
            </a:r>
          </a:p>
          <a:p>
            <a:r>
              <a:rPr lang="cs-CZ" dirty="0" smtClean="0"/>
              <a:t>Dlouhodobé hladovění – snížení o 40% (minimální metabolický obrat)</a:t>
            </a:r>
          </a:p>
          <a:p>
            <a:r>
              <a:rPr lang="cs-CZ" dirty="0" smtClean="0"/>
              <a:t>Při tělesné námaze – až 10x vyšší obrat než BM (maximální metabolický obrat)</a:t>
            </a:r>
          </a:p>
          <a:p>
            <a:r>
              <a:rPr lang="cs-CZ" dirty="0" smtClean="0"/>
              <a:t>Trénovaní atleti – zvýšení až 20x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5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143000"/>
          </a:xfrm>
        </p:spPr>
        <p:txBody>
          <a:bodyPr/>
          <a:lstStyle/>
          <a:p>
            <a:r>
              <a:rPr lang="cs-CZ" sz="3600" dirty="0" smtClean="0"/>
              <a:t>Faktory ovlivňující metabolickou úroveň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908" y="1403648"/>
            <a:ext cx="8621588" cy="5157192"/>
          </a:xfrm>
        </p:spPr>
        <p:txBody>
          <a:bodyPr/>
          <a:lstStyle/>
          <a:p>
            <a:r>
              <a:rPr lang="cs-CZ" sz="2400" dirty="0" smtClean="0"/>
              <a:t>Svalová aktivita (zvýšená spotřeba kyslíku při práci, ale i po jejím skončení (splácení kyslíkového dluhu)</a:t>
            </a:r>
          </a:p>
          <a:p>
            <a:r>
              <a:rPr lang="cs-CZ" sz="2400" dirty="0" smtClean="0"/>
              <a:t>Specificko-dynamický efekt – energie vynaložená  na zabezpečení procesů trávení, vstřebávání, přenos jednotlivých živin (nejvyšší mají bílkoviny, BM zvyšují o 30%; cukry, tuky</a:t>
            </a:r>
          </a:p>
          <a:p>
            <a:pPr marL="0" indent="0">
              <a:buNone/>
            </a:pPr>
            <a:r>
              <a:rPr lang="cs-CZ" sz="2400" dirty="0" smtClean="0"/>
              <a:t>	o 5-10%)</a:t>
            </a:r>
          </a:p>
          <a:p>
            <a:r>
              <a:rPr lang="cs-CZ" sz="2400" dirty="0" smtClean="0"/>
              <a:t>Teplota (každé zvýšení tělesné teploty o 1 stupeň C znamená zvýšení metabolismu o 10-13%; snížení teploty – opačný účinek, užití v klinice – hypotermie při operacích na otevřeném srdci)</a:t>
            </a:r>
          </a:p>
          <a:p>
            <a:r>
              <a:rPr lang="cs-CZ" sz="2400" dirty="0" smtClean="0"/>
              <a:t>Povrch těla</a:t>
            </a:r>
          </a:p>
          <a:p>
            <a:r>
              <a:rPr lang="cs-CZ" sz="2400" dirty="0" smtClean="0"/>
              <a:t>Pohlaví</a:t>
            </a:r>
          </a:p>
          <a:p>
            <a:r>
              <a:rPr lang="cs-CZ" sz="2400" dirty="0" smtClean="0"/>
              <a:t>věk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029435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945</Words>
  <Application>Microsoft Office PowerPoint</Application>
  <PresentationFormat>Předvádění na obrazovce (4:3)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Times New Roman</vt:lpstr>
      <vt:lpstr>Default Design</vt:lpstr>
      <vt:lpstr>METABOLISMUS  a jeho měření</vt:lpstr>
      <vt:lpstr>metabolismus</vt:lpstr>
      <vt:lpstr>regulace</vt:lpstr>
      <vt:lpstr>Energetické látky</vt:lpstr>
      <vt:lpstr>Prezentace aplikace PowerPoint</vt:lpstr>
      <vt:lpstr>Energetická bilance</vt:lpstr>
      <vt:lpstr>Bazální metabolismus</vt:lpstr>
      <vt:lpstr>Prezentace aplikace PowerPoint</vt:lpstr>
      <vt:lpstr>Faktory ovlivňující metabolickou úroveň</vt:lpstr>
      <vt:lpstr>Určování energetického metabolismu</vt:lpstr>
      <vt:lpstr>Určování energetického metabolismu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 medicína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Nováková</dc:creator>
  <cp:lastModifiedBy>Zuzana Nováková</cp:lastModifiedBy>
  <cp:revision>91</cp:revision>
  <dcterms:created xsi:type="dcterms:W3CDTF">2005-01-31T08:27:34Z</dcterms:created>
  <dcterms:modified xsi:type="dcterms:W3CDTF">2017-03-10T15:35:40Z</dcterms:modified>
</cp:coreProperties>
</file>