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4"/>
  </p:notesMasterIdLst>
  <p:handoutMasterIdLst>
    <p:handoutMasterId r:id="rId15"/>
  </p:handoutMasterIdLst>
  <p:sldIdLst>
    <p:sldId id="256" r:id="rId2"/>
    <p:sldId id="360" r:id="rId3"/>
    <p:sldId id="396" r:id="rId4"/>
    <p:sldId id="371" r:id="rId5"/>
    <p:sldId id="397" r:id="rId6"/>
    <p:sldId id="398" r:id="rId7"/>
    <p:sldId id="399" r:id="rId8"/>
    <p:sldId id="400" r:id="rId9"/>
    <p:sldId id="401" r:id="rId10"/>
    <p:sldId id="403" r:id="rId11"/>
    <p:sldId id="402" r:id="rId12"/>
    <p:sldId id="330" r:id="rId13"/>
  </p:sldIdLst>
  <p:sldSz cx="12192000" cy="6858000"/>
  <p:notesSz cx="7104063" cy="10234613"/>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12" autoAdjust="0"/>
    <p:restoredTop sz="95768" autoAdjust="0"/>
  </p:normalViewPr>
  <p:slideViewPr>
    <p:cSldViewPr snapToGrid="0">
      <p:cViewPr varScale="1">
        <p:scale>
          <a:sx n="67" d="100"/>
          <a:sy n="67" d="100"/>
        </p:scale>
        <p:origin x="120" y="44"/>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a:defRPr sz="1300"/>
            </a:lvl1pPr>
          </a:lstStyle>
          <a:p>
            <a:endParaRPr lang="cs-CZ" altLang="cs-CZ"/>
          </a:p>
        </p:txBody>
      </p:sp>
      <p:sp>
        <p:nvSpPr>
          <p:cNvPr id="100355" name="Rectangle 3"/>
          <p:cNvSpPr>
            <a:spLocks noGrp="1" noChangeArrowheads="1"/>
          </p:cNvSpPr>
          <p:nvPr>
            <p:ph type="dt" sz="quarter" idx="1"/>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algn="r">
              <a:defRPr sz="1300"/>
            </a:lvl1pPr>
          </a:lstStyle>
          <a:p>
            <a:endParaRPr lang="cs-CZ" altLang="cs-CZ"/>
          </a:p>
        </p:txBody>
      </p:sp>
      <p:sp>
        <p:nvSpPr>
          <p:cNvPr id="100356" name="Rectangle 4"/>
          <p:cNvSpPr>
            <a:spLocks noGrp="1" noChangeArrowheads="1"/>
          </p:cNvSpPr>
          <p:nvPr>
            <p:ph type="ftr" sz="quarter" idx="2"/>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a:defRPr sz="1300"/>
            </a:lvl1pPr>
          </a:lstStyle>
          <a:p>
            <a:endParaRPr lang="cs-CZ" altLang="cs-CZ"/>
          </a:p>
        </p:txBody>
      </p:sp>
      <p:sp>
        <p:nvSpPr>
          <p:cNvPr id="100357" name="Rectangle 5"/>
          <p:cNvSpPr>
            <a:spLocks noGrp="1" noChangeArrowheads="1"/>
          </p:cNvSpPr>
          <p:nvPr>
            <p:ph type="sldNum" sz="quarter" idx="3"/>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algn="r">
              <a:defRPr sz="13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a:defRPr sz="1300">
                <a:latin typeface="Arial" charset="0"/>
              </a:defRPr>
            </a:lvl1pPr>
          </a:lstStyle>
          <a:p>
            <a:endParaRPr lang="cs-CZ" altLang="cs-CZ"/>
          </a:p>
        </p:txBody>
      </p:sp>
      <p:sp>
        <p:nvSpPr>
          <p:cNvPr id="102403" name="Rectangle 3"/>
          <p:cNvSpPr>
            <a:spLocks noGrp="1" noChangeArrowheads="1"/>
          </p:cNvSpPr>
          <p:nvPr>
            <p:ph type="dt" idx="1"/>
          </p:nvPr>
        </p:nvSpPr>
        <p:spPr bwMode="auto">
          <a:xfrm>
            <a:off x="4023992"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algn="r">
              <a:defRPr sz="13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42875" y="768350"/>
            <a:ext cx="6818313"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710407" y="4861441"/>
            <a:ext cx="5683250"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721106"/>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a:defRPr sz="13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4023992" y="9721106"/>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algn="r">
              <a:defRPr sz="13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8.emf"/></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Nadpis a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5" name="Zástupný symbol pro text 3"/>
          <p:cNvSpPr>
            <a:spLocks noGrp="1"/>
          </p:cNvSpPr>
          <p:nvPr>
            <p:ph type="body" sz="half" idx="2"/>
          </p:nvPr>
        </p:nvSpPr>
        <p:spPr>
          <a:xfrm>
            <a:off x="679452" y="2019300"/>
            <a:ext cx="10788649"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7" name="Zástupný symbol pro číslo snímku 4"/>
          <p:cNvSpPr>
            <a:spLocks noGrp="1"/>
          </p:cNvSpPr>
          <p:nvPr>
            <p:ph type="sldNum" sz="quarter" idx="11"/>
          </p:nvPr>
        </p:nvSpPr>
        <p:spPr>
          <a:xfrm>
            <a:off x="10427629" y="6307872"/>
            <a:ext cx="1028251" cy="374400"/>
          </a:xfrm>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10003506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Nadpis">
    <p:spTree>
      <p:nvGrpSpPr>
        <p:cNvPr id="1" name=""/>
        <p:cNvGrpSpPr/>
        <p:nvPr/>
      </p:nvGrpSpPr>
      <p:grpSpPr>
        <a:xfrm>
          <a:off x="0" y="0"/>
          <a:ext cx="0" cy="0"/>
          <a:chOff x="0" y="0"/>
          <a:chExt cx="0" cy="0"/>
        </a:xfrm>
      </p:grpSpPr>
      <p:sp>
        <p:nvSpPr>
          <p:cNvPr id="4" name="Nadpis 1"/>
          <p:cNvSpPr>
            <a:spLocks noGrp="1"/>
          </p:cNvSpPr>
          <p:nvPr>
            <p:ph type="title"/>
          </p:nvPr>
        </p:nvSpPr>
        <p:spPr>
          <a:xfrm>
            <a:off x="679453" y="1125539"/>
            <a:ext cx="10782180" cy="647700"/>
          </a:xfrm>
        </p:spPr>
        <p:txBody>
          <a:bodyPr/>
          <a:lstStyle/>
          <a:p>
            <a:r>
              <a:rPr lang="cs-CZ"/>
              <a:t>Kliknutím lze upravit styl.</a:t>
            </a:r>
            <a:endParaRPr lang="cs-CZ" dirty="0"/>
          </a:p>
        </p:txBody>
      </p:sp>
      <p:sp>
        <p:nvSpPr>
          <p:cNvPr id="11" name="Zástupný symbol pro číslo snímku 4"/>
          <p:cNvSpPr>
            <a:spLocks noGrp="1"/>
          </p:cNvSpPr>
          <p:nvPr>
            <p:ph type="sldNum" sz="quarter" idx="11"/>
          </p:nvPr>
        </p:nvSpPr>
        <p:spPr>
          <a:xfrm>
            <a:off x="10427629" y="6307872"/>
            <a:ext cx="1028251" cy="374400"/>
          </a:xfrm>
        </p:spPr>
        <p:txBody>
          <a:bodyPr/>
          <a:lstStyle>
            <a:lvl1pPr>
              <a:defRPr/>
            </a:lvl1pPr>
          </a:lstStyle>
          <a:p>
            <a:fld id="{0970407D-EE58-4A0B-824B-1D3AE42DD9CF}" type="slidenum">
              <a:rPr lang="cs-CZ" altLang="cs-CZ"/>
              <a:pPr/>
              <a:t>‹#›</a:t>
            </a:fld>
            <a:endParaRPr lang="cs-CZ" altLang="cs-CZ" dirty="0"/>
          </a:p>
        </p:txBody>
      </p:sp>
      <p:sp>
        <p:nvSpPr>
          <p:cNvPr id="12" name="Zástupný symbol pro zápatí 4"/>
          <p:cNvSpPr>
            <a:spLocks noGrp="1"/>
          </p:cNvSpPr>
          <p:nvPr>
            <p:ph type="ftr" sz="quarter" idx="3"/>
          </p:nvPr>
        </p:nvSpPr>
        <p:spPr>
          <a:xfrm>
            <a:off x="2688467" y="6307872"/>
            <a:ext cx="7590479" cy="374400"/>
          </a:xfrm>
          <a:prstGeom prst="rect">
            <a:avLst/>
          </a:prstGeom>
        </p:spPr>
        <p:txBody>
          <a:bodyPr vert="horz" lIns="91440" tIns="45720" rIns="91440" bIns="45720" rtlCol="0" anchor="ctr"/>
          <a:lstStyle>
            <a:lvl1pPr algn="ctr">
              <a:defRPr sz="1200">
                <a:solidFill>
                  <a:schemeClr val="tx1"/>
                </a:solidFill>
              </a:defRPr>
            </a:lvl1pPr>
          </a:lstStyle>
          <a:p>
            <a:endParaRPr lang="en-US" dirty="0"/>
          </a:p>
        </p:txBody>
      </p:sp>
      <p:grpSp>
        <p:nvGrpSpPr>
          <p:cNvPr id="9" name="Skupina 8"/>
          <p:cNvGrpSpPr/>
          <p:nvPr userDrawn="1"/>
        </p:nvGrpSpPr>
        <p:grpSpPr>
          <a:xfrm>
            <a:off x="679452" y="6297240"/>
            <a:ext cx="1890736" cy="432000"/>
            <a:chOff x="679454" y="6296230"/>
            <a:chExt cx="1418052" cy="432000"/>
          </a:xfrm>
        </p:grpSpPr>
        <p:grpSp>
          <p:nvGrpSpPr>
            <p:cNvPr id="10" name="Skupina 9"/>
            <p:cNvGrpSpPr/>
            <p:nvPr userDrawn="1"/>
          </p:nvGrpSpPr>
          <p:grpSpPr>
            <a:xfrm>
              <a:off x="679454" y="6296230"/>
              <a:ext cx="951592" cy="432000"/>
              <a:chOff x="679454" y="6296230"/>
              <a:chExt cx="951592" cy="432000"/>
            </a:xfrm>
          </p:grpSpPr>
          <p:pic>
            <p:nvPicPr>
              <p:cNvPr id="18" name="Obrázek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046" y="6305230"/>
                <a:ext cx="414000" cy="414000"/>
              </a:xfrm>
              <a:prstGeom prst="rect">
                <a:avLst/>
              </a:prstGeom>
            </p:spPr>
          </p:pic>
          <p:pic>
            <p:nvPicPr>
              <p:cNvPr id="19" name="Obrázek 1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79454" y="6296230"/>
                <a:ext cx="432000" cy="432000"/>
              </a:xfrm>
              <a:prstGeom prst="rect">
                <a:avLst/>
              </a:prstGeom>
            </p:spPr>
          </p:pic>
        </p:grpSp>
        <p:pic>
          <p:nvPicPr>
            <p:cNvPr id="17" name="Obrázek 1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37506" y="6371584"/>
              <a:ext cx="360000" cy="299163"/>
            </a:xfrm>
            <a:prstGeom prst="rect">
              <a:avLst/>
            </a:prstGeom>
          </p:spPr>
        </p:pic>
      </p:grpSp>
    </p:spTree>
    <p:extLst>
      <p:ext uri="{BB962C8B-B14F-4D97-AF65-F5344CB8AC3E}">
        <p14:creationId xmlns:p14="http://schemas.microsoft.com/office/powerpoint/2010/main" val="3392632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 id="2147483700" r:id="rId19"/>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1"/>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mailto:pavlik@iba.muni.cz"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a:effectLst/>
                <a:ea typeface="Calibri" panose="020F0502020204030204" pitchFamily="34" charset="0"/>
              </a:rPr>
              <a:t>Informatika a statistika ve zdravotnictví - cvičení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398502" y="2900365"/>
            <a:ext cx="10890492" cy="1171580"/>
          </a:xfrm>
        </p:spPr>
        <p:txBody>
          <a:bodyPr/>
          <a:lstStyle/>
          <a:p>
            <a:r>
              <a:rPr lang="cs-CZ" b="1" dirty="0"/>
              <a:t>Informatika a statistika ve zdravotnictví </a:t>
            </a:r>
            <a:br>
              <a:rPr lang="cs-CZ" b="1" dirty="0"/>
            </a:br>
            <a:r>
              <a:rPr lang="cs-CZ" b="1" dirty="0"/>
              <a:t>- cvičení</a:t>
            </a:r>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p:txBody>
          <a:bodyPr/>
          <a:lstStyle/>
          <a:p>
            <a:endParaRPr lang="cs-CZ" dirty="0"/>
          </a:p>
          <a:p>
            <a:r>
              <a:rPr lang="cs-CZ" dirty="0"/>
              <a:t>Tomáš Pavlík (</a:t>
            </a:r>
            <a:r>
              <a:rPr lang="cs-CZ" dirty="0" err="1">
                <a:hlinkClick r:id="rId2"/>
              </a:rPr>
              <a:t>pavlik</a:t>
            </a:r>
            <a:r>
              <a:rPr lang="en-US" dirty="0">
                <a:hlinkClick r:id="rId2"/>
              </a:rPr>
              <a:t>@iba.muni.cz</a:t>
            </a:r>
            <a:r>
              <a:rPr lang="cs-CZ" dirty="0"/>
              <a:t>)</a:t>
            </a:r>
            <a:r>
              <a:rPr lang="en-US" dirty="0"/>
              <a:t> </a:t>
            </a:r>
            <a:r>
              <a:rPr lang="cs-CZ" dirty="0"/>
              <a:t> </a:t>
            </a:r>
          </a:p>
          <a:p>
            <a:r>
              <a:rPr lang="cs-CZ" dirty="0"/>
              <a:t>Daniel Klimeš (</a:t>
            </a:r>
            <a:r>
              <a:rPr lang="cs-CZ" dirty="0" err="1">
                <a:hlinkClick r:id="rId2"/>
              </a:rPr>
              <a:t>klimes</a:t>
            </a:r>
            <a:r>
              <a:rPr lang="en-US" dirty="0">
                <a:hlinkClick r:id="rId2"/>
              </a:rPr>
              <a:t>@iba.muni.cz</a:t>
            </a:r>
            <a:r>
              <a:rPr lang="cs-CZ" dirty="0"/>
              <a:t>)</a:t>
            </a:r>
          </a:p>
          <a:p>
            <a:r>
              <a:rPr lang="cs-CZ" dirty="0"/>
              <a:t>jaro 2022</a:t>
            </a:r>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6CE52A9-333A-4B3D-AD44-F56C1CCC63C5}"/>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5E4C2876-2D6F-462C-B92B-7B0305712B70}"/>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6261B738-1479-4BDC-8591-14C426900033}"/>
              </a:ext>
            </a:extLst>
          </p:cNvPr>
          <p:cNvSpPr>
            <a:spLocks noGrp="1"/>
          </p:cNvSpPr>
          <p:nvPr>
            <p:ph type="title"/>
          </p:nvPr>
        </p:nvSpPr>
        <p:spPr/>
        <p:txBody>
          <a:bodyPr/>
          <a:lstStyle/>
          <a:p>
            <a:r>
              <a:rPr lang="en-US" dirty="0" err="1"/>
              <a:t>Cvi</a:t>
            </a:r>
            <a:r>
              <a:rPr lang="cs-CZ" dirty="0" err="1"/>
              <a:t>čení</a:t>
            </a:r>
            <a:endParaRPr lang="cs-CZ" dirty="0"/>
          </a:p>
        </p:txBody>
      </p:sp>
      <p:sp>
        <p:nvSpPr>
          <p:cNvPr id="5" name="Zástupný obsah 4">
            <a:extLst>
              <a:ext uri="{FF2B5EF4-FFF2-40B4-BE49-F238E27FC236}">
                <a16:creationId xmlns:a16="http://schemas.microsoft.com/office/drawing/2014/main" id="{8443AD56-009B-4E2A-B7A8-EBB00A41DAB8}"/>
              </a:ext>
            </a:extLst>
          </p:cNvPr>
          <p:cNvSpPr>
            <a:spLocks noGrp="1"/>
          </p:cNvSpPr>
          <p:nvPr>
            <p:ph idx="1"/>
          </p:nvPr>
        </p:nvSpPr>
        <p:spPr/>
        <p:txBody>
          <a:bodyPr/>
          <a:lstStyle/>
          <a:p>
            <a:r>
              <a:rPr lang="cs-CZ" dirty="0"/>
              <a:t>Soubor ockovani.xlsx</a:t>
            </a:r>
          </a:p>
          <a:p>
            <a:pPr lvl="1"/>
            <a:r>
              <a:rPr lang="cs-CZ" dirty="0"/>
              <a:t>Je zde </a:t>
            </a:r>
            <a:r>
              <a:rPr lang="cs-CZ" dirty="0" err="1"/>
              <a:t>cislopacienta</a:t>
            </a:r>
            <a:r>
              <a:rPr lang="cs-CZ" dirty="0"/>
              <a:t> jednou nebo opakovaně?</a:t>
            </a:r>
          </a:p>
          <a:p>
            <a:pPr lvl="1"/>
            <a:r>
              <a:rPr lang="cs-CZ" dirty="0"/>
              <a:t>Nahrazení NULL za „prázdno“</a:t>
            </a:r>
          </a:p>
          <a:p>
            <a:pPr lvl="1"/>
            <a:r>
              <a:rPr lang="cs-CZ" dirty="0"/>
              <a:t>Hl. m. Praha  =&gt; Praha</a:t>
            </a:r>
          </a:p>
          <a:p>
            <a:pPr lvl="1"/>
            <a:r>
              <a:rPr lang="cs-CZ" dirty="0"/>
              <a:t>Počet dnů mezi vakcinací a vykázáním</a:t>
            </a:r>
          </a:p>
          <a:p>
            <a:pPr lvl="1"/>
            <a:r>
              <a:rPr lang="cs-CZ" dirty="0"/>
              <a:t>Doplnit ICO na 8 míst</a:t>
            </a:r>
          </a:p>
          <a:p>
            <a:pPr lvl="1"/>
            <a:r>
              <a:rPr lang="cs-CZ" dirty="0"/>
              <a:t>Doplnit datum narození</a:t>
            </a:r>
          </a:p>
          <a:p>
            <a:pPr lvl="1"/>
            <a:r>
              <a:rPr lang="cs-CZ" dirty="0"/>
              <a:t>Výpočet přibližného věku</a:t>
            </a:r>
          </a:p>
          <a:p>
            <a:pPr lvl="1"/>
            <a:r>
              <a:rPr lang="cs-CZ" dirty="0"/>
              <a:t>Počty po krajích, po zařízeních</a:t>
            </a:r>
          </a:p>
          <a:p>
            <a:pPr lvl="1"/>
            <a:r>
              <a:rPr lang="cs-CZ" dirty="0"/>
              <a:t>Filtr na Smluvní zařízení, Kraj</a:t>
            </a:r>
          </a:p>
          <a:p>
            <a:pPr lvl="1"/>
            <a:endParaRPr lang="cs-CZ" dirty="0"/>
          </a:p>
          <a:p>
            <a:endParaRPr lang="cs-CZ" dirty="0"/>
          </a:p>
        </p:txBody>
      </p:sp>
    </p:spTree>
    <p:extLst>
      <p:ext uri="{BB962C8B-B14F-4D97-AF65-F5344CB8AC3E}">
        <p14:creationId xmlns:p14="http://schemas.microsoft.com/office/powerpoint/2010/main" val="35546133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6FC0DFC-7195-40E7-BEB3-D71F3DDDC587}"/>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CFD1739B-4F21-4877-A621-EDFACA0D28C0}"/>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B84DE746-2E64-4F55-9C41-70050DA4D8C4}"/>
              </a:ext>
            </a:extLst>
          </p:cNvPr>
          <p:cNvSpPr>
            <a:spLocks noGrp="1"/>
          </p:cNvSpPr>
          <p:nvPr>
            <p:ph type="title"/>
          </p:nvPr>
        </p:nvSpPr>
        <p:spPr/>
        <p:txBody>
          <a:bodyPr/>
          <a:lstStyle/>
          <a:p>
            <a:r>
              <a:rPr lang="cs-CZ" dirty="0"/>
              <a:t>Ukázka práce s relační databází</a:t>
            </a:r>
          </a:p>
        </p:txBody>
      </p:sp>
      <p:sp>
        <p:nvSpPr>
          <p:cNvPr id="5" name="Zástupný obsah 4">
            <a:extLst>
              <a:ext uri="{FF2B5EF4-FFF2-40B4-BE49-F238E27FC236}">
                <a16:creationId xmlns:a16="http://schemas.microsoft.com/office/drawing/2014/main" id="{7348C23D-BE9F-412C-81EF-50DF365848D9}"/>
              </a:ext>
            </a:extLst>
          </p:cNvPr>
          <p:cNvSpPr>
            <a:spLocks noGrp="1"/>
          </p:cNvSpPr>
          <p:nvPr>
            <p:ph idx="1"/>
          </p:nvPr>
        </p:nvSpPr>
        <p:spPr>
          <a:xfrm>
            <a:off x="666000" y="4646478"/>
            <a:ext cx="9801225" cy="1491522"/>
          </a:xfrm>
        </p:spPr>
        <p:txBody>
          <a:bodyPr/>
          <a:lstStyle/>
          <a:p>
            <a:pPr marL="72000" indent="0">
              <a:buNone/>
            </a:pPr>
            <a:endParaRPr lang="en-US" b="1" dirty="0">
              <a:solidFill>
                <a:srgbClr val="0A0A0A"/>
              </a:solidFill>
              <a:latin typeface="Open Sans" panose="020B0606030504020204" pitchFamily="34" charset="0"/>
            </a:endParaRPr>
          </a:p>
          <a:p>
            <a:pPr marL="72000" indent="0">
              <a:buNone/>
            </a:pPr>
            <a:r>
              <a:rPr lang="cs-CZ" b="1" dirty="0">
                <a:solidFill>
                  <a:srgbClr val="0A0A0A"/>
                </a:solidFill>
                <a:latin typeface="Open Sans" panose="020B0606030504020204" pitchFamily="34" charset="0"/>
              </a:rPr>
              <a:t>Podrobně:</a:t>
            </a:r>
          </a:p>
          <a:p>
            <a:pPr marL="72000" indent="0">
              <a:buNone/>
            </a:pPr>
            <a:r>
              <a:rPr lang="cs-CZ" b="1" i="0" dirty="0">
                <a:solidFill>
                  <a:srgbClr val="0A0A0A"/>
                </a:solidFill>
                <a:effectLst/>
                <a:latin typeface="Open Sans" panose="020B0606030504020204" pitchFamily="34" charset="0"/>
              </a:rPr>
              <a:t>Bi5447</a:t>
            </a:r>
            <a:r>
              <a:rPr lang="cs-CZ" b="0" i="0" dirty="0">
                <a:solidFill>
                  <a:srgbClr val="0A0A0A"/>
                </a:solidFill>
                <a:effectLst/>
                <a:latin typeface="Open Sans" panose="020B0606030504020204" pitchFamily="34" charset="0"/>
              </a:rPr>
              <a:t> Databázové systémy v biomedicíně</a:t>
            </a:r>
            <a:endParaRPr lang="cs-CZ" dirty="0"/>
          </a:p>
        </p:txBody>
      </p:sp>
      <p:pic>
        <p:nvPicPr>
          <p:cNvPr id="7" name="Obrázek 6">
            <a:extLst>
              <a:ext uri="{FF2B5EF4-FFF2-40B4-BE49-F238E27FC236}">
                <a16:creationId xmlns:a16="http://schemas.microsoft.com/office/drawing/2014/main" id="{AD5CFACB-FE4B-4135-944E-61E46F2F982E}"/>
              </a:ext>
            </a:extLst>
          </p:cNvPr>
          <p:cNvPicPr>
            <a:picLocks noChangeAspect="1"/>
          </p:cNvPicPr>
          <p:nvPr/>
        </p:nvPicPr>
        <p:blipFill>
          <a:blip r:embed="rId2"/>
          <a:stretch>
            <a:fillRect/>
          </a:stretch>
        </p:blipFill>
        <p:spPr>
          <a:xfrm>
            <a:off x="666000" y="1171576"/>
            <a:ext cx="6386512" cy="3606359"/>
          </a:xfrm>
          <a:prstGeom prst="rect">
            <a:avLst/>
          </a:prstGeom>
        </p:spPr>
      </p:pic>
    </p:spTree>
    <p:extLst>
      <p:ext uri="{BB962C8B-B14F-4D97-AF65-F5344CB8AC3E}">
        <p14:creationId xmlns:p14="http://schemas.microsoft.com/office/powerpoint/2010/main" val="2904593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Děkuji za pozornost</a:t>
            </a:r>
          </a:p>
        </p:txBody>
      </p:sp>
      <p:sp>
        <p:nvSpPr>
          <p:cNvPr id="4" name="Podnadpis 3">
            <a:extLst>
              <a:ext uri="{FF2B5EF4-FFF2-40B4-BE49-F238E27FC236}">
                <a16:creationId xmlns:a16="http://schemas.microsoft.com/office/drawing/2014/main" id="{61039005-8E4D-4381-B654-49ED9A77E062}"/>
              </a:ext>
            </a:extLst>
          </p:cNvPr>
          <p:cNvSpPr>
            <a:spLocks noGrp="1"/>
          </p:cNvSpPr>
          <p:nvPr>
            <p:ph type="subTitle" idx="1"/>
          </p:nvPr>
        </p:nvSpPr>
        <p:spPr/>
        <p:txBody>
          <a:bodyPr/>
          <a:lstStyle/>
          <a:p>
            <a:endParaRPr lang="cs-CZ"/>
          </a:p>
        </p:txBody>
      </p:sp>
      <p:sp>
        <p:nvSpPr>
          <p:cNvPr id="5" name="Zástupný symbol obrázku 4">
            <a:extLst>
              <a:ext uri="{FF2B5EF4-FFF2-40B4-BE49-F238E27FC236}">
                <a16:creationId xmlns:a16="http://schemas.microsoft.com/office/drawing/2014/main" id="{7376783D-33C6-47D6-A406-5265E11A55A5}"/>
              </a:ext>
            </a:extLst>
          </p:cNvPr>
          <p:cNvSpPr>
            <a:spLocks noGrp="1"/>
          </p:cNvSpPr>
          <p:nvPr>
            <p:ph type="pic" sz="quarter" idx="12"/>
          </p:nvPr>
        </p:nvSpPr>
        <p:spPr/>
      </p:sp>
    </p:spTree>
    <p:extLst>
      <p:ext uri="{BB962C8B-B14F-4D97-AF65-F5344CB8AC3E}">
        <p14:creationId xmlns:p14="http://schemas.microsoft.com/office/powerpoint/2010/main" val="2786411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a:effectLst/>
                <a:ea typeface="Calibri" panose="020F0502020204030204" pitchFamily="34" charset="0"/>
              </a:rPr>
              <a:t>Informatika a statistika ve zdravotnictví - cvičení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2</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398502" y="2900365"/>
            <a:ext cx="10890492" cy="1171580"/>
          </a:xfrm>
        </p:spPr>
        <p:txBody>
          <a:bodyPr/>
          <a:lstStyle/>
          <a:p>
            <a:r>
              <a:rPr lang="cs-CZ" dirty="0"/>
              <a:t>Data management</a:t>
            </a:r>
            <a:br>
              <a:rPr lang="cs-CZ" dirty="0"/>
            </a:br>
            <a:endParaRPr lang="cs-CZ" dirty="0">
              <a:effectLst/>
              <a:ea typeface="Calibri" panose="020F0502020204030204" pitchFamily="34" charset="0"/>
            </a:endParaRPr>
          </a:p>
        </p:txBody>
      </p:sp>
      <p:sp>
        <p:nvSpPr>
          <p:cNvPr id="5" name="Podnadpis 4">
            <a:extLst>
              <a:ext uri="{FF2B5EF4-FFF2-40B4-BE49-F238E27FC236}">
                <a16:creationId xmlns:a16="http://schemas.microsoft.com/office/drawing/2014/main" id="{644B0CD5-109A-4041-84E3-DE1CA87DB404}"/>
              </a:ext>
            </a:extLst>
          </p:cNvPr>
          <p:cNvSpPr>
            <a:spLocks noGrp="1"/>
          </p:cNvSpPr>
          <p:nvPr>
            <p:ph type="subTitle" idx="1"/>
          </p:nvPr>
        </p:nvSpPr>
        <p:spPr>
          <a:xfrm>
            <a:off x="418659" y="5341122"/>
            <a:ext cx="11109617" cy="507440"/>
          </a:xfrm>
        </p:spPr>
        <p:txBody>
          <a:bodyPr/>
          <a:lstStyle/>
          <a:p>
            <a:r>
              <a:rPr lang="cs-CZ" sz="1200" i="1" dirty="0"/>
              <a:t>Tato prezentace je autorským dílem vytvořeným zaměstnanci Masarykovy univerzity. Studenti předmětu mají právo pořídit si kopii prezentace pro potřeby vlastního studia. Jakékoliv další šíření prezentace nebo její části bez svolení Masarykovy univerzity je v rozporu se zákonem.</a:t>
            </a:r>
          </a:p>
        </p:txBody>
      </p:sp>
    </p:spTree>
    <p:extLst>
      <p:ext uri="{BB962C8B-B14F-4D97-AF65-F5344CB8AC3E}">
        <p14:creationId xmlns:p14="http://schemas.microsoft.com/office/powerpoint/2010/main" val="1098113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a:t>Kvalitní data</a:t>
            </a:r>
          </a:p>
        </p:txBody>
      </p:sp>
      <p:sp>
        <p:nvSpPr>
          <p:cNvPr id="3" name="Zástupný obsah 2">
            <a:extLst>
              <a:ext uri="{FF2B5EF4-FFF2-40B4-BE49-F238E27FC236}">
                <a16:creationId xmlns:a16="http://schemas.microsoft.com/office/drawing/2014/main" id="{4773416F-E70C-481A-AA7E-C4C88111259B}"/>
              </a:ext>
            </a:extLst>
          </p:cNvPr>
          <p:cNvSpPr>
            <a:spLocks noGrp="1"/>
          </p:cNvSpPr>
          <p:nvPr>
            <p:ph idx="1"/>
          </p:nvPr>
        </p:nvSpPr>
        <p:spPr/>
        <p:txBody>
          <a:bodyPr/>
          <a:lstStyle/>
          <a:p>
            <a:r>
              <a:rPr lang="cs-CZ" sz="2000" dirty="0"/>
              <a:t>Chybná data =&gt; chybná statistika =&gt; chybné závěry</a:t>
            </a:r>
          </a:p>
          <a:p>
            <a:r>
              <a:rPr lang="cs-CZ" sz="2000" dirty="0"/>
              <a:t>Bezchybná data neexistují</a:t>
            </a:r>
          </a:p>
          <a:p>
            <a:r>
              <a:rPr lang="cs-CZ" sz="2000" dirty="0"/>
              <a:t>Všichni chtějí data, ale nikdo je nechce sbírat</a:t>
            </a:r>
          </a:p>
          <a:p>
            <a:r>
              <a:rPr lang="cs-CZ" sz="2000" dirty="0"/>
              <a:t>80</a:t>
            </a:r>
            <a:r>
              <a:rPr lang="en-US" sz="2000" dirty="0"/>
              <a:t>%</a:t>
            </a:r>
            <a:r>
              <a:rPr lang="cs-CZ" sz="2000" dirty="0"/>
              <a:t> času analýzy dat zabere čištění dat</a:t>
            </a:r>
          </a:p>
          <a:p>
            <a:r>
              <a:rPr lang="cs-CZ" sz="2000" dirty="0"/>
              <a:t>Pro sběr dat lze použít sofistikované nástroje – jenže jsou dost drahé</a:t>
            </a:r>
          </a:p>
          <a:p>
            <a:r>
              <a:rPr lang="cs-CZ" sz="2000" dirty="0"/>
              <a:t>… a mnohé datové soubory tak vznikají v excelu</a:t>
            </a:r>
          </a:p>
        </p:txBody>
      </p:sp>
    </p:spTree>
    <p:extLst>
      <p:ext uri="{BB962C8B-B14F-4D97-AF65-F5344CB8AC3E}">
        <p14:creationId xmlns:p14="http://schemas.microsoft.com/office/powerpoint/2010/main" val="790208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a:effectLst/>
                <a:ea typeface="Calibri" panose="020F0502020204030204" pitchFamily="34" charset="0"/>
              </a:rPr>
              <a:t>Informatika a statistika ve zdravotnictví - cvičení</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4</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398502" y="2900365"/>
            <a:ext cx="10890492" cy="1171580"/>
          </a:xfrm>
        </p:spPr>
        <p:txBody>
          <a:bodyPr/>
          <a:lstStyle/>
          <a:p>
            <a:r>
              <a:rPr lang="cs-CZ" dirty="0"/>
              <a:t>Pokročilé funkce MS Excel</a:t>
            </a:r>
            <a:endParaRPr lang="cs-CZ" dirty="0">
              <a:effectLst/>
              <a:ea typeface="Calibri" panose="020F0502020204030204" pitchFamily="34" charset="0"/>
            </a:endParaRPr>
          </a:p>
        </p:txBody>
      </p:sp>
    </p:spTree>
    <p:extLst>
      <p:ext uri="{BB962C8B-B14F-4D97-AF65-F5344CB8AC3E}">
        <p14:creationId xmlns:p14="http://schemas.microsoft.com/office/powerpoint/2010/main" val="2805052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B04B9F9-84F5-466F-8C68-B270A8BC461F}"/>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B43E409A-58D4-476D-8B8F-A39D057968B8}"/>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A2BDCF9B-6578-4A0F-9930-D7FBC26F850D}"/>
              </a:ext>
            </a:extLst>
          </p:cNvPr>
          <p:cNvSpPr>
            <a:spLocks noGrp="1"/>
          </p:cNvSpPr>
          <p:nvPr>
            <p:ph type="title"/>
          </p:nvPr>
        </p:nvSpPr>
        <p:spPr/>
        <p:txBody>
          <a:bodyPr/>
          <a:lstStyle/>
          <a:p>
            <a:r>
              <a:rPr lang="cs-CZ" dirty="0"/>
              <a:t>Základní ovládání</a:t>
            </a:r>
          </a:p>
        </p:txBody>
      </p:sp>
      <p:sp>
        <p:nvSpPr>
          <p:cNvPr id="5" name="Zástupný obsah 4">
            <a:extLst>
              <a:ext uri="{FF2B5EF4-FFF2-40B4-BE49-F238E27FC236}">
                <a16:creationId xmlns:a16="http://schemas.microsoft.com/office/drawing/2014/main" id="{4A63070B-64CD-426C-9A80-2B18BD230BC6}"/>
              </a:ext>
            </a:extLst>
          </p:cNvPr>
          <p:cNvSpPr>
            <a:spLocks noGrp="1"/>
          </p:cNvSpPr>
          <p:nvPr>
            <p:ph idx="1"/>
          </p:nvPr>
        </p:nvSpPr>
        <p:spPr/>
        <p:txBody>
          <a:bodyPr/>
          <a:lstStyle/>
          <a:p>
            <a:r>
              <a:rPr lang="cs-CZ" dirty="0"/>
              <a:t>Označení bloku</a:t>
            </a:r>
          </a:p>
          <a:p>
            <a:r>
              <a:rPr lang="cs-CZ" dirty="0"/>
              <a:t>CTRL – šipka</a:t>
            </a:r>
          </a:p>
          <a:p>
            <a:r>
              <a:rPr lang="cs-CZ" dirty="0"/>
              <a:t>CTRL – Shift – šipka</a:t>
            </a:r>
          </a:p>
          <a:p>
            <a:r>
              <a:rPr lang="cs-CZ" dirty="0"/>
              <a:t>Kopírování hodnot – pravý dolní roh</a:t>
            </a:r>
          </a:p>
          <a:p>
            <a:r>
              <a:rPr lang="cs-CZ" dirty="0"/>
              <a:t>Datové typy sloupců – Pravé tlačítko – Formát buněk</a:t>
            </a:r>
          </a:p>
          <a:p>
            <a:pPr lvl="1"/>
            <a:r>
              <a:rPr lang="cs-CZ" dirty="0"/>
              <a:t>Obecný</a:t>
            </a:r>
          </a:p>
          <a:p>
            <a:pPr lvl="1"/>
            <a:r>
              <a:rPr lang="cs-CZ" dirty="0"/>
              <a:t>Číslo</a:t>
            </a:r>
          </a:p>
          <a:p>
            <a:pPr lvl="1"/>
            <a:r>
              <a:rPr lang="cs-CZ" dirty="0"/>
              <a:t>Datum</a:t>
            </a:r>
          </a:p>
          <a:p>
            <a:pPr lvl="1"/>
            <a:r>
              <a:rPr lang="cs-CZ" dirty="0"/>
              <a:t>Text</a:t>
            </a:r>
            <a:endParaRPr lang="en-US" dirty="0"/>
          </a:p>
          <a:p>
            <a:pPr lvl="1"/>
            <a:r>
              <a:rPr lang="cs-CZ" dirty="0"/>
              <a:t>Automatické formátování a jak mu zabránit</a:t>
            </a:r>
            <a:endParaRPr lang="en-US" dirty="0"/>
          </a:p>
          <a:p>
            <a:pPr lvl="1"/>
            <a:endParaRPr lang="cs-CZ" dirty="0"/>
          </a:p>
        </p:txBody>
      </p:sp>
    </p:spTree>
    <p:extLst>
      <p:ext uri="{BB962C8B-B14F-4D97-AF65-F5344CB8AC3E}">
        <p14:creationId xmlns:p14="http://schemas.microsoft.com/office/powerpoint/2010/main" val="1865303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78F6824-F305-4B4E-8162-A5EC4A92CC2B}"/>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E5FD5D14-6EB0-46A2-8162-CAFA96B1C409}"/>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7D53D568-3F96-4F15-8155-89788971A065}"/>
              </a:ext>
            </a:extLst>
          </p:cNvPr>
          <p:cNvSpPr>
            <a:spLocks noGrp="1"/>
          </p:cNvSpPr>
          <p:nvPr>
            <p:ph type="title"/>
          </p:nvPr>
        </p:nvSpPr>
        <p:spPr/>
        <p:txBody>
          <a:bodyPr/>
          <a:lstStyle/>
          <a:p>
            <a:r>
              <a:rPr lang="cs-CZ" dirty="0"/>
              <a:t>Filtry</a:t>
            </a:r>
          </a:p>
        </p:txBody>
      </p:sp>
      <p:sp>
        <p:nvSpPr>
          <p:cNvPr id="5" name="Zástupný obsah 4">
            <a:extLst>
              <a:ext uri="{FF2B5EF4-FFF2-40B4-BE49-F238E27FC236}">
                <a16:creationId xmlns:a16="http://schemas.microsoft.com/office/drawing/2014/main" id="{30265FA4-0C4E-476A-AF03-49C93FF9E2FF}"/>
              </a:ext>
            </a:extLst>
          </p:cNvPr>
          <p:cNvSpPr>
            <a:spLocks noGrp="1"/>
          </p:cNvSpPr>
          <p:nvPr>
            <p:ph idx="1"/>
          </p:nvPr>
        </p:nvSpPr>
        <p:spPr/>
        <p:txBody>
          <a:bodyPr/>
          <a:lstStyle/>
          <a:p>
            <a:r>
              <a:rPr lang="cs-CZ" dirty="0"/>
              <a:t>Označit  =&gt; Data =&gt; Filtr</a:t>
            </a:r>
          </a:p>
          <a:p>
            <a:r>
              <a:rPr lang="cs-CZ" dirty="0"/>
              <a:t>Rychlá kontrola unikátních hodnot</a:t>
            </a:r>
          </a:p>
          <a:p>
            <a:r>
              <a:rPr lang="cs-CZ" dirty="0"/>
              <a:t>Filtrování a následné odstranění chyb</a:t>
            </a:r>
          </a:p>
          <a:p>
            <a:endParaRPr lang="cs-CZ" dirty="0"/>
          </a:p>
        </p:txBody>
      </p:sp>
    </p:spTree>
    <p:extLst>
      <p:ext uri="{BB962C8B-B14F-4D97-AF65-F5344CB8AC3E}">
        <p14:creationId xmlns:p14="http://schemas.microsoft.com/office/powerpoint/2010/main" val="346991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2698EF6-C3E3-4EE9-8061-D9065EAE8913}"/>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D8E381C8-E1DF-440A-8DE8-0FB69D63F893}"/>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BC1486BB-EBFF-4C5E-B295-9606B97A2C00}"/>
              </a:ext>
            </a:extLst>
          </p:cNvPr>
          <p:cNvSpPr>
            <a:spLocks noGrp="1"/>
          </p:cNvSpPr>
          <p:nvPr>
            <p:ph type="title"/>
          </p:nvPr>
        </p:nvSpPr>
        <p:spPr/>
        <p:txBody>
          <a:bodyPr/>
          <a:lstStyle/>
          <a:p>
            <a:r>
              <a:rPr lang="cs-CZ" dirty="0"/>
              <a:t>Vzorce</a:t>
            </a:r>
          </a:p>
        </p:txBody>
      </p:sp>
      <p:sp>
        <p:nvSpPr>
          <p:cNvPr id="5" name="Zástupný obsah 4">
            <a:extLst>
              <a:ext uri="{FF2B5EF4-FFF2-40B4-BE49-F238E27FC236}">
                <a16:creationId xmlns:a16="http://schemas.microsoft.com/office/drawing/2014/main" id="{5D7A3844-0B73-4EE5-AE98-7B408367CAC8}"/>
              </a:ext>
            </a:extLst>
          </p:cNvPr>
          <p:cNvSpPr>
            <a:spLocks noGrp="1"/>
          </p:cNvSpPr>
          <p:nvPr>
            <p:ph idx="1"/>
          </p:nvPr>
        </p:nvSpPr>
        <p:spPr/>
        <p:txBody>
          <a:bodyPr/>
          <a:lstStyle/>
          <a:p>
            <a:r>
              <a:rPr lang="cs-CZ" dirty="0"/>
              <a:t>Výběr v menu nebo „=„</a:t>
            </a:r>
          </a:p>
          <a:p>
            <a:r>
              <a:rPr lang="cs-CZ" dirty="0"/>
              <a:t>Odkaz na buňku A1 x </a:t>
            </a:r>
            <a:r>
              <a:rPr lang="en-US" dirty="0"/>
              <a:t>$A1 x $A$1</a:t>
            </a:r>
          </a:p>
          <a:p>
            <a:r>
              <a:rPr lang="en-US" dirty="0"/>
              <a:t>&amp; = </a:t>
            </a:r>
            <a:r>
              <a:rPr lang="en-US" dirty="0" err="1"/>
              <a:t>spojen</a:t>
            </a:r>
            <a:r>
              <a:rPr lang="cs-CZ" dirty="0"/>
              <a:t>í/řetězení</a:t>
            </a:r>
          </a:p>
          <a:p>
            <a:r>
              <a:rPr lang="cs-CZ" dirty="0"/>
              <a:t>VYČISTIT, PROČISTIT, NAHRADIT</a:t>
            </a:r>
          </a:p>
          <a:p>
            <a:r>
              <a:rPr lang="cs-CZ" dirty="0"/>
              <a:t>SVYHLEDAT</a:t>
            </a:r>
          </a:p>
          <a:p>
            <a:endParaRPr lang="cs-CZ" dirty="0"/>
          </a:p>
          <a:p>
            <a:endParaRPr lang="cs-CZ" dirty="0"/>
          </a:p>
        </p:txBody>
      </p:sp>
    </p:spTree>
    <p:extLst>
      <p:ext uri="{BB962C8B-B14F-4D97-AF65-F5344CB8AC3E}">
        <p14:creationId xmlns:p14="http://schemas.microsoft.com/office/powerpoint/2010/main" val="2207546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F33F562-7C29-4C9F-AEA1-4A3A653B2E11}"/>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B921037C-2380-40B6-B378-4F1C6A97AC80}"/>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2F770B30-BDF8-4542-91CC-2EF4A9D20570}"/>
              </a:ext>
            </a:extLst>
          </p:cNvPr>
          <p:cNvSpPr>
            <a:spLocks noGrp="1"/>
          </p:cNvSpPr>
          <p:nvPr>
            <p:ph type="title"/>
          </p:nvPr>
        </p:nvSpPr>
        <p:spPr/>
        <p:txBody>
          <a:bodyPr/>
          <a:lstStyle/>
          <a:p>
            <a:r>
              <a:rPr lang="cs-CZ" dirty="0"/>
              <a:t>Odstranění duplicit, text do sloupců</a:t>
            </a:r>
          </a:p>
        </p:txBody>
      </p:sp>
      <p:sp>
        <p:nvSpPr>
          <p:cNvPr id="5" name="Zástupný obsah 4">
            <a:extLst>
              <a:ext uri="{FF2B5EF4-FFF2-40B4-BE49-F238E27FC236}">
                <a16:creationId xmlns:a16="http://schemas.microsoft.com/office/drawing/2014/main" id="{0EC58C3E-4459-4C09-9D1B-9BADBC0291ED}"/>
              </a:ext>
            </a:extLst>
          </p:cNvPr>
          <p:cNvSpPr>
            <a:spLocks noGrp="1"/>
          </p:cNvSpPr>
          <p:nvPr>
            <p:ph idx="1"/>
          </p:nvPr>
        </p:nvSpPr>
        <p:spPr/>
        <p:txBody>
          <a:bodyPr/>
          <a:lstStyle/>
          <a:p>
            <a:r>
              <a:rPr lang="cs-CZ" dirty="0"/>
              <a:t>Označení bloku</a:t>
            </a:r>
          </a:p>
          <a:p>
            <a:r>
              <a:rPr lang="cs-CZ" dirty="0"/>
              <a:t>Data =&gt; Odebrat duplicity</a:t>
            </a:r>
          </a:p>
          <a:p>
            <a:r>
              <a:rPr lang="cs-CZ" dirty="0"/>
              <a:t>Data =&gt; Text do sloupců</a:t>
            </a:r>
          </a:p>
        </p:txBody>
      </p:sp>
      <p:pic>
        <p:nvPicPr>
          <p:cNvPr id="7" name="Obrázek 6">
            <a:extLst>
              <a:ext uri="{FF2B5EF4-FFF2-40B4-BE49-F238E27FC236}">
                <a16:creationId xmlns:a16="http://schemas.microsoft.com/office/drawing/2014/main" id="{B37A4594-F295-49F6-A979-5767AC5ECF40}"/>
              </a:ext>
            </a:extLst>
          </p:cNvPr>
          <p:cNvPicPr>
            <a:picLocks noChangeAspect="1"/>
          </p:cNvPicPr>
          <p:nvPr/>
        </p:nvPicPr>
        <p:blipFill>
          <a:blip r:embed="rId2"/>
          <a:stretch>
            <a:fillRect/>
          </a:stretch>
        </p:blipFill>
        <p:spPr>
          <a:xfrm>
            <a:off x="7009512" y="1766161"/>
            <a:ext cx="1381125" cy="1295400"/>
          </a:xfrm>
          <a:prstGeom prst="rect">
            <a:avLst/>
          </a:prstGeom>
        </p:spPr>
      </p:pic>
    </p:spTree>
    <p:extLst>
      <p:ext uri="{BB962C8B-B14F-4D97-AF65-F5344CB8AC3E}">
        <p14:creationId xmlns:p14="http://schemas.microsoft.com/office/powerpoint/2010/main" val="1529038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6CE52A9-333A-4B3D-AD44-F56C1CCC63C5}"/>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5E4C2876-2D6F-462C-B92B-7B0305712B70}"/>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6261B738-1479-4BDC-8591-14C426900033}"/>
              </a:ext>
            </a:extLst>
          </p:cNvPr>
          <p:cNvSpPr>
            <a:spLocks noGrp="1"/>
          </p:cNvSpPr>
          <p:nvPr>
            <p:ph type="title"/>
          </p:nvPr>
        </p:nvSpPr>
        <p:spPr/>
        <p:txBody>
          <a:bodyPr/>
          <a:lstStyle/>
          <a:p>
            <a:r>
              <a:rPr lang="cs-CZ" dirty="0"/>
              <a:t>Kontingenční tabulka</a:t>
            </a:r>
          </a:p>
        </p:txBody>
      </p:sp>
      <p:sp>
        <p:nvSpPr>
          <p:cNvPr id="5" name="Zástupný obsah 4">
            <a:extLst>
              <a:ext uri="{FF2B5EF4-FFF2-40B4-BE49-F238E27FC236}">
                <a16:creationId xmlns:a16="http://schemas.microsoft.com/office/drawing/2014/main" id="{8443AD56-009B-4E2A-B7A8-EBB00A41DAB8}"/>
              </a:ext>
            </a:extLst>
          </p:cNvPr>
          <p:cNvSpPr>
            <a:spLocks noGrp="1"/>
          </p:cNvSpPr>
          <p:nvPr>
            <p:ph idx="1"/>
          </p:nvPr>
        </p:nvSpPr>
        <p:spPr/>
        <p:txBody>
          <a:bodyPr/>
          <a:lstStyle/>
          <a:p>
            <a:r>
              <a:rPr lang="cs-CZ" dirty="0"/>
              <a:t>Rychlý přehled</a:t>
            </a:r>
          </a:p>
          <a:p>
            <a:r>
              <a:rPr lang="cs-CZ" dirty="0"/>
              <a:t>Dohledání duplicit</a:t>
            </a:r>
          </a:p>
          <a:p>
            <a:endParaRPr lang="cs-CZ" dirty="0"/>
          </a:p>
          <a:p>
            <a:endParaRPr lang="cs-CZ" dirty="0"/>
          </a:p>
          <a:p>
            <a:pPr lvl="1"/>
            <a:endParaRPr lang="cs-CZ" dirty="0"/>
          </a:p>
          <a:p>
            <a:endParaRPr lang="cs-CZ" dirty="0"/>
          </a:p>
        </p:txBody>
      </p:sp>
      <p:pic>
        <p:nvPicPr>
          <p:cNvPr id="7" name="Obrázek 6">
            <a:extLst>
              <a:ext uri="{FF2B5EF4-FFF2-40B4-BE49-F238E27FC236}">
                <a16:creationId xmlns:a16="http://schemas.microsoft.com/office/drawing/2014/main" id="{3513C951-7977-451C-B6AD-D2F6525C0609}"/>
              </a:ext>
            </a:extLst>
          </p:cNvPr>
          <p:cNvPicPr>
            <a:picLocks noChangeAspect="1"/>
          </p:cNvPicPr>
          <p:nvPr/>
        </p:nvPicPr>
        <p:blipFill>
          <a:blip r:embed="rId2"/>
          <a:stretch>
            <a:fillRect/>
          </a:stretch>
        </p:blipFill>
        <p:spPr>
          <a:xfrm>
            <a:off x="3219450" y="3167062"/>
            <a:ext cx="3486150" cy="2295525"/>
          </a:xfrm>
          <a:prstGeom prst="rect">
            <a:avLst/>
          </a:prstGeom>
        </p:spPr>
      </p:pic>
    </p:spTree>
    <p:extLst>
      <p:ext uri="{BB962C8B-B14F-4D97-AF65-F5344CB8AC3E}">
        <p14:creationId xmlns:p14="http://schemas.microsoft.com/office/powerpoint/2010/main" val="2526352494"/>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cz-v11.potx" id="{AF0F71E7-5DF4-4053-86E5-72B8973D7F64}" vid="{53024889-B6B7-4D78-8AB9-6C3BF509ADE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2059</TotalTime>
  <Words>350</Words>
  <Application>Microsoft Office PowerPoint</Application>
  <PresentationFormat>Širokoúhlá obrazovka</PresentationFormat>
  <Paragraphs>81</Paragraphs>
  <Slides>12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12</vt:i4>
      </vt:variant>
    </vt:vector>
  </HeadingPairs>
  <TitlesOfParts>
    <vt:vector size="17" baseType="lpstr">
      <vt:lpstr>Arial</vt:lpstr>
      <vt:lpstr>Open Sans</vt:lpstr>
      <vt:lpstr>Tahoma</vt:lpstr>
      <vt:lpstr>Wingdings</vt:lpstr>
      <vt:lpstr>Prezentace_MU_CZ</vt:lpstr>
      <vt:lpstr>Informatika a statistika ve zdravotnictví  - cvičení</vt:lpstr>
      <vt:lpstr>Data management </vt:lpstr>
      <vt:lpstr>Kvalitní data</vt:lpstr>
      <vt:lpstr>Pokročilé funkce MS Excel</vt:lpstr>
      <vt:lpstr>Základní ovládání</vt:lpstr>
      <vt:lpstr>Filtry</vt:lpstr>
      <vt:lpstr>Vzorce</vt:lpstr>
      <vt:lpstr>Odstranění duplicit, text do sloupců</vt:lpstr>
      <vt:lpstr>Kontingenční tabulka</vt:lpstr>
      <vt:lpstr>Cvičení</vt:lpstr>
      <vt:lpstr>Ukázka práce s relační databází</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Plánování, organizace a hodnocení klinických studií</dc:title>
  <dc:creator>Pavlík Tomáš RNDr. Ph.D.</dc:creator>
  <cp:lastModifiedBy>Klimeš Daniel RNDr. Ph.D.</cp:lastModifiedBy>
  <cp:revision>84</cp:revision>
  <cp:lastPrinted>2022-01-11T08:39:09Z</cp:lastPrinted>
  <dcterms:created xsi:type="dcterms:W3CDTF">2021-01-18T14:37:40Z</dcterms:created>
  <dcterms:modified xsi:type="dcterms:W3CDTF">2022-04-01T07:04:18Z</dcterms:modified>
</cp:coreProperties>
</file>