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92" r:id="rId3"/>
    <p:sldId id="291" r:id="rId4"/>
    <p:sldId id="278" r:id="rId5"/>
    <p:sldId id="279" r:id="rId6"/>
    <p:sldId id="280" r:id="rId7"/>
    <p:sldId id="281" r:id="rId8"/>
    <p:sldId id="282" r:id="rId9"/>
    <p:sldId id="283" r:id="rId10"/>
    <p:sldId id="285" r:id="rId11"/>
    <p:sldId id="286" r:id="rId12"/>
    <p:sldId id="288" r:id="rId13"/>
    <p:sldId id="284" r:id="rId14"/>
    <p:sldId id="289" r:id="rId15"/>
    <p:sldId id="302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287D"/>
    <a:srgbClr val="F01928"/>
    <a:srgbClr val="9100DC"/>
    <a:srgbClr val="5AC8A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77" autoAdjust="0"/>
    <p:restoredTop sz="96754" autoAdjust="0"/>
  </p:normalViewPr>
  <p:slideViewPr>
    <p:cSldViewPr snapToGrid="0">
      <p:cViewPr varScale="1">
        <p:scale>
          <a:sx n="86" d="100"/>
          <a:sy n="86" d="100"/>
        </p:scale>
        <p:origin x="418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907534D-54C1-45F1-848D-D131E25FFB2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502" y="423331"/>
            <a:ext cx="3636264" cy="1069200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97C0165F-2D7A-4224-A2CE-15A0E11D30A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10" name="Rectangle 18">
            <a:extLst>
              <a:ext uri="{FF2B5EF4-FFF2-40B4-BE49-F238E27FC236}">
                <a16:creationId xmlns:a16="http://schemas.microsoft.com/office/drawing/2014/main" id="{C62DBBD6-EEE7-4E17-A9E1-BAAE2E1BAF2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E460895-9029-4EAC-AE49-B3E1E904B9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9EFA240-1600-4C90-ABDA-5BB3C7B63C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F30BC3D-8311-4B42-9A72-001E3518E59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48047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571273EA-F61C-4A0A-ABCC-7E5F2CB6260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378" y="2014200"/>
            <a:ext cx="9623244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7F9DEB8-F8A6-420E-B60D-4515B985E4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7912C5C-7CCE-4F96-8D4B-E736FC1507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FAC0208-8D3C-4F7E-9FA8-7D93594085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9CD2A1-EC28-42B3-9C80-A2CF9AEC95E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87451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42337EB-3F6A-40F1-A459-82F88D226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93CABA6-B5C3-4C4A-88B7-98740FF1D9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30B7306-1EC0-472D-99A7-8AA16CE2C4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F45C31-7B1D-4BBB-855C-18B0EED77BB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522294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5841B0-AAFA-4CC8-9C78-A57E320AC1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C594C3-FF60-4411-8836-1659507DA5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CC23394-F500-4A6E-A63D-0ED812AB40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E178B6-9517-4309-A358-9D2C952A76E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44573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A004C1A-0452-4A1F-A537-12025317D9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7976716-5817-4191-8495-7D19C6E35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301EFE9-6440-4E08-92EB-631C5D9A7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C4C73235-D7BB-4CEB-ACE8-774FFDD1E5E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817005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Upravte štýly predlohy textu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podnadpisov</a:t>
            </a:r>
            <a:endParaRPr lang="cs-CZ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0C0C2-94E5-4A25-A974-4AF5C12FA9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7121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2EF0DE5D-1D11-40AF-8BC3-66C889BF38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833" y="421664"/>
            <a:ext cx="3624021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3D60E5-C9CF-4DD5-A214-2C0A40303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EA0B58-6F80-44DA-BCF2-C8018F01D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alt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864DD8-7531-41D2-B330-A3AD650F0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7C1F2-6D9A-41C3-9388-FC186C980A34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945803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5BF20EB-641E-4534-901F-806964C0DB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0DBDC94-BB85-4907-A8F5-C3DE8CF7593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64966F0-BF21-46C2-AE3F-D341C26FCB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ED2882E9-4E25-42CE-9CDC-AB2AC9B8A2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EA3C484C-9B44-4494-874D-664939972C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BBFAC4E-6185-43C9-B0DE-6943663CBE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B59FD55-BC96-4BB0-A974-ED3755CC0CB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  <p:sldLayoutId id="2147483697" r:id="rId18"/>
    <p:sldLayoutId id="2147483698" r:id="rId19"/>
    <p:sldLayoutId id="2147483699" r:id="rId20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2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sk/l%C3%A1ska-srdce-valent%C3%ADn-romantika-303176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pixabay.com/sk/l%C3%A1ska-srdce-valent%C3%ADn-romantika-303176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8D6E48-A098-416D-9446-53B52CE2E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1" y="2900365"/>
            <a:ext cx="11731459" cy="1171580"/>
          </a:xfrm>
        </p:spPr>
        <p:txBody>
          <a:bodyPr/>
          <a:lstStyle/>
          <a:p>
            <a:pPr>
              <a:lnSpc>
                <a:spcPct val="70000"/>
              </a:lnSpc>
              <a:spcBef>
                <a:spcPts val="600"/>
              </a:spcBef>
              <a:buSzPct val="95000"/>
            </a:pPr>
            <a:r>
              <a:rPr lang="cs-CZ" altLang="cs-CZ" sz="5000" dirty="0"/>
              <a:t>Vyšetření kardiovaskulárního systému</a:t>
            </a:r>
            <a:br>
              <a:rPr lang="cs-CZ" altLang="cs-CZ" sz="2500" dirty="0"/>
            </a:br>
            <a:br>
              <a:rPr lang="cs-CZ" altLang="cs-CZ" sz="2500" dirty="0">
                <a:latin typeface="Constantia" panose="02030602050306030303" pitchFamily="18" charset="0"/>
              </a:rPr>
            </a:br>
            <a:br>
              <a:rPr lang="cs-CZ" altLang="cs-CZ" sz="5000" dirty="0">
                <a:latin typeface="Arial" panose="020B0604020202020204" pitchFamily="34" charset="0"/>
              </a:rPr>
            </a:br>
            <a:endParaRPr lang="cs-CZ" altLang="cs-CZ" sz="5000" dirty="0">
              <a:latin typeface="Arial" panose="020B0604020202020204" pitchFamily="34" charset="0"/>
            </a:endParaRPr>
          </a:p>
        </p:txBody>
      </p:sp>
      <p:sp>
        <p:nvSpPr>
          <p:cNvPr id="9" name="Podnadpis 8">
            <a:extLst>
              <a:ext uri="{FF2B5EF4-FFF2-40B4-BE49-F238E27FC236}">
                <a16:creationId xmlns:a16="http://schemas.microsoft.com/office/drawing/2014/main" id="{065E7519-9118-45E4-9695-6C7986CD4A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sz="25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397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5760D3A-68BA-4245-840D-0609701252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Echokardiografie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2CC4DC9-A147-4D03-AE61-0CF67BDB819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jednorozměrná</a:t>
            </a:r>
            <a:r>
              <a:rPr lang="cs-CZ" altLang="cs-CZ" sz="2200" dirty="0"/>
              <a:t> – k diferenciaci chlopní, velikosti ústí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dvourozměrná</a:t>
            </a:r>
            <a:r>
              <a:rPr lang="cs-CZ" altLang="cs-CZ" sz="2200" dirty="0"/>
              <a:t> – přehlednější, změření velikosti dutin, hybnost stěn, funkce chlopní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Doppler </a:t>
            </a:r>
            <a:r>
              <a:rPr lang="cs-CZ" altLang="cs-CZ" sz="2200" dirty="0"/>
              <a:t>– vyšetření směru a rychlosti krevního proudu, detekce regurgitace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funkční parametr </a:t>
            </a:r>
            <a:r>
              <a:rPr lang="cs-CZ" altLang="cs-CZ" sz="2200" dirty="0"/>
              <a:t>– ejekční frakce levé komory - norma nad 60% </a:t>
            </a:r>
            <a:br>
              <a:rPr lang="cs-CZ" altLang="cs-CZ" sz="2200" dirty="0"/>
            </a:br>
            <a:r>
              <a:rPr lang="cs-CZ" altLang="cs-CZ" sz="2200" dirty="0"/>
              <a:t>(poměr objemu krve vypuzeného v systole k celkovému objemu krve v diastole)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BC9CD1-B48F-4E04-A212-D0279E1E53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7A74705-A009-4008-A216-B328B8E75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132CC847-434D-4800-987E-DFBB930A99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Srdeční katetrizace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F1A19331-7564-4295-BF2E-CC64E91929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0000" y="1692002"/>
            <a:ext cx="10681677" cy="4139998"/>
          </a:xfrm>
        </p:spPr>
        <p:txBody>
          <a:bodyPr>
            <a:normAutofit fontScale="25000" lnSpcReduction="20000"/>
          </a:bodyPr>
          <a:lstStyle/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8800" b="1" dirty="0">
                <a:solidFill>
                  <a:schemeClr val="tx2"/>
                </a:solidFill>
              </a:rPr>
              <a:t>pravostranná</a:t>
            </a:r>
            <a:r>
              <a:rPr lang="cs-CZ" altLang="cs-CZ" sz="8800" dirty="0">
                <a:solidFill>
                  <a:schemeClr val="tx2"/>
                </a:solidFill>
              </a:rPr>
              <a:t> </a:t>
            </a:r>
          </a:p>
          <a:p>
            <a:pPr marL="720000"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8800" dirty="0"/>
              <a:t>cestou centrální žíly do PS, přes trikuspidální chlopeň dále do PK (25/0mmHg), přes poloměsíčitou chlopeň do a. </a:t>
            </a:r>
            <a:r>
              <a:rPr lang="cs-CZ" altLang="cs-CZ" sz="8800" dirty="0" err="1"/>
              <a:t>pulmonalis</a:t>
            </a:r>
            <a:r>
              <a:rPr lang="cs-CZ" altLang="cs-CZ" sz="8800" dirty="0"/>
              <a:t> (25/8mmHg) a do zaklínění (WP) – přenos tlaku z LS</a:t>
            </a:r>
          </a:p>
          <a:p>
            <a:pPr marL="720000"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8800" dirty="0"/>
              <a:t>CVT, plnění PS, tlak PK, tlak AP, WP</a:t>
            </a:r>
          </a:p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8800" b="1" dirty="0">
                <a:solidFill>
                  <a:schemeClr val="tx2"/>
                </a:solidFill>
              </a:rPr>
              <a:t>levostranná</a:t>
            </a:r>
          </a:p>
          <a:p>
            <a:pPr marL="720000"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8800" dirty="0"/>
              <a:t>cestou a. </a:t>
            </a:r>
            <a:r>
              <a:rPr lang="cs-CZ" altLang="cs-CZ" sz="8800" dirty="0" err="1"/>
              <a:t>femoralis</a:t>
            </a:r>
            <a:r>
              <a:rPr lang="cs-CZ" altLang="cs-CZ" sz="8800" dirty="0"/>
              <a:t> retrográdně aortou (120/80mmHg) do LK (120/0-5mmHg)</a:t>
            </a:r>
          </a:p>
          <a:p>
            <a:pPr marL="720000"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8800" dirty="0"/>
              <a:t>nástřik LK – </a:t>
            </a:r>
            <a:r>
              <a:rPr lang="cs-CZ" altLang="cs-CZ" sz="8800" dirty="0" err="1"/>
              <a:t>ventrikulografie</a:t>
            </a:r>
            <a:endParaRPr lang="cs-CZ" altLang="cs-CZ" sz="8800" dirty="0"/>
          </a:p>
          <a:p>
            <a:pPr marL="720000"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8800" dirty="0"/>
              <a:t>nástřik koronárních arterií – zvláštní katetry</a:t>
            </a:r>
          </a:p>
          <a:p>
            <a:pPr marL="720000"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8800" dirty="0"/>
              <a:t>velikost dutiny LK, EF, event. regurgitace do síně, hybnost stěn LK, stav koronárních tepen</a:t>
            </a:r>
          </a:p>
          <a:p>
            <a:pPr fontAlgn="auto">
              <a:spcAft>
                <a:spcPts val="0"/>
              </a:spcAft>
              <a:defRPr/>
            </a:pPr>
            <a:endParaRPr lang="cs-CZ" altLang="cs-CZ" sz="3200" b="1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159F042-9740-480D-BE13-963F752D8C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56AD321-669F-45F2-B39F-2A8EC0F484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968FFACF-AA71-4A1F-B61B-126E9212A0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Funkční vyšetření srdce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C9BF8C25-AF53-4B8E-8155-CE9B7BACEAD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izotonická zátěž – </a:t>
            </a:r>
            <a:r>
              <a:rPr lang="cs-CZ" altLang="cs-CZ" sz="2200" b="1" dirty="0" err="1">
                <a:solidFill>
                  <a:schemeClr val="tx2"/>
                </a:solidFill>
              </a:rPr>
              <a:t>ergometrie</a:t>
            </a:r>
            <a:r>
              <a:rPr lang="cs-CZ" altLang="cs-CZ" sz="2200" b="1" dirty="0">
                <a:solidFill>
                  <a:schemeClr val="tx2"/>
                </a:solidFill>
              </a:rPr>
              <a:t> </a:t>
            </a:r>
          </a:p>
          <a:p>
            <a:pPr marL="882900" indent="-342900">
              <a:buFont typeface="Wingdings" panose="05000000000000000000" pitchFamily="2" charset="2"/>
              <a:buChar char="§"/>
            </a:pPr>
            <a:r>
              <a:rPr lang="cs-CZ" altLang="cs-CZ" sz="2200" dirty="0"/>
              <a:t>kontinuální</a:t>
            </a:r>
          </a:p>
          <a:p>
            <a:pPr marL="882900" indent="-342900">
              <a:buFont typeface="Wingdings" panose="05000000000000000000" pitchFamily="2" charset="2"/>
              <a:buChar char="§"/>
            </a:pPr>
            <a:r>
              <a:rPr lang="cs-CZ" altLang="cs-CZ" sz="2200" dirty="0"/>
              <a:t>stupňovaná (0.5W/kg..1.0W/kg..)</a:t>
            </a:r>
          </a:p>
          <a:p>
            <a:pPr marL="882900" indent="-342900">
              <a:buFont typeface="Wingdings" panose="05000000000000000000" pitchFamily="2" charset="2"/>
              <a:buChar char="§"/>
            </a:pPr>
            <a:r>
              <a:rPr lang="cs-CZ" altLang="cs-CZ" sz="2200" dirty="0"/>
              <a:t>restituce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test</a:t>
            </a:r>
            <a:r>
              <a:rPr lang="cs-CZ" altLang="cs-CZ" sz="2200" dirty="0"/>
              <a:t> ukončen při: stenokardiích, arytmiích, TK nad 230/125, kolapsovém stavu, únavě, dušnosti, bolesti DKK (rumpál)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pracovní tolerance </a:t>
            </a:r>
            <a:r>
              <a:rPr lang="cs-CZ" altLang="cs-CZ" sz="2200" dirty="0"/>
              <a:t>– celý výkon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pracovní kapacita </a:t>
            </a:r>
            <a:r>
              <a:rPr lang="cs-CZ" altLang="cs-CZ" sz="2200" dirty="0"/>
              <a:t>– výkon bez známek ischemie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3FA2BDA-4962-482A-8D06-CF12F05F7A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C8BA39D-A9D7-461B-9A8A-AF5DE8622D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A4EC532A-37A9-457A-8F6C-02393DB905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Vyšetření tepen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5CEFBAB4-9B45-4A28-86E2-AFFCACA6A40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20000" y="1692002"/>
            <a:ext cx="10753200" cy="4445998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pohled</a:t>
            </a:r>
            <a:r>
              <a:rPr lang="cs-CZ" altLang="cs-CZ" sz="2200" dirty="0"/>
              <a:t> – trofické změny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palpačně</a:t>
            </a:r>
            <a:r>
              <a:rPr lang="cs-CZ" altLang="cs-CZ" sz="2200" dirty="0"/>
              <a:t> – tlakové body – karotidy, HKK, DKK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poslech</a:t>
            </a:r>
            <a:r>
              <a:rPr lang="cs-CZ" altLang="cs-CZ" sz="2200" dirty="0"/>
              <a:t> – šelesty nad zúženími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funkční testy</a:t>
            </a:r>
          </a:p>
          <a:p>
            <a:pPr marL="882900" indent="-342900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altLang="cs-CZ" sz="2200" dirty="0"/>
              <a:t>DKK vzhůru, dorsální a plantární flexe, hodnotíme objevení se bolesti, hodnotíme rychlost opětného prokrvení při svěšení</a:t>
            </a:r>
          </a:p>
          <a:p>
            <a:pPr marL="882900" indent="-342900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altLang="cs-CZ" sz="2200" dirty="0"/>
              <a:t>šlapání na místě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Doppler tepen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200" b="1" dirty="0" err="1">
                <a:solidFill>
                  <a:schemeClr val="tx2"/>
                </a:solidFill>
              </a:rPr>
              <a:t>ateriografie</a:t>
            </a:r>
            <a:endParaRPr lang="cs-CZ" altLang="cs-CZ" sz="2200" b="1" dirty="0">
              <a:solidFill>
                <a:schemeClr val="tx2"/>
              </a:solidFill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E2FB82E-6BEE-4530-99A0-6E1B8A406EF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D9EE84B-1446-493A-8241-1BB72E3450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BB0CDEBD-557D-4C38-B197-94BB64DEE3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Vyšetření žil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4B09A148-21F3-43E8-A91D-C3BD0D00F54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pohled</a:t>
            </a:r>
            <a:r>
              <a:rPr lang="cs-CZ" altLang="cs-CZ" sz="2200" dirty="0"/>
              <a:t> – varikozity, otoky, varikózní komplex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pohmat</a:t>
            </a:r>
            <a:r>
              <a:rPr lang="cs-CZ" altLang="cs-CZ" sz="2200" dirty="0"/>
              <a:t> – otoky postupně </a:t>
            </a:r>
            <a:r>
              <a:rPr lang="cs-CZ" altLang="cs-CZ" sz="2200" dirty="0" err="1"/>
              <a:t>indurované</a:t>
            </a:r>
            <a:endParaRPr lang="cs-CZ" altLang="cs-CZ" sz="22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200" b="1" dirty="0" err="1">
                <a:solidFill>
                  <a:schemeClr val="tx2"/>
                </a:solidFill>
              </a:rPr>
              <a:t>Trendelenburgova</a:t>
            </a:r>
            <a:r>
              <a:rPr lang="cs-CZ" altLang="cs-CZ" sz="2200" b="1" dirty="0">
                <a:solidFill>
                  <a:schemeClr val="tx2"/>
                </a:solidFill>
              </a:rPr>
              <a:t> zkouška </a:t>
            </a:r>
            <a:r>
              <a:rPr lang="cs-CZ" altLang="cs-CZ" sz="2200" dirty="0"/>
              <a:t>– vleže zatáhnout končetinu ve stehně a postavit nemocného – naplní-li se zevní žíly. Jsou insuficientní spojky mezi hlubokým a povrchovým systémem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při tromboflebitidě </a:t>
            </a:r>
            <a:r>
              <a:rPr lang="cs-CZ" altLang="cs-CZ" sz="2200" dirty="0"/>
              <a:t>– </a:t>
            </a:r>
            <a:r>
              <a:rPr lang="cs-CZ" altLang="cs-CZ" sz="2200" dirty="0" err="1"/>
              <a:t>Homans</a:t>
            </a:r>
            <a:r>
              <a:rPr lang="cs-CZ" altLang="cs-CZ" sz="2200" dirty="0"/>
              <a:t>, plantární znamení, měření končetin, palpační citlivost podél průběhu žil, </a:t>
            </a:r>
            <a:r>
              <a:rPr lang="cs-CZ" altLang="cs-CZ" sz="2200" dirty="0" err="1"/>
              <a:t>Prattovy</a:t>
            </a:r>
            <a:r>
              <a:rPr lang="cs-CZ" altLang="cs-CZ" sz="2200" dirty="0"/>
              <a:t> žíly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200" dirty="0"/>
              <a:t>Doppler žil, flebografie, izotopová flebografie značeným fibrinem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4D9C615-03A0-4EE5-B8CB-22DD2FA2045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560C863-7E7C-4CF3-9D42-D5D97453AC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DC0CED8-D6B8-4BE1-8F06-5261423452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Klinika interní, geriatrie a praktického lékařství Fakultní nemocnice Brno a Lékařské fakulty Masarykovy univerzity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F4D533C8-0DDA-4128-9E0E-99E45FBF3A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sz="5000" b="1" dirty="0">
              <a:solidFill>
                <a:schemeClr val="tx2"/>
              </a:solidFill>
            </a:endParaRPr>
          </a:p>
          <a:p>
            <a:pPr marL="72000" indent="0" algn="ctr">
              <a:buNone/>
            </a:pPr>
            <a:r>
              <a:rPr lang="cs-CZ" sz="5000" b="1" dirty="0">
                <a:solidFill>
                  <a:schemeClr val="tx2"/>
                </a:solidFill>
              </a:rPr>
              <a:t>Děkuji za pozornost</a:t>
            </a:r>
          </a:p>
          <a:p>
            <a:pPr marL="72000" indent="0" algn="ctr">
              <a:buNone/>
            </a:pPr>
            <a:endParaRPr lang="cs-CZ" sz="5000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0732DA-C453-4D9D-B151-B2F17E28A0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3469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F66E4E6E-9802-4A0D-A0A8-9396265E76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Auskultace (poslech) srdce </a:t>
            </a:r>
          </a:p>
        </p:txBody>
      </p:sp>
      <p:sp>
        <p:nvSpPr>
          <p:cNvPr id="8195" name="Zástupný symbol pro obsah 2">
            <a:extLst>
              <a:ext uri="{FF2B5EF4-FFF2-40B4-BE49-F238E27FC236}">
                <a16:creationId xmlns:a16="http://schemas.microsoft.com/office/drawing/2014/main" id="{3A3073CC-7128-46F4-8EA7-9879BE97BF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altLang="cs-CZ" sz="2200" dirty="0"/>
              <a:t>fonendoskopem v poslechových místech jednotlivých chlopní, sledovat propagaci zvuku (např. v levé axilární čáře, mezi lopatkami, na krku)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200" dirty="0"/>
              <a:t>polohy – vleže na zádech, vleže na levém boku a vsedě, pacient je svlečený do půl těla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200" dirty="0"/>
              <a:t>předchází palpace – úder srdečního hrotu, možných vírů v poslechových místech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200" dirty="0"/>
              <a:t>při normálním dýchání i při pauzách, aby se vyloučily dýchací šelesty ("nadechnout, vydechnout, nedýchat")</a:t>
            </a:r>
          </a:p>
          <a:p>
            <a:endParaRPr lang="cs-CZ" altLang="cs-CZ" dirty="0"/>
          </a:p>
        </p:txBody>
      </p:sp>
      <p:pic>
        <p:nvPicPr>
          <p:cNvPr id="8196" name="Obrázek 4">
            <a:extLst>
              <a:ext uri="{FF2B5EF4-FFF2-40B4-BE49-F238E27FC236}">
                <a16:creationId xmlns:a16="http://schemas.microsoft.com/office/drawing/2014/main" id="{F39854DB-0C8F-4189-A5C1-9AEF05462E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3864" y="328417"/>
            <a:ext cx="2065337" cy="154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D905AED-4E71-4579-91FF-5AC1D9F0E3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5303314-88DA-4B58-AD32-6DF89D65B4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F5F7F21-480C-4B74-824B-0BCBC7B0CD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1D8BD2-FB29-42CE-99C1-E0891BCCE3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9218" name="Nadpis 1">
            <a:extLst>
              <a:ext uri="{FF2B5EF4-FFF2-40B4-BE49-F238E27FC236}">
                <a16:creationId xmlns:a16="http://schemas.microsoft.com/office/drawing/2014/main" id="{C453F94F-E135-4CD7-8346-19AB76DD29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Poslechová místa</a:t>
            </a:r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FE495793-13D8-448C-BFBA-BC838EDB0CA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20000" y="1692002"/>
            <a:ext cx="6465727" cy="4139998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Blip>
                <a:blip r:embed="rId2">
                  <a:extLst>
                    <a:ext uri="{837473B0-CC2E-450A-ABE3-18F120FF3D39}">
                      <a1611:picAttrSrcUrl xmlns:a1611="http://schemas.microsoft.com/office/drawing/2016/11/main" r:id="rId3"/>
                    </a:ext>
                  </a:extLst>
                </a:blip>
              </a:buBlip>
            </a:pPr>
            <a:r>
              <a:rPr lang="cs-CZ" altLang="cs-CZ" sz="2200" dirty="0"/>
              <a:t>aortální chlopeň - 2. mezižebří </a:t>
            </a:r>
            <a:r>
              <a:rPr lang="cs-CZ" altLang="cs-CZ" sz="2200" dirty="0" err="1"/>
              <a:t>parasternálně</a:t>
            </a:r>
            <a:r>
              <a:rPr lang="cs-CZ" altLang="cs-CZ" sz="2200" dirty="0"/>
              <a:t> vpravo </a:t>
            </a:r>
          </a:p>
          <a:p>
            <a:pPr>
              <a:buBlip>
                <a:blip r:embed="rId2">
                  <a:extLst>
                    <a:ext uri="{837473B0-CC2E-450A-ABE3-18F120FF3D39}">
                      <a1611:picAttrSrcUrl xmlns:a1611="http://schemas.microsoft.com/office/drawing/2016/11/main" r:id="rId3"/>
                    </a:ext>
                  </a:extLst>
                </a:blip>
              </a:buBlip>
            </a:pPr>
            <a:r>
              <a:rPr lang="cs-CZ" altLang="cs-CZ" sz="2200" dirty="0"/>
              <a:t>pulmonální chlopeň - 2. mezižebří </a:t>
            </a:r>
            <a:r>
              <a:rPr lang="cs-CZ" altLang="cs-CZ" sz="2200" dirty="0" err="1"/>
              <a:t>parasternálně</a:t>
            </a:r>
            <a:r>
              <a:rPr lang="cs-CZ" altLang="cs-CZ" sz="2200" dirty="0"/>
              <a:t> vlevo </a:t>
            </a:r>
          </a:p>
          <a:p>
            <a:pPr>
              <a:buBlip>
                <a:blip r:embed="rId2">
                  <a:extLst>
                    <a:ext uri="{837473B0-CC2E-450A-ABE3-18F120FF3D39}">
                      <a1611:picAttrSrcUrl xmlns:a1611="http://schemas.microsoft.com/office/drawing/2016/11/main" r:id="rId3"/>
                    </a:ext>
                  </a:extLst>
                </a:blip>
              </a:buBlip>
            </a:pPr>
            <a:r>
              <a:rPr lang="cs-CZ" altLang="cs-CZ" sz="2200" dirty="0"/>
              <a:t>trikuspidální chlopeň – při levém okraji a  nad dolním sternem </a:t>
            </a:r>
          </a:p>
          <a:p>
            <a:pPr>
              <a:buBlip>
                <a:blip r:embed="rId2">
                  <a:extLst>
                    <a:ext uri="{837473B0-CC2E-450A-ABE3-18F120FF3D39}">
                      <a1611:picAttrSrcUrl xmlns:a1611="http://schemas.microsoft.com/office/drawing/2016/11/main" r:id="rId3"/>
                    </a:ext>
                  </a:extLst>
                </a:blip>
              </a:buBlip>
            </a:pPr>
            <a:r>
              <a:rPr lang="cs-CZ" altLang="cs-CZ" sz="2200" dirty="0"/>
              <a:t>mitrální chlopeň – oblast srdečního hrotu</a:t>
            </a:r>
            <a:br>
              <a:rPr lang="cs-CZ" altLang="cs-CZ" dirty="0"/>
            </a:br>
            <a:endParaRPr lang="cs-CZ" altLang="cs-CZ" dirty="0"/>
          </a:p>
        </p:txBody>
      </p:sp>
      <p:pic>
        <p:nvPicPr>
          <p:cNvPr id="9221" name="Obrázek 5" descr="Obsah obrázku osoba, držení, oblečení, voda&#10;&#10;Popis byl vytvořen automaticky">
            <a:extLst>
              <a:ext uri="{FF2B5EF4-FFF2-40B4-BE49-F238E27FC236}">
                <a16:creationId xmlns:a16="http://schemas.microsoft.com/office/drawing/2014/main" id="{F27CDED2-7645-4466-A4F5-F79C7FCB19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807" y="1692002"/>
            <a:ext cx="459581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20001A0A-18C6-413C-8599-599CBE0D53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Srdeční revoluce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E101DCDC-0713-4208-BB7E-A278100A34F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8800" b="1" dirty="0">
                <a:solidFill>
                  <a:schemeClr val="tx2"/>
                </a:solidFill>
              </a:rPr>
              <a:t>práce chlopní </a:t>
            </a:r>
          </a:p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8800" dirty="0"/>
              <a:t>1. ozva (systolická) </a:t>
            </a:r>
            <a:br>
              <a:rPr lang="cs-CZ" altLang="cs-CZ" sz="8800" dirty="0"/>
            </a:br>
            <a:r>
              <a:rPr lang="cs-CZ" altLang="cs-CZ" sz="8800" dirty="0"/>
              <a:t>– uzavření cípatých chlopní (</a:t>
            </a:r>
            <a:r>
              <a:rPr lang="cs-CZ" altLang="cs-CZ" sz="8800" dirty="0" err="1"/>
              <a:t>dvojcípá-mitrální</a:t>
            </a:r>
            <a:r>
              <a:rPr lang="cs-CZ" altLang="cs-CZ" sz="8800" dirty="0"/>
              <a:t>, </a:t>
            </a:r>
            <a:r>
              <a:rPr lang="cs-CZ" altLang="cs-CZ" sz="8800" dirty="0" err="1"/>
              <a:t>trojcípá-trikuspidální</a:t>
            </a:r>
            <a:r>
              <a:rPr lang="cs-CZ" altLang="cs-CZ" sz="8800" dirty="0"/>
              <a:t>), otevření </a:t>
            </a:r>
            <a:r>
              <a:rPr lang="cs-CZ" altLang="cs-CZ" sz="8800" dirty="0" err="1"/>
              <a:t>měsíčitých</a:t>
            </a:r>
            <a:r>
              <a:rPr lang="cs-CZ" altLang="cs-CZ" sz="8800" dirty="0"/>
              <a:t> chlopní </a:t>
            </a:r>
            <a:br>
              <a:rPr lang="cs-CZ" altLang="cs-CZ" sz="8800" dirty="0"/>
            </a:br>
            <a:r>
              <a:rPr lang="cs-CZ" altLang="cs-CZ" sz="8800" dirty="0"/>
              <a:t>– hlubší tón</a:t>
            </a:r>
          </a:p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8800" dirty="0"/>
              <a:t>2. ozva (diastolická) </a:t>
            </a:r>
            <a:br>
              <a:rPr lang="cs-CZ" altLang="cs-CZ" sz="8800" dirty="0"/>
            </a:br>
            <a:r>
              <a:rPr lang="cs-CZ" altLang="cs-CZ" sz="8800" dirty="0"/>
              <a:t>– uzavření poloměsíčitých chlopní (aortální, plicní), otevření cípatých chlopní </a:t>
            </a:r>
            <a:br>
              <a:rPr lang="cs-CZ" altLang="cs-CZ" sz="8800" dirty="0"/>
            </a:br>
            <a:r>
              <a:rPr lang="cs-CZ" altLang="cs-CZ" sz="8800" dirty="0"/>
              <a:t>– vyšší tón</a:t>
            </a:r>
          </a:p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8800" b="1" dirty="0">
                <a:solidFill>
                  <a:schemeClr val="tx2"/>
                </a:solidFill>
              </a:rPr>
              <a:t>odchylky chlopní </a:t>
            </a:r>
          </a:p>
          <a:p>
            <a:pPr marL="720000"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8800" dirty="0"/>
              <a:t>zúžení, stenóza Mi ústí, pulmonálního ústí</a:t>
            </a:r>
          </a:p>
          <a:p>
            <a:pPr marL="720000"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8800" dirty="0"/>
              <a:t>nedomykavost Mi chlopně, </a:t>
            </a:r>
            <a:r>
              <a:rPr lang="cs-CZ" altLang="cs-CZ" sz="8800" dirty="0" err="1"/>
              <a:t>Ao</a:t>
            </a:r>
            <a:r>
              <a:rPr lang="cs-CZ" altLang="cs-CZ" sz="8800" dirty="0"/>
              <a:t> chlopně</a:t>
            </a:r>
          </a:p>
          <a:p>
            <a:pPr fontAlgn="auto">
              <a:spcAft>
                <a:spcPts val="0"/>
              </a:spcAft>
              <a:buNone/>
              <a:defRPr/>
            </a:pPr>
            <a:endParaRPr lang="cs-CZ" alt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5FB318B-5C47-40C7-9233-D6F297FE032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0B310A7-84BA-4CB0-B6CC-87D6044FA8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3146CA2E-DF6F-4D0C-B188-AE3A9A56FA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Šelesty</a:t>
            </a:r>
          </a:p>
        </p:txBody>
      </p:sp>
      <p:pic>
        <p:nvPicPr>
          <p:cNvPr id="11267" name="Zástupný obsah 3">
            <a:extLst>
              <a:ext uri="{FF2B5EF4-FFF2-40B4-BE49-F238E27FC236}">
                <a16:creationId xmlns:a16="http://schemas.microsoft.com/office/drawing/2014/main" id="{12CE34B9-756B-4E80-AAF5-81D9F344FA5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999" y="1600199"/>
            <a:ext cx="3277465" cy="4457353"/>
          </a:xfrm>
        </p:spPr>
      </p:pic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52BA959-249B-4C3D-ABE8-A2242C0ED96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4272000" y="1612037"/>
            <a:ext cx="6611788" cy="4525963"/>
          </a:xfrm>
        </p:spPr>
        <p:txBody>
          <a:bodyPr>
            <a:normAutofit/>
          </a:bodyPr>
          <a:lstStyle/>
          <a:p>
            <a:pPr marL="342900" indent="-342900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2200" b="1" dirty="0">
                <a:solidFill>
                  <a:schemeClr val="tx2"/>
                </a:solidFill>
              </a:rPr>
              <a:t>systolický ejekční </a:t>
            </a:r>
            <a:r>
              <a:rPr lang="cs-CZ" altLang="cs-CZ" sz="2200" dirty="0"/>
              <a:t>– při zúžení ústí, kterým krev teče v systole (</a:t>
            </a:r>
            <a:r>
              <a:rPr lang="cs-CZ" altLang="cs-CZ" sz="2200" dirty="0" err="1"/>
              <a:t>ao</a:t>
            </a:r>
            <a:r>
              <a:rPr lang="cs-CZ" altLang="cs-CZ" sz="2200" dirty="0"/>
              <a:t>, </a:t>
            </a:r>
            <a:r>
              <a:rPr lang="cs-CZ" altLang="cs-CZ" sz="2200" dirty="0" err="1"/>
              <a:t>pulm</a:t>
            </a:r>
            <a:r>
              <a:rPr lang="cs-CZ" altLang="cs-CZ" sz="2200" dirty="0"/>
              <a:t>)</a:t>
            </a:r>
          </a:p>
          <a:p>
            <a:pPr marL="342900" indent="-342900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2200" b="1" dirty="0">
                <a:solidFill>
                  <a:schemeClr val="tx2"/>
                </a:solidFill>
              </a:rPr>
              <a:t>systolický regurgitační </a:t>
            </a:r>
            <a:r>
              <a:rPr lang="cs-CZ" altLang="cs-CZ" sz="2200" dirty="0"/>
              <a:t>– při nedomykavosti chlopně, který je v systole zavřená</a:t>
            </a:r>
          </a:p>
          <a:p>
            <a:pPr marL="342900" indent="-342900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2200" b="1" dirty="0">
                <a:solidFill>
                  <a:schemeClr val="tx2"/>
                </a:solidFill>
              </a:rPr>
              <a:t>diastolický</a:t>
            </a:r>
            <a:r>
              <a:rPr lang="cs-CZ" altLang="cs-CZ" sz="2200" dirty="0"/>
              <a:t> – při zúžení ústí, kterým teče krev v diastole (mi, </a:t>
            </a:r>
            <a:r>
              <a:rPr lang="cs-CZ" altLang="cs-CZ" sz="2200" dirty="0" err="1"/>
              <a:t>tricusp</a:t>
            </a:r>
            <a:r>
              <a:rPr lang="cs-CZ" altLang="cs-CZ" sz="2200" dirty="0"/>
              <a:t>)</a:t>
            </a:r>
          </a:p>
          <a:p>
            <a:pPr marL="342900" indent="-342900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2200" b="1" dirty="0">
                <a:solidFill>
                  <a:schemeClr val="tx2"/>
                </a:solidFill>
              </a:rPr>
              <a:t>diastolický regurgitační</a:t>
            </a:r>
            <a:r>
              <a:rPr lang="cs-CZ" altLang="cs-CZ" sz="2200" dirty="0"/>
              <a:t> – při nedomykavosti chlopně, která je v diastole zavřena (</a:t>
            </a:r>
            <a:r>
              <a:rPr lang="cs-CZ" altLang="cs-CZ" sz="2200" dirty="0" err="1"/>
              <a:t>ao</a:t>
            </a:r>
            <a:r>
              <a:rPr lang="cs-CZ" altLang="cs-CZ" sz="2200" dirty="0"/>
              <a:t>, </a:t>
            </a:r>
            <a:r>
              <a:rPr lang="cs-CZ" altLang="cs-CZ" sz="2200" dirty="0" err="1"/>
              <a:t>pulm</a:t>
            </a:r>
            <a:r>
              <a:rPr lang="cs-CZ" altLang="cs-CZ" sz="2200" dirty="0"/>
              <a:t>)</a:t>
            </a:r>
          </a:p>
          <a:p>
            <a:pPr marL="342900" indent="-342900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2200" dirty="0"/>
              <a:t>růstové šelesty, funkční šelesty, prolaps mitrální chlopně</a:t>
            </a:r>
          </a:p>
          <a:p>
            <a:pPr fontAlgn="auto"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7C13D6F-61FE-4BE4-A7AB-BBFF447327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70F4C55-AEA3-4D89-B905-E15BB017BA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09EEBFDF-0C6A-4CD7-9FF7-EB09874E3A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Charakteristika šelestu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F03516D0-F794-4149-B3BC-797FC5D150D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2200" dirty="0"/>
              <a:t>časové umístění (systolický, diastolický)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2200" dirty="0"/>
              <a:t>maximum slyšitelnosti (poslechové místo)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2200" dirty="0"/>
              <a:t>propagace (krk, axila, Erbův bod)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2200" dirty="0"/>
              <a:t>síla (1-6, 1 skoro neslyšný, 3 hlučný bez víru, 4 hmatný vír, 6 slyšet i po oddálení fonendoskopu)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2200" dirty="0"/>
              <a:t>druh zvuku – </a:t>
            </a:r>
            <a:r>
              <a:rPr lang="cs-CZ" altLang="cs-CZ" sz="2200" dirty="0" err="1"/>
              <a:t>dmychavý</a:t>
            </a:r>
            <a:r>
              <a:rPr lang="cs-CZ" altLang="cs-CZ" sz="2200" dirty="0"/>
              <a:t>, hrčivý, jemný, muzikální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2200" dirty="0"/>
              <a:t>fonokardiografie – starší metoda plně nahrazena ultrazvukem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00380F0-F9F2-4C2A-AD3D-36BBADA946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CB1BBD1-B61B-429E-9E61-26AA13256D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A50F89DE-1585-4BB8-8358-4C36D7351D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EKG</a:t>
            </a:r>
          </a:p>
        </p:txBody>
      </p:sp>
      <p:pic>
        <p:nvPicPr>
          <p:cNvPr id="13315" name="Zástupný obsah 3" descr="Obsah obrázku kreslení&#10;&#10;Popis byl vytvořen automaticky">
            <a:extLst>
              <a:ext uri="{FF2B5EF4-FFF2-40B4-BE49-F238E27FC236}">
                <a16:creationId xmlns:a16="http://schemas.microsoft.com/office/drawing/2014/main" id="{CD751B3C-5475-464C-AB05-667B1BB355C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0000" y="1600199"/>
            <a:ext cx="4353706" cy="4462549"/>
          </a:xfrm>
        </p:spPr>
      </p:pic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2B9E46C-DEA7-43C1-8B9D-0A606C7095A4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342542" y="1436806"/>
            <a:ext cx="5384800" cy="4525963"/>
          </a:xfrm>
        </p:spPr>
        <p:txBody>
          <a:bodyPr/>
          <a:lstStyle/>
          <a:p>
            <a:pPr marL="342900" indent="-342900" fontAlgn="auto">
              <a:lnSpc>
                <a:spcPct val="150000"/>
              </a:lnSpc>
              <a:spcAft>
                <a:spcPts val="0"/>
              </a:spcAft>
              <a:buBlip>
                <a:blip r:embed="rId3">
                  <a:extLst>
                    <a:ext uri="{837473B0-CC2E-450A-ABE3-18F120FF3D39}">
                      <a1611:picAttrSrcUrl xmlns:a1611="http://schemas.microsoft.com/office/drawing/2016/11/main" r:id="rId4"/>
                    </a:ext>
                  </a:extLst>
                </a:blip>
              </a:buBlip>
              <a:defRPr/>
            </a:pPr>
            <a:r>
              <a:rPr lang="cs-CZ" altLang="cs-CZ" sz="2200" dirty="0"/>
              <a:t>elektrokardiografie, elektrokardiogram</a:t>
            </a:r>
          </a:p>
          <a:p>
            <a:pPr marL="342900" indent="-342900" fontAlgn="auto">
              <a:lnSpc>
                <a:spcPct val="150000"/>
              </a:lnSpc>
              <a:spcAft>
                <a:spcPts val="0"/>
              </a:spcAft>
              <a:buBlip>
                <a:blip r:embed="rId3">
                  <a:extLst>
                    <a:ext uri="{837473B0-CC2E-450A-ABE3-18F120FF3D39}">
                      <a1611:picAttrSrcUrl xmlns:a1611="http://schemas.microsoft.com/office/drawing/2016/11/main" r:id="rId4"/>
                    </a:ext>
                  </a:extLst>
                </a:blip>
              </a:buBlip>
              <a:defRPr/>
            </a:pPr>
            <a:r>
              <a:rPr lang="cs-CZ" altLang="cs-CZ" sz="2200" dirty="0"/>
              <a:t>technika snímání - umístění elektrod, poloha nemocného, obsluha přístroje, uzemnění</a:t>
            </a:r>
          </a:p>
          <a:p>
            <a:pPr marL="342900" indent="-342900" fontAlgn="auto">
              <a:lnSpc>
                <a:spcPct val="150000"/>
              </a:lnSpc>
              <a:spcAft>
                <a:spcPts val="0"/>
              </a:spcAft>
              <a:buBlip>
                <a:blip r:embed="rId3">
                  <a:extLst>
                    <a:ext uri="{837473B0-CC2E-450A-ABE3-18F120FF3D39}">
                      <a1611:picAttrSrcUrl xmlns:a1611="http://schemas.microsoft.com/office/drawing/2016/11/main" r:id="rId4"/>
                    </a:ext>
                  </a:extLst>
                </a:blip>
              </a:buBlip>
              <a:defRPr/>
            </a:pPr>
            <a:r>
              <a:rPr lang="cs-CZ" altLang="cs-CZ" sz="2200" dirty="0"/>
              <a:t>princip zápisu – I – LP-PP, II – PP-LN, III – LN-LP, augmentační svody, hrudní svody, PN – uzemnění</a:t>
            </a:r>
          </a:p>
          <a:p>
            <a:pPr fontAlgn="auto"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8FA8143-EA57-438B-B12E-7C0D2D89ED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C56221A-B9C6-44D6-9958-263B5B3409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1C23380E-7240-4B89-B06E-8BB30B1A2C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Postup popisu EKG</a:t>
            </a:r>
          </a:p>
        </p:txBody>
      </p:sp>
      <p:pic>
        <p:nvPicPr>
          <p:cNvPr id="14339" name="Zástupný obsah 3">
            <a:extLst>
              <a:ext uri="{FF2B5EF4-FFF2-40B4-BE49-F238E27FC236}">
                <a16:creationId xmlns:a16="http://schemas.microsoft.com/office/drawing/2014/main" id="{76FFC86C-868E-40CE-8EBF-BAA874DD1D9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0000" y="1600200"/>
            <a:ext cx="4256392" cy="4525963"/>
          </a:xfrm>
        </p:spPr>
      </p:pic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C87553A3-BFAE-4EF1-A260-50D44B82FBBB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666223" y="1527372"/>
            <a:ext cx="5384800" cy="4525963"/>
          </a:xfrm>
        </p:spPr>
        <p:txBody>
          <a:bodyPr>
            <a:normAutofit fontScale="92500" lnSpcReduction="10000"/>
          </a:bodyPr>
          <a:lstStyle/>
          <a:p>
            <a:pPr marL="342900" indent="-342900" fontAlgn="auto"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400" dirty="0"/>
              <a:t>rytmus – </a:t>
            </a:r>
            <a:r>
              <a:rPr lang="cs-CZ" altLang="cs-CZ" sz="2400" dirty="0" err="1"/>
              <a:t>reg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irreg</a:t>
            </a:r>
            <a:r>
              <a:rPr lang="cs-CZ" altLang="cs-CZ" sz="2400" dirty="0"/>
              <a:t>, sinusový, jiný</a:t>
            </a:r>
          </a:p>
          <a:p>
            <a:pPr marL="342900" indent="-342900" fontAlgn="auto"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400" dirty="0"/>
              <a:t>vlna P – velikost, tvar, orientace</a:t>
            </a:r>
          </a:p>
          <a:p>
            <a:pPr marL="342900" indent="-342900" fontAlgn="auto"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400" dirty="0"/>
              <a:t>interval PQ – 0.12-0.20s, prodloužení – a-v blok</a:t>
            </a:r>
          </a:p>
          <a:p>
            <a:pPr marL="342900" indent="-342900" fontAlgn="auto"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400" dirty="0"/>
              <a:t>komplex QRS – šířka – 0.08-0.10s, 0.11-0.12 – inkompletní blokáda </a:t>
            </a:r>
            <a:r>
              <a:rPr lang="cs-CZ" altLang="cs-CZ" sz="2400" dirty="0" err="1"/>
              <a:t>Tawarova</a:t>
            </a:r>
            <a:r>
              <a:rPr lang="cs-CZ" altLang="cs-CZ" sz="2400" dirty="0"/>
              <a:t> raménka, nad 0.12s – kompletní blokáda</a:t>
            </a:r>
          </a:p>
          <a:p>
            <a:pPr marL="342900" indent="-342900" fontAlgn="auto"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400" dirty="0"/>
              <a:t>výška – 1mV – 1cm, Sokolov-Lyon – SV2+RV5 nad 35mm – hypertrofie LK</a:t>
            </a:r>
          </a:p>
          <a:p>
            <a:pPr marL="342900" indent="-342900" fontAlgn="auto"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400" dirty="0"/>
              <a:t>úsek ST – izoelektrický, elevace,      deprese – vodorovné, sestupné, vzestupné</a:t>
            </a:r>
          </a:p>
          <a:p>
            <a:pPr marL="342900" indent="-342900" fontAlgn="auto"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400" dirty="0"/>
              <a:t>přechodná zóna – V3-4</a:t>
            </a:r>
          </a:p>
          <a:p>
            <a:pPr fontAlgn="auto"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70CAABC-4CAD-4476-9271-8CDCC5D99BA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C7415CD-69CF-4ACF-8033-03DE9FC572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8526B3EA-D8E7-47C4-9C8E-F4047E2D0A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Izometrická zátěž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494EF63D-BF9B-45EF-A2D7-8FDF68B67C1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2200" dirty="0"/>
              <a:t>pouze silová – stisk balónku, zvýrazní se poruchy kinetiky při echokardiografii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2200" dirty="0"/>
              <a:t>reakce TK – vzestup systolického i diastolického tlaku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cs-CZ" altLang="cs-CZ" sz="4000" b="1" dirty="0">
                <a:solidFill>
                  <a:schemeClr val="tx2"/>
                </a:solidFill>
                <a:latin typeface="+mj-lt"/>
              </a:rPr>
              <a:t>Izotopové vyšetření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2200" dirty="0"/>
              <a:t>aplikace izotopu do myokardu, </a:t>
            </a:r>
            <a:r>
              <a:rPr lang="cs-CZ" altLang="cs-CZ" sz="2200" dirty="0" err="1"/>
              <a:t>gamakamera</a:t>
            </a:r>
            <a:r>
              <a:rPr lang="cs-CZ" altLang="cs-CZ" sz="2200" dirty="0"/>
              <a:t> detekuje prokrvení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C7DD2B1-FDF0-4C52-86A7-A0EF3141088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AE59293-6807-4F01-9106-EE1C632A99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D93CEC68-B0E2-4F50-9397-CF56FB426367}" vid="{25042F54-EE2F-4CAA-B106-EE257721CFC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prezentace-med-cz-fnbrno-v02</Template>
  <TotalTime>2160</TotalTime>
  <Words>1031</Words>
  <Application>Microsoft Office PowerPoint</Application>
  <PresentationFormat>Širokoúhlá obrazovka</PresentationFormat>
  <Paragraphs>115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Constantia</vt:lpstr>
      <vt:lpstr>Tahoma</vt:lpstr>
      <vt:lpstr>Wingdings</vt:lpstr>
      <vt:lpstr>Prezentace_MU_CZ</vt:lpstr>
      <vt:lpstr>Vyšetření kardiovaskulárního systému   </vt:lpstr>
      <vt:lpstr>Auskultace (poslech) srdce </vt:lpstr>
      <vt:lpstr>Poslechová místa</vt:lpstr>
      <vt:lpstr>Srdeční revoluce</vt:lpstr>
      <vt:lpstr>Šelesty</vt:lpstr>
      <vt:lpstr>Charakteristika šelestu</vt:lpstr>
      <vt:lpstr>EKG</vt:lpstr>
      <vt:lpstr>Postup popisu EKG</vt:lpstr>
      <vt:lpstr>Izometrická zátěž</vt:lpstr>
      <vt:lpstr>Echokardiografie</vt:lpstr>
      <vt:lpstr>Srdeční katetrizace</vt:lpstr>
      <vt:lpstr>Funkční vyšetření srdce</vt:lpstr>
      <vt:lpstr>Vyšetření tepen</vt:lpstr>
      <vt:lpstr>Vyšetření žil</vt:lpstr>
      <vt:lpstr>Prezentace aplikace PowerPoint</vt:lpstr>
    </vt:vector>
  </TitlesOfParts>
  <Company>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Jitka Skládaná</dc:creator>
  <cp:lastModifiedBy>Hana Matějovská Kubešová</cp:lastModifiedBy>
  <cp:revision>167</cp:revision>
  <cp:lastPrinted>1601-01-01T00:00:00Z</cp:lastPrinted>
  <dcterms:created xsi:type="dcterms:W3CDTF">2021-04-27T07:29:37Z</dcterms:created>
  <dcterms:modified xsi:type="dcterms:W3CDTF">2021-09-04T19:18:28Z</dcterms:modified>
</cp:coreProperties>
</file>