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Lst>
  <p:notesMasterIdLst>
    <p:notesMasterId r:id="rId53"/>
  </p:notesMasterIdLst>
  <p:handoutMasterIdLst>
    <p:handoutMasterId r:id="rId54"/>
  </p:handoutMasterIdLst>
  <p:sldIdLst>
    <p:sldId id="256" r:id="rId2"/>
    <p:sldId id="295" r:id="rId3"/>
    <p:sldId id="257" r:id="rId4"/>
    <p:sldId id="296" r:id="rId5"/>
    <p:sldId id="297" r:id="rId6"/>
    <p:sldId id="298" r:id="rId7"/>
    <p:sldId id="258" r:id="rId8"/>
    <p:sldId id="259" r:id="rId9"/>
    <p:sldId id="260" r:id="rId10"/>
    <p:sldId id="261" r:id="rId11"/>
    <p:sldId id="262" r:id="rId12"/>
    <p:sldId id="301" r:id="rId13"/>
    <p:sldId id="299" r:id="rId14"/>
    <p:sldId id="300" r:id="rId15"/>
    <p:sldId id="263" r:id="rId16"/>
    <p:sldId id="264" r:id="rId17"/>
    <p:sldId id="265" r:id="rId18"/>
    <p:sldId id="305" r:id="rId19"/>
    <p:sldId id="266" r:id="rId20"/>
    <p:sldId id="267" r:id="rId21"/>
    <p:sldId id="306" r:id="rId22"/>
    <p:sldId id="268" r:id="rId23"/>
    <p:sldId id="269" r:id="rId24"/>
    <p:sldId id="270" r:id="rId25"/>
    <p:sldId id="307" r:id="rId26"/>
    <p:sldId id="272" r:id="rId27"/>
    <p:sldId id="273" r:id="rId28"/>
    <p:sldId id="274" r:id="rId29"/>
    <p:sldId id="275" r:id="rId30"/>
    <p:sldId id="276" r:id="rId31"/>
    <p:sldId id="277" r:id="rId32"/>
    <p:sldId id="278" r:id="rId33"/>
    <p:sldId id="279" r:id="rId34"/>
    <p:sldId id="281" r:id="rId35"/>
    <p:sldId id="280"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71" r:id="rId49"/>
    <p:sldId id="304" r:id="rId50"/>
    <p:sldId id="294" r:id="rId51"/>
    <p:sldId id="302" r:id="rId52"/>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00287D"/>
    <a:srgbClr val="F01928"/>
    <a:srgbClr val="9100DC"/>
    <a:srgbClr val="5AC8A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75" autoAdjust="0"/>
    <p:restoredTop sz="96754" autoAdjust="0"/>
  </p:normalViewPr>
  <p:slideViewPr>
    <p:cSldViewPr snapToGrid="0">
      <p:cViewPr varScale="1">
        <p:scale>
          <a:sx n="50" d="100"/>
          <a:sy n="50" d="100"/>
        </p:scale>
        <p:origin x="62" y="163"/>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5" name="Obrázek 4">
            <a:extLst>
              <a:ext uri="{FF2B5EF4-FFF2-40B4-BE49-F238E27FC236}">
                <a16:creationId xmlns:a16="http://schemas.microsoft.com/office/drawing/2014/main" id="{C907534D-54C1-45F1-848D-D131E25FFB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8502" y="423331"/>
            <a:ext cx="3636264" cy="1069200"/>
          </a:xfrm>
          <a:prstGeom prst="rect">
            <a:avLst/>
          </a:prstGeom>
        </p:spPr>
      </p:pic>
      <p:sp>
        <p:nvSpPr>
          <p:cNvPr id="9" name="Rectangle 17">
            <a:extLst>
              <a:ext uri="{FF2B5EF4-FFF2-40B4-BE49-F238E27FC236}">
                <a16:creationId xmlns:a16="http://schemas.microsoft.com/office/drawing/2014/main" id="{97C0165F-2D7A-4224-A2CE-15A0E11D30A1}"/>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a:t>Klinika interní, geriatrie a praktického lékařství Fakultní nemocnice Brno a Lékařské fakulty Masarykovy univerzity</a:t>
            </a:r>
            <a:endParaRPr lang="cs-CZ" dirty="0"/>
          </a:p>
        </p:txBody>
      </p:sp>
      <p:sp>
        <p:nvSpPr>
          <p:cNvPr id="10" name="Rectangle 18">
            <a:extLst>
              <a:ext uri="{FF2B5EF4-FFF2-40B4-BE49-F238E27FC236}">
                <a16:creationId xmlns:a16="http://schemas.microsoft.com/office/drawing/2014/main" id="{C62DBBD6-EEE7-4E17-A9E1-BAAE2E1BAF2B}"/>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935384140"/>
      </p:ext>
    </p:extLst>
  </p:cSld>
  <p:clrMapOvr>
    <a:masterClrMapping/>
  </p:clrMapOvr>
  <p:extLst mod="1">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t>Klinika interní, geriatrie a praktického lékařství Fakultní nemocnice Brno a Lékařské fakulty Masarykovy univerzity</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14" name="Obrázek 13">
            <a:extLst>
              <a:ext uri="{FF2B5EF4-FFF2-40B4-BE49-F238E27FC236}">
                <a16:creationId xmlns:a16="http://schemas.microsoft.com/office/drawing/2014/main" id="{8E460895-9029-4EAC-AE49-B3E1E904B9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224" y="6055200"/>
            <a:ext cx="2032390" cy="59760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Klinika interní, geriatrie a praktického lékařství Fakultní nemocnice Brno a Lékařské fakulty Masarykovy univerzity</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69EFA240-1600-4C90-ABDA-5BB3C7B63C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224" y="6055200"/>
            <a:ext cx="2032390" cy="59760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F01928"/>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Klinika interní, geriatrie a praktického lékařství Fakultní nemocnice Brno a Lékařské fakulty Masarykovy univerzity</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7" name="Obrázek 6">
            <a:extLst>
              <a:ext uri="{FF2B5EF4-FFF2-40B4-BE49-F238E27FC236}">
                <a16:creationId xmlns:a16="http://schemas.microsoft.com/office/drawing/2014/main" id="{DF30BC3D-8311-4B42-9A72-001E3518E5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224" y="6048047"/>
            <a:ext cx="2032390" cy="597600"/>
          </a:xfrm>
          <a:prstGeom prst="rect">
            <a:avLst/>
          </a:prstGeom>
        </p:spPr>
      </p:pic>
    </p:spTree>
    <p:extLst>
      <p:ext uri="{BB962C8B-B14F-4D97-AF65-F5344CB8AC3E}">
        <p14:creationId xmlns:p14="http://schemas.microsoft.com/office/powerpoint/2010/main" val="316385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MED">
    <p:bg>
      <p:bgPr>
        <a:solidFill>
          <a:srgbClr val="F01928"/>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571273EA-F61C-4A0A-ABCC-7E5F2CB626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4378" y="2014200"/>
            <a:ext cx="9623244" cy="2829600"/>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3" name="Grafický objekt 2">
            <a:extLst>
              <a:ext uri="{FF2B5EF4-FFF2-40B4-BE49-F238E27FC236}">
                <a16:creationId xmlns:a16="http://schemas.microsoft.com/office/drawing/2014/main" id="{92B68BC3-67A3-A244-8F7B-2ACD0926D3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3304" y="1950397"/>
            <a:ext cx="8685390" cy="2957206"/>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7F9DEB8-F8A6-420E-B60D-4515B985E46F}"/>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3" name="Rectangle 5">
            <a:extLst>
              <a:ext uri="{FF2B5EF4-FFF2-40B4-BE49-F238E27FC236}">
                <a16:creationId xmlns:a16="http://schemas.microsoft.com/office/drawing/2014/main" id="{17912C5C-7CCE-4F96-8D4B-E736FC1507F3}"/>
              </a:ext>
            </a:extLst>
          </p:cNvPr>
          <p:cNvSpPr>
            <a:spLocks noGrp="1" noChangeArrowheads="1"/>
          </p:cNvSpPr>
          <p:nvPr>
            <p:ph type="ftr" sz="quarter" idx="11"/>
          </p:nvPr>
        </p:nvSpPr>
        <p:spPr>
          <a:ln/>
        </p:spPr>
        <p:txBody>
          <a:bodyPr/>
          <a:lstStyle>
            <a:lvl1pPr>
              <a:defRPr/>
            </a:lvl1pPr>
          </a:lstStyle>
          <a:p>
            <a:pPr>
              <a:defRPr/>
            </a:pPr>
            <a:r>
              <a:rPr lang="cs-CZ" altLang="cs-CZ"/>
              <a:t>Klinika interní, geriatrie a praktického lékařství Fakultní nemocnice Brno a Lékařské fakulty Masarykovy univerzity</a:t>
            </a:r>
          </a:p>
        </p:txBody>
      </p:sp>
      <p:sp>
        <p:nvSpPr>
          <p:cNvPr id="4" name="Rectangle 6">
            <a:extLst>
              <a:ext uri="{FF2B5EF4-FFF2-40B4-BE49-F238E27FC236}">
                <a16:creationId xmlns:a16="http://schemas.microsoft.com/office/drawing/2014/main" id="{DFAC0208-8D3C-4F7E-9FA8-7D93594085FE}"/>
              </a:ext>
            </a:extLst>
          </p:cNvPr>
          <p:cNvSpPr>
            <a:spLocks noGrp="1" noChangeArrowheads="1"/>
          </p:cNvSpPr>
          <p:nvPr>
            <p:ph type="sldNum" sz="quarter" idx="12"/>
          </p:nvPr>
        </p:nvSpPr>
        <p:spPr>
          <a:ln/>
        </p:spPr>
        <p:txBody>
          <a:bodyPr/>
          <a:lstStyle>
            <a:lvl1pPr>
              <a:defRPr/>
            </a:lvl1pPr>
          </a:lstStyle>
          <a:p>
            <a:fld id="{739CD2A1-EC28-42B3-9C80-A2CF9AEC95E3}" type="slidenum">
              <a:rPr lang="cs-CZ" altLang="cs-CZ"/>
              <a:pPr/>
              <a:t>‹#›</a:t>
            </a:fld>
            <a:endParaRPr lang="cs-CZ" altLang="cs-CZ"/>
          </a:p>
        </p:txBody>
      </p:sp>
    </p:spTree>
    <p:extLst>
      <p:ext uri="{BB962C8B-B14F-4D97-AF65-F5344CB8AC3E}">
        <p14:creationId xmlns:p14="http://schemas.microsoft.com/office/powerpoint/2010/main" val="1738745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4">
            <a:extLst>
              <a:ext uri="{FF2B5EF4-FFF2-40B4-BE49-F238E27FC236}">
                <a16:creationId xmlns:a16="http://schemas.microsoft.com/office/drawing/2014/main" id="{442337EB-3F6A-40F1-A459-82F88D2267F8}"/>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4" name="Rectangle 5">
            <a:extLst>
              <a:ext uri="{FF2B5EF4-FFF2-40B4-BE49-F238E27FC236}">
                <a16:creationId xmlns:a16="http://schemas.microsoft.com/office/drawing/2014/main" id="{293CABA6-B5C3-4C4A-88B7-98740FF1D936}"/>
              </a:ext>
            </a:extLst>
          </p:cNvPr>
          <p:cNvSpPr>
            <a:spLocks noGrp="1" noChangeArrowheads="1"/>
          </p:cNvSpPr>
          <p:nvPr>
            <p:ph type="ftr" sz="quarter" idx="11"/>
          </p:nvPr>
        </p:nvSpPr>
        <p:spPr>
          <a:ln/>
        </p:spPr>
        <p:txBody>
          <a:bodyPr/>
          <a:lstStyle>
            <a:lvl1pPr>
              <a:defRPr/>
            </a:lvl1pPr>
          </a:lstStyle>
          <a:p>
            <a:pPr>
              <a:defRPr/>
            </a:pPr>
            <a:r>
              <a:rPr lang="cs-CZ" altLang="cs-CZ"/>
              <a:t>Klinika interní, geriatrie a praktického lékařství Fakultní nemocnice Brno a Lékařské fakulty Masarykovy univerzity</a:t>
            </a:r>
          </a:p>
        </p:txBody>
      </p:sp>
      <p:sp>
        <p:nvSpPr>
          <p:cNvPr id="5" name="Rectangle 6">
            <a:extLst>
              <a:ext uri="{FF2B5EF4-FFF2-40B4-BE49-F238E27FC236}">
                <a16:creationId xmlns:a16="http://schemas.microsoft.com/office/drawing/2014/main" id="{F30B7306-1EC0-472D-99A7-8AA16CE2C4DC}"/>
              </a:ext>
            </a:extLst>
          </p:cNvPr>
          <p:cNvSpPr>
            <a:spLocks noGrp="1" noChangeArrowheads="1"/>
          </p:cNvSpPr>
          <p:nvPr>
            <p:ph type="sldNum" sz="quarter" idx="12"/>
          </p:nvPr>
        </p:nvSpPr>
        <p:spPr>
          <a:ln/>
        </p:spPr>
        <p:txBody>
          <a:bodyPr/>
          <a:lstStyle>
            <a:lvl1pPr>
              <a:defRPr/>
            </a:lvl1pPr>
          </a:lstStyle>
          <a:p>
            <a:fld id="{1BF45C31-7B1D-4BBB-855C-18B0EED77BB8}" type="slidenum">
              <a:rPr lang="cs-CZ" altLang="cs-CZ"/>
              <a:pPr/>
              <a:t>‹#›</a:t>
            </a:fld>
            <a:endParaRPr lang="cs-CZ" altLang="cs-CZ"/>
          </a:p>
        </p:txBody>
      </p:sp>
    </p:spTree>
    <p:extLst>
      <p:ext uri="{BB962C8B-B14F-4D97-AF65-F5344CB8AC3E}">
        <p14:creationId xmlns:p14="http://schemas.microsoft.com/office/powerpoint/2010/main" val="3452229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6B5841B0-AAFA-4CC8-9C78-A57E320AC1D1}"/>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61C594C3-FF60-4411-8836-1659507DA576}"/>
              </a:ext>
            </a:extLst>
          </p:cNvPr>
          <p:cNvSpPr>
            <a:spLocks noGrp="1" noChangeArrowheads="1"/>
          </p:cNvSpPr>
          <p:nvPr>
            <p:ph type="ftr" sz="quarter" idx="11"/>
          </p:nvPr>
        </p:nvSpPr>
        <p:spPr>
          <a:ln/>
        </p:spPr>
        <p:txBody>
          <a:bodyPr/>
          <a:lstStyle>
            <a:lvl1pPr>
              <a:defRPr/>
            </a:lvl1pPr>
          </a:lstStyle>
          <a:p>
            <a:pPr>
              <a:defRPr/>
            </a:pPr>
            <a:r>
              <a:rPr lang="cs-CZ"/>
              <a:t>Klinika interní, geriatrie a praktického lékařství Fakultní nemocnice Brno a Lékařské fakulty Masarykovy univerzity</a:t>
            </a:r>
          </a:p>
        </p:txBody>
      </p:sp>
      <p:sp>
        <p:nvSpPr>
          <p:cNvPr id="7" name="Rectangle 6">
            <a:extLst>
              <a:ext uri="{FF2B5EF4-FFF2-40B4-BE49-F238E27FC236}">
                <a16:creationId xmlns:a16="http://schemas.microsoft.com/office/drawing/2014/main" id="{CCC23394-F500-4A6E-A63D-0ED812AB4019}"/>
              </a:ext>
            </a:extLst>
          </p:cNvPr>
          <p:cNvSpPr>
            <a:spLocks noGrp="1" noChangeArrowheads="1"/>
          </p:cNvSpPr>
          <p:nvPr>
            <p:ph type="sldNum" sz="quarter" idx="12"/>
          </p:nvPr>
        </p:nvSpPr>
        <p:spPr>
          <a:ln/>
        </p:spPr>
        <p:txBody>
          <a:bodyPr/>
          <a:lstStyle>
            <a:lvl1pPr>
              <a:defRPr/>
            </a:lvl1pPr>
          </a:lstStyle>
          <a:p>
            <a:fld id="{ECE178B6-9517-4309-A358-9D2C952A76E6}" type="slidenum">
              <a:rPr lang="cs-CZ" altLang="cs-CZ"/>
              <a:pPr/>
              <a:t>‹#›</a:t>
            </a:fld>
            <a:endParaRPr lang="cs-CZ" altLang="cs-CZ"/>
          </a:p>
        </p:txBody>
      </p:sp>
    </p:spTree>
    <p:extLst>
      <p:ext uri="{BB962C8B-B14F-4D97-AF65-F5344CB8AC3E}">
        <p14:creationId xmlns:p14="http://schemas.microsoft.com/office/powerpoint/2010/main" val="2844573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Kliknutím lze upravit styl.</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6A004C1A-0452-4A1F-A537-12025317D915}"/>
              </a:ext>
            </a:extLst>
          </p:cNvPr>
          <p:cNvSpPr>
            <a:spLocks noGrp="1"/>
          </p:cNvSpPr>
          <p:nvPr>
            <p:ph type="dt" sz="half" idx="10"/>
          </p:nvPr>
        </p:nvSpPr>
        <p:spPr>
          <a:xfrm>
            <a:off x="609600" y="6245225"/>
            <a:ext cx="2844800" cy="476250"/>
          </a:xfrm>
        </p:spPr>
        <p:txBody>
          <a:bodyPr/>
          <a:lstStyle>
            <a:lvl1pPr>
              <a:defRPr/>
            </a:lvl1pPr>
          </a:lstStyle>
          <a:p>
            <a:pPr>
              <a:defRPr/>
            </a:pPr>
            <a:endParaRPr lang="cs-CZ" altLang="cs-CZ"/>
          </a:p>
        </p:txBody>
      </p:sp>
      <p:sp>
        <p:nvSpPr>
          <p:cNvPr id="6" name="Zástupný symbol pro zápatí 5">
            <a:extLst>
              <a:ext uri="{FF2B5EF4-FFF2-40B4-BE49-F238E27FC236}">
                <a16:creationId xmlns:a16="http://schemas.microsoft.com/office/drawing/2014/main" id="{37976716-5817-4191-8495-7D19C6E35CD1}"/>
              </a:ext>
            </a:extLst>
          </p:cNvPr>
          <p:cNvSpPr>
            <a:spLocks noGrp="1"/>
          </p:cNvSpPr>
          <p:nvPr>
            <p:ph type="ftr" sz="quarter" idx="11"/>
          </p:nvPr>
        </p:nvSpPr>
        <p:spPr>
          <a:xfrm>
            <a:off x="4165600" y="6245225"/>
            <a:ext cx="3860800" cy="476250"/>
          </a:xfrm>
        </p:spPr>
        <p:txBody>
          <a:bodyPr/>
          <a:lstStyle>
            <a:lvl1pPr>
              <a:defRPr/>
            </a:lvl1pPr>
          </a:lstStyle>
          <a:p>
            <a:pPr>
              <a:defRPr/>
            </a:pPr>
            <a:r>
              <a:rPr lang="cs-CZ" altLang="cs-CZ"/>
              <a:t>Klinika interní, geriatrie a praktického lékařství Fakultní nemocnice Brno a Lékařské fakulty Masarykovy univerzity</a:t>
            </a:r>
          </a:p>
        </p:txBody>
      </p:sp>
      <p:sp>
        <p:nvSpPr>
          <p:cNvPr id="7" name="Zástupný symbol pro číslo snímku 6">
            <a:extLst>
              <a:ext uri="{FF2B5EF4-FFF2-40B4-BE49-F238E27FC236}">
                <a16:creationId xmlns:a16="http://schemas.microsoft.com/office/drawing/2014/main" id="{F301EFE9-6440-4E08-92EB-631C5D9A79F1}"/>
              </a:ext>
            </a:extLst>
          </p:cNvPr>
          <p:cNvSpPr>
            <a:spLocks noGrp="1"/>
          </p:cNvSpPr>
          <p:nvPr>
            <p:ph type="sldNum" sz="quarter" idx="12"/>
          </p:nvPr>
        </p:nvSpPr>
        <p:spPr>
          <a:xfrm>
            <a:off x="8737600" y="6245225"/>
            <a:ext cx="2844800" cy="476250"/>
          </a:xfrm>
        </p:spPr>
        <p:txBody>
          <a:bodyPr/>
          <a:lstStyle>
            <a:lvl1pPr>
              <a:defRPr/>
            </a:lvl1pPr>
          </a:lstStyle>
          <a:p>
            <a:fld id="{C4C73235-D7BB-4CEB-ACE8-774FFDD1E5E9}" type="slidenum">
              <a:rPr lang="cs-CZ" altLang="cs-CZ"/>
              <a:pPr/>
              <a:t>‹#›</a:t>
            </a:fld>
            <a:endParaRPr lang="cs-CZ" altLang="cs-CZ"/>
          </a:p>
        </p:txBody>
      </p:sp>
    </p:spTree>
    <p:extLst>
      <p:ext uri="{BB962C8B-B14F-4D97-AF65-F5344CB8AC3E}">
        <p14:creationId xmlns:p14="http://schemas.microsoft.com/office/powerpoint/2010/main" val="581700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sk-SK"/>
              <a:t>Upravte štýly predlohy textu</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podnadpisov</a:t>
            </a:r>
            <a:endParaRPr lang="cs-CZ"/>
          </a:p>
        </p:txBody>
      </p:sp>
      <p:sp>
        <p:nvSpPr>
          <p:cNvPr id="4" name="Zástupný objekt pre dátum 3"/>
          <p:cNvSpPr>
            <a:spLocks noGrp="1"/>
          </p:cNvSpPr>
          <p:nvPr>
            <p:ph type="dt" sz="half" idx="10"/>
          </p:nvPr>
        </p:nvSpPr>
        <p:spPr/>
        <p:txBody>
          <a:bodyPr/>
          <a:lstStyle/>
          <a:p>
            <a:endParaRPr lang="cs-CZ"/>
          </a:p>
        </p:txBody>
      </p:sp>
      <p:sp>
        <p:nvSpPr>
          <p:cNvPr id="5" name="Zástupný objekt pre pätu 4"/>
          <p:cNvSpPr>
            <a:spLocks noGrp="1"/>
          </p:cNvSpPr>
          <p:nvPr>
            <p:ph type="ftr" sz="quarter" idx="11"/>
          </p:nvPr>
        </p:nvSpPr>
        <p:spPr/>
        <p:txBody>
          <a:bodyPr/>
          <a:lstStyle/>
          <a:p>
            <a:r>
              <a:rPr lang="cs-CZ"/>
              <a:t>Klinika interní, geriatrie a praktického lékařství Fakultní nemocnice Brno a Lékařské fakulty Masarykovy univerzity</a:t>
            </a:r>
          </a:p>
        </p:txBody>
      </p:sp>
      <p:sp>
        <p:nvSpPr>
          <p:cNvPr id="6" name="Zástupný objekt pre číslo snímky 5"/>
          <p:cNvSpPr>
            <a:spLocks noGrp="1"/>
          </p:cNvSpPr>
          <p:nvPr>
            <p:ph type="sldNum" sz="quarter" idx="12"/>
          </p:nvPr>
        </p:nvSpPr>
        <p:spPr/>
        <p:txBody>
          <a:bodyPr/>
          <a:lstStyle/>
          <a:p>
            <a:fld id="{F250C0C2-94E5-4A25-A974-4AF5C12FA9BC}" type="slidenum">
              <a:rPr lang="cs-CZ" smtClean="0"/>
              <a:t>‹#›</a:t>
            </a:fld>
            <a:endParaRPr lang="cs-CZ"/>
          </a:p>
        </p:txBody>
      </p:sp>
    </p:spTree>
    <p:extLst>
      <p:ext uri="{BB962C8B-B14F-4D97-AF65-F5344CB8AC3E}">
        <p14:creationId xmlns:p14="http://schemas.microsoft.com/office/powerpoint/2010/main" val="3217121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Klinika interní, geriatrie a praktického lékařství Fakultní nemocnice Brno a Lékařské fakulty Masarykovy univerzity</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0" name="Obrázek 9">
            <a:extLst>
              <a:ext uri="{FF2B5EF4-FFF2-40B4-BE49-F238E27FC236}">
                <a16:creationId xmlns:a16="http://schemas.microsoft.com/office/drawing/2014/main" id="{2EF0DE5D-1D11-40AF-8BC3-66C889BF38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833" y="421664"/>
            <a:ext cx="3624021" cy="1065600"/>
          </a:xfrm>
          <a:prstGeom prst="rect">
            <a:avLst/>
          </a:prstGeom>
        </p:spPr>
      </p:pic>
    </p:spTree>
    <p:extLst>
      <p:ext uri="{BB962C8B-B14F-4D97-AF65-F5344CB8AC3E}">
        <p14:creationId xmlns:p14="http://schemas.microsoft.com/office/powerpoint/2010/main" val="39481167"/>
      </p:ext>
    </p:extLst>
  </p:cSld>
  <p:clrMapOvr>
    <a:masterClrMapping/>
  </p:clrMapOvr>
  <p:extLst mod="1">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a:extLst>
              <a:ext uri="{FF2B5EF4-FFF2-40B4-BE49-F238E27FC236}">
                <a16:creationId xmlns:a16="http://schemas.microsoft.com/office/drawing/2014/main" id="{F63D60E5-C9CF-4DD5-A214-2C0A40303786}"/>
              </a:ext>
            </a:extLst>
          </p:cNvPr>
          <p:cNvSpPr>
            <a:spLocks noGrp="1"/>
          </p:cNvSpPr>
          <p:nvPr>
            <p:ph type="dt" sz="half" idx="10"/>
          </p:nvPr>
        </p:nvSpPr>
        <p:spPr/>
        <p:txBody>
          <a:bodyPr/>
          <a:lstStyle>
            <a:lvl1pPr>
              <a:defRPr/>
            </a:lvl1pPr>
          </a:lstStyle>
          <a:p>
            <a:pPr>
              <a:defRPr/>
            </a:pPr>
            <a:endParaRPr lang="en-CA" altLang="cs-CZ"/>
          </a:p>
        </p:txBody>
      </p:sp>
      <p:sp>
        <p:nvSpPr>
          <p:cNvPr id="5" name="Footer Placeholder 4">
            <a:extLst>
              <a:ext uri="{FF2B5EF4-FFF2-40B4-BE49-F238E27FC236}">
                <a16:creationId xmlns:a16="http://schemas.microsoft.com/office/drawing/2014/main" id="{0CEA0B58-6F80-44DA-BCF2-C8018F01DDC6}"/>
              </a:ext>
            </a:extLst>
          </p:cNvPr>
          <p:cNvSpPr>
            <a:spLocks noGrp="1"/>
          </p:cNvSpPr>
          <p:nvPr>
            <p:ph type="ftr" sz="quarter" idx="11"/>
          </p:nvPr>
        </p:nvSpPr>
        <p:spPr/>
        <p:txBody>
          <a:bodyPr/>
          <a:lstStyle>
            <a:lvl1pPr>
              <a:defRPr/>
            </a:lvl1pPr>
          </a:lstStyle>
          <a:p>
            <a:pPr>
              <a:defRPr/>
            </a:pPr>
            <a:r>
              <a:rPr lang="en-CA" altLang="cs-CZ"/>
              <a:t>Klinika interní, geriatrie a praktického lékařství Fakultní nemocnice Brno a Lékařské fakulty Masarykovy univerzity</a:t>
            </a:r>
          </a:p>
        </p:txBody>
      </p:sp>
      <p:sp>
        <p:nvSpPr>
          <p:cNvPr id="6" name="Slide Number Placeholder 5">
            <a:extLst>
              <a:ext uri="{FF2B5EF4-FFF2-40B4-BE49-F238E27FC236}">
                <a16:creationId xmlns:a16="http://schemas.microsoft.com/office/drawing/2014/main" id="{F0864DD8-7531-41D2-B330-A3AD650F0787}"/>
              </a:ext>
            </a:extLst>
          </p:cNvPr>
          <p:cNvSpPr>
            <a:spLocks noGrp="1"/>
          </p:cNvSpPr>
          <p:nvPr>
            <p:ph type="sldNum" sz="quarter" idx="12"/>
          </p:nvPr>
        </p:nvSpPr>
        <p:spPr/>
        <p:txBody>
          <a:bodyPr/>
          <a:lstStyle>
            <a:lvl1pPr>
              <a:defRPr/>
            </a:lvl1pPr>
          </a:lstStyle>
          <a:p>
            <a:fld id="{E497C1F2-6D9A-41C3-9388-FC186C980A34}" type="slidenum">
              <a:rPr lang="en-CA" altLang="cs-CZ"/>
              <a:pPr/>
              <a:t>‹#›</a:t>
            </a:fld>
            <a:endParaRPr lang="en-CA" altLang="cs-CZ"/>
          </a:p>
        </p:txBody>
      </p:sp>
    </p:spTree>
    <p:extLst>
      <p:ext uri="{BB962C8B-B14F-4D97-AF65-F5344CB8AC3E}">
        <p14:creationId xmlns:p14="http://schemas.microsoft.com/office/powerpoint/2010/main" val="294580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Klinika interní, geriatrie a praktického lékařství Fakultní nemocnice Brno a Lékařské fakulty Masarykovy univerzity</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8" name="Obrázek 7">
            <a:extLst>
              <a:ext uri="{FF2B5EF4-FFF2-40B4-BE49-F238E27FC236}">
                <a16:creationId xmlns:a16="http://schemas.microsoft.com/office/drawing/2014/main" id="{A5BF20EB-641E-4534-901F-806964C0DB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224" y="6055200"/>
            <a:ext cx="2032390" cy="597600"/>
          </a:xfrm>
          <a:prstGeom prst="rect">
            <a:avLst/>
          </a:prstGeom>
        </p:spPr>
      </p:pic>
    </p:spTree>
    <p:extLst>
      <p:ext uri="{BB962C8B-B14F-4D97-AF65-F5344CB8AC3E}">
        <p14:creationId xmlns:p14="http://schemas.microsoft.com/office/powerpoint/2010/main" val="1691229579"/>
      </p:ext>
    </p:extLst>
  </p:cSld>
  <p:clrMapOvr>
    <a:masterClrMapping/>
  </p:clrMapOvr>
  <p:extLst mod="1">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Klinika interní, geriatrie a praktického lékařství Fakultní nemocnice Brno a Lékařské fakulty Masarykovy univerzity</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9" name="Obrázek 8">
            <a:extLst>
              <a:ext uri="{FF2B5EF4-FFF2-40B4-BE49-F238E27FC236}">
                <a16:creationId xmlns:a16="http://schemas.microsoft.com/office/drawing/2014/main" id="{40DBDC94-BB85-4907-A8F5-C3DE8CF759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224" y="6055200"/>
            <a:ext cx="2032390" cy="59760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Klinika interní, geriatrie a praktického lékařství Fakultní nemocnice Brno a Lékařské fakulty Masarykovy univerzity</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1" name="Obrázek 10">
            <a:extLst>
              <a:ext uri="{FF2B5EF4-FFF2-40B4-BE49-F238E27FC236}">
                <a16:creationId xmlns:a16="http://schemas.microsoft.com/office/drawing/2014/main" id="{164966F0-BF21-46C2-AE3F-D341C26FCB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224" y="6055200"/>
            <a:ext cx="2032390" cy="597600"/>
          </a:xfrm>
          <a:prstGeom prst="rect">
            <a:avLst/>
          </a:prstGeom>
        </p:spPr>
      </p:pic>
    </p:spTree>
    <p:extLst>
      <p:ext uri="{BB962C8B-B14F-4D97-AF65-F5344CB8AC3E}">
        <p14:creationId xmlns:p14="http://schemas.microsoft.com/office/powerpoint/2010/main" val="3317168426"/>
      </p:ext>
    </p:extLst>
  </p:cSld>
  <p:clrMapOvr>
    <a:masterClrMapping/>
  </p:clrMapOvr>
  <p:extLst mod="1">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t>Klinika interní, geriatrie a praktického lékařství Fakultní nemocnice Brno a Lékařské fakulty Masarykovy univerzity</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3" name="Obrázek 12">
            <a:extLst>
              <a:ext uri="{FF2B5EF4-FFF2-40B4-BE49-F238E27FC236}">
                <a16:creationId xmlns:a16="http://schemas.microsoft.com/office/drawing/2014/main" id="{ED2882E9-4E25-42CE-9CDC-AB2AC9B8A2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224" y="6055200"/>
            <a:ext cx="2032390" cy="597600"/>
          </a:xfrm>
          <a:prstGeom prst="rect">
            <a:avLst/>
          </a:prstGeom>
        </p:spPr>
      </p:pic>
    </p:spTree>
    <p:extLst>
      <p:ext uri="{BB962C8B-B14F-4D97-AF65-F5344CB8AC3E}">
        <p14:creationId xmlns:p14="http://schemas.microsoft.com/office/powerpoint/2010/main" val="2966739591"/>
      </p:ext>
    </p:extLst>
  </p:cSld>
  <p:clrMapOvr>
    <a:masterClrMapping/>
  </p:clrMapOvr>
  <p:extLst mod="1">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t>Klinika interní, geriatrie a praktického lékařství Fakultní nemocnice Brno a Lékařské fakulty Masarykovy univerzity</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17" name="Obrázek 16">
            <a:extLst>
              <a:ext uri="{FF2B5EF4-FFF2-40B4-BE49-F238E27FC236}">
                <a16:creationId xmlns:a16="http://schemas.microsoft.com/office/drawing/2014/main" id="{EA3C484C-9B44-4494-874D-664939972C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224" y="6055200"/>
            <a:ext cx="2032390" cy="597600"/>
          </a:xfrm>
          <a:prstGeom prst="rect">
            <a:avLst/>
          </a:prstGeom>
        </p:spPr>
      </p:pic>
    </p:spTree>
    <p:extLst>
      <p:ext uri="{BB962C8B-B14F-4D97-AF65-F5344CB8AC3E}">
        <p14:creationId xmlns:p14="http://schemas.microsoft.com/office/powerpoint/2010/main" val="2713741071"/>
      </p:ext>
    </p:extLst>
  </p:cSld>
  <p:clrMapOvr>
    <a:masterClrMapping/>
  </p:clrMapOvr>
  <p:extLst mod="1">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Klinika interní, geriatrie a praktického lékařství Fakultní nemocnice Brno a Lékařské fakulty Masarykovy univerzity</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11" name="Obrázek 10">
            <a:extLst>
              <a:ext uri="{FF2B5EF4-FFF2-40B4-BE49-F238E27FC236}">
                <a16:creationId xmlns:a16="http://schemas.microsoft.com/office/drawing/2014/main" id="{1BBFAC4E-6185-43C9-B0DE-6943663CBE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224" y="6055200"/>
            <a:ext cx="2032390" cy="597600"/>
          </a:xfrm>
          <a:prstGeom prst="rect">
            <a:avLst/>
          </a:prstGeom>
        </p:spPr>
      </p:pic>
    </p:spTree>
    <p:extLst>
      <p:ext uri="{BB962C8B-B14F-4D97-AF65-F5344CB8AC3E}">
        <p14:creationId xmlns:p14="http://schemas.microsoft.com/office/powerpoint/2010/main" val="2117383761"/>
      </p:ext>
    </p:extLst>
  </p:cSld>
  <p:clrMapOvr>
    <a:masterClrMapping/>
  </p:clrMapOvr>
  <p:extLst mod="1">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Klinika interní, geriatrie a praktického lékařství Fakultní nemocnice Brno a Lékařské fakulty Masarykovy univerzity</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7" name="Obrázek 6">
            <a:extLst>
              <a:ext uri="{FF2B5EF4-FFF2-40B4-BE49-F238E27FC236}">
                <a16:creationId xmlns:a16="http://schemas.microsoft.com/office/drawing/2014/main" id="{DB59FD55-BC96-4BB0-A974-ED3755CC0C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224" y="6055200"/>
            <a:ext cx="2032390" cy="597600"/>
          </a:xfrm>
          <a:prstGeom prst="rect">
            <a:avLst/>
          </a:prstGeom>
        </p:spPr>
      </p:pic>
    </p:spTree>
    <p:extLst>
      <p:ext uri="{BB962C8B-B14F-4D97-AF65-F5344CB8AC3E}">
        <p14:creationId xmlns:p14="http://schemas.microsoft.com/office/powerpoint/2010/main" val="234975528"/>
      </p:ext>
    </p:extLst>
  </p:cSld>
  <p:clrMapOvr>
    <a:masterClrMapping/>
  </p:clrMapOvr>
  <p:extLst mod="1">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a:t>Klinika interní, geriatrie a praktického lékařství Fakultní nemocnice Brno a Lékařské fakulty Masarykovy univerzity</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90" r:id="rId2"/>
    <p:sldLayoutId id="2147483684"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8D6E48-A098-416D-9446-53B52CE2EF78}"/>
              </a:ext>
            </a:extLst>
          </p:cNvPr>
          <p:cNvSpPr>
            <a:spLocks noGrp="1"/>
          </p:cNvSpPr>
          <p:nvPr>
            <p:ph type="title"/>
          </p:nvPr>
        </p:nvSpPr>
        <p:spPr>
          <a:xfrm>
            <a:off x="398501" y="2900365"/>
            <a:ext cx="11731459" cy="1171580"/>
          </a:xfrm>
        </p:spPr>
        <p:txBody>
          <a:bodyPr/>
          <a:lstStyle/>
          <a:p>
            <a:pPr>
              <a:lnSpc>
                <a:spcPct val="70000"/>
              </a:lnSpc>
              <a:spcBef>
                <a:spcPts val="600"/>
              </a:spcBef>
              <a:buSzPct val="95000"/>
            </a:pPr>
            <a:r>
              <a:rPr lang="cs-CZ" altLang="cs-CZ" sz="5000" dirty="0"/>
              <a:t>Laboratorní vyšetření</a:t>
            </a:r>
            <a:endParaRPr lang="cs-CZ" altLang="cs-CZ" sz="5000" dirty="0">
              <a:latin typeface="Arial" panose="020B0604020202020204" pitchFamily="34" charset="0"/>
            </a:endParaRPr>
          </a:p>
        </p:txBody>
      </p:sp>
      <p:sp>
        <p:nvSpPr>
          <p:cNvPr id="9" name="Podnadpis 8">
            <a:extLst>
              <a:ext uri="{FF2B5EF4-FFF2-40B4-BE49-F238E27FC236}">
                <a16:creationId xmlns:a16="http://schemas.microsoft.com/office/drawing/2014/main" id="{065E7519-9118-45E4-9695-6C7986CD4A35}"/>
              </a:ext>
            </a:extLst>
          </p:cNvPr>
          <p:cNvSpPr>
            <a:spLocks noGrp="1"/>
          </p:cNvSpPr>
          <p:nvPr>
            <p:ph type="subTitle" idx="1"/>
          </p:nvPr>
        </p:nvSpPr>
        <p:spPr/>
        <p:txBody>
          <a:bodyPr/>
          <a:lstStyle/>
          <a:p>
            <a:endParaRPr lang="cs-CZ" sz="2500" b="1" dirty="0">
              <a:solidFill>
                <a:schemeClr val="tx2"/>
              </a:solidFill>
            </a:endParaRPr>
          </a:p>
        </p:txBody>
      </p:sp>
    </p:spTree>
    <p:extLst>
      <p:ext uri="{BB962C8B-B14F-4D97-AF65-F5344CB8AC3E}">
        <p14:creationId xmlns:p14="http://schemas.microsoft.com/office/powerpoint/2010/main" val="490397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465FCB-F016-464B-926E-A09E446B997E}"/>
              </a:ext>
            </a:extLst>
          </p:cNvPr>
          <p:cNvSpPr>
            <a:spLocks noGrp="1"/>
          </p:cNvSpPr>
          <p:nvPr>
            <p:ph type="title"/>
          </p:nvPr>
        </p:nvSpPr>
        <p:spPr>
          <a:xfrm>
            <a:off x="719400" y="378000"/>
            <a:ext cx="10753200" cy="451576"/>
          </a:xfrm>
        </p:spPr>
        <p:txBody>
          <a:bodyPr/>
          <a:lstStyle/>
          <a:p>
            <a:r>
              <a:rPr lang="cs-CZ" dirty="0"/>
              <a:t>Základní koagulační vyšetření II</a:t>
            </a:r>
          </a:p>
        </p:txBody>
      </p:sp>
      <p:sp>
        <p:nvSpPr>
          <p:cNvPr id="3" name="Zástupný symbol pro obsah 2"/>
          <p:cNvSpPr>
            <a:spLocks noGrp="1"/>
          </p:cNvSpPr>
          <p:nvPr>
            <p:ph idx="1"/>
          </p:nvPr>
        </p:nvSpPr>
        <p:spPr>
          <a:xfrm>
            <a:off x="720000" y="996287"/>
            <a:ext cx="10753200" cy="5117910"/>
          </a:xfrm>
        </p:spPr>
        <p:txBody>
          <a:bodyPr>
            <a:normAutofit fontScale="62500" lnSpcReduction="20000"/>
          </a:bodyPr>
          <a:lstStyle/>
          <a:p>
            <a:pPr>
              <a:lnSpc>
                <a:spcPct val="130000"/>
              </a:lnSpc>
            </a:pPr>
            <a:r>
              <a:rPr lang="cs-CZ" sz="3600" b="1" dirty="0">
                <a:solidFill>
                  <a:schemeClr val="tx2"/>
                </a:solidFill>
              </a:rPr>
              <a:t>celkové degradační produkty fibrinu</a:t>
            </a:r>
            <a:r>
              <a:rPr lang="cs-CZ" sz="3600" dirty="0">
                <a:solidFill>
                  <a:schemeClr val="tx2"/>
                </a:solidFill>
              </a:rPr>
              <a:t> </a:t>
            </a:r>
          </a:p>
          <a:p>
            <a:pPr lvl="1">
              <a:lnSpc>
                <a:spcPct val="130000"/>
              </a:lnSpc>
              <a:buFont typeface="Wingdings" panose="05000000000000000000" pitchFamily="2" charset="2"/>
              <a:buChar char="§"/>
            </a:pPr>
            <a:r>
              <a:rPr lang="cs-CZ" sz="2700" dirty="0"/>
              <a:t>FDP a D-dimery  jsou </a:t>
            </a:r>
            <a:r>
              <a:rPr lang="cs-CZ" sz="2700" dirty="0" err="1"/>
              <a:t>markery</a:t>
            </a:r>
            <a:r>
              <a:rPr lang="cs-CZ" sz="2700" dirty="0"/>
              <a:t> </a:t>
            </a:r>
            <a:r>
              <a:rPr lang="cs-CZ" sz="2700" dirty="0" err="1"/>
              <a:t>fibrinolýzy</a:t>
            </a:r>
            <a:r>
              <a:rPr lang="cs-CZ" sz="2700" dirty="0"/>
              <a:t>.</a:t>
            </a:r>
          </a:p>
          <a:p>
            <a:pPr lvl="1">
              <a:lnSpc>
                <a:spcPct val="130000"/>
              </a:lnSpc>
              <a:buFont typeface="Wingdings" panose="05000000000000000000" pitchFamily="2" charset="2"/>
              <a:buChar char="§"/>
            </a:pPr>
            <a:r>
              <a:rPr lang="cs-CZ" sz="2700" dirty="0"/>
              <a:t>při podezření na tromboembolickou nemoc.</a:t>
            </a:r>
          </a:p>
          <a:p>
            <a:pPr lvl="1">
              <a:lnSpc>
                <a:spcPct val="130000"/>
              </a:lnSpc>
              <a:buFont typeface="Wingdings" panose="05000000000000000000" pitchFamily="2" charset="2"/>
              <a:buChar char="§"/>
            </a:pPr>
            <a:r>
              <a:rPr lang="cs-CZ" sz="2700" dirty="0"/>
              <a:t>vysoká senzitivita metody, nízkou specificitou</a:t>
            </a:r>
          </a:p>
          <a:p>
            <a:pPr>
              <a:lnSpc>
                <a:spcPct val="130000"/>
              </a:lnSpc>
            </a:pPr>
            <a:r>
              <a:rPr lang="cs-CZ" sz="3600" b="1" dirty="0">
                <a:solidFill>
                  <a:schemeClr val="tx2"/>
                </a:solidFill>
              </a:rPr>
              <a:t>koncentrace fibrinogenu:</a:t>
            </a:r>
            <a:r>
              <a:rPr lang="cs-CZ" sz="3600" dirty="0">
                <a:solidFill>
                  <a:schemeClr val="tx2"/>
                </a:solidFill>
              </a:rPr>
              <a:t> </a:t>
            </a:r>
            <a:r>
              <a:rPr lang="cs-CZ" sz="2700" dirty="0"/>
              <a:t>Normální rozmezí je 1,5–4,5 g/l; </a:t>
            </a:r>
            <a:r>
              <a:rPr lang="cs-CZ" sz="2700" dirty="0" err="1"/>
              <a:t>hypofibrinogenemii</a:t>
            </a:r>
            <a:r>
              <a:rPr lang="cs-CZ" sz="2700" dirty="0"/>
              <a:t> (např. při akutní DIC) nebo </a:t>
            </a:r>
            <a:r>
              <a:rPr lang="cs-CZ" sz="2700" dirty="0" err="1"/>
              <a:t>hyperfibrinogenemii</a:t>
            </a:r>
            <a:r>
              <a:rPr lang="cs-CZ" sz="2700" dirty="0"/>
              <a:t> (při zánětu koncentrace FBG stoupá, protože je proteinem akutní fáze).</a:t>
            </a:r>
          </a:p>
          <a:p>
            <a:pPr>
              <a:lnSpc>
                <a:spcPct val="130000"/>
              </a:lnSpc>
            </a:pPr>
            <a:r>
              <a:rPr lang="cs-CZ" sz="3600" b="1" dirty="0">
                <a:solidFill>
                  <a:schemeClr val="tx2"/>
                </a:solidFill>
              </a:rPr>
              <a:t>antitrombin III:</a:t>
            </a:r>
            <a:r>
              <a:rPr lang="cs-CZ" dirty="0"/>
              <a:t> Stanovení funkční aktivity v plazmě, normální rozmezí dáno porovnáním s kontrolní plazmou (70–100 %). Primární nebo sekundární deficit antitrombinu III ( např. vyvolaný konzumpcí u DIC) představuje rizikový faktor </a:t>
            </a:r>
            <a:r>
              <a:rPr lang="cs-CZ" dirty="0" err="1"/>
              <a:t>trombofílie</a:t>
            </a:r>
            <a:r>
              <a:rPr lang="cs-CZ" dirty="0"/>
              <a:t>.</a:t>
            </a:r>
          </a:p>
          <a:p>
            <a:pPr>
              <a:lnSpc>
                <a:spcPct val="130000"/>
              </a:lnSpc>
            </a:pPr>
            <a:r>
              <a:rPr lang="cs-CZ" sz="3600" b="1" dirty="0">
                <a:solidFill>
                  <a:schemeClr val="tx2"/>
                </a:solidFill>
              </a:rPr>
              <a:t>aktivovaný koagulační čas (ACT):</a:t>
            </a:r>
            <a:r>
              <a:rPr lang="cs-CZ" dirty="0"/>
              <a:t> Krev odebraná bez antikoagulancia se aplikuje do zkumavky s kontaktním aktivátorem (kaolin) a v přístroji je při 37 °C míchána do odečtení času koagulace. Rutinní pro kontrolu </a:t>
            </a:r>
            <a:r>
              <a:rPr lang="cs-CZ" dirty="0" err="1"/>
              <a:t>heparinizace</a:t>
            </a:r>
            <a:r>
              <a:rPr lang="cs-CZ" dirty="0"/>
              <a:t> při mimotělním oběhu a hemodialýze. ACT normální krve je cca 150 s, při </a:t>
            </a:r>
            <a:r>
              <a:rPr lang="cs-CZ" dirty="0" err="1"/>
              <a:t>heparinizaci</a:t>
            </a:r>
            <a:r>
              <a:rPr lang="cs-CZ" dirty="0"/>
              <a:t> pro dlouhodobý mimotělní oběh nebo hemodialýzu 180−300 s, při MO v kardiochirurgii &gt;600 s.</a:t>
            </a:r>
          </a:p>
          <a:p>
            <a:endParaRPr lang="cs-CZ" dirty="0"/>
          </a:p>
        </p:txBody>
      </p:sp>
      <p:sp>
        <p:nvSpPr>
          <p:cNvPr id="4" name="Zástupný symbol pro zápatí 3">
            <a:extLst>
              <a:ext uri="{FF2B5EF4-FFF2-40B4-BE49-F238E27FC236}">
                <a16:creationId xmlns:a16="http://schemas.microsoft.com/office/drawing/2014/main" id="{D960EC02-C0E2-4C45-AE7B-F64DBC11C9C9}"/>
              </a:ext>
            </a:extLst>
          </p:cNvPr>
          <p:cNvSpPr>
            <a:spLocks noGrp="1"/>
          </p:cNvSpPr>
          <p:nvPr>
            <p:ph type="ftr" sz="quarter" idx="10"/>
          </p:nvPr>
        </p:nvSpPr>
        <p:spPr/>
        <p:txBody>
          <a:bodyPr/>
          <a:lstStyle/>
          <a:p>
            <a:r>
              <a:rPr lang="cs-CZ"/>
              <a:t>Klinika interní, geriatrie a praktického lékařství Fakultní nemocnice Brno a Lékařské fakulty Masarykovy univerzity</a:t>
            </a:r>
            <a:endParaRPr lang="cs-CZ" dirty="0"/>
          </a:p>
        </p:txBody>
      </p:sp>
      <p:sp>
        <p:nvSpPr>
          <p:cNvPr id="5" name="Zástupný symbol pro číslo snímku 4">
            <a:extLst>
              <a:ext uri="{FF2B5EF4-FFF2-40B4-BE49-F238E27FC236}">
                <a16:creationId xmlns:a16="http://schemas.microsoft.com/office/drawing/2014/main" id="{8D0B0401-A1C9-4567-8E44-8FA0CE7044B9}"/>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Tree>
    <p:extLst>
      <p:ext uri="{BB962C8B-B14F-4D97-AF65-F5344CB8AC3E}">
        <p14:creationId xmlns:p14="http://schemas.microsoft.com/office/powerpoint/2010/main" val="1682154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378000"/>
            <a:ext cx="10753200" cy="451576"/>
          </a:xfrm>
        </p:spPr>
        <p:txBody>
          <a:bodyPr/>
          <a:lstStyle/>
          <a:p>
            <a:r>
              <a:rPr lang="cs-CZ" dirty="0"/>
              <a:t>Krevní obraz</a:t>
            </a:r>
          </a:p>
        </p:txBody>
      </p:sp>
      <p:sp>
        <p:nvSpPr>
          <p:cNvPr id="3" name="Zástupný symbol pro obsah 2"/>
          <p:cNvSpPr>
            <a:spLocks noGrp="1"/>
          </p:cNvSpPr>
          <p:nvPr>
            <p:ph idx="1"/>
          </p:nvPr>
        </p:nvSpPr>
        <p:spPr>
          <a:xfrm>
            <a:off x="720000" y="1248287"/>
            <a:ext cx="10753200" cy="5231713"/>
          </a:xfrm>
        </p:spPr>
        <p:txBody>
          <a:bodyPr>
            <a:normAutofit fontScale="32500" lnSpcReduction="20000"/>
          </a:bodyPr>
          <a:lstStyle/>
          <a:p>
            <a:r>
              <a:rPr lang="cs-CZ" sz="5200" b="1" dirty="0">
                <a:solidFill>
                  <a:schemeClr val="tx2"/>
                </a:solidFill>
              </a:rPr>
              <a:t>počet bílých krvinek (WBC)</a:t>
            </a:r>
            <a:r>
              <a:rPr lang="cs-CZ" sz="5200" dirty="0">
                <a:solidFill>
                  <a:schemeClr val="tx2"/>
                </a:solidFill>
              </a:rPr>
              <a:t> </a:t>
            </a:r>
            <a:r>
              <a:rPr lang="cs-CZ" sz="5200" dirty="0"/>
              <a:t>– buňky, které jsou důležitou součástí imunitního systému organismu</a:t>
            </a:r>
          </a:p>
          <a:p>
            <a:r>
              <a:rPr lang="cs-CZ" sz="5200" b="1" dirty="0">
                <a:solidFill>
                  <a:schemeClr val="tx2"/>
                </a:solidFill>
              </a:rPr>
              <a:t>počet červených krvinek (RBC)</a:t>
            </a:r>
            <a:r>
              <a:rPr lang="cs-CZ" sz="5200" dirty="0">
                <a:solidFill>
                  <a:schemeClr val="tx2"/>
                </a:solidFill>
              </a:rPr>
              <a:t> </a:t>
            </a:r>
            <a:r>
              <a:rPr lang="cs-CZ" sz="5200" dirty="0"/>
              <a:t>– buňky, které přenášejí kyslík v krvi z plic do tkání a oxid uhličitý opačným směrem</a:t>
            </a:r>
          </a:p>
          <a:p>
            <a:r>
              <a:rPr lang="cs-CZ" sz="5200" b="1" dirty="0">
                <a:solidFill>
                  <a:schemeClr val="tx2"/>
                </a:solidFill>
              </a:rPr>
              <a:t>hemoglobin (HGB)</a:t>
            </a:r>
            <a:r>
              <a:rPr lang="cs-CZ" sz="5200" dirty="0">
                <a:solidFill>
                  <a:schemeClr val="tx2"/>
                </a:solidFill>
              </a:rPr>
              <a:t> </a:t>
            </a:r>
            <a:r>
              <a:rPr lang="cs-CZ" sz="5200" dirty="0"/>
              <a:t>– červené krevní barvivo, bílkovina červených krvinek, která váže a přenáší kyslík</a:t>
            </a:r>
          </a:p>
          <a:p>
            <a:r>
              <a:rPr lang="cs-CZ" sz="5200" b="1" dirty="0">
                <a:solidFill>
                  <a:schemeClr val="tx2"/>
                </a:solidFill>
              </a:rPr>
              <a:t>hematokrit (HCT)</a:t>
            </a:r>
            <a:r>
              <a:rPr lang="cs-CZ" sz="5200" dirty="0">
                <a:solidFill>
                  <a:schemeClr val="tx2"/>
                </a:solidFill>
              </a:rPr>
              <a:t> </a:t>
            </a:r>
            <a:r>
              <a:rPr lang="cs-CZ" sz="5200" dirty="0"/>
              <a:t>– procentuální zastoupení červených krvinek v celkovém množství krve</a:t>
            </a:r>
          </a:p>
          <a:p>
            <a:r>
              <a:rPr lang="cs-CZ" sz="5200" b="1" dirty="0">
                <a:solidFill>
                  <a:schemeClr val="tx2"/>
                </a:solidFill>
              </a:rPr>
              <a:t>střední objem červené krvinky (MCV)</a:t>
            </a:r>
            <a:r>
              <a:rPr lang="cs-CZ" sz="5200" dirty="0">
                <a:solidFill>
                  <a:schemeClr val="tx2"/>
                </a:solidFill>
              </a:rPr>
              <a:t> </a:t>
            </a:r>
            <a:r>
              <a:rPr lang="cs-CZ" sz="5200" dirty="0"/>
              <a:t>– průměrná velikost červené krvinky</a:t>
            </a:r>
          </a:p>
          <a:p>
            <a:r>
              <a:rPr lang="cs-CZ" sz="5200" b="1" dirty="0">
                <a:solidFill>
                  <a:schemeClr val="tx2"/>
                </a:solidFill>
              </a:rPr>
              <a:t>průměrná hmotnost hemoglobinu v červené krvince (MCH)</a:t>
            </a:r>
            <a:endParaRPr lang="cs-CZ" sz="5200" dirty="0">
              <a:solidFill>
                <a:schemeClr val="tx2"/>
              </a:solidFill>
            </a:endParaRPr>
          </a:p>
          <a:p>
            <a:r>
              <a:rPr lang="cs-CZ" sz="5200" b="1" dirty="0">
                <a:solidFill>
                  <a:schemeClr val="tx2"/>
                </a:solidFill>
              </a:rPr>
              <a:t>průměrná koncentrace hemoglobinu v červené krvince (MCHC)</a:t>
            </a:r>
            <a:endParaRPr lang="cs-CZ" sz="5200" dirty="0">
              <a:solidFill>
                <a:schemeClr val="tx2"/>
              </a:solidFill>
            </a:endParaRPr>
          </a:p>
          <a:p>
            <a:r>
              <a:rPr lang="cs-CZ" sz="5200" b="1" dirty="0">
                <a:solidFill>
                  <a:schemeClr val="tx2"/>
                </a:solidFill>
              </a:rPr>
              <a:t>distribuční křivka červených krvinek (RDW)</a:t>
            </a:r>
            <a:r>
              <a:rPr lang="cs-CZ" sz="5200" dirty="0">
                <a:solidFill>
                  <a:schemeClr val="tx2"/>
                </a:solidFill>
              </a:rPr>
              <a:t> </a:t>
            </a:r>
            <a:r>
              <a:rPr lang="cs-CZ" sz="5200" dirty="0"/>
              <a:t>– podává přehled o variabilitě ve velikosti červených krvinek</a:t>
            </a:r>
          </a:p>
          <a:p>
            <a:r>
              <a:rPr lang="cs-CZ" sz="5200" b="1" dirty="0">
                <a:solidFill>
                  <a:schemeClr val="tx2"/>
                </a:solidFill>
              </a:rPr>
              <a:t>počet krevních destiček (PLT)</a:t>
            </a:r>
            <a:r>
              <a:rPr lang="cs-CZ" sz="5200" dirty="0">
                <a:solidFill>
                  <a:schemeClr val="tx2"/>
                </a:solidFill>
              </a:rPr>
              <a:t> </a:t>
            </a:r>
            <a:r>
              <a:rPr lang="cs-CZ" sz="5200" dirty="0"/>
              <a:t>– buňky, které jsou důležité při zástavě krvácení</a:t>
            </a:r>
          </a:p>
          <a:p>
            <a:r>
              <a:rPr lang="cs-CZ" sz="5200" b="1" dirty="0">
                <a:solidFill>
                  <a:schemeClr val="tx2"/>
                </a:solidFill>
              </a:rPr>
              <a:t>objem krevních destiček (MPV)</a:t>
            </a:r>
            <a:r>
              <a:rPr lang="cs-CZ" sz="5200" dirty="0">
                <a:solidFill>
                  <a:schemeClr val="tx2"/>
                </a:solidFill>
              </a:rPr>
              <a:t> </a:t>
            </a:r>
            <a:r>
              <a:rPr lang="cs-CZ" sz="5200" dirty="0"/>
              <a:t>– průměrná velikost krevní destičky</a:t>
            </a:r>
          </a:p>
          <a:p>
            <a:r>
              <a:rPr lang="cs-CZ" sz="5200" b="1" dirty="0">
                <a:solidFill>
                  <a:schemeClr val="tx2"/>
                </a:solidFill>
              </a:rPr>
              <a:t>destičkový hematokrit (PCT)</a:t>
            </a:r>
            <a:r>
              <a:rPr lang="cs-CZ" sz="5200" dirty="0">
                <a:solidFill>
                  <a:schemeClr val="tx2"/>
                </a:solidFill>
              </a:rPr>
              <a:t> </a:t>
            </a:r>
            <a:r>
              <a:rPr lang="cs-CZ" sz="5200" dirty="0"/>
              <a:t>– procentuální zastoupení krevních destiček v celkovém množství krve</a:t>
            </a:r>
          </a:p>
          <a:p>
            <a:r>
              <a:rPr lang="cs-CZ" sz="5200" b="1" dirty="0">
                <a:solidFill>
                  <a:schemeClr val="tx2"/>
                </a:solidFill>
              </a:rPr>
              <a:t>distribuční křivka krevních destiček (PDW)</a:t>
            </a:r>
            <a:r>
              <a:rPr lang="cs-CZ" sz="5200" dirty="0">
                <a:solidFill>
                  <a:schemeClr val="tx2"/>
                </a:solidFill>
              </a:rPr>
              <a:t> </a:t>
            </a:r>
            <a:r>
              <a:rPr lang="cs-CZ" sz="5200" dirty="0"/>
              <a:t>– podává přehled o variabilitě ve velikosti krevních destiček</a:t>
            </a:r>
          </a:p>
          <a:p>
            <a:endParaRPr lang="cs-CZ" dirty="0"/>
          </a:p>
        </p:txBody>
      </p:sp>
      <p:sp>
        <p:nvSpPr>
          <p:cNvPr id="4" name="Zástupný symbol pro zápatí 3">
            <a:extLst>
              <a:ext uri="{FF2B5EF4-FFF2-40B4-BE49-F238E27FC236}">
                <a16:creationId xmlns:a16="http://schemas.microsoft.com/office/drawing/2014/main" id="{C327567E-13FA-4F6F-B1AF-F2396BFD2BBB}"/>
              </a:ext>
            </a:extLst>
          </p:cNvPr>
          <p:cNvSpPr>
            <a:spLocks noGrp="1"/>
          </p:cNvSpPr>
          <p:nvPr>
            <p:ph type="ftr" sz="quarter" idx="10"/>
          </p:nvPr>
        </p:nvSpPr>
        <p:spPr/>
        <p:txBody>
          <a:bodyPr/>
          <a:lstStyle/>
          <a:p>
            <a:r>
              <a:rPr lang="cs-CZ"/>
              <a:t>Klinika interní, geriatrie a praktického lékařství Fakultní nemocnice Brno a Lékařské fakulty Masarykovy univerzity</a:t>
            </a:r>
            <a:endParaRPr lang="cs-CZ" dirty="0"/>
          </a:p>
        </p:txBody>
      </p:sp>
      <p:sp>
        <p:nvSpPr>
          <p:cNvPr id="5" name="Zástupný symbol pro číslo snímku 4">
            <a:extLst>
              <a:ext uri="{FF2B5EF4-FFF2-40B4-BE49-F238E27FC236}">
                <a16:creationId xmlns:a16="http://schemas.microsoft.com/office/drawing/2014/main" id="{C6992D2B-E0F8-4356-9482-3944A5F05D74}"/>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Tree>
    <p:extLst>
      <p:ext uri="{BB962C8B-B14F-4D97-AF65-F5344CB8AC3E}">
        <p14:creationId xmlns:p14="http://schemas.microsoft.com/office/powerpoint/2010/main" val="1889121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8800" y="720000"/>
            <a:ext cx="9141921" cy="5418000"/>
          </a:xfrm>
        </p:spPr>
      </p:pic>
      <p:sp>
        <p:nvSpPr>
          <p:cNvPr id="3" name="Zástupný symbol pro zápatí 2">
            <a:extLst>
              <a:ext uri="{FF2B5EF4-FFF2-40B4-BE49-F238E27FC236}">
                <a16:creationId xmlns:a16="http://schemas.microsoft.com/office/drawing/2014/main" id="{90957544-B84D-438F-B68A-43A913FA7CAB}"/>
              </a:ext>
            </a:extLst>
          </p:cNvPr>
          <p:cNvSpPr>
            <a:spLocks noGrp="1"/>
          </p:cNvSpPr>
          <p:nvPr>
            <p:ph type="ftr" sz="quarter" idx="10"/>
          </p:nvPr>
        </p:nvSpPr>
        <p:spPr/>
        <p:txBody>
          <a:bodyPr/>
          <a:lstStyle/>
          <a:p>
            <a:r>
              <a:rPr lang="cs-CZ"/>
              <a:t>Klinika interní, geriatrie a praktického lékařství Fakultní nemocnice Brno a Lékařské fakulty Masarykovy univerzity</a:t>
            </a:r>
            <a:endParaRPr lang="cs-CZ" dirty="0"/>
          </a:p>
        </p:txBody>
      </p:sp>
      <p:sp>
        <p:nvSpPr>
          <p:cNvPr id="5" name="Zástupný symbol pro číslo snímku 4">
            <a:extLst>
              <a:ext uri="{FF2B5EF4-FFF2-40B4-BE49-F238E27FC236}">
                <a16:creationId xmlns:a16="http://schemas.microsoft.com/office/drawing/2014/main" id="{19CC4BC1-E3A9-4A93-AD53-64ECD7FB6BDA}"/>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Tree>
    <p:extLst>
      <p:ext uri="{BB962C8B-B14F-4D97-AF65-F5344CB8AC3E}">
        <p14:creationId xmlns:p14="http://schemas.microsoft.com/office/powerpoint/2010/main" val="1471842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8800" y="719999"/>
            <a:ext cx="7920000" cy="5431077"/>
          </a:xfrm>
        </p:spPr>
      </p:pic>
      <p:sp>
        <p:nvSpPr>
          <p:cNvPr id="3" name="Zástupný symbol pro zápatí 2">
            <a:extLst>
              <a:ext uri="{FF2B5EF4-FFF2-40B4-BE49-F238E27FC236}">
                <a16:creationId xmlns:a16="http://schemas.microsoft.com/office/drawing/2014/main" id="{093ACEAF-84E6-4F29-8CB0-76D057EF5D52}"/>
              </a:ext>
            </a:extLst>
          </p:cNvPr>
          <p:cNvSpPr>
            <a:spLocks noGrp="1"/>
          </p:cNvSpPr>
          <p:nvPr>
            <p:ph type="ftr" sz="quarter" idx="10"/>
          </p:nvPr>
        </p:nvSpPr>
        <p:spPr/>
        <p:txBody>
          <a:bodyPr/>
          <a:lstStyle/>
          <a:p>
            <a:r>
              <a:rPr lang="cs-CZ"/>
              <a:t>Klinika interní, geriatrie a praktického lékařství Fakultní nemocnice Brno a Lékařské fakulty Masarykovy univerzity</a:t>
            </a:r>
            <a:endParaRPr lang="cs-CZ" dirty="0"/>
          </a:p>
        </p:txBody>
      </p:sp>
      <p:sp>
        <p:nvSpPr>
          <p:cNvPr id="5" name="Zástupný symbol pro číslo snímku 4">
            <a:extLst>
              <a:ext uri="{FF2B5EF4-FFF2-40B4-BE49-F238E27FC236}">
                <a16:creationId xmlns:a16="http://schemas.microsoft.com/office/drawing/2014/main" id="{B1A92CDE-F2F6-47BA-B4F2-8D6B1DAB7CF7}"/>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Tree>
    <p:extLst>
      <p:ext uri="{BB962C8B-B14F-4D97-AF65-F5344CB8AC3E}">
        <p14:creationId xmlns:p14="http://schemas.microsoft.com/office/powerpoint/2010/main" val="28617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8800" y="719999"/>
            <a:ext cx="8185918" cy="5455915"/>
          </a:xfrm>
        </p:spPr>
      </p:pic>
      <p:sp>
        <p:nvSpPr>
          <p:cNvPr id="3" name="Zástupný symbol pro zápatí 2">
            <a:extLst>
              <a:ext uri="{FF2B5EF4-FFF2-40B4-BE49-F238E27FC236}">
                <a16:creationId xmlns:a16="http://schemas.microsoft.com/office/drawing/2014/main" id="{2E3B7AD1-6D24-4D39-A229-209957950445}"/>
              </a:ext>
            </a:extLst>
          </p:cNvPr>
          <p:cNvSpPr>
            <a:spLocks noGrp="1"/>
          </p:cNvSpPr>
          <p:nvPr>
            <p:ph type="ftr" sz="quarter" idx="10"/>
          </p:nvPr>
        </p:nvSpPr>
        <p:spPr/>
        <p:txBody>
          <a:bodyPr/>
          <a:lstStyle/>
          <a:p>
            <a:r>
              <a:rPr lang="cs-CZ"/>
              <a:t>Klinika interní, geriatrie a praktického lékařství Fakultní nemocnice Brno a Lékařské fakulty Masarykovy univerzity</a:t>
            </a:r>
            <a:endParaRPr lang="cs-CZ" dirty="0"/>
          </a:p>
        </p:txBody>
      </p:sp>
      <p:sp>
        <p:nvSpPr>
          <p:cNvPr id="5" name="Zástupný symbol pro číslo snímku 4">
            <a:extLst>
              <a:ext uri="{FF2B5EF4-FFF2-40B4-BE49-F238E27FC236}">
                <a16:creationId xmlns:a16="http://schemas.microsoft.com/office/drawing/2014/main" id="{01D7C737-D013-48FE-A6D7-2B14B0659B6E}"/>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Tree>
    <p:extLst>
      <p:ext uri="{BB962C8B-B14F-4D97-AF65-F5344CB8AC3E}">
        <p14:creationId xmlns:p14="http://schemas.microsoft.com/office/powerpoint/2010/main" val="2538842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Diff</a:t>
            </a:r>
            <a:r>
              <a:rPr lang="cs-CZ" dirty="0"/>
              <a:t>. KO</a:t>
            </a:r>
          </a:p>
        </p:txBody>
      </p:sp>
      <p:sp>
        <p:nvSpPr>
          <p:cNvPr id="3" name="Zástupný symbol pro obsah 2"/>
          <p:cNvSpPr>
            <a:spLocks noGrp="1"/>
          </p:cNvSpPr>
          <p:nvPr>
            <p:ph idx="1"/>
          </p:nvPr>
        </p:nvSpPr>
        <p:spPr/>
        <p:txBody>
          <a:bodyPr>
            <a:normAutofit fontScale="25000" lnSpcReduction="20000"/>
          </a:bodyPr>
          <a:lstStyle/>
          <a:p>
            <a:pPr>
              <a:lnSpc>
                <a:spcPct val="130000"/>
              </a:lnSpc>
            </a:pPr>
            <a:r>
              <a:rPr lang="cs-CZ" sz="8000" b="1" dirty="0" err="1">
                <a:solidFill>
                  <a:schemeClr val="tx2"/>
                </a:solidFill>
              </a:rPr>
              <a:t>neutrofily</a:t>
            </a:r>
            <a:r>
              <a:rPr lang="cs-CZ" sz="8000" dirty="0"/>
              <a:t> – velmi pohyblivé buňky podílející se na obraně proti bakteriální infekci, mají schopnost pohlcovat a likvidovat cizorodý materiál</a:t>
            </a:r>
          </a:p>
          <a:p>
            <a:pPr>
              <a:lnSpc>
                <a:spcPct val="130000"/>
              </a:lnSpc>
            </a:pPr>
            <a:r>
              <a:rPr lang="cs-CZ" sz="8000" b="1" dirty="0">
                <a:solidFill>
                  <a:schemeClr val="tx2"/>
                </a:solidFill>
              </a:rPr>
              <a:t>tyčky</a:t>
            </a:r>
            <a:r>
              <a:rPr lang="cs-CZ" sz="8000" dirty="0"/>
              <a:t> – mladá forma </a:t>
            </a:r>
            <a:r>
              <a:rPr lang="cs-CZ" sz="8000" dirty="0" err="1"/>
              <a:t>neutrofilů</a:t>
            </a:r>
            <a:endParaRPr lang="cs-CZ" sz="8000" dirty="0"/>
          </a:p>
          <a:p>
            <a:pPr>
              <a:lnSpc>
                <a:spcPct val="130000"/>
              </a:lnSpc>
            </a:pPr>
            <a:r>
              <a:rPr lang="cs-CZ" sz="8000" b="1" dirty="0" err="1">
                <a:solidFill>
                  <a:schemeClr val="tx2"/>
                </a:solidFill>
              </a:rPr>
              <a:t>bazofily</a:t>
            </a:r>
            <a:r>
              <a:rPr lang="cs-CZ" sz="8000" dirty="0"/>
              <a:t> – jejich funkce není zcela jasná, předpokládá se ovlivnění srážení krve v místě zánětu</a:t>
            </a:r>
          </a:p>
          <a:p>
            <a:pPr>
              <a:lnSpc>
                <a:spcPct val="130000"/>
              </a:lnSpc>
            </a:pPr>
            <a:r>
              <a:rPr lang="cs-CZ" sz="8000" b="1" dirty="0">
                <a:solidFill>
                  <a:schemeClr val="tx2"/>
                </a:solidFill>
              </a:rPr>
              <a:t>eozinofily</a:t>
            </a:r>
            <a:r>
              <a:rPr lang="cs-CZ" sz="8000" dirty="0"/>
              <a:t> – buňky uplatňující se při alergii a v obraně proti parazitům</a:t>
            </a:r>
          </a:p>
          <a:p>
            <a:pPr>
              <a:lnSpc>
                <a:spcPct val="130000"/>
              </a:lnSpc>
            </a:pPr>
            <a:r>
              <a:rPr lang="cs-CZ" sz="8000" b="1" dirty="0">
                <a:solidFill>
                  <a:schemeClr val="tx2"/>
                </a:solidFill>
              </a:rPr>
              <a:t>lymfocyty</a:t>
            </a:r>
            <a:r>
              <a:rPr lang="cs-CZ" sz="8000" dirty="0"/>
              <a:t> – buňky podílející se na specifické imunitní obraně (T lymfocyty regulují ostatní zúčastněné buňky imunitní reakce a uplatňují se v obraně hlavně proti virům, plísním a nádorovým; B lymfocyty se po setkání s cizorodou látkou mění na plazmatické buňky a tvoří protilátky)</a:t>
            </a:r>
          </a:p>
          <a:p>
            <a:pPr>
              <a:lnSpc>
                <a:spcPct val="130000"/>
              </a:lnSpc>
            </a:pPr>
            <a:r>
              <a:rPr lang="cs-CZ" sz="8000" b="1" dirty="0">
                <a:solidFill>
                  <a:schemeClr val="tx2"/>
                </a:solidFill>
              </a:rPr>
              <a:t>monocyty</a:t>
            </a:r>
            <a:r>
              <a:rPr lang="cs-CZ" sz="8000" dirty="0"/>
              <a:t> – vystupují z krve do tkání nebo tělních dutin, kde se mění v makrofágy, buňky které jsou schopny pohlcovat cizorodý materiál, včetně mikroorganismů</a:t>
            </a:r>
          </a:p>
          <a:p>
            <a:endParaRPr lang="cs-CZ" dirty="0"/>
          </a:p>
        </p:txBody>
      </p:sp>
      <p:sp>
        <p:nvSpPr>
          <p:cNvPr id="4" name="Zástupný symbol pro zápatí 3">
            <a:extLst>
              <a:ext uri="{FF2B5EF4-FFF2-40B4-BE49-F238E27FC236}">
                <a16:creationId xmlns:a16="http://schemas.microsoft.com/office/drawing/2014/main" id="{F56DA3E4-BD86-4B20-85E5-BEB553582363}"/>
              </a:ext>
            </a:extLst>
          </p:cNvPr>
          <p:cNvSpPr>
            <a:spLocks noGrp="1"/>
          </p:cNvSpPr>
          <p:nvPr>
            <p:ph type="ftr" sz="quarter" idx="10"/>
          </p:nvPr>
        </p:nvSpPr>
        <p:spPr/>
        <p:txBody>
          <a:bodyPr/>
          <a:lstStyle/>
          <a:p>
            <a:r>
              <a:rPr lang="cs-CZ"/>
              <a:t>Klinika interní, geriatrie a praktického lékařství Fakultní nemocnice Brno a Lékařské fakulty Masarykovy univerzity</a:t>
            </a:r>
            <a:endParaRPr lang="cs-CZ" dirty="0"/>
          </a:p>
        </p:txBody>
      </p:sp>
      <p:sp>
        <p:nvSpPr>
          <p:cNvPr id="5" name="Zástupný symbol pro číslo snímku 4">
            <a:extLst>
              <a:ext uri="{FF2B5EF4-FFF2-40B4-BE49-F238E27FC236}">
                <a16:creationId xmlns:a16="http://schemas.microsoft.com/office/drawing/2014/main" id="{937646FE-70E4-40B6-B362-DD7127E706C3}"/>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Tree>
    <p:extLst>
      <p:ext uri="{BB962C8B-B14F-4D97-AF65-F5344CB8AC3E}">
        <p14:creationId xmlns:p14="http://schemas.microsoft.com/office/powerpoint/2010/main" val="1507550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Červená krevní řada</a:t>
            </a:r>
          </a:p>
        </p:txBody>
      </p:sp>
      <p:sp>
        <p:nvSpPr>
          <p:cNvPr id="3" name="Zástupný symbol pro obsah 2"/>
          <p:cNvSpPr>
            <a:spLocks noGrp="1"/>
          </p:cNvSpPr>
          <p:nvPr>
            <p:ph idx="1"/>
          </p:nvPr>
        </p:nvSpPr>
        <p:spPr>
          <a:xfrm>
            <a:off x="720000" y="1323833"/>
            <a:ext cx="10753200" cy="4508167"/>
          </a:xfrm>
        </p:spPr>
        <p:txBody>
          <a:bodyPr>
            <a:normAutofit fontScale="62500" lnSpcReduction="20000"/>
          </a:bodyPr>
          <a:lstStyle/>
          <a:p>
            <a:pPr>
              <a:buFont typeface="Wingdings" panose="05000000000000000000" pitchFamily="2" charset="2"/>
              <a:buChar char="Ø"/>
            </a:pPr>
            <a:r>
              <a:rPr lang="cs-CZ" sz="3600" b="1" dirty="0">
                <a:solidFill>
                  <a:schemeClr val="tx2"/>
                </a:solidFill>
              </a:rPr>
              <a:t>zvýšení počtu erytrocytů, koncentrace hemoglobinu, hematokritu:</a:t>
            </a:r>
          </a:p>
          <a:p>
            <a:pPr>
              <a:buFont typeface="Wingdings" panose="05000000000000000000" pitchFamily="2" charset="2"/>
              <a:buChar char="§"/>
            </a:pPr>
            <a:r>
              <a:rPr lang="cs-CZ" dirty="0"/>
              <a:t>zvýšená tvorba v kostní dřeni – </a:t>
            </a:r>
            <a:r>
              <a:rPr lang="cs-CZ" dirty="0" err="1"/>
              <a:t>polycytémia</a:t>
            </a:r>
            <a:r>
              <a:rPr lang="cs-CZ" dirty="0"/>
              <a:t> vera</a:t>
            </a:r>
            <a:br>
              <a:rPr lang="cs-CZ" dirty="0"/>
            </a:br>
            <a:r>
              <a:rPr lang="cs-CZ" dirty="0"/>
              <a:t>sekundární příčiny – zvýšená tvorba v kostní dřeni následkem nedostatku kyslíku v organismu např. při srdečních nebo plicních onemocněních, při pobytu ve vysokých nadmořských výškách, nikotinismus, stres – zvýšená tvorba erytropoetinu v ledvinách, nádory produkující erytropoetin (karcinom ledviny), zahuštění krve při dehydrataci (průjmy, snížený příjem tekutin, popáleniny)</a:t>
            </a:r>
          </a:p>
          <a:p>
            <a:pPr>
              <a:buFont typeface="Wingdings" panose="05000000000000000000" pitchFamily="2" charset="2"/>
              <a:buChar char="Ø"/>
            </a:pPr>
            <a:r>
              <a:rPr lang="cs-CZ" sz="3600" b="1" dirty="0">
                <a:solidFill>
                  <a:schemeClr val="tx2"/>
                </a:solidFill>
              </a:rPr>
              <a:t>snížení počtu erytrocytů, koncentrace hemoglobinu, hematokritu:</a:t>
            </a:r>
          </a:p>
          <a:p>
            <a:pPr>
              <a:buFont typeface="Wingdings" panose="05000000000000000000" pitchFamily="2" charset="2"/>
              <a:buChar char="§"/>
            </a:pPr>
            <a:r>
              <a:rPr lang="cs-CZ" dirty="0"/>
              <a:t>aplazie či poškození kostní dřeně se sníženou tvorbou červených krvinek, anemie z nedostatku železa, vitaminu B12, kyseliny listové, chronická onemocnění, hemolýza, krevní ztráty, vrozená porucha tvorby hemoglobinu, renální insuficience – nedostatečná tvorba erytropoetinu, tvorba protilátek proti erytropoetinu, otrava benzenem, užívání léků (chloramfenikol, sloučeniny zlata), gravidita – převládá </a:t>
            </a:r>
            <a:r>
              <a:rPr lang="cs-CZ" dirty="0" err="1"/>
              <a:t>hemodiluce</a:t>
            </a:r>
            <a:r>
              <a:rPr lang="cs-CZ" dirty="0"/>
              <a:t> nad pouze mírným vzestupem </a:t>
            </a:r>
            <a:r>
              <a:rPr lang="cs-CZ" dirty="0" err="1"/>
              <a:t>erytromasy</a:t>
            </a:r>
            <a:endParaRPr lang="cs-CZ" dirty="0"/>
          </a:p>
        </p:txBody>
      </p:sp>
      <p:sp>
        <p:nvSpPr>
          <p:cNvPr id="4" name="Zástupný symbol pro zápatí 3">
            <a:extLst>
              <a:ext uri="{FF2B5EF4-FFF2-40B4-BE49-F238E27FC236}">
                <a16:creationId xmlns:a16="http://schemas.microsoft.com/office/drawing/2014/main" id="{E3607EB7-3880-4BD0-AD18-BB6B7537F140}"/>
              </a:ext>
            </a:extLst>
          </p:cNvPr>
          <p:cNvSpPr>
            <a:spLocks noGrp="1"/>
          </p:cNvSpPr>
          <p:nvPr>
            <p:ph type="ftr" sz="quarter" idx="10"/>
          </p:nvPr>
        </p:nvSpPr>
        <p:spPr/>
        <p:txBody>
          <a:bodyPr/>
          <a:lstStyle/>
          <a:p>
            <a:r>
              <a:rPr lang="cs-CZ"/>
              <a:t>Klinika interní, geriatrie a praktického lékařství Fakultní nemocnice Brno a Lékařské fakulty Masarykovy univerzity</a:t>
            </a:r>
            <a:endParaRPr lang="cs-CZ" dirty="0"/>
          </a:p>
        </p:txBody>
      </p:sp>
      <p:sp>
        <p:nvSpPr>
          <p:cNvPr id="5" name="Zástupný symbol pro číslo snímku 4">
            <a:extLst>
              <a:ext uri="{FF2B5EF4-FFF2-40B4-BE49-F238E27FC236}">
                <a16:creationId xmlns:a16="http://schemas.microsoft.com/office/drawing/2014/main" id="{26BC74FA-85BB-495C-A5F4-07F391BCDA50}"/>
              </a:ext>
            </a:extLst>
          </p:cNvPr>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Tree>
    <p:extLst>
      <p:ext uri="{BB962C8B-B14F-4D97-AF65-F5344CB8AC3E}">
        <p14:creationId xmlns:p14="http://schemas.microsoft.com/office/powerpoint/2010/main" val="2300371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EA2C1E-64F3-44A9-9ACD-45E90529964E}"/>
              </a:ext>
            </a:extLst>
          </p:cNvPr>
          <p:cNvSpPr>
            <a:spLocks noGrp="1"/>
          </p:cNvSpPr>
          <p:nvPr>
            <p:ph type="title"/>
          </p:nvPr>
        </p:nvSpPr>
        <p:spPr>
          <a:xfrm>
            <a:off x="719999" y="378000"/>
            <a:ext cx="10753200" cy="451576"/>
          </a:xfrm>
        </p:spPr>
        <p:txBody>
          <a:bodyPr/>
          <a:lstStyle/>
          <a:p>
            <a:r>
              <a:rPr lang="cs-CZ" dirty="0"/>
              <a:t>Červená krevní řada II</a:t>
            </a:r>
          </a:p>
        </p:txBody>
      </p:sp>
      <p:sp>
        <p:nvSpPr>
          <p:cNvPr id="3" name="Zástupný symbol pro obsah 2"/>
          <p:cNvSpPr>
            <a:spLocks noGrp="1"/>
          </p:cNvSpPr>
          <p:nvPr>
            <p:ph idx="1"/>
          </p:nvPr>
        </p:nvSpPr>
        <p:spPr>
          <a:xfrm>
            <a:off x="719999" y="1364777"/>
            <a:ext cx="11124471" cy="4695850"/>
          </a:xfrm>
        </p:spPr>
        <p:txBody>
          <a:bodyPr>
            <a:normAutofit fontScale="32500" lnSpcReduction="20000"/>
          </a:bodyPr>
          <a:lstStyle/>
          <a:p>
            <a:pPr>
              <a:lnSpc>
                <a:spcPct val="130000"/>
              </a:lnSpc>
            </a:pPr>
            <a:r>
              <a:rPr lang="cs-CZ" sz="5200" b="1" dirty="0">
                <a:solidFill>
                  <a:schemeClr val="tx2"/>
                </a:solidFill>
              </a:rPr>
              <a:t>Střední objem červené krvinky (MCV):</a:t>
            </a:r>
          </a:p>
          <a:p>
            <a:pPr>
              <a:lnSpc>
                <a:spcPct val="130000"/>
              </a:lnSpc>
            </a:pPr>
            <a:r>
              <a:rPr lang="cs-CZ" sz="5200" dirty="0">
                <a:solidFill>
                  <a:schemeClr val="tx2"/>
                </a:solidFill>
              </a:rPr>
              <a:t>zvýšený - makrocyt</a:t>
            </a:r>
            <a:r>
              <a:rPr lang="cs-CZ" sz="5200" dirty="0"/>
              <a:t>: anemie z nedostatku vitamínu B12, kyseliny listové, jaterní onemocnění, alkoholismus, myxedém, </a:t>
            </a:r>
            <a:r>
              <a:rPr lang="cs-CZ" sz="5200" dirty="0" err="1"/>
              <a:t>aplázie</a:t>
            </a:r>
            <a:r>
              <a:rPr lang="cs-CZ" sz="5200" dirty="0"/>
              <a:t> kostní dřeně, </a:t>
            </a:r>
            <a:r>
              <a:rPr lang="cs-CZ" sz="5200" dirty="0" err="1"/>
              <a:t>retikulocytóza</a:t>
            </a:r>
            <a:r>
              <a:rPr lang="cs-CZ" sz="5200" dirty="0"/>
              <a:t> (mladé formy erytrocytů jsou větší), užívání některých léků – antikonvulziva, </a:t>
            </a:r>
            <a:r>
              <a:rPr lang="cs-CZ" sz="5200" dirty="0" err="1"/>
              <a:t>kontraceptiva</a:t>
            </a:r>
            <a:r>
              <a:rPr lang="cs-CZ" sz="5200" dirty="0"/>
              <a:t>, </a:t>
            </a:r>
            <a:r>
              <a:rPr lang="cs-CZ" sz="5200" dirty="0" err="1"/>
              <a:t>metformin</a:t>
            </a:r>
            <a:r>
              <a:rPr lang="cs-CZ" sz="5200" dirty="0"/>
              <a:t>, kolchicin</a:t>
            </a:r>
          </a:p>
          <a:p>
            <a:pPr>
              <a:lnSpc>
                <a:spcPct val="130000"/>
              </a:lnSpc>
            </a:pPr>
            <a:r>
              <a:rPr lang="cs-CZ" sz="5200" dirty="0">
                <a:solidFill>
                  <a:schemeClr val="tx2"/>
                </a:solidFill>
              </a:rPr>
              <a:t>snížený – mikrocyt:</a:t>
            </a:r>
            <a:r>
              <a:rPr lang="cs-CZ" sz="5200" dirty="0"/>
              <a:t> anemie z nedostatku železa, porucha tvorby hemoglobinu (</a:t>
            </a:r>
            <a:r>
              <a:rPr lang="cs-CZ" sz="5200" dirty="0" err="1"/>
              <a:t>thalasémie</a:t>
            </a:r>
            <a:r>
              <a:rPr lang="cs-CZ" sz="5200" dirty="0"/>
              <a:t>), </a:t>
            </a:r>
            <a:r>
              <a:rPr lang="cs-CZ" sz="5200" dirty="0" err="1"/>
              <a:t>sideroblastické</a:t>
            </a:r>
            <a:r>
              <a:rPr lang="cs-CZ" sz="5200" dirty="0"/>
              <a:t> anemie, anemie chronických chorob, otrava olovem</a:t>
            </a:r>
          </a:p>
          <a:p>
            <a:pPr>
              <a:lnSpc>
                <a:spcPct val="130000"/>
              </a:lnSpc>
            </a:pPr>
            <a:r>
              <a:rPr lang="cs-CZ" sz="5200" b="1" dirty="0">
                <a:solidFill>
                  <a:schemeClr val="tx2"/>
                </a:solidFill>
              </a:rPr>
              <a:t>Průměrná hmotnost hemoglobinu v červené krvince (MCH):</a:t>
            </a:r>
          </a:p>
          <a:p>
            <a:pPr>
              <a:lnSpc>
                <a:spcPct val="130000"/>
              </a:lnSpc>
            </a:pPr>
            <a:r>
              <a:rPr lang="cs-CZ" sz="5200" dirty="0">
                <a:solidFill>
                  <a:schemeClr val="tx2"/>
                </a:solidFill>
              </a:rPr>
              <a:t>zvýšení:</a:t>
            </a:r>
            <a:r>
              <a:rPr lang="cs-CZ" sz="5200" dirty="0"/>
              <a:t> může být u makrocytů</a:t>
            </a:r>
          </a:p>
          <a:p>
            <a:pPr>
              <a:lnSpc>
                <a:spcPct val="130000"/>
              </a:lnSpc>
            </a:pPr>
            <a:r>
              <a:rPr lang="cs-CZ" sz="5200" b="1" dirty="0">
                <a:solidFill>
                  <a:schemeClr val="tx2"/>
                </a:solidFill>
              </a:rPr>
              <a:t>Průměrná koncentrace hemoglobinu v erytrocytu (MCHC):</a:t>
            </a:r>
          </a:p>
          <a:p>
            <a:pPr>
              <a:lnSpc>
                <a:spcPct val="130000"/>
              </a:lnSpc>
            </a:pPr>
            <a:r>
              <a:rPr lang="cs-CZ" sz="5200" dirty="0">
                <a:solidFill>
                  <a:schemeClr val="tx2"/>
                </a:solidFill>
              </a:rPr>
              <a:t>zvýšení:</a:t>
            </a:r>
            <a:r>
              <a:rPr lang="cs-CZ" sz="5200" dirty="0"/>
              <a:t> dědičná </a:t>
            </a:r>
            <a:r>
              <a:rPr lang="cs-CZ" sz="5200" dirty="0" err="1"/>
              <a:t>sférocytóza</a:t>
            </a:r>
            <a:r>
              <a:rPr lang="cs-CZ" sz="5200" dirty="0"/>
              <a:t>, popáleniny (zvýšení je limitováno množstvím hemoglobinu, které se může vejít do erytrocytu)</a:t>
            </a:r>
          </a:p>
          <a:p>
            <a:pPr>
              <a:lnSpc>
                <a:spcPct val="130000"/>
              </a:lnSpc>
            </a:pPr>
            <a:r>
              <a:rPr lang="cs-CZ" sz="5200" b="1" dirty="0">
                <a:solidFill>
                  <a:schemeClr val="tx2"/>
                </a:solidFill>
              </a:rPr>
              <a:t>Průměrná hmotnosti (MCH) a koncentrace (MCHC) hemoglobinu v erytrocytu:</a:t>
            </a:r>
          </a:p>
          <a:p>
            <a:pPr>
              <a:lnSpc>
                <a:spcPct val="130000"/>
              </a:lnSpc>
            </a:pPr>
            <a:r>
              <a:rPr lang="cs-CZ" sz="5200" dirty="0">
                <a:solidFill>
                  <a:schemeClr val="tx2"/>
                </a:solidFill>
              </a:rPr>
              <a:t>snížení:</a:t>
            </a:r>
            <a:r>
              <a:rPr lang="cs-CZ" sz="5200" dirty="0"/>
              <a:t> může být u mikrocytů, možné příčiny: lymfomy, monocytová leukémie</a:t>
            </a:r>
          </a:p>
          <a:p>
            <a:endParaRPr lang="cs-CZ" dirty="0"/>
          </a:p>
          <a:p>
            <a:pPr marL="0" indent="0">
              <a:buNone/>
            </a:pPr>
            <a:endParaRPr lang="cs-CZ" dirty="0"/>
          </a:p>
        </p:txBody>
      </p:sp>
      <p:sp>
        <p:nvSpPr>
          <p:cNvPr id="4" name="Zástupný symbol pro zápatí 3">
            <a:extLst>
              <a:ext uri="{FF2B5EF4-FFF2-40B4-BE49-F238E27FC236}">
                <a16:creationId xmlns:a16="http://schemas.microsoft.com/office/drawing/2014/main" id="{6636AAC4-76BD-4BD6-AAFB-46289BD914E8}"/>
              </a:ext>
            </a:extLst>
          </p:cNvPr>
          <p:cNvSpPr>
            <a:spLocks noGrp="1"/>
          </p:cNvSpPr>
          <p:nvPr>
            <p:ph type="ftr" sz="quarter" idx="10"/>
          </p:nvPr>
        </p:nvSpPr>
        <p:spPr/>
        <p:txBody>
          <a:bodyPr/>
          <a:lstStyle/>
          <a:p>
            <a:r>
              <a:rPr lang="cs-CZ"/>
              <a:t>Klinika interní, geriatrie a praktického lékařství Fakultní nemocnice Brno a Lékařské fakulty Masarykovy univerzity</a:t>
            </a:r>
            <a:endParaRPr lang="cs-CZ" dirty="0"/>
          </a:p>
        </p:txBody>
      </p:sp>
      <p:sp>
        <p:nvSpPr>
          <p:cNvPr id="5" name="Zástupný symbol pro číslo snímku 4">
            <a:extLst>
              <a:ext uri="{FF2B5EF4-FFF2-40B4-BE49-F238E27FC236}">
                <a16:creationId xmlns:a16="http://schemas.microsoft.com/office/drawing/2014/main" id="{AE493FD9-517D-4509-9DE4-04DE6BA0DD68}"/>
              </a:ext>
            </a:extLst>
          </p:cNvPr>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Tree>
    <p:extLst>
      <p:ext uri="{BB962C8B-B14F-4D97-AF65-F5344CB8AC3E}">
        <p14:creationId xmlns:p14="http://schemas.microsoft.com/office/powerpoint/2010/main" val="2118437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BAB9D66-93D3-47C4-937B-D1D320D8B0F2}"/>
              </a:ext>
            </a:extLst>
          </p:cNvPr>
          <p:cNvSpPr>
            <a:spLocks noGrp="1"/>
          </p:cNvSpPr>
          <p:nvPr>
            <p:ph type="ftr" sz="quarter" idx="10"/>
          </p:nvPr>
        </p:nvSpPr>
        <p:spPr/>
        <p:txBody>
          <a:bodyPr/>
          <a:lstStyle/>
          <a:p>
            <a:r>
              <a:rPr lang="cs-CZ"/>
              <a:t>Klinika interní, geriatrie a praktického lékařství Fakultní nemocnice Brno a Lékařské fakulty Masarykovy univerzity</a:t>
            </a:r>
            <a:endParaRPr lang="cs-CZ" dirty="0"/>
          </a:p>
        </p:txBody>
      </p:sp>
      <p:sp>
        <p:nvSpPr>
          <p:cNvPr id="3" name="Zástupný symbol pro číslo snímku 2">
            <a:extLst>
              <a:ext uri="{FF2B5EF4-FFF2-40B4-BE49-F238E27FC236}">
                <a16:creationId xmlns:a16="http://schemas.microsoft.com/office/drawing/2014/main" id="{826D656F-46B2-4B23-99B9-C09281281204}"/>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a:extLst>
              <a:ext uri="{FF2B5EF4-FFF2-40B4-BE49-F238E27FC236}">
                <a16:creationId xmlns:a16="http://schemas.microsoft.com/office/drawing/2014/main" id="{B8EE0659-247C-4670-96B8-A0700E3056E1}"/>
              </a:ext>
            </a:extLst>
          </p:cNvPr>
          <p:cNvSpPr>
            <a:spLocks noGrp="1"/>
          </p:cNvSpPr>
          <p:nvPr>
            <p:ph type="title"/>
          </p:nvPr>
        </p:nvSpPr>
        <p:spPr/>
        <p:txBody>
          <a:bodyPr/>
          <a:lstStyle/>
          <a:p>
            <a:r>
              <a:rPr lang="cs-CZ" dirty="0"/>
              <a:t>Červená krevní řada III</a:t>
            </a:r>
          </a:p>
        </p:txBody>
      </p:sp>
      <p:sp>
        <p:nvSpPr>
          <p:cNvPr id="5" name="Zástupný symbol pro obsah 4">
            <a:extLst>
              <a:ext uri="{FF2B5EF4-FFF2-40B4-BE49-F238E27FC236}">
                <a16:creationId xmlns:a16="http://schemas.microsoft.com/office/drawing/2014/main" id="{6F5980AF-8814-4CFF-80CF-D3FD9D26E2D8}"/>
              </a:ext>
            </a:extLst>
          </p:cNvPr>
          <p:cNvSpPr>
            <a:spLocks noGrp="1"/>
          </p:cNvSpPr>
          <p:nvPr>
            <p:ph idx="1"/>
          </p:nvPr>
        </p:nvSpPr>
        <p:spPr/>
        <p:txBody>
          <a:bodyPr/>
          <a:lstStyle/>
          <a:p>
            <a:pPr>
              <a:lnSpc>
                <a:spcPct val="130000"/>
              </a:lnSpc>
            </a:pPr>
            <a:r>
              <a:rPr lang="cs-CZ" sz="1800" b="1" dirty="0">
                <a:solidFill>
                  <a:schemeClr val="tx2"/>
                </a:solidFill>
              </a:rPr>
              <a:t>Distribuční šíře erytrocytů (RDW):</a:t>
            </a:r>
          </a:p>
          <a:p>
            <a:pPr>
              <a:lnSpc>
                <a:spcPct val="130000"/>
              </a:lnSpc>
            </a:pPr>
            <a:r>
              <a:rPr lang="cs-CZ" sz="1800" dirty="0">
                <a:solidFill>
                  <a:schemeClr val="tx2"/>
                </a:solidFill>
              </a:rPr>
              <a:t>zvýšená hodnota:</a:t>
            </a:r>
            <a:r>
              <a:rPr lang="cs-CZ" sz="1800" dirty="0"/>
              <a:t> znamená smíšenou populaci erytrocytů různé velikosti</a:t>
            </a:r>
          </a:p>
          <a:p>
            <a:pPr>
              <a:lnSpc>
                <a:spcPct val="130000"/>
              </a:lnSpc>
            </a:pPr>
            <a:r>
              <a:rPr lang="cs-CZ" sz="1800" dirty="0">
                <a:solidFill>
                  <a:schemeClr val="tx2"/>
                </a:solidFill>
              </a:rPr>
              <a:t>zvýšená distribuční šíře erytrocytů + vyšší MCV- možné příčiny:</a:t>
            </a:r>
            <a:r>
              <a:rPr lang="cs-CZ" sz="1800" dirty="0"/>
              <a:t> karence vitaminu B12 nebo kyseliny listové, jaterní onemocnění, </a:t>
            </a:r>
            <a:r>
              <a:rPr lang="cs-CZ" sz="1800" dirty="0" err="1"/>
              <a:t>imunohemolytické</a:t>
            </a:r>
            <a:r>
              <a:rPr lang="cs-CZ" sz="1800" dirty="0"/>
              <a:t> anémie, nemoc z chladových aglutininů</a:t>
            </a:r>
          </a:p>
          <a:p>
            <a:pPr>
              <a:lnSpc>
                <a:spcPct val="130000"/>
              </a:lnSpc>
            </a:pPr>
            <a:r>
              <a:rPr lang="cs-CZ" sz="1800" dirty="0">
                <a:solidFill>
                  <a:schemeClr val="tx2"/>
                </a:solidFill>
              </a:rPr>
              <a:t>zvýšená distribuční šíře erytrocytů + nižší MCV – možné příčiny: </a:t>
            </a:r>
            <a:r>
              <a:rPr lang="cs-CZ" sz="1800" dirty="0" err="1"/>
              <a:t>sideropenie</a:t>
            </a:r>
            <a:r>
              <a:rPr lang="cs-CZ" sz="1800" dirty="0"/>
              <a:t>, DIC (diseminovaná intravaskulární koagulace), konsumpční </a:t>
            </a:r>
            <a:r>
              <a:rPr lang="cs-CZ" sz="1800" dirty="0" err="1"/>
              <a:t>koagulopatie</a:t>
            </a:r>
            <a:r>
              <a:rPr lang="cs-CZ" sz="1800" dirty="0"/>
              <a:t> a stavy spojené s fragmentací erytrocytů (</a:t>
            </a:r>
            <a:r>
              <a:rPr lang="cs-CZ" sz="1800" dirty="0" err="1"/>
              <a:t>schistocyty</a:t>
            </a:r>
            <a:r>
              <a:rPr lang="cs-CZ" sz="1800" dirty="0"/>
              <a:t>), </a:t>
            </a:r>
            <a:r>
              <a:rPr lang="cs-CZ" sz="1800" dirty="0" err="1"/>
              <a:t>hemoglobinopatie</a:t>
            </a:r>
            <a:endParaRPr lang="cs-CZ" sz="1800" dirty="0"/>
          </a:p>
          <a:p>
            <a:pPr>
              <a:lnSpc>
                <a:spcPct val="130000"/>
              </a:lnSpc>
            </a:pPr>
            <a:r>
              <a:rPr lang="cs-CZ" sz="1800" b="1" dirty="0">
                <a:solidFill>
                  <a:schemeClr val="tx2"/>
                </a:solidFill>
              </a:rPr>
              <a:t>Retikulocyty</a:t>
            </a:r>
            <a:r>
              <a:rPr lang="cs-CZ" sz="1800" b="1" dirty="0"/>
              <a:t>: </a:t>
            </a:r>
          </a:p>
          <a:p>
            <a:pPr>
              <a:lnSpc>
                <a:spcPct val="130000"/>
              </a:lnSpc>
            </a:pPr>
            <a:r>
              <a:rPr lang="cs-CZ" sz="1800" dirty="0">
                <a:solidFill>
                  <a:schemeClr val="tx2"/>
                </a:solidFill>
              </a:rPr>
              <a:t>zvýšená hladina:</a:t>
            </a:r>
            <a:r>
              <a:rPr lang="cs-CZ" sz="1800" dirty="0"/>
              <a:t> hemolytické anémie, akutní krevní ztráty, anémie v průběhu terapie.</a:t>
            </a:r>
          </a:p>
          <a:p>
            <a:pPr>
              <a:lnSpc>
                <a:spcPct val="130000"/>
              </a:lnSpc>
            </a:pPr>
            <a:r>
              <a:rPr lang="cs-CZ" sz="1800" dirty="0">
                <a:solidFill>
                  <a:schemeClr val="tx2"/>
                </a:solidFill>
              </a:rPr>
              <a:t>snížená hladina:</a:t>
            </a:r>
            <a:r>
              <a:rPr lang="cs-CZ" sz="1800" dirty="0"/>
              <a:t> aplastická anémie, anémie s poruchou vyzrávání červené řady, jaterní onemocnění, posttransfuzní stavy, stavy po chemoterapii</a:t>
            </a:r>
          </a:p>
          <a:p>
            <a:endParaRPr lang="cs-CZ" dirty="0"/>
          </a:p>
        </p:txBody>
      </p:sp>
    </p:spTree>
    <p:extLst>
      <p:ext uri="{BB962C8B-B14F-4D97-AF65-F5344CB8AC3E}">
        <p14:creationId xmlns:p14="http://schemas.microsoft.com/office/powerpoint/2010/main" val="2802552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378000"/>
            <a:ext cx="10753200" cy="451576"/>
          </a:xfrm>
        </p:spPr>
        <p:txBody>
          <a:bodyPr/>
          <a:lstStyle/>
          <a:p>
            <a:r>
              <a:rPr lang="cs-CZ" dirty="0"/>
              <a:t>Trombocyty</a:t>
            </a:r>
          </a:p>
        </p:txBody>
      </p:sp>
      <p:sp>
        <p:nvSpPr>
          <p:cNvPr id="3" name="Zástupný symbol pro obsah 2"/>
          <p:cNvSpPr>
            <a:spLocks noGrp="1"/>
          </p:cNvSpPr>
          <p:nvPr>
            <p:ph idx="1"/>
          </p:nvPr>
        </p:nvSpPr>
        <p:spPr>
          <a:xfrm>
            <a:off x="720000" y="1105469"/>
            <a:ext cx="10753200" cy="5122531"/>
          </a:xfrm>
        </p:spPr>
        <p:txBody>
          <a:bodyPr>
            <a:normAutofit fontScale="32500" lnSpcReduction="20000"/>
          </a:bodyPr>
          <a:lstStyle/>
          <a:p>
            <a:pPr>
              <a:lnSpc>
                <a:spcPct val="130000"/>
              </a:lnSpc>
            </a:pPr>
            <a:r>
              <a:rPr lang="cs-CZ" sz="3800" b="1" dirty="0">
                <a:solidFill>
                  <a:schemeClr val="tx2"/>
                </a:solidFill>
              </a:rPr>
              <a:t>zvýšená hladina:</a:t>
            </a:r>
            <a:r>
              <a:rPr lang="cs-CZ" sz="3800" dirty="0">
                <a:solidFill>
                  <a:schemeClr val="tx2"/>
                </a:solidFill>
              </a:rPr>
              <a:t> </a:t>
            </a:r>
          </a:p>
          <a:p>
            <a:pPr marL="504000">
              <a:lnSpc>
                <a:spcPct val="130000"/>
              </a:lnSpc>
            </a:pPr>
            <a:r>
              <a:rPr lang="cs-CZ" sz="4900" dirty="0"/>
              <a:t>může být asymptomatická, může však docházet ke zvýšenému krvácení (pro poruchu funkce destiček – </a:t>
            </a:r>
            <a:r>
              <a:rPr lang="cs-CZ" sz="4900" dirty="0" err="1"/>
              <a:t>trombocytopatii</a:t>
            </a:r>
            <a:r>
              <a:rPr lang="cs-CZ" sz="4900" dirty="0"/>
              <a:t>) i zvýšené srážlivosti krve (shlukováním krevních destiček)</a:t>
            </a:r>
          </a:p>
          <a:p>
            <a:pPr lvl="1">
              <a:lnSpc>
                <a:spcPct val="130000"/>
              </a:lnSpc>
            </a:pPr>
            <a:r>
              <a:rPr lang="cs-CZ" sz="4900" dirty="0">
                <a:solidFill>
                  <a:schemeClr val="tx2"/>
                </a:solidFill>
              </a:rPr>
              <a:t>možné příčiny:</a:t>
            </a:r>
            <a:r>
              <a:rPr lang="cs-CZ" sz="4900" dirty="0"/>
              <a:t> myeloproliferativní onemocnění (</a:t>
            </a:r>
            <a:r>
              <a:rPr lang="cs-CZ" sz="4900" dirty="0" err="1"/>
              <a:t>trombocytemie</a:t>
            </a:r>
            <a:r>
              <a:rPr lang="cs-CZ" sz="4900" dirty="0"/>
              <a:t>, </a:t>
            </a:r>
            <a:r>
              <a:rPr lang="cs-CZ" sz="4900" dirty="0" err="1"/>
              <a:t>polycythemia</a:t>
            </a:r>
            <a:r>
              <a:rPr lang="cs-CZ" sz="4900" dirty="0"/>
              <a:t> vera), nedostatek železa (při dlouhodobých ztrátách krve), nadměrné krvácení s rychlou obměnou krvetvorby, dlouhodobá zánětlivá onemocnění (Crohnova choroba, revmatoidní artritida), infekce (bakteriální, plísňové, tuberkulóze), stav po splenektomii, maligní nádorová onemocněních (lymfomy, nádory)</a:t>
            </a:r>
          </a:p>
          <a:p>
            <a:pPr>
              <a:lnSpc>
                <a:spcPct val="130000"/>
              </a:lnSpc>
            </a:pPr>
            <a:r>
              <a:rPr lang="cs-CZ" sz="3800" b="1" dirty="0">
                <a:solidFill>
                  <a:schemeClr val="tx2"/>
                </a:solidFill>
              </a:rPr>
              <a:t>snížená hladina:</a:t>
            </a:r>
            <a:r>
              <a:rPr lang="cs-CZ" sz="3800" dirty="0">
                <a:solidFill>
                  <a:schemeClr val="tx2"/>
                </a:solidFill>
              </a:rPr>
              <a:t> </a:t>
            </a:r>
          </a:p>
          <a:p>
            <a:pPr marL="504000">
              <a:lnSpc>
                <a:spcPct val="130000"/>
              </a:lnSpc>
            </a:pPr>
            <a:r>
              <a:rPr lang="cs-CZ" sz="4600" dirty="0"/>
              <a:t>může vést ke snížené srážlivosti krve, krvácení do vnitřních orgánů</a:t>
            </a:r>
          </a:p>
          <a:p>
            <a:pPr lvl="1">
              <a:lnSpc>
                <a:spcPct val="130000"/>
              </a:lnSpc>
            </a:pPr>
            <a:r>
              <a:rPr lang="cs-CZ" sz="4600" dirty="0">
                <a:solidFill>
                  <a:schemeClr val="tx2"/>
                </a:solidFill>
              </a:rPr>
              <a:t>možné příčiny: </a:t>
            </a:r>
            <a:r>
              <a:rPr lang="cs-CZ" sz="4600" dirty="0"/>
              <a:t>poškození kostní dřeně s poruchou tvorby krevních destiček – vrozené, polékové, po ozáření, při nádorových onemocnění kostní dřeně (leukémie, lymfomy, metastázy), těžký alkoholismus, nedostatek vitaminu B12, některé infekce (včetně HIV), po virových infekcích (CMV, EBV, spalničky, rubeola), nadměrná spotřeba destiček (u rozsáhlých hemangiomů, zánětů cév, po chlopenních a cévních náhradách, při diseminované intravaskulární koagulaci (DIC), autoimunitní onemocnění (protilátky proti krevním destičkám např. při systémovém lupus </a:t>
            </a:r>
            <a:r>
              <a:rPr lang="cs-CZ" sz="4600" dirty="0" err="1"/>
              <a:t>erythematodes</a:t>
            </a:r>
            <a:r>
              <a:rPr lang="cs-CZ" sz="4600" dirty="0"/>
              <a:t>), trombotická trombocytopenická purpura, septický stav, </a:t>
            </a:r>
            <a:r>
              <a:rPr lang="cs-CZ" sz="4600" dirty="0" err="1"/>
              <a:t>hypersplenizmus</a:t>
            </a:r>
            <a:r>
              <a:rPr lang="cs-CZ" sz="4600" dirty="0"/>
              <a:t>, zvýšená destrukce krevních destiček – např. léky (penicilin, soli zlata, heparin, sulfonamidy aj.), gravidita (převládá zvýšení objemu plazmy), </a:t>
            </a:r>
            <a:r>
              <a:rPr lang="cs-CZ" sz="4600" dirty="0" err="1"/>
              <a:t>pseudotrombocytopenie</a:t>
            </a:r>
            <a:r>
              <a:rPr lang="cs-CZ" sz="4600" dirty="0"/>
              <a:t> zvýšená hodnota středního objemu krevní destičky (MPV) – závisí na produkci destiček, mladé jsou větší, než starší</a:t>
            </a:r>
          </a:p>
          <a:p>
            <a:endParaRPr lang="cs-CZ" dirty="0"/>
          </a:p>
        </p:txBody>
      </p:sp>
      <p:sp>
        <p:nvSpPr>
          <p:cNvPr id="4" name="Zástupný symbol pro zápatí 3">
            <a:extLst>
              <a:ext uri="{FF2B5EF4-FFF2-40B4-BE49-F238E27FC236}">
                <a16:creationId xmlns:a16="http://schemas.microsoft.com/office/drawing/2014/main" id="{C8B62284-6204-4D2A-953D-62D9A0EF42E9}"/>
              </a:ext>
            </a:extLst>
          </p:cNvPr>
          <p:cNvSpPr>
            <a:spLocks noGrp="1"/>
          </p:cNvSpPr>
          <p:nvPr>
            <p:ph type="ftr" sz="quarter" idx="10"/>
          </p:nvPr>
        </p:nvSpPr>
        <p:spPr/>
        <p:txBody>
          <a:bodyPr/>
          <a:lstStyle/>
          <a:p>
            <a:r>
              <a:rPr lang="cs-CZ"/>
              <a:t>Klinika interní, geriatrie a praktického lékařství Fakultní nemocnice Brno a Lékařské fakulty Masarykovy univerzity</a:t>
            </a:r>
            <a:endParaRPr lang="cs-CZ" dirty="0"/>
          </a:p>
        </p:txBody>
      </p:sp>
      <p:sp>
        <p:nvSpPr>
          <p:cNvPr id="5" name="Zástupný symbol pro číslo snímku 4">
            <a:extLst>
              <a:ext uri="{FF2B5EF4-FFF2-40B4-BE49-F238E27FC236}">
                <a16:creationId xmlns:a16="http://schemas.microsoft.com/office/drawing/2014/main" id="{37B06B2F-3174-4CA0-B78C-08EA0EA86541}"/>
              </a:ext>
            </a:extLst>
          </p:cNvPr>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Tree>
    <p:extLst>
      <p:ext uri="{BB962C8B-B14F-4D97-AF65-F5344CB8AC3E}">
        <p14:creationId xmlns:p14="http://schemas.microsoft.com/office/powerpoint/2010/main" val="864433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Obsah</a:t>
            </a:r>
          </a:p>
        </p:txBody>
      </p:sp>
      <p:sp>
        <p:nvSpPr>
          <p:cNvPr id="3" name="Zástupný symbol pro obsah 2"/>
          <p:cNvSpPr>
            <a:spLocks noGrp="1"/>
          </p:cNvSpPr>
          <p:nvPr>
            <p:ph idx="1"/>
          </p:nvPr>
        </p:nvSpPr>
        <p:spPr/>
        <p:txBody>
          <a:bodyPr>
            <a:normAutofit/>
          </a:bodyPr>
          <a:lstStyle/>
          <a:p>
            <a:pPr>
              <a:buFont typeface="Wingdings" panose="05000000000000000000" pitchFamily="2" charset="2"/>
              <a:buChar char="Ø"/>
            </a:pPr>
            <a:r>
              <a:rPr lang="cs-CZ" sz="2200" dirty="0"/>
              <a:t>Hematologické vyšetření</a:t>
            </a:r>
          </a:p>
          <a:p>
            <a:pPr lvl="1">
              <a:buFont typeface="Wingdings" panose="05000000000000000000" pitchFamily="2" charset="2"/>
              <a:buChar char="§"/>
            </a:pPr>
            <a:r>
              <a:rPr lang="cs-CZ" sz="2200" dirty="0"/>
              <a:t>vyšetření koagulačních parametrů</a:t>
            </a:r>
          </a:p>
          <a:p>
            <a:pPr lvl="1">
              <a:buFont typeface="Wingdings" panose="05000000000000000000" pitchFamily="2" charset="2"/>
              <a:buChar char="§"/>
            </a:pPr>
            <a:r>
              <a:rPr lang="cs-CZ" sz="2200" dirty="0"/>
              <a:t>krevní obraz</a:t>
            </a:r>
          </a:p>
          <a:p>
            <a:pPr>
              <a:buFont typeface="Wingdings" panose="05000000000000000000" pitchFamily="2" charset="2"/>
              <a:buChar char="Ø"/>
            </a:pPr>
            <a:r>
              <a:rPr lang="cs-CZ" sz="2200" dirty="0"/>
              <a:t>Biochemické vyšetření</a:t>
            </a:r>
          </a:p>
          <a:p>
            <a:pPr lvl="1">
              <a:buFont typeface="Wingdings" panose="05000000000000000000" pitchFamily="2" charset="2"/>
              <a:buChar char="§"/>
            </a:pPr>
            <a:r>
              <a:rPr lang="cs-CZ" sz="2200" dirty="0"/>
              <a:t>osmolalita, </a:t>
            </a:r>
            <a:r>
              <a:rPr lang="cs-CZ" sz="2200" dirty="0" err="1"/>
              <a:t>iontogram</a:t>
            </a:r>
            <a:endParaRPr lang="cs-CZ" sz="2200" dirty="0"/>
          </a:p>
          <a:p>
            <a:pPr lvl="1">
              <a:buFont typeface="Wingdings" panose="05000000000000000000" pitchFamily="2" charset="2"/>
              <a:buChar char="§"/>
            </a:pPr>
            <a:r>
              <a:rPr lang="cs-CZ" sz="2200" dirty="0"/>
              <a:t>glykémie, </a:t>
            </a:r>
            <a:r>
              <a:rPr lang="cs-CZ" sz="2200" dirty="0" err="1"/>
              <a:t>lab</a:t>
            </a:r>
            <a:r>
              <a:rPr lang="cs-CZ" sz="2200" dirty="0"/>
              <a:t>. vyšetření DM</a:t>
            </a:r>
          </a:p>
          <a:p>
            <a:pPr lvl="1">
              <a:buFont typeface="Wingdings" panose="05000000000000000000" pitchFamily="2" charset="2"/>
              <a:buChar char="§"/>
            </a:pPr>
            <a:r>
              <a:rPr lang="cs-CZ" sz="2200" dirty="0"/>
              <a:t>krevní bílkoviny, imunoglobuliny</a:t>
            </a:r>
          </a:p>
          <a:p>
            <a:pPr lvl="1">
              <a:buFont typeface="Wingdings" panose="05000000000000000000" pitchFamily="2" charset="2"/>
              <a:buChar char="§"/>
            </a:pPr>
            <a:r>
              <a:rPr lang="cs-CZ" sz="2200" dirty="0"/>
              <a:t>jaterní testy, bilirubin, </a:t>
            </a:r>
            <a:r>
              <a:rPr lang="cs-CZ" sz="2200" dirty="0" err="1"/>
              <a:t>lipidogram</a:t>
            </a:r>
            <a:endParaRPr lang="cs-CZ" sz="2200" dirty="0"/>
          </a:p>
          <a:p>
            <a:pPr lvl="1">
              <a:buFont typeface="Wingdings" panose="05000000000000000000" pitchFamily="2" charset="2"/>
              <a:buChar char="§"/>
            </a:pPr>
            <a:r>
              <a:rPr lang="cs-CZ" sz="2200" dirty="0"/>
              <a:t>vyšetření ledvinných funkcí a vyšetření moči </a:t>
            </a:r>
          </a:p>
          <a:p>
            <a:pPr lvl="1"/>
            <a:endParaRPr lang="cs-CZ" dirty="0"/>
          </a:p>
          <a:p>
            <a:pPr lvl="1"/>
            <a:endParaRPr lang="cs-CZ" dirty="0"/>
          </a:p>
        </p:txBody>
      </p:sp>
      <p:sp>
        <p:nvSpPr>
          <p:cNvPr id="4" name="Zástupný symbol pro zápatí 3">
            <a:extLst>
              <a:ext uri="{FF2B5EF4-FFF2-40B4-BE49-F238E27FC236}">
                <a16:creationId xmlns:a16="http://schemas.microsoft.com/office/drawing/2014/main" id="{44573B36-4429-4F10-9A28-E305E159BE39}"/>
              </a:ext>
            </a:extLst>
          </p:cNvPr>
          <p:cNvSpPr>
            <a:spLocks noGrp="1"/>
          </p:cNvSpPr>
          <p:nvPr>
            <p:ph type="ftr" sz="quarter" idx="10"/>
          </p:nvPr>
        </p:nvSpPr>
        <p:spPr/>
        <p:txBody>
          <a:bodyPr/>
          <a:lstStyle/>
          <a:p>
            <a:r>
              <a:rPr lang="cs-CZ"/>
              <a:t>Klinika interní, geriatrie a praktického lékařství Fakultní nemocnice Brno a Lékařské fakulty Masarykovy univerzity</a:t>
            </a:r>
            <a:endParaRPr lang="cs-CZ" dirty="0"/>
          </a:p>
        </p:txBody>
      </p:sp>
      <p:sp>
        <p:nvSpPr>
          <p:cNvPr id="5" name="Zástupný symbol pro číslo snímku 4">
            <a:extLst>
              <a:ext uri="{FF2B5EF4-FFF2-40B4-BE49-F238E27FC236}">
                <a16:creationId xmlns:a16="http://schemas.microsoft.com/office/drawing/2014/main" id="{08C58797-163F-420C-99C8-DBA64602ED24}"/>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Tree>
    <p:extLst>
      <p:ext uri="{BB962C8B-B14F-4D97-AF65-F5344CB8AC3E}">
        <p14:creationId xmlns:p14="http://schemas.microsoft.com/office/powerpoint/2010/main" val="2686088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Patologie v bílém krevním obraze</a:t>
            </a:r>
          </a:p>
        </p:txBody>
      </p:sp>
      <p:sp>
        <p:nvSpPr>
          <p:cNvPr id="3" name="Zástupný symbol pro obsah 2"/>
          <p:cNvSpPr>
            <a:spLocks noGrp="1"/>
          </p:cNvSpPr>
          <p:nvPr>
            <p:ph idx="1"/>
          </p:nvPr>
        </p:nvSpPr>
        <p:spPr>
          <a:xfrm>
            <a:off x="720000" y="1495449"/>
            <a:ext cx="11338116" cy="4139998"/>
          </a:xfrm>
        </p:spPr>
        <p:txBody>
          <a:bodyPr>
            <a:normAutofit fontScale="25000" lnSpcReduction="20000"/>
          </a:bodyPr>
          <a:lstStyle/>
          <a:p>
            <a:pPr marL="0" indent="0">
              <a:lnSpc>
                <a:spcPct val="130000"/>
              </a:lnSpc>
              <a:buNone/>
            </a:pPr>
            <a:r>
              <a:rPr lang="cs-CZ" sz="6400" b="1" dirty="0" err="1">
                <a:solidFill>
                  <a:schemeClr val="tx2"/>
                </a:solidFill>
              </a:rPr>
              <a:t>Neutrofily</a:t>
            </a:r>
            <a:r>
              <a:rPr lang="cs-CZ" sz="6400" b="1" dirty="0">
                <a:solidFill>
                  <a:schemeClr val="tx2"/>
                </a:solidFill>
              </a:rPr>
              <a:t>: </a:t>
            </a:r>
            <a:r>
              <a:rPr lang="cs-CZ" sz="6400" b="1" dirty="0"/>
              <a:t>	</a:t>
            </a:r>
          </a:p>
          <a:p>
            <a:pPr marL="0" indent="0">
              <a:lnSpc>
                <a:spcPct val="130000"/>
              </a:lnSpc>
              <a:buNone/>
            </a:pPr>
            <a:r>
              <a:rPr lang="cs-CZ" sz="6400" dirty="0">
                <a:solidFill>
                  <a:schemeClr val="tx2"/>
                </a:solidFill>
              </a:rPr>
              <a:t>zvýšená hladina:</a:t>
            </a:r>
            <a:r>
              <a:rPr lang="cs-CZ" sz="6400" dirty="0"/>
              <a:t> bakteriálních infekcí (tyčky, tzv. posun doleva), hypoxie , generalizované maligní </a:t>
            </a:r>
            <a:r>
              <a:rPr lang="cs-CZ" sz="6400" dirty="0" err="1"/>
              <a:t>onem</a:t>
            </a:r>
            <a:r>
              <a:rPr lang="cs-CZ" sz="6400" dirty="0"/>
              <a:t>., kortikoidy, adrenalin, lithium, akutní a chronická myeloidní leukemie, </a:t>
            </a:r>
            <a:r>
              <a:rPr lang="cs-CZ" sz="6400" dirty="0" err="1"/>
              <a:t>myeloproliferace</a:t>
            </a:r>
            <a:r>
              <a:rPr lang="cs-CZ" sz="6400" dirty="0"/>
              <a:t>, nekrózy tkáně (infarkt myokardu), vaskulitidy, nespecifické střevní záněty, revmatoidní artritis </a:t>
            </a:r>
          </a:p>
          <a:p>
            <a:pPr marL="0" indent="0">
              <a:lnSpc>
                <a:spcPct val="130000"/>
              </a:lnSpc>
              <a:buNone/>
            </a:pPr>
            <a:r>
              <a:rPr lang="cs-CZ" sz="6400" dirty="0">
                <a:solidFill>
                  <a:schemeClr val="tx2"/>
                </a:solidFill>
              </a:rPr>
              <a:t>snížená hladina:</a:t>
            </a:r>
            <a:r>
              <a:rPr lang="cs-CZ" sz="6400" dirty="0"/>
              <a:t> snížená tvorba v důsledku poškození kostní dřeně – vrozeném (aplastická anemie) či polékovém (cytostatika, psychofarmaka, imunosuprese, </a:t>
            </a:r>
            <a:r>
              <a:rPr lang="cs-CZ" sz="6400" dirty="0" err="1"/>
              <a:t>thyreostatika</a:t>
            </a:r>
            <a:r>
              <a:rPr lang="cs-CZ" sz="6400" dirty="0"/>
              <a:t>), ozařování, při infiltraci kostní dřeně nádorovými buňkami, změna rozložení </a:t>
            </a:r>
            <a:r>
              <a:rPr lang="cs-CZ" sz="6400" dirty="0" err="1"/>
              <a:t>neutrofilů</a:t>
            </a:r>
            <a:r>
              <a:rPr lang="cs-CZ" sz="6400" dirty="0"/>
              <a:t> – při splenomegalii, virové infekci, u některých autoimunitních onemocněních (výskyt protilátek proti </a:t>
            </a:r>
            <a:r>
              <a:rPr lang="cs-CZ" sz="6400" dirty="0" err="1"/>
              <a:t>neutrofilům</a:t>
            </a:r>
            <a:r>
              <a:rPr lang="cs-CZ" sz="6400" dirty="0"/>
              <a:t>, např. systémový lupus </a:t>
            </a:r>
            <a:r>
              <a:rPr lang="cs-CZ" sz="6400" dirty="0" err="1"/>
              <a:t>erythematodes</a:t>
            </a:r>
            <a:r>
              <a:rPr lang="cs-CZ" sz="6400" dirty="0"/>
              <a:t>),, lymfatické a monocytové leukémie.</a:t>
            </a:r>
          </a:p>
          <a:p>
            <a:pPr marL="0" indent="0">
              <a:lnSpc>
                <a:spcPct val="130000"/>
              </a:lnSpc>
              <a:buNone/>
            </a:pPr>
            <a:r>
              <a:rPr lang="cs-CZ" sz="6400" b="1" dirty="0">
                <a:solidFill>
                  <a:schemeClr val="tx2"/>
                </a:solidFill>
              </a:rPr>
              <a:t>Lymfocyty:</a:t>
            </a:r>
          </a:p>
          <a:p>
            <a:pPr marL="0" indent="0">
              <a:lnSpc>
                <a:spcPct val="130000"/>
              </a:lnSpc>
              <a:buNone/>
            </a:pPr>
            <a:r>
              <a:rPr lang="cs-CZ" sz="6400" dirty="0">
                <a:solidFill>
                  <a:schemeClr val="tx2"/>
                </a:solidFill>
              </a:rPr>
              <a:t>zvýšená hladina: </a:t>
            </a:r>
            <a:r>
              <a:rPr lang="cs-CZ" sz="6400" dirty="0"/>
              <a:t>virové infekci (infekční mononukleóza, </a:t>
            </a:r>
            <a:r>
              <a:rPr lang="cs-CZ" sz="6400" dirty="0" err="1"/>
              <a:t>cytomegalovirus</a:t>
            </a:r>
            <a:r>
              <a:rPr lang="cs-CZ" sz="6400" dirty="0"/>
              <a:t>), také u </a:t>
            </a:r>
            <a:r>
              <a:rPr lang="cs-CZ" sz="6400" dirty="0" err="1"/>
              <a:t>pertusse</a:t>
            </a:r>
            <a:r>
              <a:rPr lang="cs-CZ" sz="6400" dirty="0"/>
              <a:t>, tuberkulózy, toxoplazmózy, akutní a chronická lymfatická leukémie, lymfomy</a:t>
            </a:r>
          </a:p>
          <a:p>
            <a:pPr marL="0" indent="0">
              <a:lnSpc>
                <a:spcPct val="130000"/>
              </a:lnSpc>
              <a:buNone/>
            </a:pPr>
            <a:r>
              <a:rPr lang="cs-CZ" sz="6400" dirty="0">
                <a:solidFill>
                  <a:schemeClr val="tx2"/>
                </a:solidFill>
              </a:rPr>
              <a:t>snížená hladina: </a:t>
            </a:r>
            <a:r>
              <a:rPr lang="cs-CZ" sz="6400" dirty="0"/>
              <a:t>po chemoterapii, ozáření, při léčbě kortikoidy a stavech s nadprodukcí kortizolu – </a:t>
            </a:r>
            <a:r>
              <a:rPr lang="cs-CZ" sz="6400" dirty="0" err="1"/>
              <a:t>hyperkortikalizmus</a:t>
            </a:r>
            <a:r>
              <a:rPr lang="cs-CZ" sz="6400" dirty="0"/>
              <a:t>, aplastická anémie, infekce – virové, TBC, zvýšený únik lymfocytů lymfou u poruchy lymfatické drenáže ve střevě (</a:t>
            </a:r>
            <a:r>
              <a:rPr lang="cs-CZ" sz="6400" dirty="0" err="1"/>
              <a:t>Whippleova</a:t>
            </a:r>
            <a:r>
              <a:rPr lang="cs-CZ" sz="6400" dirty="0"/>
              <a:t> choroba), AIDS a přidružená onemocnění, v konečných fázích zhoubných nádorů, u pokročilé </a:t>
            </a:r>
            <a:r>
              <a:rPr lang="cs-CZ" sz="6400" dirty="0" err="1"/>
              <a:t>Hodgkinovy</a:t>
            </a:r>
            <a:r>
              <a:rPr lang="cs-CZ" sz="6400" dirty="0"/>
              <a:t> choroby, </a:t>
            </a:r>
            <a:r>
              <a:rPr lang="cs-CZ" sz="6400" dirty="0" err="1"/>
              <a:t>Wiskottova-Aldrichova</a:t>
            </a:r>
            <a:r>
              <a:rPr lang="cs-CZ" sz="6400" dirty="0"/>
              <a:t> syndromu (vrozené onemocnění se sníženými hladinami krevních destiček, ekzémem a zvýšenou náchylností k infekcím – s poklesem T lymfocytů), neurologická onemocnění (roztroušená skleróza)</a:t>
            </a:r>
          </a:p>
          <a:p>
            <a:endParaRPr lang="cs-CZ" dirty="0"/>
          </a:p>
        </p:txBody>
      </p:sp>
      <p:sp>
        <p:nvSpPr>
          <p:cNvPr id="5" name="Zástupný symbol pro číslo snímku 4">
            <a:extLst>
              <a:ext uri="{FF2B5EF4-FFF2-40B4-BE49-F238E27FC236}">
                <a16:creationId xmlns:a16="http://schemas.microsoft.com/office/drawing/2014/main" id="{3BC240E1-C520-4EFB-81B6-E6FBB113EDD2}"/>
              </a:ext>
            </a:extLst>
          </p:cNvPr>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Tree>
    <p:extLst>
      <p:ext uri="{BB962C8B-B14F-4D97-AF65-F5344CB8AC3E}">
        <p14:creationId xmlns:p14="http://schemas.microsoft.com/office/powerpoint/2010/main" val="3882071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6CB7632-FB85-4AA8-89EA-247E57150138}"/>
              </a:ext>
            </a:extLst>
          </p:cNvPr>
          <p:cNvSpPr>
            <a:spLocks noGrp="1"/>
          </p:cNvSpPr>
          <p:nvPr>
            <p:ph type="ftr" sz="quarter" idx="10"/>
          </p:nvPr>
        </p:nvSpPr>
        <p:spPr/>
        <p:txBody>
          <a:bodyPr/>
          <a:lstStyle/>
          <a:p>
            <a:r>
              <a:rPr lang="cs-CZ"/>
              <a:t>Klinika interní, geriatrie a praktického lékařství Fakultní nemocnice Brno a Lékařské fakulty Masarykovy univerzity</a:t>
            </a:r>
            <a:endParaRPr lang="cs-CZ" dirty="0"/>
          </a:p>
        </p:txBody>
      </p:sp>
      <p:sp>
        <p:nvSpPr>
          <p:cNvPr id="3" name="Zástupný symbol pro číslo snímku 2">
            <a:extLst>
              <a:ext uri="{FF2B5EF4-FFF2-40B4-BE49-F238E27FC236}">
                <a16:creationId xmlns:a16="http://schemas.microsoft.com/office/drawing/2014/main" id="{ABCA620C-5D38-49A5-8AE5-3AF38643BD2B}"/>
              </a:ext>
            </a:extLst>
          </p:cNvPr>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a:extLst>
              <a:ext uri="{FF2B5EF4-FFF2-40B4-BE49-F238E27FC236}">
                <a16:creationId xmlns:a16="http://schemas.microsoft.com/office/drawing/2014/main" id="{8A167505-EF59-4650-8759-3BADD13CC51C}"/>
              </a:ext>
            </a:extLst>
          </p:cNvPr>
          <p:cNvSpPr>
            <a:spLocks noGrp="1"/>
          </p:cNvSpPr>
          <p:nvPr>
            <p:ph type="title"/>
          </p:nvPr>
        </p:nvSpPr>
        <p:spPr/>
        <p:txBody>
          <a:bodyPr/>
          <a:lstStyle/>
          <a:p>
            <a:r>
              <a:rPr lang="cs-CZ" dirty="0"/>
              <a:t>Patologie v bílém krevním obraze II</a:t>
            </a:r>
          </a:p>
        </p:txBody>
      </p:sp>
      <p:sp>
        <p:nvSpPr>
          <p:cNvPr id="5" name="Zástupný symbol pro obsah 4">
            <a:extLst>
              <a:ext uri="{FF2B5EF4-FFF2-40B4-BE49-F238E27FC236}">
                <a16:creationId xmlns:a16="http://schemas.microsoft.com/office/drawing/2014/main" id="{5F539235-74E9-4CC7-B84A-93A6B8A63C5C}"/>
              </a:ext>
            </a:extLst>
          </p:cNvPr>
          <p:cNvSpPr>
            <a:spLocks noGrp="1"/>
          </p:cNvSpPr>
          <p:nvPr>
            <p:ph idx="1"/>
          </p:nvPr>
        </p:nvSpPr>
        <p:spPr/>
        <p:txBody>
          <a:bodyPr/>
          <a:lstStyle/>
          <a:p>
            <a:pPr marL="0" indent="0">
              <a:lnSpc>
                <a:spcPct val="130000"/>
              </a:lnSpc>
              <a:buNone/>
            </a:pPr>
            <a:r>
              <a:rPr lang="cs-CZ" sz="1500" b="1" dirty="0" err="1">
                <a:solidFill>
                  <a:schemeClr val="tx2"/>
                </a:solidFill>
              </a:rPr>
              <a:t>Eosinofily</a:t>
            </a:r>
            <a:r>
              <a:rPr lang="cs-CZ" sz="1500" b="1" dirty="0">
                <a:solidFill>
                  <a:schemeClr val="tx2"/>
                </a:solidFill>
              </a:rPr>
              <a:t>:</a:t>
            </a:r>
          </a:p>
          <a:p>
            <a:pPr marL="0" indent="0">
              <a:lnSpc>
                <a:spcPct val="130000"/>
              </a:lnSpc>
              <a:buNone/>
            </a:pPr>
            <a:r>
              <a:rPr lang="cs-CZ" sz="1500" dirty="0">
                <a:solidFill>
                  <a:schemeClr val="tx2"/>
                </a:solidFill>
              </a:rPr>
              <a:t>zvýšená hladina: </a:t>
            </a:r>
            <a:r>
              <a:rPr lang="cs-CZ" sz="1500" dirty="0"/>
              <a:t>alergická onemocnění, lékové alergie, infekce parazity, prvoky (u nás běžně </a:t>
            </a:r>
            <a:r>
              <a:rPr lang="cs-CZ" sz="1500" dirty="0" err="1"/>
              <a:t>toxokarózu</a:t>
            </a:r>
            <a:r>
              <a:rPr lang="cs-CZ" sz="1500" dirty="0"/>
              <a:t>, trichinelózu a střevní </a:t>
            </a:r>
            <a:r>
              <a:rPr lang="cs-CZ" sz="1500" dirty="0" err="1"/>
              <a:t>helmintózy</a:t>
            </a:r>
            <a:r>
              <a:rPr lang="cs-CZ" sz="1500" dirty="0"/>
              <a:t>), některé kožní choroby – ekzém, lupénka, </a:t>
            </a:r>
            <a:r>
              <a:rPr lang="cs-CZ" sz="1500" dirty="0" err="1"/>
              <a:t>Hodgkinova</a:t>
            </a:r>
            <a:r>
              <a:rPr lang="cs-CZ" sz="1500" dirty="0"/>
              <a:t> choroba a jiná nádorová onemocnění, </a:t>
            </a:r>
            <a:r>
              <a:rPr lang="cs-CZ" sz="1500" dirty="0" err="1"/>
              <a:t>Hypereozinofilní</a:t>
            </a:r>
            <a:r>
              <a:rPr lang="cs-CZ" sz="1500" dirty="0"/>
              <a:t> syndrom</a:t>
            </a:r>
          </a:p>
          <a:p>
            <a:pPr marL="0" indent="0">
              <a:lnSpc>
                <a:spcPct val="130000"/>
              </a:lnSpc>
              <a:buNone/>
            </a:pPr>
            <a:r>
              <a:rPr lang="cs-CZ" sz="1500" dirty="0">
                <a:solidFill>
                  <a:schemeClr val="tx2"/>
                </a:solidFill>
              </a:rPr>
              <a:t>snížená hladina: </a:t>
            </a:r>
            <a:r>
              <a:rPr lang="cs-CZ" sz="1500" dirty="0"/>
              <a:t>akutní infekce (břišní tyfus), stresové reakce, léčba kortikoidy, </a:t>
            </a:r>
            <a:r>
              <a:rPr lang="cs-CZ" sz="1500" dirty="0" err="1"/>
              <a:t>Cushingova</a:t>
            </a:r>
            <a:r>
              <a:rPr lang="cs-CZ" sz="1500" dirty="0"/>
              <a:t> nemoc, po podání adrenalinu</a:t>
            </a:r>
          </a:p>
          <a:p>
            <a:pPr marL="0" indent="0">
              <a:lnSpc>
                <a:spcPct val="130000"/>
              </a:lnSpc>
              <a:buNone/>
            </a:pPr>
            <a:r>
              <a:rPr lang="cs-CZ" sz="1500" b="1" dirty="0" err="1">
                <a:solidFill>
                  <a:schemeClr val="tx2"/>
                </a:solidFill>
              </a:rPr>
              <a:t>Bazofily</a:t>
            </a:r>
            <a:r>
              <a:rPr lang="cs-CZ" sz="1500" b="1" dirty="0">
                <a:solidFill>
                  <a:schemeClr val="tx2"/>
                </a:solidFill>
              </a:rPr>
              <a:t>:</a:t>
            </a:r>
          </a:p>
          <a:p>
            <a:pPr marL="0" indent="0">
              <a:lnSpc>
                <a:spcPct val="130000"/>
              </a:lnSpc>
              <a:buNone/>
            </a:pPr>
            <a:r>
              <a:rPr lang="cs-CZ" sz="1500" dirty="0">
                <a:solidFill>
                  <a:schemeClr val="tx2"/>
                </a:solidFill>
              </a:rPr>
              <a:t>zvýšená hladina: </a:t>
            </a:r>
            <a:r>
              <a:rPr lang="cs-CZ" sz="1500" dirty="0"/>
              <a:t>u chronické myeloidní leukemie, hypotyreózy, </a:t>
            </a:r>
            <a:r>
              <a:rPr lang="cs-CZ" sz="1500" dirty="0" err="1"/>
              <a:t>mastocytomu</a:t>
            </a:r>
            <a:r>
              <a:rPr lang="cs-CZ" sz="1500" dirty="0"/>
              <a:t> event. systémové </a:t>
            </a:r>
            <a:r>
              <a:rPr lang="cs-CZ" sz="1500" dirty="0" err="1"/>
              <a:t>mastocytózy</a:t>
            </a:r>
            <a:r>
              <a:rPr lang="cs-CZ" sz="1500" dirty="0"/>
              <a:t>, některá zánětlivá onemocnění (</a:t>
            </a:r>
            <a:r>
              <a:rPr lang="cs-CZ" sz="1500" dirty="0" err="1"/>
              <a:t>chron</a:t>
            </a:r>
            <a:r>
              <a:rPr lang="cs-CZ" sz="1500" dirty="0"/>
              <a:t>. střevní záněty – Crohnova choroba, ulcerózní kolitida, revmatoidní artritida) , léčba estrogeny, některá nádorová onemocnění</a:t>
            </a:r>
          </a:p>
          <a:p>
            <a:pPr marL="0" indent="0">
              <a:lnSpc>
                <a:spcPct val="130000"/>
              </a:lnSpc>
              <a:buNone/>
            </a:pPr>
            <a:r>
              <a:rPr lang="cs-CZ" sz="1500" dirty="0">
                <a:solidFill>
                  <a:schemeClr val="tx2"/>
                </a:solidFill>
              </a:rPr>
              <a:t>snížená hladina: </a:t>
            </a:r>
            <a:r>
              <a:rPr lang="cs-CZ" sz="1500" dirty="0"/>
              <a:t>zpravidla jen relativní, při zmnožení </a:t>
            </a:r>
            <a:r>
              <a:rPr lang="cs-CZ" sz="1500" dirty="0" err="1"/>
              <a:t>neutrofilů</a:t>
            </a:r>
            <a:endParaRPr lang="cs-CZ" sz="1500" dirty="0"/>
          </a:p>
          <a:p>
            <a:pPr marL="0" indent="0">
              <a:lnSpc>
                <a:spcPct val="130000"/>
              </a:lnSpc>
              <a:buNone/>
            </a:pPr>
            <a:r>
              <a:rPr lang="cs-CZ" sz="1500" b="1" dirty="0" err="1">
                <a:solidFill>
                  <a:schemeClr val="tx2"/>
                </a:solidFill>
              </a:rPr>
              <a:t>Monocty</a:t>
            </a:r>
            <a:r>
              <a:rPr lang="cs-CZ" sz="1500" b="1" dirty="0">
                <a:solidFill>
                  <a:schemeClr val="tx2"/>
                </a:solidFill>
              </a:rPr>
              <a:t>:</a:t>
            </a:r>
          </a:p>
          <a:p>
            <a:pPr marL="0" indent="0">
              <a:lnSpc>
                <a:spcPct val="130000"/>
              </a:lnSpc>
              <a:buNone/>
            </a:pPr>
            <a:r>
              <a:rPr lang="cs-CZ" sz="1500" dirty="0">
                <a:solidFill>
                  <a:schemeClr val="tx2"/>
                </a:solidFill>
              </a:rPr>
              <a:t>zvýšená hladina: </a:t>
            </a:r>
            <a:r>
              <a:rPr lang="cs-CZ" sz="1500" dirty="0"/>
              <a:t>infekce viry, prvoky, parazity, dále při tuberkulóze, onemocněních pojivové tkáně – systémový lupus </a:t>
            </a:r>
            <a:r>
              <a:rPr lang="cs-CZ" sz="1500" dirty="0" err="1"/>
              <a:t>erythematodes</a:t>
            </a:r>
            <a:r>
              <a:rPr lang="cs-CZ" sz="1500" dirty="0"/>
              <a:t>, revmatoidní artritida, chronická zánětlivá střevní onemocnění (Crohnova choroba, ulcerózní kolitida), sarkoidóza, lymfomy, monocytová leukémie</a:t>
            </a:r>
          </a:p>
          <a:p>
            <a:pPr marL="0" indent="0">
              <a:lnSpc>
                <a:spcPct val="130000"/>
              </a:lnSpc>
              <a:buNone/>
            </a:pPr>
            <a:r>
              <a:rPr lang="cs-CZ" sz="1500" dirty="0">
                <a:solidFill>
                  <a:schemeClr val="tx2"/>
                </a:solidFill>
              </a:rPr>
              <a:t>snížená hladina: </a:t>
            </a:r>
            <a:r>
              <a:rPr lang="cs-CZ" sz="1500" dirty="0"/>
              <a:t>aplastické anémie, chronická </a:t>
            </a:r>
            <a:r>
              <a:rPr lang="cs-CZ" sz="1500" dirty="0" err="1"/>
              <a:t>lymfadenóza</a:t>
            </a:r>
            <a:r>
              <a:rPr lang="cs-CZ" sz="1500" dirty="0"/>
              <a:t>, terapie glukokortikoidy.</a:t>
            </a:r>
          </a:p>
          <a:p>
            <a:endParaRPr lang="cs-CZ" dirty="0"/>
          </a:p>
        </p:txBody>
      </p:sp>
    </p:spTree>
    <p:extLst>
      <p:ext uri="{BB962C8B-B14F-4D97-AF65-F5344CB8AC3E}">
        <p14:creationId xmlns:p14="http://schemas.microsoft.com/office/powerpoint/2010/main" val="3444330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Biochemické vyšetření </a:t>
            </a:r>
          </a:p>
        </p:txBody>
      </p:sp>
      <p:sp>
        <p:nvSpPr>
          <p:cNvPr id="3" name="Zástupný symbol pro obsah 2"/>
          <p:cNvSpPr>
            <a:spLocks noGrp="1"/>
          </p:cNvSpPr>
          <p:nvPr>
            <p:ph idx="1"/>
          </p:nvPr>
        </p:nvSpPr>
        <p:spPr/>
        <p:txBody>
          <a:bodyPr/>
          <a:lstStyle/>
          <a:p>
            <a:pPr lvl="1">
              <a:buFont typeface="Wingdings" panose="05000000000000000000" pitchFamily="2" charset="2"/>
              <a:buChar char="Ø"/>
            </a:pPr>
            <a:r>
              <a:rPr lang="cs-CZ" sz="2200" dirty="0"/>
              <a:t>osmolalita, </a:t>
            </a:r>
            <a:r>
              <a:rPr lang="cs-CZ" sz="2200" dirty="0" err="1"/>
              <a:t>iontogram</a:t>
            </a:r>
            <a:endParaRPr lang="cs-CZ" sz="2200" dirty="0"/>
          </a:p>
          <a:p>
            <a:pPr lvl="1">
              <a:buFont typeface="Wingdings" panose="05000000000000000000" pitchFamily="2" charset="2"/>
              <a:buChar char="Ø"/>
            </a:pPr>
            <a:r>
              <a:rPr lang="cs-CZ" sz="2200" dirty="0"/>
              <a:t>glykémie, </a:t>
            </a:r>
            <a:r>
              <a:rPr lang="cs-CZ" sz="2200" dirty="0" err="1"/>
              <a:t>lab</a:t>
            </a:r>
            <a:r>
              <a:rPr lang="cs-CZ" sz="2200" dirty="0"/>
              <a:t>. vyšetření DM</a:t>
            </a:r>
          </a:p>
          <a:p>
            <a:pPr lvl="1">
              <a:buFont typeface="Wingdings" panose="05000000000000000000" pitchFamily="2" charset="2"/>
              <a:buChar char="Ø"/>
            </a:pPr>
            <a:r>
              <a:rPr lang="cs-CZ" sz="2200" dirty="0"/>
              <a:t>krevní bílkoviny, imunoglobuliny</a:t>
            </a:r>
          </a:p>
          <a:p>
            <a:pPr lvl="1">
              <a:buFont typeface="Wingdings" panose="05000000000000000000" pitchFamily="2" charset="2"/>
              <a:buChar char="Ø"/>
            </a:pPr>
            <a:r>
              <a:rPr lang="cs-CZ" sz="2200" dirty="0"/>
              <a:t>jaterní testy, bilirubin, </a:t>
            </a:r>
            <a:r>
              <a:rPr lang="cs-CZ" sz="2200" dirty="0" err="1"/>
              <a:t>lipidogram</a:t>
            </a:r>
            <a:endParaRPr lang="cs-CZ" sz="2200" dirty="0"/>
          </a:p>
          <a:p>
            <a:pPr lvl="1">
              <a:buFont typeface="Wingdings" panose="05000000000000000000" pitchFamily="2" charset="2"/>
              <a:buChar char="Ø"/>
            </a:pPr>
            <a:r>
              <a:rPr lang="cs-CZ" sz="2200" dirty="0"/>
              <a:t>vyšetření ledvinných funkcí a vyšetření moči </a:t>
            </a:r>
          </a:p>
          <a:p>
            <a:pPr marL="457200" indent="-457200">
              <a:buFont typeface="Wingdings" panose="05000000000000000000" pitchFamily="2" charset="2"/>
              <a:buChar char="Ø"/>
            </a:pPr>
            <a:endParaRPr lang="cs-CZ" dirty="0"/>
          </a:p>
        </p:txBody>
      </p:sp>
      <p:sp>
        <p:nvSpPr>
          <p:cNvPr id="4" name="Zástupný symbol pro zápatí 3">
            <a:extLst>
              <a:ext uri="{FF2B5EF4-FFF2-40B4-BE49-F238E27FC236}">
                <a16:creationId xmlns:a16="http://schemas.microsoft.com/office/drawing/2014/main" id="{2A55402E-D164-499A-B663-9D5ED367C125}"/>
              </a:ext>
            </a:extLst>
          </p:cNvPr>
          <p:cNvSpPr>
            <a:spLocks noGrp="1"/>
          </p:cNvSpPr>
          <p:nvPr>
            <p:ph type="ftr" sz="quarter" idx="10"/>
          </p:nvPr>
        </p:nvSpPr>
        <p:spPr/>
        <p:txBody>
          <a:bodyPr/>
          <a:lstStyle/>
          <a:p>
            <a:r>
              <a:rPr lang="cs-CZ"/>
              <a:t>Klinika interní, geriatrie a praktického lékařství Fakultní nemocnice Brno a Lékařské fakulty Masarykovy univerzity</a:t>
            </a:r>
            <a:endParaRPr lang="cs-CZ" dirty="0"/>
          </a:p>
        </p:txBody>
      </p:sp>
      <p:sp>
        <p:nvSpPr>
          <p:cNvPr id="5" name="Zástupný symbol pro číslo snímku 4">
            <a:extLst>
              <a:ext uri="{FF2B5EF4-FFF2-40B4-BE49-F238E27FC236}">
                <a16:creationId xmlns:a16="http://schemas.microsoft.com/office/drawing/2014/main" id="{C1976BE6-72B8-4672-BFF8-A5608C81FC33}"/>
              </a:ext>
            </a:extLst>
          </p:cNvPr>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Tree>
    <p:extLst>
      <p:ext uri="{BB962C8B-B14F-4D97-AF65-F5344CB8AC3E}">
        <p14:creationId xmlns:p14="http://schemas.microsoft.com/office/powerpoint/2010/main" val="2222942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Voda v těle</a:t>
            </a:r>
          </a:p>
        </p:txBody>
      </p:sp>
      <p:sp>
        <p:nvSpPr>
          <p:cNvPr id="3" name="Zástupný symbol pro obsah 2"/>
          <p:cNvSpPr>
            <a:spLocks noGrp="1"/>
          </p:cNvSpPr>
          <p:nvPr>
            <p:ph idx="1"/>
          </p:nvPr>
        </p:nvSpPr>
        <p:spPr/>
        <p:txBody>
          <a:bodyPr>
            <a:noAutofit/>
          </a:bodyPr>
          <a:lstStyle/>
          <a:p>
            <a:pPr marL="72000" indent="0">
              <a:lnSpc>
                <a:spcPct val="110000"/>
              </a:lnSpc>
              <a:buNone/>
            </a:pPr>
            <a:r>
              <a:rPr lang="cs-CZ" sz="2200" b="1" dirty="0">
                <a:solidFill>
                  <a:schemeClr val="tx2"/>
                </a:solidFill>
              </a:rPr>
              <a:t>Celková tělesná voda CTV</a:t>
            </a:r>
            <a:r>
              <a:rPr lang="cs-CZ" sz="2200" dirty="0"/>
              <a:t> je 50 – 70 % celkové tělesné hmotnosti, dále se dělí do následujících prostor:</a:t>
            </a:r>
          </a:p>
          <a:p>
            <a:pPr lvl="1">
              <a:lnSpc>
                <a:spcPct val="110000"/>
              </a:lnSpc>
              <a:buFont typeface="Wingdings" panose="05000000000000000000" pitchFamily="2" charset="2"/>
              <a:buChar char="Ø"/>
            </a:pPr>
            <a:r>
              <a:rPr lang="cs-CZ" sz="2200" dirty="0">
                <a:solidFill>
                  <a:schemeClr val="tx2"/>
                </a:solidFill>
              </a:rPr>
              <a:t>intracelulární ICT</a:t>
            </a:r>
            <a:r>
              <a:rPr lang="cs-CZ" sz="2200" dirty="0"/>
              <a:t> – 40%</a:t>
            </a:r>
          </a:p>
          <a:p>
            <a:pPr lvl="1">
              <a:lnSpc>
                <a:spcPct val="110000"/>
              </a:lnSpc>
              <a:buFont typeface="Wingdings" panose="05000000000000000000" pitchFamily="2" charset="2"/>
              <a:buChar char="Ø"/>
            </a:pPr>
            <a:r>
              <a:rPr lang="cs-CZ" sz="2200" dirty="0">
                <a:solidFill>
                  <a:schemeClr val="tx2"/>
                </a:solidFill>
              </a:rPr>
              <a:t>extracelulární ECT </a:t>
            </a:r>
            <a:r>
              <a:rPr lang="cs-CZ" sz="2200" dirty="0"/>
              <a:t>– tekutina tvoří 20% a ta se dále dělí na intersticiální (IST 15% tkáňový mok),intravaskulární 5% (krevní plasma PT)</a:t>
            </a:r>
          </a:p>
          <a:p>
            <a:pPr lvl="1">
              <a:lnSpc>
                <a:spcPct val="110000"/>
              </a:lnSpc>
              <a:buFont typeface="Wingdings" panose="05000000000000000000" pitchFamily="2" charset="2"/>
              <a:buChar char="Ø"/>
            </a:pPr>
            <a:r>
              <a:rPr lang="cs-CZ" sz="2200" dirty="0" err="1">
                <a:solidFill>
                  <a:schemeClr val="tx2"/>
                </a:solidFill>
              </a:rPr>
              <a:t>transcelulární</a:t>
            </a:r>
            <a:r>
              <a:rPr lang="cs-CZ" sz="2200" dirty="0">
                <a:solidFill>
                  <a:schemeClr val="tx2"/>
                </a:solidFill>
              </a:rPr>
              <a:t> tekutina TT </a:t>
            </a:r>
            <a:r>
              <a:rPr lang="cs-CZ" sz="2200" dirty="0"/>
              <a:t>– např. tekutina v trávicím traktu, ve vývodném systému ledvin</a:t>
            </a:r>
          </a:p>
          <a:p>
            <a:pPr lvl="1">
              <a:lnSpc>
                <a:spcPct val="110000"/>
              </a:lnSpc>
              <a:buFont typeface="Wingdings" panose="05000000000000000000" pitchFamily="2" charset="2"/>
              <a:buChar char="Ø"/>
            </a:pPr>
            <a:r>
              <a:rPr lang="cs-CZ" sz="2200" dirty="0">
                <a:solidFill>
                  <a:schemeClr val="tx2"/>
                </a:solidFill>
              </a:rPr>
              <a:t>třetí prostor </a:t>
            </a:r>
            <a:r>
              <a:rPr lang="cs-CZ" sz="2200" dirty="0"/>
              <a:t>– je tekutina, která se objevuje za patologických podmínek, může mít velký objem (příkladem je ascites)</a:t>
            </a:r>
          </a:p>
        </p:txBody>
      </p:sp>
      <p:sp>
        <p:nvSpPr>
          <p:cNvPr id="4" name="Zástupný symbol pro zápatí 3">
            <a:extLst>
              <a:ext uri="{FF2B5EF4-FFF2-40B4-BE49-F238E27FC236}">
                <a16:creationId xmlns:a16="http://schemas.microsoft.com/office/drawing/2014/main" id="{DF74162C-CFF3-4174-AE48-FE5B7EF5036D}"/>
              </a:ext>
            </a:extLst>
          </p:cNvPr>
          <p:cNvSpPr>
            <a:spLocks noGrp="1"/>
          </p:cNvSpPr>
          <p:nvPr>
            <p:ph type="ftr" sz="quarter" idx="10"/>
          </p:nvPr>
        </p:nvSpPr>
        <p:spPr/>
        <p:txBody>
          <a:bodyPr/>
          <a:lstStyle/>
          <a:p>
            <a:r>
              <a:rPr lang="cs-CZ"/>
              <a:t>Klinika interní, geriatrie a praktického lékařství Fakultní nemocnice Brno a Lékařské fakulty Masarykovy univerzity</a:t>
            </a:r>
            <a:endParaRPr lang="cs-CZ" dirty="0"/>
          </a:p>
        </p:txBody>
      </p:sp>
      <p:sp>
        <p:nvSpPr>
          <p:cNvPr id="5" name="Zástupný symbol pro číslo snímku 4">
            <a:extLst>
              <a:ext uri="{FF2B5EF4-FFF2-40B4-BE49-F238E27FC236}">
                <a16:creationId xmlns:a16="http://schemas.microsoft.com/office/drawing/2014/main" id="{8A0C134F-4E51-41B7-967A-E62DD46F0D42}"/>
              </a:ext>
            </a:extLst>
          </p:cNvPr>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Tree>
    <p:extLst>
      <p:ext uri="{BB962C8B-B14F-4D97-AF65-F5344CB8AC3E}">
        <p14:creationId xmlns:p14="http://schemas.microsoft.com/office/powerpoint/2010/main" val="3828284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Osmolalita</a:t>
            </a:r>
          </a:p>
        </p:txBody>
      </p:sp>
      <p:sp>
        <p:nvSpPr>
          <p:cNvPr id="3" name="Zástupný symbol pro obsah 2"/>
          <p:cNvSpPr>
            <a:spLocks noGrp="1"/>
          </p:cNvSpPr>
          <p:nvPr>
            <p:ph idx="1"/>
          </p:nvPr>
        </p:nvSpPr>
        <p:spPr/>
        <p:txBody>
          <a:bodyPr>
            <a:normAutofit fontScale="32500" lnSpcReduction="20000"/>
          </a:bodyPr>
          <a:lstStyle/>
          <a:p>
            <a:pPr marL="72000" indent="0">
              <a:lnSpc>
                <a:spcPct val="130000"/>
              </a:lnSpc>
              <a:buNone/>
            </a:pPr>
            <a:r>
              <a:rPr lang="cs-CZ" sz="5200" b="1" dirty="0">
                <a:solidFill>
                  <a:schemeClr val="tx2"/>
                </a:solidFill>
              </a:rPr>
              <a:t>osmolarita je definovaná jako látková koncentrace rozpuštěných částic (mol/l roztoku), osmolalita je látkové množství částic na kg rozpouštědla, jednotkou osmolality je osmol.</a:t>
            </a:r>
            <a:endParaRPr lang="cs-CZ" sz="5200" dirty="0">
              <a:solidFill>
                <a:schemeClr val="tx2"/>
              </a:solidFill>
            </a:endParaRPr>
          </a:p>
          <a:p>
            <a:pPr lvl="1">
              <a:lnSpc>
                <a:spcPct val="130000"/>
              </a:lnSpc>
            </a:pPr>
            <a:r>
              <a:rPr lang="cs-CZ" sz="5200" dirty="0"/>
              <a:t>udržení konstantního objemu buněk je nezbytné pro jejich existenci a normální funkci. Za fyziologických podmínek a hlavně za patologických podmínek, je objem buňky vystaven vlivu změn osmotického tlaku v intracelulárním a extracelulárním prostředí.</a:t>
            </a:r>
          </a:p>
          <a:p>
            <a:pPr>
              <a:lnSpc>
                <a:spcPct val="130000"/>
              </a:lnSpc>
            </a:pPr>
            <a:r>
              <a:rPr lang="cs-CZ" sz="5200" b="1" dirty="0">
                <a:solidFill>
                  <a:schemeClr val="tx2"/>
                </a:solidFill>
              </a:rPr>
              <a:t>osmotický gradient</a:t>
            </a:r>
          </a:p>
          <a:p>
            <a:pPr lvl="1">
              <a:lnSpc>
                <a:spcPct val="130000"/>
              </a:lnSpc>
            </a:pPr>
            <a:r>
              <a:rPr lang="cs-CZ" sz="5200" dirty="0"/>
              <a:t>osmotická koncentrace mezi intracelulárním a extracelulárním prostorem je stejná. </a:t>
            </a:r>
          </a:p>
          <a:p>
            <a:pPr lvl="1">
              <a:lnSpc>
                <a:spcPct val="130000"/>
              </a:lnSpc>
            </a:pPr>
            <a:r>
              <a:rPr lang="cs-CZ" sz="5200" dirty="0"/>
              <a:t>pokud nastane změna koncentrací rozpuštěných látek intra/extracelulárně, voda prochází volně buněčnou membránou do vyrovnání tohoto rozdílu, což vede buď k otoku buňky či jejímu svraštění. Nejvíce citlivé na tyto změny jsou mozkové buňky. Objem buňky může být zvětšen či zmenšen změnou osmoticky aktivních látek uvnitř buňky. Uplatňují se anorganické ionty: zejména Na, K, Cl, malé organické </a:t>
            </a:r>
            <a:r>
              <a:rPr lang="cs-CZ" sz="5200" dirty="0" err="1"/>
              <a:t>osmolity</a:t>
            </a:r>
            <a:r>
              <a:rPr lang="cs-CZ" sz="5200" dirty="0"/>
              <a:t>: </a:t>
            </a:r>
            <a:r>
              <a:rPr lang="cs-CZ" sz="5200" dirty="0" err="1"/>
              <a:t>polyoly</a:t>
            </a:r>
            <a:r>
              <a:rPr lang="cs-CZ" sz="5200" dirty="0"/>
              <a:t> (sorbitol, aminokyseliny a jejich deriváty – například – </a:t>
            </a:r>
            <a:r>
              <a:rPr lang="cs-CZ" sz="5200" dirty="0" err="1"/>
              <a:t>taurin</a:t>
            </a:r>
            <a:r>
              <a:rPr lang="cs-CZ" sz="5200" dirty="0"/>
              <a:t>, alanin,) glukóza a urea</a:t>
            </a:r>
          </a:p>
          <a:p>
            <a:pPr lvl="1">
              <a:lnSpc>
                <a:spcPct val="130000"/>
              </a:lnSpc>
            </a:pPr>
            <a:r>
              <a:rPr lang="cs-CZ" sz="5200" dirty="0"/>
              <a:t>hodnoty objemu jednotlivých tělesných tekutin mají význam pro výpočet deficitu či nadbytku, všech osmoticky aktivních látek v jednotlivých tělesných oddílech. </a:t>
            </a:r>
          </a:p>
          <a:p>
            <a:endParaRPr lang="cs-CZ" dirty="0"/>
          </a:p>
        </p:txBody>
      </p:sp>
      <p:sp>
        <p:nvSpPr>
          <p:cNvPr id="4" name="Zástupný symbol pro zápatí 3">
            <a:extLst>
              <a:ext uri="{FF2B5EF4-FFF2-40B4-BE49-F238E27FC236}">
                <a16:creationId xmlns:a16="http://schemas.microsoft.com/office/drawing/2014/main" id="{6B950607-C6F2-4B41-83D1-DED4727BDA26}"/>
              </a:ext>
            </a:extLst>
          </p:cNvPr>
          <p:cNvSpPr>
            <a:spLocks noGrp="1"/>
          </p:cNvSpPr>
          <p:nvPr>
            <p:ph type="ftr" sz="quarter" idx="10"/>
          </p:nvPr>
        </p:nvSpPr>
        <p:spPr/>
        <p:txBody>
          <a:bodyPr/>
          <a:lstStyle/>
          <a:p>
            <a:r>
              <a:rPr lang="cs-CZ"/>
              <a:t>Klinika interní, geriatrie a praktického lékařství Fakultní nemocnice Brno a Lékařské fakulty Masarykovy univerzity</a:t>
            </a:r>
            <a:endParaRPr lang="cs-CZ" dirty="0"/>
          </a:p>
        </p:txBody>
      </p:sp>
      <p:sp>
        <p:nvSpPr>
          <p:cNvPr id="5" name="Zástupný symbol pro číslo snímku 4">
            <a:extLst>
              <a:ext uri="{FF2B5EF4-FFF2-40B4-BE49-F238E27FC236}">
                <a16:creationId xmlns:a16="http://schemas.microsoft.com/office/drawing/2014/main" id="{617483D2-8178-4267-94C1-F112DA9A7D1F}"/>
              </a:ext>
            </a:extLst>
          </p:cNvPr>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Tree>
    <p:extLst>
      <p:ext uri="{BB962C8B-B14F-4D97-AF65-F5344CB8AC3E}">
        <p14:creationId xmlns:p14="http://schemas.microsoft.com/office/powerpoint/2010/main" val="3927096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7609162-A993-444D-BBDD-DC1C5647721C}"/>
              </a:ext>
            </a:extLst>
          </p:cNvPr>
          <p:cNvSpPr>
            <a:spLocks noGrp="1"/>
          </p:cNvSpPr>
          <p:nvPr>
            <p:ph type="ftr" sz="quarter" idx="10"/>
          </p:nvPr>
        </p:nvSpPr>
        <p:spPr/>
        <p:txBody>
          <a:bodyPr/>
          <a:lstStyle/>
          <a:p>
            <a:r>
              <a:rPr lang="cs-CZ"/>
              <a:t>Klinika interní, geriatrie a praktického lékařství Fakultní nemocnice Brno a Lékařské fakulty Masarykovy univerzity</a:t>
            </a:r>
            <a:endParaRPr lang="cs-CZ" dirty="0"/>
          </a:p>
        </p:txBody>
      </p:sp>
      <p:sp>
        <p:nvSpPr>
          <p:cNvPr id="3" name="Zástupný symbol pro číslo snímku 2">
            <a:extLst>
              <a:ext uri="{FF2B5EF4-FFF2-40B4-BE49-F238E27FC236}">
                <a16:creationId xmlns:a16="http://schemas.microsoft.com/office/drawing/2014/main" id="{29F5EEFD-88E7-4695-B8A7-EAF06411EC5A}"/>
              </a:ext>
            </a:extLst>
          </p:cNvPr>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Nadpis 3">
            <a:extLst>
              <a:ext uri="{FF2B5EF4-FFF2-40B4-BE49-F238E27FC236}">
                <a16:creationId xmlns:a16="http://schemas.microsoft.com/office/drawing/2014/main" id="{A05D49D2-BC28-416F-AD1E-1CDD94D7DD5A}"/>
              </a:ext>
            </a:extLst>
          </p:cNvPr>
          <p:cNvSpPr>
            <a:spLocks noGrp="1"/>
          </p:cNvSpPr>
          <p:nvPr>
            <p:ph type="title"/>
          </p:nvPr>
        </p:nvSpPr>
        <p:spPr/>
        <p:txBody>
          <a:bodyPr/>
          <a:lstStyle/>
          <a:p>
            <a:r>
              <a:rPr lang="cs-CZ" dirty="0"/>
              <a:t>Osmolalita II</a:t>
            </a:r>
          </a:p>
        </p:txBody>
      </p:sp>
      <p:sp>
        <p:nvSpPr>
          <p:cNvPr id="5" name="Zástupný symbol pro obsah 4">
            <a:extLst>
              <a:ext uri="{FF2B5EF4-FFF2-40B4-BE49-F238E27FC236}">
                <a16:creationId xmlns:a16="http://schemas.microsoft.com/office/drawing/2014/main" id="{DBF89138-4D5B-41D6-92D2-550108BDA0A4}"/>
              </a:ext>
            </a:extLst>
          </p:cNvPr>
          <p:cNvSpPr>
            <a:spLocks noGrp="1"/>
          </p:cNvSpPr>
          <p:nvPr>
            <p:ph idx="1"/>
          </p:nvPr>
        </p:nvSpPr>
        <p:spPr/>
        <p:txBody>
          <a:bodyPr/>
          <a:lstStyle/>
          <a:p>
            <a:pPr>
              <a:lnSpc>
                <a:spcPct val="130000"/>
              </a:lnSpc>
            </a:pPr>
            <a:r>
              <a:rPr lang="cs-CZ" sz="2000" b="1" dirty="0">
                <a:solidFill>
                  <a:schemeClr val="tx2"/>
                </a:solidFill>
              </a:rPr>
              <a:t>vyšetřovací metody</a:t>
            </a:r>
          </a:p>
          <a:p>
            <a:pPr lvl="1">
              <a:lnSpc>
                <a:spcPct val="130000"/>
              </a:lnSpc>
            </a:pPr>
            <a:r>
              <a:rPr lang="cs-CZ" dirty="0"/>
              <a:t>měření osmolality v séru, provádí laboratoř z krevního vzorku, jednotkou je </a:t>
            </a:r>
            <a:r>
              <a:rPr lang="cs-CZ" dirty="0" err="1"/>
              <a:t>mosm</a:t>
            </a:r>
            <a:r>
              <a:rPr lang="cs-CZ" dirty="0"/>
              <a:t>/kg</a:t>
            </a:r>
          </a:p>
          <a:p>
            <a:pPr lvl="1">
              <a:lnSpc>
                <a:spcPct val="130000"/>
              </a:lnSpc>
            </a:pPr>
            <a:r>
              <a:rPr lang="cs-CZ" dirty="0"/>
              <a:t>odhad výpočtem z koncentrace Na+, urey a glykémie</a:t>
            </a:r>
          </a:p>
          <a:p>
            <a:pPr lvl="1">
              <a:lnSpc>
                <a:spcPct val="130000"/>
              </a:lnSpc>
            </a:pPr>
            <a:r>
              <a:rPr lang="cs-CZ" b="1" dirty="0">
                <a:solidFill>
                  <a:schemeClr val="tx2"/>
                </a:solidFill>
              </a:rPr>
              <a:t>osmolalita </a:t>
            </a:r>
            <a:r>
              <a:rPr lang="cs-CZ" b="1" dirty="0" err="1">
                <a:solidFill>
                  <a:schemeClr val="tx2"/>
                </a:solidFill>
              </a:rPr>
              <a:t>mmol</a:t>
            </a:r>
            <a:r>
              <a:rPr lang="cs-CZ" b="1" dirty="0">
                <a:solidFill>
                  <a:schemeClr val="tx2"/>
                </a:solidFill>
              </a:rPr>
              <a:t>/kg H2O = 2 [Na+] </a:t>
            </a:r>
            <a:r>
              <a:rPr lang="cs-CZ" b="1" dirty="0" err="1">
                <a:solidFill>
                  <a:schemeClr val="tx2"/>
                </a:solidFill>
              </a:rPr>
              <a:t>mmol</a:t>
            </a:r>
            <a:r>
              <a:rPr lang="cs-CZ" b="1" dirty="0">
                <a:solidFill>
                  <a:schemeClr val="tx2"/>
                </a:solidFill>
              </a:rPr>
              <a:t>/l + [urea] </a:t>
            </a:r>
            <a:r>
              <a:rPr lang="cs-CZ" b="1" dirty="0" err="1">
                <a:solidFill>
                  <a:schemeClr val="tx2"/>
                </a:solidFill>
              </a:rPr>
              <a:t>mmol</a:t>
            </a:r>
            <a:r>
              <a:rPr lang="cs-CZ" b="1" dirty="0">
                <a:solidFill>
                  <a:schemeClr val="tx2"/>
                </a:solidFill>
              </a:rPr>
              <a:t>/l + [glykémie] </a:t>
            </a:r>
            <a:r>
              <a:rPr lang="cs-CZ" b="1" dirty="0" err="1">
                <a:solidFill>
                  <a:schemeClr val="tx2"/>
                </a:solidFill>
              </a:rPr>
              <a:t>mmol</a:t>
            </a:r>
            <a:r>
              <a:rPr lang="cs-CZ" b="1" dirty="0">
                <a:solidFill>
                  <a:schemeClr val="tx2"/>
                </a:solidFill>
              </a:rPr>
              <a:t>/l.</a:t>
            </a:r>
            <a:r>
              <a:rPr lang="cs-CZ" dirty="0">
                <a:solidFill>
                  <a:schemeClr val="tx2"/>
                </a:solidFill>
              </a:rPr>
              <a:t> (1)</a:t>
            </a:r>
          </a:p>
          <a:p>
            <a:pPr>
              <a:lnSpc>
                <a:spcPct val="130000"/>
              </a:lnSpc>
            </a:pPr>
            <a:r>
              <a:rPr lang="cs-CZ" sz="2000" b="1" dirty="0">
                <a:solidFill>
                  <a:schemeClr val="tx2"/>
                </a:solidFill>
              </a:rPr>
              <a:t>osmotická mezera (Osmolality gap)</a:t>
            </a:r>
          </a:p>
          <a:p>
            <a:pPr lvl="1">
              <a:lnSpc>
                <a:spcPct val="130000"/>
              </a:lnSpc>
            </a:pPr>
            <a:r>
              <a:rPr lang="cs-CZ" dirty="0"/>
              <a:t>hodnoty získané výše uvedenou metodou se liší o 5-10 </a:t>
            </a:r>
            <a:r>
              <a:rPr lang="cs-CZ" dirty="0" err="1"/>
              <a:t>mmol</a:t>
            </a:r>
            <a:r>
              <a:rPr lang="cs-CZ" dirty="0"/>
              <a:t>/kg H2O od měřené (norma pod 10). Pokud je rozdíl vyšší mluví se o tzv. „</a:t>
            </a:r>
            <a:r>
              <a:rPr lang="cs-CZ" dirty="0" err="1"/>
              <a:t>Osmolal</a:t>
            </a:r>
            <a:r>
              <a:rPr lang="cs-CZ" dirty="0"/>
              <a:t> gap.“, které nás vede k podezření na přítomnost látek o malé molekule, s nimiž výpočet nepočítá. Např. toxiny, acetylsalicylová kyselina, alkohol a </a:t>
            </a:r>
            <a:r>
              <a:rPr lang="cs-CZ" dirty="0" err="1"/>
              <a:t>manitol</a:t>
            </a:r>
            <a:endParaRPr lang="cs-CZ" dirty="0"/>
          </a:p>
          <a:p>
            <a:endParaRPr lang="cs-CZ" dirty="0"/>
          </a:p>
        </p:txBody>
      </p:sp>
    </p:spTree>
    <p:extLst>
      <p:ext uri="{BB962C8B-B14F-4D97-AF65-F5344CB8AC3E}">
        <p14:creationId xmlns:p14="http://schemas.microsoft.com/office/powerpoint/2010/main" val="3287604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cs-CZ" altLang="cs-CZ" dirty="0"/>
              <a:t>Ionty </a:t>
            </a:r>
          </a:p>
        </p:txBody>
      </p:sp>
      <p:sp>
        <p:nvSpPr>
          <p:cNvPr id="5123" name="Rectangle 3"/>
          <p:cNvSpPr>
            <a:spLocks noGrp="1" noChangeArrowheads="1"/>
          </p:cNvSpPr>
          <p:nvPr>
            <p:ph idx="1"/>
          </p:nvPr>
        </p:nvSpPr>
        <p:spPr/>
        <p:txBody>
          <a:bodyPr/>
          <a:lstStyle/>
          <a:p>
            <a:pPr eaLnBrk="1" hangingPunct="1">
              <a:buFont typeface="Wingdings" panose="05000000000000000000" pitchFamily="2" charset="2"/>
              <a:buChar char="§"/>
            </a:pPr>
            <a:r>
              <a:rPr lang="cs-CZ" altLang="cs-CZ" sz="2200" b="1" dirty="0">
                <a:solidFill>
                  <a:schemeClr val="tx2"/>
                </a:solidFill>
              </a:rPr>
              <a:t>Na – 135-144mmol/l</a:t>
            </a:r>
          </a:p>
          <a:p>
            <a:pPr eaLnBrk="1" hangingPunct="1">
              <a:buFont typeface="Wingdings" panose="05000000000000000000" pitchFamily="2" charset="2"/>
              <a:buChar char="§"/>
            </a:pPr>
            <a:r>
              <a:rPr lang="cs-CZ" altLang="cs-CZ" sz="2200" dirty="0"/>
              <a:t>zákl. iont ECT</a:t>
            </a:r>
          </a:p>
          <a:p>
            <a:pPr eaLnBrk="1" hangingPunct="1">
              <a:buFont typeface="Wingdings" panose="05000000000000000000" pitchFamily="2" charset="2"/>
              <a:buChar char="§"/>
            </a:pPr>
            <a:r>
              <a:rPr lang="cs-CZ" altLang="cs-CZ" sz="2200" b="1" u="sng" dirty="0" err="1">
                <a:solidFill>
                  <a:schemeClr val="tx2"/>
                </a:solidFill>
              </a:rPr>
              <a:t>hyponatrémie</a:t>
            </a:r>
            <a:r>
              <a:rPr lang="cs-CZ" altLang="cs-CZ" sz="2200" dirty="0"/>
              <a:t> - </a:t>
            </a:r>
            <a:r>
              <a:rPr lang="cs-CZ" altLang="cs-CZ" sz="2200" dirty="0" err="1"/>
              <a:t>diluce</a:t>
            </a:r>
            <a:r>
              <a:rPr lang="cs-CZ" altLang="cs-CZ" sz="2200" dirty="0"/>
              <a:t>, hrudní infekce, nedostatek energie</a:t>
            </a:r>
          </a:p>
          <a:p>
            <a:pPr eaLnBrk="1" hangingPunct="1">
              <a:buFont typeface="Wingdings" panose="05000000000000000000" pitchFamily="2" charset="2"/>
              <a:buChar char="§"/>
            </a:pPr>
            <a:r>
              <a:rPr lang="cs-CZ" altLang="cs-CZ" sz="2200" dirty="0"/>
              <a:t>vznik - nadbytek čisté vody(hrazení ztrát tekutin infusemi glukosy bez krystaloidů), nedostatek iontů Na (ledviny, průjmy, zvracení)</a:t>
            </a:r>
          </a:p>
          <a:p>
            <a:pPr eaLnBrk="1" hangingPunct="1">
              <a:buFont typeface="Wingdings" panose="05000000000000000000" pitchFamily="2" charset="2"/>
              <a:buChar char="§"/>
            </a:pPr>
            <a:r>
              <a:rPr lang="cs-CZ" altLang="cs-CZ" sz="2200" dirty="0" err="1"/>
              <a:t>cefalea</a:t>
            </a:r>
            <a:r>
              <a:rPr lang="cs-CZ" altLang="cs-CZ" sz="2200" dirty="0"/>
              <a:t>, křeče, desorientace, hypotenze, tachykardie  </a:t>
            </a:r>
          </a:p>
          <a:p>
            <a:pPr eaLnBrk="1" hangingPunct="1">
              <a:buFont typeface="Wingdings" panose="05000000000000000000" pitchFamily="2" charset="2"/>
              <a:buChar char="§"/>
            </a:pPr>
            <a:r>
              <a:rPr lang="cs-CZ" altLang="cs-CZ" sz="2200" b="1" u="sng" dirty="0" err="1">
                <a:solidFill>
                  <a:schemeClr val="tx2"/>
                </a:solidFill>
              </a:rPr>
              <a:t>hypernatrémie</a:t>
            </a:r>
            <a:r>
              <a:rPr lang="cs-CZ" altLang="cs-CZ" sz="2200" dirty="0"/>
              <a:t> – dehydratace, cerebrální příčiny</a:t>
            </a:r>
          </a:p>
          <a:p>
            <a:pPr eaLnBrk="1" hangingPunct="1">
              <a:buFont typeface="Wingdings" panose="05000000000000000000" pitchFamily="2" charset="2"/>
              <a:buChar char="§"/>
            </a:pPr>
            <a:r>
              <a:rPr lang="cs-CZ" altLang="cs-CZ" sz="2200" dirty="0"/>
              <a:t>vznik - ztráta čisté vody, nadbytek iontů Na</a:t>
            </a:r>
          </a:p>
        </p:txBody>
      </p:sp>
      <p:sp>
        <p:nvSpPr>
          <p:cNvPr id="2" name="Zástupný symbol pro zápatí 1">
            <a:extLst>
              <a:ext uri="{FF2B5EF4-FFF2-40B4-BE49-F238E27FC236}">
                <a16:creationId xmlns:a16="http://schemas.microsoft.com/office/drawing/2014/main" id="{CDD134E5-3AC6-492F-B88A-3F44D0DD2299}"/>
              </a:ext>
            </a:extLst>
          </p:cNvPr>
          <p:cNvSpPr>
            <a:spLocks noGrp="1"/>
          </p:cNvSpPr>
          <p:nvPr>
            <p:ph type="ftr" sz="quarter" idx="10"/>
          </p:nvPr>
        </p:nvSpPr>
        <p:spPr/>
        <p:txBody>
          <a:bodyPr/>
          <a:lstStyle/>
          <a:p>
            <a:r>
              <a:rPr lang="cs-CZ"/>
              <a:t>Klinika interní, geriatrie a praktického lékařství Fakultní nemocnice Brno a Lékařské fakulty Masarykovy univerzity</a:t>
            </a:r>
            <a:endParaRPr lang="cs-CZ" dirty="0"/>
          </a:p>
        </p:txBody>
      </p:sp>
      <p:sp>
        <p:nvSpPr>
          <p:cNvPr id="3" name="Zástupný symbol pro číslo snímku 2">
            <a:extLst>
              <a:ext uri="{FF2B5EF4-FFF2-40B4-BE49-F238E27FC236}">
                <a16:creationId xmlns:a16="http://schemas.microsoft.com/office/drawing/2014/main" id="{0B91BB7E-10F2-4912-9FCE-DC47E285CA56}"/>
              </a:ext>
            </a:extLst>
          </p:cNvPr>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Tree>
    <p:extLst>
      <p:ext uri="{BB962C8B-B14F-4D97-AF65-F5344CB8AC3E}">
        <p14:creationId xmlns:p14="http://schemas.microsoft.com/office/powerpoint/2010/main" val="1362021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p:cNvSpPr>
            <a:spLocks noGrp="1"/>
          </p:cNvSpPr>
          <p:nvPr>
            <p:ph type="title"/>
          </p:nvPr>
        </p:nvSpPr>
        <p:spPr/>
        <p:txBody>
          <a:bodyPr/>
          <a:lstStyle/>
          <a:p>
            <a:pPr eaLnBrk="1" hangingPunct="1"/>
            <a:r>
              <a:rPr lang="cs-CZ"/>
              <a:t>Ionty</a:t>
            </a:r>
          </a:p>
        </p:txBody>
      </p:sp>
      <p:sp>
        <p:nvSpPr>
          <p:cNvPr id="6147" name="Zástupný symbol pro obsah 2"/>
          <p:cNvSpPr>
            <a:spLocks noGrp="1"/>
          </p:cNvSpPr>
          <p:nvPr>
            <p:ph idx="1"/>
          </p:nvPr>
        </p:nvSpPr>
        <p:spPr/>
        <p:txBody>
          <a:bodyPr/>
          <a:lstStyle/>
          <a:p>
            <a:pPr eaLnBrk="1" hangingPunct="1">
              <a:buFont typeface="Wingdings" panose="05000000000000000000" pitchFamily="2" charset="2"/>
              <a:buChar char="§"/>
            </a:pPr>
            <a:r>
              <a:rPr lang="cs-CZ" altLang="cs-CZ" sz="2200" b="1" dirty="0">
                <a:solidFill>
                  <a:schemeClr val="tx2"/>
                </a:solidFill>
              </a:rPr>
              <a:t>Cl – 94-108mmol/l</a:t>
            </a:r>
          </a:p>
          <a:p>
            <a:pPr eaLnBrk="1" hangingPunct="1">
              <a:buFont typeface="Wingdings" panose="05000000000000000000" pitchFamily="2" charset="2"/>
              <a:buChar char="§"/>
            </a:pPr>
            <a:r>
              <a:rPr lang="cs-CZ" altLang="cs-CZ" sz="2200" dirty="0"/>
              <a:t>společně s hydrogenuhličitanem hlavní aniony v krvi</a:t>
            </a:r>
          </a:p>
          <a:p>
            <a:pPr eaLnBrk="1" hangingPunct="1">
              <a:buFont typeface="Wingdings" panose="05000000000000000000" pitchFamily="2" charset="2"/>
              <a:buChar char="§"/>
            </a:pPr>
            <a:r>
              <a:rPr lang="cs-CZ" altLang="cs-CZ" sz="2200" dirty="0"/>
              <a:t>následuje natrium</a:t>
            </a:r>
          </a:p>
          <a:p>
            <a:pPr eaLnBrk="1" hangingPunct="1">
              <a:buFont typeface="Wingdings" panose="05000000000000000000" pitchFamily="2" charset="2"/>
              <a:buChar char="§"/>
            </a:pPr>
            <a:r>
              <a:rPr lang="cs-CZ" altLang="cs-CZ" sz="2200" b="1" u="sng" dirty="0">
                <a:solidFill>
                  <a:schemeClr val="tx2"/>
                </a:solidFill>
              </a:rPr>
              <a:t>snížení:</a:t>
            </a:r>
            <a:r>
              <a:rPr lang="cs-CZ" altLang="cs-CZ" sz="2200" b="1" dirty="0"/>
              <a:t> </a:t>
            </a:r>
            <a:r>
              <a:rPr lang="cs-CZ" altLang="cs-CZ" sz="2200" dirty="0"/>
              <a:t>zvracení, pocení</a:t>
            </a:r>
          </a:p>
          <a:p>
            <a:pPr eaLnBrk="1" hangingPunct="1">
              <a:buFont typeface="Wingdings" panose="05000000000000000000" pitchFamily="2" charset="2"/>
              <a:buChar char="§"/>
            </a:pPr>
            <a:r>
              <a:rPr lang="cs-CZ" altLang="cs-CZ" sz="2200" b="1" u="sng" dirty="0">
                <a:solidFill>
                  <a:schemeClr val="tx2"/>
                </a:solidFill>
              </a:rPr>
              <a:t>zvýšení:</a:t>
            </a:r>
            <a:r>
              <a:rPr lang="cs-CZ" altLang="cs-CZ" sz="2200" b="1" dirty="0">
                <a:solidFill>
                  <a:schemeClr val="tx2"/>
                </a:solidFill>
              </a:rPr>
              <a:t> </a:t>
            </a:r>
            <a:r>
              <a:rPr lang="cs-CZ" altLang="cs-CZ" sz="2200" dirty="0" err="1"/>
              <a:t>cirhosa</a:t>
            </a:r>
            <a:r>
              <a:rPr lang="cs-CZ" altLang="cs-CZ" sz="2200" dirty="0"/>
              <a:t>, CHRI </a:t>
            </a:r>
          </a:p>
          <a:p>
            <a:pPr eaLnBrk="1" hangingPunct="1"/>
            <a:endParaRPr lang="cs-CZ" dirty="0"/>
          </a:p>
        </p:txBody>
      </p:sp>
      <p:sp>
        <p:nvSpPr>
          <p:cNvPr id="2" name="Zástupný symbol pro zápatí 1">
            <a:extLst>
              <a:ext uri="{FF2B5EF4-FFF2-40B4-BE49-F238E27FC236}">
                <a16:creationId xmlns:a16="http://schemas.microsoft.com/office/drawing/2014/main" id="{8417C26D-6BFB-4708-BE94-E4BCAB8D9966}"/>
              </a:ext>
            </a:extLst>
          </p:cNvPr>
          <p:cNvSpPr>
            <a:spLocks noGrp="1"/>
          </p:cNvSpPr>
          <p:nvPr>
            <p:ph type="ftr" sz="quarter" idx="10"/>
          </p:nvPr>
        </p:nvSpPr>
        <p:spPr/>
        <p:txBody>
          <a:bodyPr/>
          <a:lstStyle/>
          <a:p>
            <a:r>
              <a:rPr lang="cs-CZ"/>
              <a:t>Klinika interní, geriatrie a praktického lékařství Fakultní nemocnice Brno a Lékařské fakulty Masarykovy univerzity</a:t>
            </a:r>
            <a:endParaRPr lang="cs-CZ" dirty="0"/>
          </a:p>
        </p:txBody>
      </p:sp>
      <p:sp>
        <p:nvSpPr>
          <p:cNvPr id="3" name="Zástupný symbol pro číslo snímku 2">
            <a:extLst>
              <a:ext uri="{FF2B5EF4-FFF2-40B4-BE49-F238E27FC236}">
                <a16:creationId xmlns:a16="http://schemas.microsoft.com/office/drawing/2014/main" id="{E6684244-0C1D-457E-B8D2-5CEB0BC5E61A}"/>
              </a:ext>
            </a:extLst>
          </p:cNvPr>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Tree>
    <p:extLst>
      <p:ext uri="{BB962C8B-B14F-4D97-AF65-F5344CB8AC3E}">
        <p14:creationId xmlns:p14="http://schemas.microsoft.com/office/powerpoint/2010/main" val="2103821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p:txBody>
          <a:bodyPr/>
          <a:lstStyle/>
          <a:p>
            <a:pPr eaLnBrk="1" hangingPunct="1"/>
            <a:r>
              <a:rPr lang="cs-CZ"/>
              <a:t>Ionty</a:t>
            </a:r>
          </a:p>
        </p:txBody>
      </p:sp>
      <p:sp>
        <p:nvSpPr>
          <p:cNvPr id="7171" name="Zástupný symbol pro obsah 2"/>
          <p:cNvSpPr>
            <a:spLocks noGrp="1"/>
          </p:cNvSpPr>
          <p:nvPr>
            <p:ph idx="1"/>
          </p:nvPr>
        </p:nvSpPr>
        <p:spPr/>
        <p:txBody>
          <a:bodyPr>
            <a:normAutofit/>
          </a:bodyPr>
          <a:lstStyle/>
          <a:p>
            <a:pPr eaLnBrk="1" hangingPunct="1">
              <a:buFont typeface="Wingdings" panose="05000000000000000000" pitchFamily="2" charset="2"/>
              <a:buChar char="§"/>
            </a:pPr>
            <a:r>
              <a:rPr lang="cs-CZ" altLang="cs-CZ" sz="2200" b="1" dirty="0">
                <a:solidFill>
                  <a:schemeClr val="tx2"/>
                </a:solidFill>
              </a:rPr>
              <a:t>K – 3,5-5,1mmol/l</a:t>
            </a:r>
          </a:p>
          <a:p>
            <a:pPr eaLnBrk="1" hangingPunct="1">
              <a:buFont typeface="Wingdings" panose="05000000000000000000" pitchFamily="2" charset="2"/>
              <a:buChar char="§"/>
            </a:pPr>
            <a:r>
              <a:rPr lang="cs-CZ" altLang="cs-CZ" sz="2200" b="1" u="sng" dirty="0" err="1">
                <a:solidFill>
                  <a:schemeClr val="tx2"/>
                </a:solidFill>
              </a:rPr>
              <a:t>hypokalémie</a:t>
            </a:r>
            <a:r>
              <a:rPr lang="cs-CZ" altLang="cs-CZ" sz="2200" dirty="0"/>
              <a:t> – svalové křeče, tendence k arytmiím, oblenění peristaltiky až paralytický ileus</a:t>
            </a:r>
          </a:p>
          <a:p>
            <a:pPr eaLnBrk="1" hangingPunct="1">
              <a:buFont typeface="Wingdings" panose="05000000000000000000" pitchFamily="2" charset="2"/>
              <a:buChar char="§"/>
            </a:pPr>
            <a:r>
              <a:rPr lang="cs-CZ" altLang="cs-CZ" sz="2200" dirty="0"/>
              <a:t>vznik - přesun kalia do buněk (</a:t>
            </a:r>
            <a:r>
              <a:rPr lang="cs-CZ" altLang="cs-CZ" sz="2200" dirty="0" err="1"/>
              <a:t>inf</a:t>
            </a:r>
            <a:r>
              <a:rPr lang="cs-CZ" altLang="cs-CZ" sz="2200" dirty="0"/>
              <a:t> </a:t>
            </a:r>
            <a:r>
              <a:rPr lang="cs-CZ" altLang="cs-CZ" sz="2200" dirty="0" err="1"/>
              <a:t>glu+inz</a:t>
            </a:r>
            <a:r>
              <a:rPr lang="cs-CZ" altLang="cs-CZ" sz="2200" dirty="0"/>
              <a:t>), ztráty ledvinami </a:t>
            </a:r>
          </a:p>
          <a:p>
            <a:pPr eaLnBrk="1" hangingPunct="1">
              <a:buFont typeface="Wingdings" panose="05000000000000000000" pitchFamily="2" charset="2"/>
              <a:buChar char="§"/>
            </a:pPr>
            <a:r>
              <a:rPr lang="cs-CZ" altLang="cs-CZ" sz="2200" b="1" u="sng" dirty="0" err="1">
                <a:solidFill>
                  <a:schemeClr val="tx2"/>
                </a:solidFill>
              </a:rPr>
              <a:t>hyperkalémie</a:t>
            </a:r>
            <a:r>
              <a:rPr lang="cs-CZ" altLang="cs-CZ" sz="2200" dirty="0"/>
              <a:t> – svalová ztuhlost, zástava srdce v diastole</a:t>
            </a:r>
          </a:p>
          <a:p>
            <a:pPr eaLnBrk="1" hangingPunct="1">
              <a:buFont typeface="Wingdings" panose="05000000000000000000" pitchFamily="2" charset="2"/>
              <a:buChar char="§"/>
            </a:pPr>
            <a:r>
              <a:rPr lang="cs-CZ" altLang="cs-CZ" sz="2200" dirty="0"/>
              <a:t>vznik - přesun kalia z buněk (acidóza, hemolýza, katabolizmus)</a:t>
            </a:r>
          </a:p>
          <a:p>
            <a:pPr eaLnBrk="1" hangingPunct="1"/>
            <a:endParaRPr lang="cs-CZ" dirty="0"/>
          </a:p>
        </p:txBody>
      </p:sp>
      <p:sp>
        <p:nvSpPr>
          <p:cNvPr id="2" name="Zástupný symbol pro zápatí 1">
            <a:extLst>
              <a:ext uri="{FF2B5EF4-FFF2-40B4-BE49-F238E27FC236}">
                <a16:creationId xmlns:a16="http://schemas.microsoft.com/office/drawing/2014/main" id="{97E6A94F-08AF-4F14-B10E-3AF62A6AC2DE}"/>
              </a:ext>
            </a:extLst>
          </p:cNvPr>
          <p:cNvSpPr>
            <a:spLocks noGrp="1"/>
          </p:cNvSpPr>
          <p:nvPr>
            <p:ph type="ftr" sz="quarter" idx="10"/>
          </p:nvPr>
        </p:nvSpPr>
        <p:spPr/>
        <p:txBody>
          <a:bodyPr/>
          <a:lstStyle/>
          <a:p>
            <a:r>
              <a:rPr lang="cs-CZ"/>
              <a:t>Klinika interní, geriatrie a praktického lékařství Fakultní nemocnice Brno a Lékařské fakulty Masarykovy univerzity</a:t>
            </a:r>
            <a:endParaRPr lang="cs-CZ" dirty="0"/>
          </a:p>
        </p:txBody>
      </p:sp>
      <p:sp>
        <p:nvSpPr>
          <p:cNvPr id="3" name="Zástupný symbol pro číslo snímku 2">
            <a:extLst>
              <a:ext uri="{FF2B5EF4-FFF2-40B4-BE49-F238E27FC236}">
                <a16:creationId xmlns:a16="http://schemas.microsoft.com/office/drawing/2014/main" id="{A9E8CC9E-9A7E-4B36-95D5-CA946C124485}"/>
              </a:ext>
            </a:extLst>
          </p:cNvPr>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Tree>
    <p:extLst>
      <p:ext uri="{BB962C8B-B14F-4D97-AF65-F5344CB8AC3E}">
        <p14:creationId xmlns:p14="http://schemas.microsoft.com/office/powerpoint/2010/main" val="1586644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cs-CZ" altLang="cs-CZ" dirty="0"/>
              <a:t>Ionty </a:t>
            </a:r>
          </a:p>
        </p:txBody>
      </p:sp>
      <p:sp>
        <p:nvSpPr>
          <p:cNvPr id="8195" name="Rectangle 3"/>
          <p:cNvSpPr>
            <a:spLocks noGrp="1" noChangeArrowheads="1"/>
          </p:cNvSpPr>
          <p:nvPr>
            <p:ph idx="1"/>
          </p:nvPr>
        </p:nvSpPr>
        <p:spPr/>
        <p:txBody>
          <a:bodyPr/>
          <a:lstStyle/>
          <a:p>
            <a:pPr eaLnBrk="1" hangingPunct="1">
              <a:buFont typeface="Wingdings" panose="05000000000000000000" pitchFamily="2" charset="2"/>
              <a:buChar char="§"/>
            </a:pPr>
            <a:r>
              <a:rPr lang="cs-CZ" altLang="cs-CZ" sz="2200" b="1" dirty="0">
                <a:solidFill>
                  <a:schemeClr val="tx2"/>
                </a:solidFill>
              </a:rPr>
              <a:t>Ca – 2,25-2,75mmol/l</a:t>
            </a:r>
          </a:p>
          <a:p>
            <a:pPr eaLnBrk="1" hangingPunct="1">
              <a:buFont typeface="Wingdings" panose="05000000000000000000" pitchFamily="2" charset="2"/>
              <a:buChar char="§"/>
            </a:pPr>
            <a:r>
              <a:rPr lang="cs-CZ" altLang="cs-CZ" sz="2200" b="1" u="sng" dirty="0" err="1">
                <a:solidFill>
                  <a:schemeClr val="tx2"/>
                </a:solidFill>
              </a:rPr>
              <a:t>hypokalcémie</a:t>
            </a:r>
            <a:r>
              <a:rPr lang="cs-CZ" altLang="cs-CZ" sz="2200" dirty="0"/>
              <a:t> – svalové křeče, tendence k arytmiím, snížená krevní srážlivost </a:t>
            </a:r>
          </a:p>
          <a:p>
            <a:pPr eaLnBrk="1" hangingPunct="1">
              <a:buFont typeface="Wingdings" panose="05000000000000000000" pitchFamily="2" charset="2"/>
              <a:buChar char="§"/>
            </a:pPr>
            <a:r>
              <a:rPr lang="cs-CZ" altLang="cs-CZ" sz="2200" dirty="0"/>
              <a:t>pankreatitida, CHRI, </a:t>
            </a:r>
            <a:r>
              <a:rPr lang="cs-CZ" altLang="cs-CZ" sz="2200" dirty="0" err="1"/>
              <a:t>hypoparatyreosa</a:t>
            </a:r>
            <a:endParaRPr lang="cs-CZ" altLang="cs-CZ" sz="2200" dirty="0"/>
          </a:p>
          <a:p>
            <a:pPr eaLnBrk="1" hangingPunct="1">
              <a:buFont typeface="Wingdings" panose="05000000000000000000" pitchFamily="2" charset="2"/>
              <a:buChar char="§"/>
            </a:pPr>
            <a:r>
              <a:rPr lang="cs-CZ" altLang="cs-CZ" sz="2200" b="1" u="sng" dirty="0" err="1">
                <a:solidFill>
                  <a:schemeClr val="tx2"/>
                </a:solidFill>
              </a:rPr>
              <a:t>hyperkalcémie</a:t>
            </a:r>
            <a:r>
              <a:rPr lang="cs-CZ" altLang="cs-CZ" sz="2200" dirty="0"/>
              <a:t> – zácpa, svalová ztuhlost, hyperpyrexie, zmatenost, zástava srdce v systole</a:t>
            </a:r>
          </a:p>
          <a:p>
            <a:pPr eaLnBrk="1" hangingPunct="1">
              <a:buFont typeface="Wingdings" panose="05000000000000000000" pitchFamily="2" charset="2"/>
              <a:buChar char="§"/>
            </a:pPr>
            <a:r>
              <a:rPr lang="cs-CZ" altLang="cs-CZ" sz="2200" dirty="0"/>
              <a:t>uvolnění z kostí, </a:t>
            </a:r>
            <a:r>
              <a:rPr lang="cs-CZ" altLang="cs-CZ" sz="2200" dirty="0" err="1"/>
              <a:t>hypervitaminosa</a:t>
            </a:r>
            <a:r>
              <a:rPr lang="cs-CZ" altLang="cs-CZ" sz="2200" dirty="0"/>
              <a:t> D</a:t>
            </a:r>
          </a:p>
        </p:txBody>
      </p:sp>
      <p:sp>
        <p:nvSpPr>
          <p:cNvPr id="2" name="Zástupný symbol pro zápatí 1">
            <a:extLst>
              <a:ext uri="{FF2B5EF4-FFF2-40B4-BE49-F238E27FC236}">
                <a16:creationId xmlns:a16="http://schemas.microsoft.com/office/drawing/2014/main" id="{66CEAE1C-EAFC-403A-929B-72E8645A8919}"/>
              </a:ext>
            </a:extLst>
          </p:cNvPr>
          <p:cNvSpPr>
            <a:spLocks noGrp="1"/>
          </p:cNvSpPr>
          <p:nvPr>
            <p:ph type="ftr" sz="quarter" idx="10"/>
          </p:nvPr>
        </p:nvSpPr>
        <p:spPr/>
        <p:txBody>
          <a:bodyPr/>
          <a:lstStyle/>
          <a:p>
            <a:r>
              <a:rPr lang="cs-CZ"/>
              <a:t>Klinika interní, geriatrie a praktického lékařství Fakultní nemocnice Brno a Lékařské fakulty Masarykovy univerzity</a:t>
            </a:r>
            <a:endParaRPr lang="cs-CZ" dirty="0"/>
          </a:p>
        </p:txBody>
      </p:sp>
      <p:sp>
        <p:nvSpPr>
          <p:cNvPr id="3" name="Zástupný symbol pro číslo snímku 2">
            <a:extLst>
              <a:ext uri="{FF2B5EF4-FFF2-40B4-BE49-F238E27FC236}">
                <a16:creationId xmlns:a16="http://schemas.microsoft.com/office/drawing/2014/main" id="{B6310C71-5067-42E4-B212-F88594419381}"/>
              </a:ext>
            </a:extLst>
          </p:cNvPr>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Tree>
    <p:extLst>
      <p:ext uri="{BB962C8B-B14F-4D97-AF65-F5344CB8AC3E}">
        <p14:creationId xmlns:p14="http://schemas.microsoft.com/office/powerpoint/2010/main" val="4087256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Koagulace</a:t>
            </a:r>
          </a:p>
        </p:txBody>
      </p:sp>
      <p:sp>
        <p:nvSpPr>
          <p:cNvPr id="3" name="Zástupný symbol pro obsah 2"/>
          <p:cNvSpPr>
            <a:spLocks noGrp="1"/>
          </p:cNvSpPr>
          <p:nvPr>
            <p:ph idx="1"/>
          </p:nvPr>
        </p:nvSpPr>
        <p:spPr/>
        <p:txBody>
          <a:bodyPr>
            <a:normAutofit/>
          </a:bodyPr>
          <a:lstStyle/>
          <a:p>
            <a:pPr>
              <a:buFont typeface="Wingdings" panose="05000000000000000000" pitchFamily="2" charset="2"/>
              <a:buChar char="Ø"/>
            </a:pPr>
            <a:r>
              <a:rPr lang="cs-CZ" sz="2200" dirty="0"/>
              <a:t>poruchy hemostázy x trombofilie</a:t>
            </a:r>
          </a:p>
          <a:p>
            <a:pPr>
              <a:buFont typeface="Wingdings" panose="05000000000000000000" pitchFamily="2" charset="2"/>
              <a:buChar char="Ø"/>
            </a:pPr>
            <a:r>
              <a:rPr lang="cs-CZ" sz="2200" dirty="0"/>
              <a:t>odběry: žilní krve odebrané do zkumavky s EDTA nebo s citrátem</a:t>
            </a:r>
          </a:p>
          <a:p>
            <a:pPr>
              <a:buFont typeface="Wingdings" panose="05000000000000000000" pitchFamily="2" charset="2"/>
              <a:buChar char="Ø"/>
            </a:pPr>
            <a:r>
              <a:rPr lang="cs-CZ" sz="2200" dirty="0"/>
              <a:t>vždy nutné uvést léčiva, která by mohla výsledky koagulačních vyšetření ovlivnit</a:t>
            </a:r>
          </a:p>
          <a:p>
            <a:endParaRPr lang="cs-CZ" dirty="0"/>
          </a:p>
        </p:txBody>
      </p:sp>
      <p:sp>
        <p:nvSpPr>
          <p:cNvPr id="4" name="Zástupný symbol pro zápatí 3">
            <a:extLst>
              <a:ext uri="{FF2B5EF4-FFF2-40B4-BE49-F238E27FC236}">
                <a16:creationId xmlns:a16="http://schemas.microsoft.com/office/drawing/2014/main" id="{AB58B749-8E49-4F52-96A9-038EC8E5263C}"/>
              </a:ext>
            </a:extLst>
          </p:cNvPr>
          <p:cNvSpPr>
            <a:spLocks noGrp="1"/>
          </p:cNvSpPr>
          <p:nvPr>
            <p:ph type="ftr" sz="quarter" idx="10"/>
          </p:nvPr>
        </p:nvSpPr>
        <p:spPr/>
        <p:txBody>
          <a:bodyPr/>
          <a:lstStyle/>
          <a:p>
            <a:r>
              <a:rPr lang="cs-CZ"/>
              <a:t>Klinika interní, geriatrie a praktického lékařství Fakultní nemocnice Brno a Lékařské fakulty Masarykovy univerzity</a:t>
            </a:r>
            <a:endParaRPr lang="cs-CZ" dirty="0"/>
          </a:p>
        </p:txBody>
      </p:sp>
      <p:sp>
        <p:nvSpPr>
          <p:cNvPr id="5" name="Zástupný symbol pro číslo snímku 4">
            <a:extLst>
              <a:ext uri="{FF2B5EF4-FFF2-40B4-BE49-F238E27FC236}">
                <a16:creationId xmlns:a16="http://schemas.microsoft.com/office/drawing/2014/main" id="{0982B942-C9AB-44B2-BFB8-59D0C6ECAA84}"/>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Tree>
    <p:extLst>
      <p:ext uri="{BB962C8B-B14F-4D97-AF65-F5344CB8AC3E}">
        <p14:creationId xmlns:p14="http://schemas.microsoft.com/office/powerpoint/2010/main" val="1569185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p:nvPr>
        </p:nvSpPr>
        <p:spPr/>
        <p:txBody>
          <a:bodyPr/>
          <a:lstStyle/>
          <a:p>
            <a:pPr eaLnBrk="1" hangingPunct="1"/>
            <a:r>
              <a:rPr lang="cs-CZ"/>
              <a:t>Ionty</a:t>
            </a:r>
          </a:p>
        </p:txBody>
      </p:sp>
      <p:sp>
        <p:nvSpPr>
          <p:cNvPr id="3" name="Zástupný symbol pro obsah 2"/>
          <p:cNvSpPr>
            <a:spLocks noGrp="1"/>
          </p:cNvSpPr>
          <p:nvPr>
            <p:ph idx="1"/>
          </p:nvPr>
        </p:nvSpPr>
        <p:spPr/>
        <p:txBody>
          <a:bodyPr/>
          <a:lstStyle/>
          <a:p>
            <a:pPr eaLnBrk="1" hangingPunct="1">
              <a:buFont typeface="Wingdings" panose="05000000000000000000" pitchFamily="2" charset="2"/>
              <a:buChar char="§"/>
              <a:defRPr/>
            </a:pPr>
            <a:r>
              <a:rPr lang="cs-CZ" altLang="cs-CZ" sz="2200" b="1" dirty="0">
                <a:solidFill>
                  <a:schemeClr val="tx2"/>
                </a:solidFill>
              </a:rPr>
              <a:t>Mg – 0,80-1,00mmol/l</a:t>
            </a:r>
          </a:p>
          <a:p>
            <a:pPr eaLnBrk="1" hangingPunct="1">
              <a:buFont typeface="Wingdings" panose="05000000000000000000" pitchFamily="2" charset="2"/>
              <a:buChar char="§"/>
              <a:defRPr/>
            </a:pPr>
            <a:r>
              <a:rPr lang="cs-CZ" altLang="cs-CZ" sz="2200" b="1" u="sng" dirty="0" err="1">
                <a:solidFill>
                  <a:schemeClr val="tx2"/>
                </a:solidFill>
              </a:rPr>
              <a:t>hypomagnézémie</a:t>
            </a:r>
            <a:r>
              <a:rPr lang="cs-CZ" altLang="cs-CZ" sz="2200" dirty="0"/>
              <a:t> – zhoršení anginy pectoris, tendence k arytmiím, svalové křeče (malnutrice, </a:t>
            </a:r>
            <a:r>
              <a:rPr lang="cs-CZ" altLang="cs-CZ" sz="2200" dirty="0" err="1"/>
              <a:t>cirhosa</a:t>
            </a:r>
            <a:r>
              <a:rPr lang="cs-CZ" altLang="cs-CZ" sz="2200" dirty="0"/>
              <a:t>)</a:t>
            </a:r>
          </a:p>
          <a:p>
            <a:pPr eaLnBrk="1" hangingPunct="1">
              <a:buFont typeface="Wingdings" panose="05000000000000000000" pitchFamily="2" charset="2"/>
              <a:buChar char="§"/>
              <a:defRPr/>
            </a:pPr>
            <a:r>
              <a:rPr lang="cs-CZ" altLang="cs-CZ" sz="2200" b="1" u="sng" dirty="0" err="1">
                <a:solidFill>
                  <a:schemeClr val="tx2"/>
                </a:solidFill>
              </a:rPr>
              <a:t>hypermagnézémie</a:t>
            </a:r>
            <a:r>
              <a:rPr lang="cs-CZ" altLang="cs-CZ" sz="2200" b="1" dirty="0">
                <a:solidFill>
                  <a:schemeClr val="tx2"/>
                </a:solidFill>
              </a:rPr>
              <a:t> </a:t>
            </a:r>
            <a:r>
              <a:rPr lang="cs-CZ" altLang="cs-CZ" sz="2200" dirty="0"/>
              <a:t>– slabost, zvracení obstipace, bolesti břicha</a:t>
            </a:r>
          </a:p>
          <a:p>
            <a:pPr marL="0" indent="0">
              <a:buNone/>
              <a:defRPr/>
            </a:pPr>
            <a:endParaRPr lang="cs-CZ" dirty="0"/>
          </a:p>
        </p:txBody>
      </p:sp>
      <p:sp>
        <p:nvSpPr>
          <p:cNvPr id="2" name="Zástupný symbol pro zápatí 1">
            <a:extLst>
              <a:ext uri="{FF2B5EF4-FFF2-40B4-BE49-F238E27FC236}">
                <a16:creationId xmlns:a16="http://schemas.microsoft.com/office/drawing/2014/main" id="{9BDE1FEA-C812-4A5C-B74C-068177D313C8}"/>
              </a:ext>
            </a:extLst>
          </p:cNvPr>
          <p:cNvSpPr>
            <a:spLocks noGrp="1"/>
          </p:cNvSpPr>
          <p:nvPr>
            <p:ph type="ftr" sz="quarter" idx="10"/>
          </p:nvPr>
        </p:nvSpPr>
        <p:spPr/>
        <p:txBody>
          <a:bodyPr/>
          <a:lstStyle/>
          <a:p>
            <a:r>
              <a:rPr lang="cs-CZ"/>
              <a:t>Klinika interní, geriatrie a praktického lékařství Fakultní nemocnice Brno a Lékařské fakulty Masarykovy univerzity</a:t>
            </a:r>
            <a:endParaRPr lang="cs-CZ" dirty="0"/>
          </a:p>
        </p:txBody>
      </p:sp>
      <p:sp>
        <p:nvSpPr>
          <p:cNvPr id="4" name="Zástupný symbol pro číslo snímku 3">
            <a:extLst>
              <a:ext uri="{FF2B5EF4-FFF2-40B4-BE49-F238E27FC236}">
                <a16:creationId xmlns:a16="http://schemas.microsoft.com/office/drawing/2014/main" id="{CE5BDF38-0856-4AE3-9070-146EB9FF54F7}"/>
              </a:ext>
            </a:extLst>
          </p:cNvPr>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Tree>
    <p:extLst>
      <p:ext uri="{BB962C8B-B14F-4D97-AF65-F5344CB8AC3E}">
        <p14:creationId xmlns:p14="http://schemas.microsoft.com/office/powerpoint/2010/main" val="3514760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cs-CZ" altLang="cs-CZ" dirty="0"/>
              <a:t>Ionty</a:t>
            </a:r>
          </a:p>
        </p:txBody>
      </p:sp>
      <p:sp>
        <p:nvSpPr>
          <p:cNvPr id="10243" name="Rectangle 3"/>
          <p:cNvSpPr>
            <a:spLocks noGrp="1" noChangeArrowheads="1"/>
          </p:cNvSpPr>
          <p:nvPr>
            <p:ph idx="1"/>
          </p:nvPr>
        </p:nvSpPr>
        <p:spPr/>
        <p:txBody>
          <a:bodyPr/>
          <a:lstStyle/>
          <a:p>
            <a:pPr eaLnBrk="1" hangingPunct="1">
              <a:buFont typeface="Wingdings" panose="05000000000000000000" pitchFamily="2" charset="2"/>
              <a:buChar char="§"/>
            </a:pPr>
            <a:r>
              <a:rPr lang="cs-CZ" altLang="cs-CZ" sz="2200" b="1" dirty="0">
                <a:solidFill>
                  <a:schemeClr val="tx2"/>
                </a:solidFill>
              </a:rPr>
              <a:t>P – 0,80-1,50mmol/l</a:t>
            </a:r>
          </a:p>
          <a:p>
            <a:pPr eaLnBrk="1" hangingPunct="1">
              <a:buFont typeface="Wingdings" panose="05000000000000000000" pitchFamily="2" charset="2"/>
              <a:buChar char="§"/>
            </a:pPr>
            <a:r>
              <a:rPr lang="cs-CZ" altLang="cs-CZ" sz="2200" b="1" u="sng" dirty="0" err="1">
                <a:solidFill>
                  <a:schemeClr val="tx2"/>
                </a:solidFill>
              </a:rPr>
              <a:t>hypofosfatémie</a:t>
            </a:r>
            <a:r>
              <a:rPr lang="cs-CZ" altLang="cs-CZ" sz="2200" dirty="0"/>
              <a:t> – nedostatečné uchování energie, slabost</a:t>
            </a:r>
          </a:p>
          <a:p>
            <a:pPr eaLnBrk="1" hangingPunct="1">
              <a:buFont typeface="Wingdings" panose="05000000000000000000" pitchFamily="2" charset="2"/>
              <a:buChar char="§"/>
            </a:pPr>
            <a:r>
              <a:rPr lang="cs-CZ" altLang="cs-CZ" sz="2200" b="1" u="sng" dirty="0" err="1">
                <a:solidFill>
                  <a:schemeClr val="tx2"/>
                </a:solidFill>
              </a:rPr>
              <a:t>hyperfosfatémie</a:t>
            </a:r>
            <a:r>
              <a:rPr lang="cs-CZ" altLang="cs-CZ" sz="2200" dirty="0"/>
              <a:t> – svalové křeče, arytmie</a:t>
            </a:r>
          </a:p>
          <a:p>
            <a:pPr eaLnBrk="1" hangingPunct="1">
              <a:buFont typeface="Wingdings" panose="05000000000000000000" pitchFamily="2" charset="2"/>
              <a:buChar char="§"/>
            </a:pPr>
            <a:endParaRPr lang="cs-CZ" altLang="cs-CZ" sz="2200" b="1" dirty="0">
              <a:solidFill>
                <a:schemeClr val="tx2"/>
              </a:solidFill>
            </a:endParaRPr>
          </a:p>
          <a:p>
            <a:pPr eaLnBrk="1" hangingPunct="1">
              <a:buFont typeface="Wingdings" panose="05000000000000000000" pitchFamily="2" charset="2"/>
              <a:buChar char="§"/>
            </a:pPr>
            <a:r>
              <a:rPr lang="cs-CZ" altLang="cs-CZ" sz="2200" b="1" dirty="0" err="1">
                <a:solidFill>
                  <a:schemeClr val="tx2"/>
                </a:solidFill>
              </a:rPr>
              <a:t>Fe</a:t>
            </a:r>
            <a:r>
              <a:rPr lang="cs-CZ" altLang="cs-CZ" sz="2200" b="1" dirty="0">
                <a:solidFill>
                  <a:schemeClr val="tx2"/>
                </a:solidFill>
              </a:rPr>
              <a:t> – 9,5-29,9umol/l</a:t>
            </a:r>
          </a:p>
          <a:p>
            <a:pPr eaLnBrk="1" hangingPunct="1">
              <a:buFont typeface="Wingdings" panose="05000000000000000000" pitchFamily="2" charset="2"/>
              <a:buChar char="§"/>
            </a:pPr>
            <a:r>
              <a:rPr lang="cs-CZ" altLang="cs-CZ" sz="2200" b="1" u="sng" dirty="0">
                <a:solidFill>
                  <a:schemeClr val="tx2"/>
                </a:solidFill>
              </a:rPr>
              <a:t>hypochromie</a:t>
            </a:r>
            <a:r>
              <a:rPr lang="cs-CZ" altLang="cs-CZ" sz="2200" dirty="0"/>
              <a:t> – anémie, únavnost, poruchy imunity, lomivost nehtů, pálení jazyka</a:t>
            </a:r>
          </a:p>
          <a:p>
            <a:pPr eaLnBrk="1" hangingPunct="1">
              <a:buFont typeface="Wingdings" panose="05000000000000000000" pitchFamily="2" charset="2"/>
              <a:buChar char="§"/>
            </a:pPr>
            <a:r>
              <a:rPr lang="cs-CZ" altLang="cs-CZ" sz="2200" b="1" u="sng" dirty="0" err="1">
                <a:solidFill>
                  <a:schemeClr val="tx2"/>
                </a:solidFill>
              </a:rPr>
              <a:t>hemosideróza</a:t>
            </a:r>
            <a:r>
              <a:rPr lang="cs-CZ" altLang="cs-CZ" sz="2200" dirty="0"/>
              <a:t> – bronzové zbarvení kůže, </a:t>
            </a:r>
            <a:r>
              <a:rPr lang="cs-CZ" altLang="cs-CZ" sz="2200" dirty="0" err="1"/>
              <a:t>hepatopatie</a:t>
            </a:r>
            <a:r>
              <a:rPr lang="cs-CZ" altLang="cs-CZ" sz="2200" dirty="0"/>
              <a:t> </a:t>
            </a:r>
          </a:p>
        </p:txBody>
      </p:sp>
      <p:sp>
        <p:nvSpPr>
          <p:cNvPr id="2" name="Zástupný symbol pro zápatí 1">
            <a:extLst>
              <a:ext uri="{FF2B5EF4-FFF2-40B4-BE49-F238E27FC236}">
                <a16:creationId xmlns:a16="http://schemas.microsoft.com/office/drawing/2014/main" id="{E5E56826-174E-4789-9F59-60D31B5626E0}"/>
              </a:ext>
            </a:extLst>
          </p:cNvPr>
          <p:cNvSpPr>
            <a:spLocks noGrp="1"/>
          </p:cNvSpPr>
          <p:nvPr>
            <p:ph type="ftr" sz="quarter" idx="10"/>
          </p:nvPr>
        </p:nvSpPr>
        <p:spPr/>
        <p:txBody>
          <a:bodyPr/>
          <a:lstStyle/>
          <a:p>
            <a:r>
              <a:rPr lang="cs-CZ"/>
              <a:t>Klinika interní, geriatrie a praktického lékařství Fakultní nemocnice Brno a Lékařské fakulty Masarykovy univerzity</a:t>
            </a:r>
            <a:endParaRPr lang="cs-CZ" dirty="0"/>
          </a:p>
        </p:txBody>
      </p:sp>
      <p:sp>
        <p:nvSpPr>
          <p:cNvPr id="3" name="Zástupný symbol pro číslo snímku 2">
            <a:extLst>
              <a:ext uri="{FF2B5EF4-FFF2-40B4-BE49-F238E27FC236}">
                <a16:creationId xmlns:a16="http://schemas.microsoft.com/office/drawing/2014/main" id="{29C1DE61-B95E-428E-86C0-E9014E77D91D}"/>
              </a:ext>
            </a:extLst>
          </p:cNvPr>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Tree>
    <p:extLst>
      <p:ext uri="{BB962C8B-B14F-4D97-AF65-F5344CB8AC3E}">
        <p14:creationId xmlns:p14="http://schemas.microsoft.com/office/powerpoint/2010/main" val="1183769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cs-CZ" altLang="cs-CZ" dirty="0"/>
              <a:t>Glykémie</a:t>
            </a:r>
          </a:p>
        </p:txBody>
      </p:sp>
      <p:sp>
        <p:nvSpPr>
          <p:cNvPr id="11267" name="Rectangle 3"/>
          <p:cNvSpPr>
            <a:spLocks noGrp="1" noChangeArrowheads="1"/>
          </p:cNvSpPr>
          <p:nvPr>
            <p:ph idx="1"/>
          </p:nvPr>
        </p:nvSpPr>
        <p:spPr/>
        <p:txBody>
          <a:bodyPr/>
          <a:lstStyle/>
          <a:p>
            <a:pPr eaLnBrk="1" hangingPunct="1">
              <a:buFont typeface="Wingdings" panose="05000000000000000000" pitchFamily="2" charset="2"/>
              <a:buChar char="§"/>
            </a:pPr>
            <a:r>
              <a:rPr lang="cs-CZ" altLang="cs-CZ" sz="2200" b="1" dirty="0">
                <a:solidFill>
                  <a:schemeClr val="tx2"/>
                </a:solidFill>
              </a:rPr>
              <a:t>norma 3,3-6,1 </a:t>
            </a:r>
            <a:r>
              <a:rPr lang="cs-CZ" altLang="cs-CZ" sz="2200" b="1" dirty="0" err="1">
                <a:solidFill>
                  <a:schemeClr val="tx2"/>
                </a:solidFill>
              </a:rPr>
              <a:t>mmol</a:t>
            </a:r>
            <a:r>
              <a:rPr lang="cs-CZ" altLang="cs-CZ" sz="2200" b="1" dirty="0">
                <a:solidFill>
                  <a:schemeClr val="tx2"/>
                </a:solidFill>
              </a:rPr>
              <a:t>/l</a:t>
            </a:r>
          </a:p>
          <a:p>
            <a:pPr eaLnBrk="1" hangingPunct="1">
              <a:buFont typeface="Wingdings" panose="05000000000000000000" pitchFamily="2" charset="2"/>
              <a:buChar char="§"/>
            </a:pPr>
            <a:r>
              <a:rPr lang="cs-CZ" altLang="cs-CZ" sz="2200" b="1" u="sng" dirty="0">
                <a:solidFill>
                  <a:schemeClr val="tx2"/>
                </a:solidFill>
              </a:rPr>
              <a:t>hypoglykémie</a:t>
            </a:r>
            <a:r>
              <a:rPr lang="cs-CZ" altLang="cs-CZ" sz="2200" dirty="0"/>
              <a:t> – hlad, pocení, třes, poruchy okohybných svalů</a:t>
            </a:r>
          </a:p>
          <a:p>
            <a:pPr eaLnBrk="1" hangingPunct="1">
              <a:buFont typeface="Wingdings" panose="05000000000000000000" pitchFamily="2" charset="2"/>
              <a:buChar char="§"/>
            </a:pPr>
            <a:r>
              <a:rPr lang="cs-CZ" altLang="cs-CZ" sz="2200" b="1" u="sng" dirty="0">
                <a:solidFill>
                  <a:schemeClr val="tx2"/>
                </a:solidFill>
              </a:rPr>
              <a:t>hyperglykémie</a:t>
            </a:r>
            <a:r>
              <a:rPr lang="cs-CZ" altLang="cs-CZ" sz="2200" dirty="0"/>
              <a:t> – zvýšená žízeň, močení, svědění genitálu</a:t>
            </a:r>
          </a:p>
          <a:p>
            <a:pPr eaLnBrk="1" hangingPunct="1">
              <a:buFont typeface="Wingdings" panose="05000000000000000000" pitchFamily="2" charset="2"/>
              <a:buChar char="§"/>
            </a:pPr>
            <a:r>
              <a:rPr lang="cs-CZ" altLang="cs-CZ" sz="2200" b="1" u="sng" dirty="0" err="1">
                <a:solidFill>
                  <a:schemeClr val="tx2"/>
                </a:solidFill>
              </a:rPr>
              <a:t>ketoacidotické</a:t>
            </a:r>
            <a:r>
              <a:rPr lang="cs-CZ" altLang="cs-CZ" sz="2200" b="1" u="sng" dirty="0">
                <a:solidFill>
                  <a:schemeClr val="tx2"/>
                </a:solidFill>
              </a:rPr>
              <a:t> </a:t>
            </a:r>
            <a:r>
              <a:rPr lang="cs-CZ" altLang="cs-CZ" sz="2200" b="1" u="sng" dirty="0" err="1">
                <a:solidFill>
                  <a:schemeClr val="tx2"/>
                </a:solidFill>
              </a:rPr>
              <a:t>koma</a:t>
            </a:r>
            <a:r>
              <a:rPr lang="cs-CZ" altLang="cs-CZ" sz="2200" dirty="0"/>
              <a:t> – acetonový zápach, hyperglykémie, metabolická acidóza</a:t>
            </a:r>
          </a:p>
          <a:p>
            <a:pPr eaLnBrk="1" hangingPunct="1">
              <a:buFont typeface="Wingdings" panose="05000000000000000000" pitchFamily="2" charset="2"/>
              <a:buChar char="§"/>
            </a:pPr>
            <a:r>
              <a:rPr lang="cs-CZ" altLang="cs-CZ" sz="2200" b="1" u="sng" dirty="0" err="1">
                <a:solidFill>
                  <a:schemeClr val="tx2"/>
                </a:solidFill>
              </a:rPr>
              <a:t>laktacidotické</a:t>
            </a:r>
            <a:r>
              <a:rPr lang="cs-CZ" altLang="cs-CZ" sz="2200" b="1" u="sng" dirty="0">
                <a:solidFill>
                  <a:schemeClr val="tx2"/>
                </a:solidFill>
              </a:rPr>
              <a:t> </a:t>
            </a:r>
            <a:r>
              <a:rPr lang="cs-CZ" altLang="cs-CZ" sz="2200" b="1" u="sng" dirty="0" err="1">
                <a:solidFill>
                  <a:schemeClr val="tx2"/>
                </a:solidFill>
              </a:rPr>
              <a:t>koma</a:t>
            </a:r>
            <a:r>
              <a:rPr lang="cs-CZ" altLang="cs-CZ" sz="2200" dirty="0"/>
              <a:t> – pouze zvýšený laktát v séru – bez hyperglykémie, metabolická acidóza</a:t>
            </a:r>
          </a:p>
          <a:p>
            <a:pPr eaLnBrk="1" hangingPunct="1">
              <a:buFont typeface="Wingdings" panose="05000000000000000000" pitchFamily="2" charset="2"/>
              <a:buChar char="§"/>
            </a:pPr>
            <a:r>
              <a:rPr lang="cs-CZ" altLang="cs-CZ" sz="2200" b="1" u="sng" dirty="0" err="1">
                <a:solidFill>
                  <a:schemeClr val="tx2"/>
                </a:solidFill>
              </a:rPr>
              <a:t>hyperosmolární</a:t>
            </a:r>
            <a:r>
              <a:rPr lang="cs-CZ" altLang="cs-CZ" sz="2200" b="1" u="sng" dirty="0">
                <a:solidFill>
                  <a:schemeClr val="tx2"/>
                </a:solidFill>
              </a:rPr>
              <a:t> </a:t>
            </a:r>
            <a:r>
              <a:rPr lang="cs-CZ" altLang="cs-CZ" sz="2200" b="1" u="sng" dirty="0" err="1">
                <a:solidFill>
                  <a:schemeClr val="tx2"/>
                </a:solidFill>
              </a:rPr>
              <a:t>koma</a:t>
            </a:r>
            <a:r>
              <a:rPr lang="cs-CZ" altLang="cs-CZ" sz="2200" dirty="0"/>
              <a:t> – dehydratace, hyperglykémie, zvýšená hladina urey</a:t>
            </a:r>
          </a:p>
        </p:txBody>
      </p:sp>
      <p:sp>
        <p:nvSpPr>
          <p:cNvPr id="2" name="Zástupný symbol pro zápatí 1">
            <a:extLst>
              <a:ext uri="{FF2B5EF4-FFF2-40B4-BE49-F238E27FC236}">
                <a16:creationId xmlns:a16="http://schemas.microsoft.com/office/drawing/2014/main" id="{5A708CD1-87D5-433C-8C1D-D15F7D174D70}"/>
              </a:ext>
            </a:extLst>
          </p:cNvPr>
          <p:cNvSpPr>
            <a:spLocks noGrp="1"/>
          </p:cNvSpPr>
          <p:nvPr>
            <p:ph type="ftr" sz="quarter" idx="10"/>
          </p:nvPr>
        </p:nvSpPr>
        <p:spPr/>
        <p:txBody>
          <a:bodyPr/>
          <a:lstStyle/>
          <a:p>
            <a:r>
              <a:rPr lang="cs-CZ"/>
              <a:t>Klinika interní, geriatrie a praktického lékařství Fakultní nemocnice Brno a Lékařské fakulty Masarykovy univerzity</a:t>
            </a:r>
            <a:endParaRPr lang="cs-CZ" dirty="0"/>
          </a:p>
        </p:txBody>
      </p:sp>
      <p:sp>
        <p:nvSpPr>
          <p:cNvPr id="3" name="Zástupný symbol pro číslo snímku 2">
            <a:extLst>
              <a:ext uri="{FF2B5EF4-FFF2-40B4-BE49-F238E27FC236}">
                <a16:creationId xmlns:a16="http://schemas.microsoft.com/office/drawing/2014/main" id="{EC93877B-5801-485F-8F90-A61E9E6C2F46}"/>
              </a:ext>
            </a:extLst>
          </p:cNvPr>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Tree>
    <p:extLst>
      <p:ext uri="{BB962C8B-B14F-4D97-AF65-F5344CB8AC3E}">
        <p14:creationId xmlns:p14="http://schemas.microsoft.com/office/powerpoint/2010/main" val="4262574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p:txBody>
          <a:bodyPr/>
          <a:lstStyle/>
          <a:p>
            <a:pPr eaLnBrk="1" hangingPunct="1"/>
            <a:r>
              <a:rPr lang="cs-CZ" dirty="0"/>
              <a:t>Hyperglykemie</a:t>
            </a:r>
          </a:p>
        </p:txBody>
      </p:sp>
      <p:sp>
        <p:nvSpPr>
          <p:cNvPr id="12291" name="Zástupný symbol pro obsah 2"/>
          <p:cNvSpPr>
            <a:spLocks noGrp="1"/>
          </p:cNvSpPr>
          <p:nvPr>
            <p:ph idx="1"/>
          </p:nvPr>
        </p:nvSpPr>
        <p:spPr/>
        <p:txBody>
          <a:bodyPr/>
          <a:lstStyle/>
          <a:p>
            <a:pPr eaLnBrk="1" hangingPunct="1">
              <a:buFont typeface="Wingdings" panose="05000000000000000000" pitchFamily="2" charset="2"/>
              <a:buChar char="§"/>
            </a:pPr>
            <a:r>
              <a:rPr lang="cs-CZ" sz="2200" dirty="0"/>
              <a:t>diagnóza diabetu je založena na průkazu hyperglykémie (klinika je nekonstantní, a proto její absence diagnózu diabetu nevylučuje)</a:t>
            </a:r>
          </a:p>
          <a:p>
            <a:pPr eaLnBrk="1" hangingPunct="1">
              <a:buFont typeface="Wingdings" panose="05000000000000000000" pitchFamily="2" charset="2"/>
              <a:buChar char="§"/>
            </a:pPr>
            <a:r>
              <a:rPr lang="cs-CZ" sz="2200" dirty="0"/>
              <a:t>glykémie nalačno (nejméně 8 hod po příjmu poslední potravy) </a:t>
            </a:r>
          </a:p>
          <a:p>
            <a:pPr eaLnBrk="1" hangingPunct="1">
              <a:buFont typeface="Wingdings" panose="05000000000000000000" pitchFamily="2" charset="2"/>
              <a:buChar char="§"/>
            </a:pPr>
            <a:r>
              <a:rPr lang="cs-CZ" sz="2200" dirty="0"/>
              <a:t>náhodná glykémie (kdykoli během dne bez ohledu na příjem potravy) </a:t>
            </a:r>
            <a:br>
              <a:rPr lang="cs-CZ" sz="2200" dirty="0"/>
            </a:br>
            <a:endParaRPr lang="cs-CZ" sz="2200" dirty="0"/>
          </a:p>
          <a:p>
            <a:pPr eaLnBrk="1" hangingPunct="1"/>
            <a:endParaRPr lang="cs-CZ" dirty="0"/>
          </a:p>
        </p:txBody>
      </p:sp>
      <p:sp>
        <p:nvSpPr>
          <p:cNvPr id="2" name="Zástupný symbol pro zápatí 1">
            <a:extLst>
              <a:ext uri="{FF2B5EF4-FFF2-40B4-BE49-F238E27FC236}">
                <a16:creationId xmlns:a16="http://schemas.microsoft.com/office/drawing/2014/main" id="{6075969E-5D6A-437E-9B4E-3976713FD108}"/>
              </a:ext>
            </a:extLst>
          </p:cNvPr>
          <p:cNvSpPr>
            <a:spLocks noGrp="1"/>
          </p:cNvSpPr>
          <p:nvPr>
            <p:ph type="ftr" sz="quarter" idx="10"/>
          </p:nvPr>
        </p:nvSpPr>
        <p:spPr/>
        <p:txBody>
          <a:bodyPr/>
          <a:lstStyle/>
          <a:p>
            <a:r>
              <a:rPr lang="cs-CZ"/>
              <a:t>Klinika interní, geriatrie a praktického lékařství Fakultní nemocnice Brno a Lékařské fakulty Masarykovy univerzity</a:t>
            </a:r>
            <a:endParaRPr lang="cs-CZ" dirty="0"/>
          </a:p>
        </p:txBody>
      </p:sp>
      <p:sp>
        <p:nvSpPr>
          <p:cNvPr id="3" name="Zástupný symbol pro číslo snímku 2">
            <a:extLst>
              <a:ext uri="{FF2B5EF4-FFF2-40B4-BE49-F238E27FC236}">
                <a16:creationId xmlns:a16="http://schemas.microsoft.com/office/drawing/2014/main" id="{7201FED0-9649-4028-9C6C-AC3B76488E84}"/>
              </a:ext>
            </a:extLst>
          </p:cNvPr>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Tree>
    <p:extLst>
      <p:ext uri="{BB962C8B-B14F-4D97-AF65-F5344CB8AC3E}">
        <p14:creationId xmlns:p14="http://schemas.microsoft.com/office/powerpoint/2010/main" val="2165486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lstStyle/>
          <a:p>
            <a:pPr eaLnBrk="1" hangingPunct="1"/>
            <a:r>
              <a:rPr lang="cs-CZ"/>
              <a:t>Diabetes </a:t>
            </a:r>
          </a:p>
        </p:txBody>
      </p:sp>
      <p:sp>
        <p:nvSpPr>
          <p:cNvPr id="14339" name="Zástupný symbol pro obsah 2"/>
          <p:cNvSpPr>
            <a:spLocks noGrp="1"/>
          </p:cNvSpPr>
          <p:nvPr>
            <p:ph idx="1"/>
          </p:nvPr>
        </p:nvSpPr>
        <p:spPr/>
        <p:txBody>
          <a:bodyPr/>
          <a:lstStyle/>
          <a:p>
            <a:pPr eaLnBrk="1" hangingPunct="1">
              <a:buFont typeface="Wingdings" panose="05000000000000000000" pitchFamily="2" charset="2"/>
              <a:buChar char="§"/>
            </a:pPr>
            <a:r>
              <a:rPr lang="cs-CZ" sz="2200" dirty="0"/>
              <a:t>náhodná glykémie vyšší než 11,0 </a:t>
            </a:r>
            <a:r>
              <a:rPr lang="cs-CZ" sz="2200" dirty="0" err="1"/>
              <a:t>mmol</a:t>
            </a:r>
            <a:r>
              <a:rPr lang="cs-CZ" sz="2200" dirty="0"/>
              <a:t>/l v kap. krvi u symptomatického jedince-DM, potvrdit </a:t>
            </a:r>
            <a:r>
              <a:rPr lang="cs-CZ" sz="2200" dirty="0" err="1"/>
              <a:t>gly</a:t>
            </a:r>
            <a:r>
              <a:rPr lang="cs-CZ" sz="2200" dirty="0"/>
              <a:t> nalačno vyšší než 6,9 </a:t>
            </a:r>
            <a:r>
              <a:rPr lang="cs-CZ" sz="2200" dirty="0" err="1"/>
              <a:t>mmol</a:t>
            </a:r>
            <a:r>
              <a:rPr lang="cs-CZ" sz="2200" dirty="0"/>
              <a:t>/l. nejsou-li přítomny příznaky</a:t>
            </a:r>
          </a:p>
          <a:p>
            <a:pPr eaLnBrk="1" hangingPunct="1">
              <a:buFont typeface="Wingdings" panose="05000000000000000000" pitchFamily="2" charset="2"/>
              <a:buChar char="§"/>
            </a:pPr>
            <a:r>
              <a:rPr lang="cs-CZ" sz="2200" dirty="0" err="1"/>
              <a:t>Gly</a:t>
            </a:r>
            <a:r>
              <a:rPr lang="cs-CZ" sz="2200" dirty="0"/>
              <a:t> nalačno opakovaně nižší než 5,6 </a:t>
            </a:r>
            <a:r>
              <a:rPr lang="cs-CZ" sz="2200" dirty="0" err="1"/>
              <a:t>mmol</a:t>
            </a:r>
            <a:r>
              <a:rPr lang="cs-CZ" sz="2200" dirty="0"/>
              <a:t>/l vylučuje diabetes</a:t>
            </a:r>
          </a:p>
          <a:p>
            <a:pPr eaLnBrk="1" hangingPunct="1">
              <a:buFont typeface="Wingdings" panose="05000000000000000000" pitchFamily="2" charset="2"/>
              <a:buChar char="§"/>
            </a:pPr>
            <a:r>
              <a:rPr lang="cs-CZ" sz="2200" dirty="0" err="1"/>
              <a:t>Gly</a:t>
            </a:r>
            <a:r>
              <a:rPr lang="cs-CZ" sz="2200" dirty="0"/>
              <a:t> nalačno opakovaně vyšší než 6,9 </a:t>
            </a:r>
            <a:r>
              <a:rPr lang="cs-CZ" sz="2200" dirty="0" err="1"/>
              <a:t>mmol</a:t>
            </a:r>
            <a:r>
              <a:rPr lang="cs-CZ" sz="2200" dirty="0"/>
              <a:t>/l svědčí pro diagnózu diabetu</a:t>
            </a:r>
          </a:p>
          <a:p>
            <a:pPr eaLnBrk="1" hangingPunct="1">
              <a:buFont typeface="Wingdings" panose="05000000000000000000" pitchFamily="2" charset="2"/>
              <a:buChar char="§"/>
            </a:pPr>
            <a:r>
              <a:rPr lang="cs-CZ" sz="2200" dirty="0" err="1"/>
              <a:t>Gly</a:t>
            </a:r>
            <a:r>
              <a:rPr lang="cs-CZ" sz="2200" dirty="0"/>
              <a:t> mezi 5,6 a 6,9 </a:t>
            </a:r>
            <a:r>
              <a:rPr lang="cs-CZ" sz="2200" dirty="0" err="1"/>
              <a:t>mmol</a:t>
            </a:r>
            <a:r>
              <a:rPr lang="cs-CZ" sz="2200" dirty="0"/>
              <a:t>/l (tzv. hraniční glykémie nalačno) </a:t>
            </a:r>
            <a:r>
              <a:rPr lang="cs-CZ" sz="2200" dirty="0" err="1"/>
              <a:t>oGTT</a:t>
            </a:r>
            <a:r>
              <a:rPr lang="cs-CZ" sz="2200" dirty="0"/>
              <a:t> </a:t>
            </a:r>
          </a:p>
          <a:p>
            <a:pPr eaLnBrk="1" hangingPunct="1">
              <a:buFont typeface="Wingdings" panose="05000000000000000000" pitchFamily="2" charset="2"/>
              <a:buChar char="§"/>
            </a:pPr>
            <a:r>
              <a:rPr lang="cs-CZ" sz="2200" dirty="0" err="1"/>
              <a:t>oGTT</a:t>
            </a:r>
            <a:r>
              <a:rPr lang="cs-CZ" sz="2200" dirty="0"/>
              <a:t> DM </a:t>
            </a:r>
            <a:r>
              <a:rPr lang="cs-CZ" sz="2200" dirty="0" err="1"/>
              <a:t>glyk</a:t>
            </a:r>
            <a:r>
              <a:rPr lang="cs-CZ" sz="2200" dirty="0"/>
              <a:t> za 2 hodiny vyšší nebo rovné 11,1 </a:t>
            </a:r>
            <a:r>
              <a:rPr lang="cs-CZ" sz="2200" dirty="0" err="1"/>
              <a:t>mmol</a:t>
            </a:r>
            <a:r>
              <a:rPr lang="cs-CZ" sz="2200" dirty="0"/>
              <a:t>/l </a:t>
            </a:r>
          </a:p>
        </p:txBody>
      </p:sp>
      <p:sp>
        <p:nvSpPr>
          <p:cNvPr id="2" name="Zástupný symbol pro zápatí 1">
            <a:extLst>
              <a:ext uri="{FF2B5EF4-FFF2-40B4-BE49-F238E27FC236}">
                <a16:creationId xmlns:a16="http://schemas.microsoft.com/office/drawing/2014/main" id="{7F814499-A932-48FF-AE4C-CD14D68C806A}"/>
              </a:ext>
            </a:extLst>
          </p:cNvPr>
          <p:cNvSpPr>
            <a:spLocks noGrp="1"/>
          </p:cNvSpPr>
          <p:nvPr>
            <p:ph type="ftr" sz="quarter" idx="10"/>
          </p:nvPr>
        </p:nvSpPr>
        <p:spPr/>
        <p:txBody>
          <a:bodyPr/>
          <a:lstStyle/>
          <a:p>
            <a:r>
              <a:rPr lang="cs-CZ"/>
              <a:t>Klinika interní, geriatrie a praktického lékařství Fakultní nemocnice Brno a Lékařské fakulty Masarykovy univerzity</a:t>
            </a:r>
            <a:endParaRPr lang="cs-CZ" dirty="0"/>
          </a:p>
        </p:txBody>
      </p:sp>
      <p:sp>
        <p:nvSpPr>
          <p:cNvPr id="3" name="Zástupný symbol pro číslo snímku 2">
            <a:extLst>
              <a:ext uri="{FF2B5EF4-FFF2-40B4-BE49-F238E27FC236}">
                <a16:creationId xmlns:a16="http://schemas.microsoft.com/office/drawing/2014/main" id="{49F43311-6045-4484-BD24-E2EB95249426}"/>
              </a:ext>
            </a:extLst>
          </p:cNvPr>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Tree>
    <p:extLst>
      <p:ext uri="{BB962C8B-B14F-4D97-AF65-F5344CB8AC3E}">
        <p14:creationId xmlns:p14="http://schemas.microsoft.com/office/powerpoint/2010/main" val="28937531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cs-CZ" altLang="cs-CZ"/>
              <a:t>Krevní bílkoviny</a:t>
            </a:r>
          </a:p>
        </p:txBody>
      </p:sp>
      <p:sp>
        <p:nvSpPr>
          <p:cNvPr id="13315" name="Rectangle 3"/>
          <p:cNvSpPr>
            <a:spLocks noGrp="1" noChangeArrowheads="1"/>
          </p:cNvSpPr>
          <p:nvPr>
            <p:ph idx="1"/>
          </p:nvPr>
        </p:nvSpPr>
        <p:spPr/>
        <p:txBody>
          <a:bodyPr/>
          <a:lstStyle/>
          <a:p>
            <a:pPr eaLnBrk="1" hangingPunct="1">
              <a:buFont typeface="Wingdings" panose="05000000000000000000" pitchFamily="2" charset="2"/>
              <a:buChar char="§"/>
            </a:pPr>
            <a:r>
              <a:rPr lang="cs-CZ" altLang="cs-CZ" sz="2200" dirty="0"/>
              <a:t>celková bílkovina, albumin </a:t>
            </a:r>
          </a:p>
          <a:p>
            <a:pPr eaLnBrk="1" hangingPunct="1">
              <a:buFont typeface="Wingdings" panose="05000000000000000000" pitchFamily="2" charset="2"/>
              <a:buChar char="§"/>
            </a:pPr>
            <a:r>
              <a:rPr lang="cs-CZ" altLang="cs-CZ" sz="2200" b="1" dirty="0">
                <a:solidFill>
                  <a:schemeClr val="tx2"/>
                </a:solidFill>
              </a:rPr>
              <a:t>norma 62-85g/l, 36-54g/l</a:t>
            </a:r>
          </a:p>
          <a:p>
            <a:pPr eaLnBrk="1" hangingPunct="1">
              <a:buFont typeface="Wingdings" panose="05000000000000000000" pitchFamily="2" charset="2"/>
              <a:buChar char="§"/>
            </a:pPr>
            <a:r>
              <a:rPr lang="cs-CZ" altLang="cs-CZ" sz="2200" dirty="0" err="1"/>
              <a:t>hypoproteinémie</a:t>
            </a:r>
            <a:r>
              <a:rPr lang="cs-CZ" altLang="cs-CZ" sz="2200" dirty="0"/>
              <a:t>, </a:t>
            </a:r>
            <a:r>
              <a:rPr lang="cs-CZ" altLang="cs-CZ" sz="2200" dirty="0" err="1"/>
              <a:t>hypalbuminémie</a:t>
            </a:r>
            <a:r>
              <a:rPr lang="cs-CZ" altLang="cs-CZ" sz="2200" dirty="0"/>
              <a:t> – zhoršené hojení ran, otoky, plicní edém</a:t>
            </a:r>
          </a:p>
          <a:p>
            <a:pPr eaLnBrk="1" hangingPunct="1">
              <a:buFont typeface="Wingdings" panose="05000000000000000000" pitchFamily="2" charset="2"/>
              <a:buChar char="§"/>
            </a:pPr>
            <a:r>
              <a:rPr lang="cs-CZ" altLang="cs-CZ" sz="2200" dirty="0"/>
              <a:t>zvýšení hladiny bílkovin, </a:t>
            </a:r>
            <a:r>
              <a:rPr lang="cs-CZ" altLang="cs-CZ" sz="2200" dirty="0" err="1"/>
              <a:t>hyperviskózní</a:t>
            </a:r>
            <a:r>
              <a:rPr lang="cs-CZ" altLang="cs-CZ" sz="2200" dirty="0"/>
              <a:t> syndrom – např. mnohočetný myelom</a:t>
            </a:r>
          </a:p>
          <a:p>
            <a:pPr eaLnBrk="1" hangingPunct="1">
              <a:buFont typeface="Wingdings" panose="05000000000000000000" pitchFamily="2" charset="2"/>
              <a:buChar char="§"/>
            </a:pPr>
            <a:r>
              <a:rPr lang="cs-CZ" altLang="cs-CZ" sz="2200" dirty="0"/>
              <a:t>proteiny akutní fáze – </a:t>
            </a:r>
            <a:r>
              <a:rPr lang="cs-CZ" altLang="cs-CZ" sz="2200" dirty="0" err="1"/>
              <a:t>prealbumin</a:t>
            </a:r>
            <a:r>
              <a:rPr lang="cs-CZ" altLang="cs-CZ" sz="2200" dirty="0"/>
              <a:t>, transferin, fibrinogen</a:t>
            </a:r>
          </a:p>
        </p:txBody>
      </p:sp>
      <p:sp>
        <p:nvSpPr>
          <p:cNvPr id="2" name="Zástupný symbol pro zápatí 1">
            <a:extLst>
              <a:ext uri="{FF2B5EF4-FFF2-40B4-BE49-F238E27FC236}">
                <a16:creationId xmlns:a16="http://schemas.microsoft.com/office/drawing/2014/main" id="{EB4FF832-06EC-4402-B9E5-F24CF9764A3C}"/>
              </a:ext>
            </a:extLst>
          </p:cNvPr>
          <p:cNvSpPr>
            <a:spLocks noGrp="1"/>
          </p:cNvSpPr>
          <p:nvPr>
            <p:ph type="ftr" sz="quarter" idx="10"/>
          </p:nvPr>
        </p:nvSpPr>
        <p:spPr/>
        <p:txBody>
          <a:bodyPr/>
          <a:lstStyle/>
          <a:p>
            <a:r>
              <a:rPr lang="cs-CZ"/>
              <a:t>Klinika interní, geriatrie a praktického lékařství Fakultní nemocnice Brno a Lékařské fakulty Masarykovy univerzity</a:t>
            </a:r>
            <a:endParaRPr lang="cs-CZ" dirty="0"/>
          </a:p>
        </p:txBody>
      </p:sp>
      <p:sp>
        <p:nvSpPr>
          <p:cNvPr id="3" name="Zástupný symbol pro číslo snímku 2">
            <a:extLst>
              <a:ext uri="{FF2B5EF4-FFF2-40B4-BE49-F238E27FC236}">
                <a16:creationId xmlns:a16="http://schemas.microsoft.com/office/drawing/2014/main" id="{9593CF6E-BC6B-414F-8525-9475A3F7F795}"/>
              </a:ext>
            </a:extLst>
          </p:cNvPr>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Tree>
    <p:extLst>
      <p:ext uri="{BB962C8B-B14F-4D97-AF65-F5344CB8AC3E}">
        <p14:creationId xmlns:p14="http://schemas.microsoft.com/office/powerpoint/2010/main" val="21154053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cs-CZ" altLang="cs-CZ"/>
              <a:t>Imunoglobuliny</a:t>
            </a:r>
          </a:p>
        </p:txBody>
      </p:sp>
      <p:sp>
        <p:nvSpPr>
          <p:cNvPr id="15363" name="Rectangle 3"/>
          <p:cNvSpPr>
            <a:spLocks noGrp="1" noChangeArrowheads="1"/>
          </p:cNvSpPr>
          <p:nvPr>
            <p:ph idx="1"/>
          </p:nvPr>
        </p:nvSpPr>
        <p:spPr/>
        <p:txBody>
          <a:bodyPr>
            <a:normAutofit/>
          </a:bodyPr>
          <a:lstStyle/>
          <a:p>
            <a:pPr eaLnBrk="1" hangingPunct="1">
              <a:buFont typeface="Wingdings" panose="05000000000000000000" pitchFamily="2" charset="2"/>
              <a:buChar char="§"/>
            </a:pPr>
            <a:r>
              <a:rPr lang="cs-CZ" altLang="cs-CZ" sz="2200" dirty="0"/>
              <a:t>dříve ELFO bílkovin – albumin, alfa-, beta-gama-globulin (kvantitativní posouzení </a:t>
            </a:r>
            <a:r>
              <a:rPr lang="cs-CZ" altLang="cs-CZ" sz="2200" dirty="0" err="1"/>
              <a:t>bílk</a:t>
            </a:r>
            <a:r>
              <a:rPr lang="cs-CZ" altLang="cs-CZ" sz="2200" dirty="0"/>
              <a:t>. spektra)</a:t>
            </a:r>
          </a:p>
          <a:p>
            <a:pPr eaLnBrk="1" hangingPunct="1">
              <a:buFont typeface="Wingdings" panose="05000000000000000000" pitchFamily="2" charset="2"/>
              <a:buChar char="§"/>
            </a:pPr>
            <a:r>
              <a:rPr lang="cs-CZ" altLang="cs-CZ" sz="2200" dirty="0"/>
              <a:t>gama – globuliny – dnes imunoglobuliny</a:t>
            </a:r>
          </a:p>
          <a:p>
            <a:pPr marL="0" indent="0">
              <a:buClr>
                <a:srgbClr val="FFFF00"/>
              </a:buClr>
              <a:buNone/>
            </a:pPr>
            <a:r>
              <a:rPr lang="cs-CZ" altLang="cs-CZ" sz="2200" dirty="0"/>
              <a:t>	</a:t>
            </a:r>
            <a:r>
              <a:rPr lang="cs-CZ" altLang="cs-CZ" sz="2200" dirty="0" err="1"/>
              <a:t>IgA</a:t>
            </a:r>
            <a:r>
              <a:rPr lang="cs-CZ" altLang="cs-CZ" sz="2200" dirty="0"/>
              <a:t> – slizniční imunita</a:t>
            </a:r>
          </a:p>
          <a:p>
            <a:pPr marL="0" indent="0">
              <a:buClr>
                <a:srgbClr val="FFFF00"/>
              </a:buClr>
              <a:buNone/>
            </a:pPr>
            <a:r>
              <a:rPr lang="cs-CZ" altLang="cs-CZ" sz="2200" dirty="0"/>
              <a:t>	</a:t>
            </a:r>
            <a:r>
              <a:rPr lang="cs-CZ" altLang="cs-CZ" sz="2200" dirty="0" err="1"/>
              <a:t>IgM</a:t>
            </a:r>
            <a:r>
              <a:rPr lang="cs-CZ" altLang="cs-CZ" sz="2200" dirty="0"/>
              <a:t> – reaguje na akutní fázi zánětu</a:t>
            </a:r>
          </a:p>
          <a:p>
            <a:pPr marL="0" indent="0">
              <a:buClr>
                <a:srgbClr val="FFFF00"/>
              </a:buClr>
              <a:buNone/>
            </a:pPr>
            <a:r>
              <a:rPr lang="cs-CZ" altLang="cs-CZ" sz="2200" dirty="0"/>
              <a:t>	</a:t>
            </a:r>
            <a:r>
              <a:rPr lang="cs-CZ" altLang="cs-CZ" sz="2200" dirty="0" err="1"/>
              <a:t>IgG</a:t>
            </a:r>
            <a:r>
              <a:rPr lang="cs-CZ" altLang="cs-CZ" sz="2200" dirty="0"/>
              <a:t> – dlouhodobá imunita</a:t>
            </a:r>
          </a:p>
          <a:p>
            <a:pPr marL="0" indent="0">
              <a:buClr>
                <a:srgbClr val="FFFF00"/>
              </a:buClr>
              <a:buNone/>
            </a:pPr>
            <a:r>
              <a:rPr lang="cs-CZ" altLang="cs-CZ" sz="2200" dirty="0"/>
              <a:t>	</a:t>
            </a:r>
            <a:r>
              <a:rPr lang="cs-CZ" altLang="cs-CZ" sz="2200" dirty="0" err="1"/>
              <a:t>IgE</a:t>
            </a:r>
            <a:r>
              <a:rPr lang="cs-CZ" altLang="cs-CZ" sz="2200" dirty="0"/>
              <a:t> – alergie</a:t>
            </a:r>
          </a:p>
          <a:p>
            <a:pPr marL="0" indent="0">
              <a:buClr>
                <a:srgbClr val="FFFF00"/>
              </a:buClr>
              <a:buNone/>
            </a:pPr>
            <a:r>
              <a:rPr lang="cs-CZ" altLang="cs-CZ" sz="2200" dirty="0"/>
              <a:t>	</a:t>
            </a:r>
            <a:r>
              <a:rPr lang="cs-CZ" altLang="cs-CZ" sz="2200" dirty="0" err="1"/>
              <a:t>IgD</a:t>
            </a:r>
            <a:r>
              <a:rPr lang="cs-CZ" altLang="cs-CZ" sz="2200" dirty="0"/>
              <a:t> – význam není přesně známý</a:t>
            </a:r>
          </a:p>
        </p:txBody>
      </p:sp>
      <p:sp>
        <p:nvSpPr>
          <p:cNvPr id="2" name="Zástupný symbol pro zápatí 1">
            <a:extLst>
              <a:ext uri="{FF2B5EF4-FFF2-40B4-BE49-F238E27FC236}">
                <a16:creationId xmlns:a16="http://schemas.microsoft.com/office/drawing/2014/main" id="{CA2244FE-A390-4C9D-B6D3-E5DEF9369803}"/>
              </a:ext>
            </a:extLst>
          </p:cNvPr>
          <p:cNvSpPr>
            <a:spLocks noGrp="1"/>
          </p:cNvSpPr>
          <p:nvPr>
            <p:ph type="ftr" sz="quarter" idx="10"/>
          </p:nvPr>
        </p:nvSpPr>
        <p:spPr/>
        <p:txBody>
          <a:bodyPr/>
          <a:lstStyle/>
          <a:p>
            <a:r>
              <a:rPr lang="cs-CZ"/>
              <a:t>Klinika interní, geriatrie a praktického lékařství Fakultní nemocnice Brno a Lékařské fakulty Masarykovy univerzity</a:t>
            </a:r>
            <a:endParaRPr lang="cs-CZ" dirty="0"/>
          </a:p>
        </p:txBody>
      </p:sp>
      <p:sp>
        <p:nvSpPr>
          <p:cNvPr id="3" name="Zástupný symbol pro číslo snímku 2">
            <a:extLst>
              <a:ext uri="{FF2B5EF4-FFF2-40B4-BE49-F238E27FC236}">
                <a16:creationId xmlns:a16="http://schemas.microsoft.com/office/drawing/2014/main" id="{C1E5C333-4A30-46B6-9A0F-343A33FA577B}"/>
              </a:ext>
            </a:extLst>
          </p:cNvPr>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Tree>
    <p:extLst>
      <p:ext uri="{BB962C8B-B14F-4D97-AF65-F5344CB8AC3E}">
        <p14:creationId xmlns:p14="http://schemas.microsoft.com/office/powerpoint/2010/main" val="31544004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cs-CZ" altLang="cs-CZ"/>
              <a:t>Jaterní testy</a:t>
            </a:r>
          </a:p>
        </p:txBody>
      </p:sp>
      <p:sp>
        <p:nvSpPr>
          <p:cNvPr id="16387" name="Rectangle 3"/>
          <p:cNvSpPr>
            <a:spLocks noGrp="1" noChangeArrowheads="1"/>
          </p:cNvSpPr>
          <p:nvPr>
            <p:ph idx="1"/>
          </p:nvPr>
        </p:nvSpPr>
        <p:spPr/>
        <p:txBody>
          <a:bodyPr>
            <a:normAutofit/>
          </a:bodyPr>
          <a:lstStyle/>
          <a:p>
            <a:pPr eaLnBrk="1" hangingPunct="1">
              <a:lnSpc>
                <a:spcPct val="110000"/>
              </a:lnSpc>
              <a:buFont typeface="Wingdings" panose="05000000000000000000" pitchFamily="2" charset="2"/>
              <a:buChar char="§"/>
            </a:pPr>
            <a:r>
              <a:rPr lang="cs-CZ" altLang="cs-CZ" sz="2200" b="1" dirty="0">
                <a:solidFill>
                  <a:schemeClr val="tx2"/>
                </a:solidFill>
              </a:rPr>
              <a:t>bilirubin</a:t>
            </a:r>
            <a:r>
              <a:rPr lang="cs-CZ" altLang="cs-CZ" sz="2200" b="1" dirty="0"/>
              <a:t> </a:t>
            </a:r>
            <a:r>
              <a:rPr lang="cs-CZ" altLang="cs-CZ" sz="2200" dirty="0"/>
              <a:t>– norma 3,0 – 21,0 </a:t>
            </a:r>
            <a:r>
              <a:rPr lang="cs-CZ" altLang="cs-CZ" sz="2200" dirty="0" err="1"/>
              <a:t>umol</a:t>
            </a:r>
            <a:r>
              <a:rPr lang="cs-CZ" altLang="cs-CZ" sz="2200" dirty="0"/>
              <a:t>/l (2-3x žluté </a:t>
            </a:r>
            <a:r>
              <a:rPr lang="cs-CZ" altLang="cs-CZ" sz="2200" dirty="0" err="1"/>
              <a:t>sclery</a:t>
            </a:r>
            <a:r>
              <a:rPr lang="cs-CZ" altLang="cs-CZ" sz="2200" dirty="0"/>
              <a:t> a kůže)</a:t>
            </a:r>
          </a:p>
          <a:p>
            <a:pPr eaLnBrk="1" hangingPunct="1">
              <a:lnSpc>
                <a:spcPct val="110000"/>
              </a:lnSpc>
              <a:buFont typeface="Wingdings" panose="05000000000000000000" pitchFamily="2" charset="2"/>
              <a:buChar char="§"/>
            </a:pPr>
            <a:r>
              <a:rPr lang="cs-CZ" sz="2200" dirty="0"/>
              <a:t>vznik rozpadem hemu (</a:t>
            </a:r>
            <a:r>
              <a:rPr lang="cs-CZ" sz="2200" dirty="0" err="1"/>
              <a:t>Hgb</a:t>
            </a:r>
            <a:r>
              <a:rPr lang="cs-CZ" sz="2200" dirty="0"/>
              <a:t> z </a:t>
            </a:r>
            <a:r>
              <a:rPr lang="cs-CZ" sz="2200" dirty="0" err="1"/>
              <a:t>ery</a:t>
            </a:r>
            <a:r>
              <a:rPr lang="cs-CZ" sz="2200" dirty="0"/>
              <a:t>)</a:t>
            </a:r>
          </a:p>
          <a:p>
            <a:pPr eaLnBrk="1" hangingPunct="1">
              <a:lnSpc>
                <a:spcPct val="110000"/>
              </a:lnSpc>
              <a:buFont typeface="Wingdings" panose="05000000000000000000" pitchFamily="2" charset="2"/>
              <a:buChar char="§"/>
            </a:pPr>
            <a:r>
              <a:rPr lang="cs-CZ" sz="2200" dirty="0"/>
              <a:t>žlučové barvivo</a:t>
            </a:r>
          </a:p>
          <a:p>
            <a:pPr eaLnBrk="1" hangingPunct="1">
              <a:lnSpc>
                <a:spcPct val="110000"/>
              </a:lnSpc>
              <a:buFont typeface="Wingdings" panose="05000000000000000000" pitchFamily="2" charset="2"/>
              <a:buChar char="§"/>
            </a:pPr>
            <a:r>
              <a:rPr lang="cs-CZ" sz="2200" dirty="0"/>
              <a:t>vznik v hladkém </a:t>
            </a:r>
            <a:r>
              <a:rPr lang="cs-CZ" sz="2200" dirty="0" err="1"/>
              <a:t>endoplazmatickom</a:t>
            </a:r>
            <a:r>
              <a:rPr lang="cs-CZ" sz="2200" dirty="0"/>
              <a:t> </a:t>
            </a:r>
            <a:r>
              <a:rPr lang="cs-CZ" sz="2200" dirty="0" err="1"/>
              <a:t>retikule</a:t>
            </a:r>
            <a:r>
              <a:rPr lang="cs-CZ" sz="2200" dirty="0"/>
              <a:t> retikuloendoteliálních buněk (slezina, játra, kostní dřeň) působením </a:t>
            </a:r>
            <a:r>
              <a:rPr lang="cs-CZ" sz="2200" dirty="0" err="1">
                <a:solidFill>
                  <a:schemeClr val="tx2"/>
                </a:solidFill>
              </a:rPr>
              <a:t>hemoxygenázy</a:t>
            </a:r>
            <a:r>
              <a:rPr lang="cs-CZ" sz="2200" b="1" dirty="0"/>
              <a:t>, </a:t>
            </a:r>
            <a:r>
              <a:rPr lang="cs-CZ" sz="2200" dirty="0"/>
              <a:t>většina se vyloučí do střeva jako součást žluče</a:t>
            </a:r>
          </a:p>
          <a:p>
            <a:pPr eaLnBrk="1" hangingPunct="1">
              <a:lnSpc>
                <a:spcPct val="110000"/>
              </a:lnSpc>
              <a:buFont typeface="Wingdings" panose="05000000000000000000" pitchFamily="2" charset="2"/>
              <a:buChar char="§"/>
            </a:pPr>
            <a:r>
              <a:rPr lang="cs-CZ" sz="2200" b="1" u="sng" dirty="0">
                <a:solidFill>
                  <a:schemeClr val="tx2"/>
                </a:solidFill>
              </a:rPr>
              <a:t>nekonjugovaný (nepřímý) </a:t>
            </a:r>
            <a:r>
              <a:rPr lang="cs-CZ" sz="2200" b="1" u="sng" dirty="0" err="1">
                <a:solidFill>
                  <a:schemeClr val="tx2"/>
                </a:solidFill>
              </a:rPr>
              <a:t>bilirubín</a:t>
            </a:r>
            <a:r>
              <a:rPr lang="cs-CZ" sz="2200" dirty="0"/>
              <a:t> - ve vodě nerozpustný, váže se na </a:t>
            </a:r>
            <a:r>
              <a:rPr lang="cs-CZ" sz="2200" dirty="0" err="1"/>
              <a:t>albumín</a:t>
            </a:r>
            <a:r>
              <a:rPr lang="cs-CZ" sz="2200" dirty="0"/>
              <a:t> transport ze sleziny do jater</a:t>
            </a:r>
          </a:p>
          <a:p>
            <a:pPr eaLnBrk="1" hangingPunct="1">
              <a:lnSpc>
                <a:spcPct val="110000"/>
              </a:lnSpc>
              <a:buFont typeface="Wingdings" panose="05000000000000000000" pitchFamily="2" charset="2"/>
              <a:buChar char="§"/>
            </a:pPr>
            <a:r>
              <a:rPr lang="cs-CZ" sz="2200" b="1" u="sng" dirty="0">
                <a:solidFill>
                  <a:schemeClr val="tx2"/>
                </a:solidFill>
              </a:rPr>
              <a:t>konjugovaný (přímý) </a:t>
            </a:r>
            <a:r>
              <a:rPr lang="cs-CZ" sz="2200" b="1" u="sng" dirty="0" err="1">
                <a:solidFill>
                  <a:schemeClr val="tx2"/>
                </a:solidFill>
              </a:rPr>
              <a:t>bilirubín</a:t>
            </a:r>
            <a:r>
              <a:rPr lang="cs-CZ" sz="2200" dirty="0"/>
              <a:t> - je ve vodě rozpustný, konjuguje se s kyselinou </a:t>
            </a:r>
            <a:r>
              <a:rPr lang="cs-CZ" sz="2200" dirty="0" err="1"/>
              <a:t>glukuronovou</a:t>
            </a:r>
            <a:r>
              <a:rPr lang="cs-CZ" sz="2200" dirty="0"/>
              <a:t> v játrech, vyloučen do žluče</a:t>
            </a:r>
            <a:endParaRPr lang="cs-CZ" altLang="cs-CZ" sz="2200" dirty="0"/>
          </a:p>
        </p:txBody>
      </p:sp>
      <p:sp>
        <p:nvSpPr>
          <p:cNvPr id="2" name="Zástupný symbol pro zápatí 1">
            <a:extLst>
              <a:ext uri="{FF2B5EF4-FFF2-40B4-BE49-F238E27FC236}">
                <a16:creationId xmlns:a16="http://schemas.microsoft.com/office/drawing/2014/main" id="{42DCF58F-4423-420E-9FBD-BA0205C5893C}"/>
              </a:ext>
            </a:extLst>
          </p:cNvPr>
          <p:cNvSpPr>
            <a:spLocks noGrp="1"/>
          </p:cNvSpPr>
          <p:nvPr>
            <p:ph type="ftr" sz="quarter" idx="10"/>
          </p:nvPr>
        </p:nvSpPr>
        <p:spPr/>
        <p:txBody>
          <a:bodyPr/>
          <a:lstStyle/>
          <a:p>
            <a:r>
              <a:rPr lang="cs-CZ"/>
              <a:t>Klinika interní, geriatrie a praktického lékařství Fakultní nemocnice Brno a Lékařské fakulty Masarykovy univerzity</a:t>
            </a:r>
            <a:endParaRPr lang="cs-CZ" dirty="0"/>
          </a:p>
        </p:txBody>
      </p:sp>
      <p:sp>
        <p:nvSpPr>
          <p:cNvPr id="3" name="Zástupný symbol pro číslo snímku 2">
            <a:extLst>
              <a:ext uri="{FF2B5EF4-FFF2-40B4-BE49-F238E27FC236}">
                <a16:creationId xmlns:a16="http://schemas.microsoft.com/office/drawing/2014/main" id="{0F3D5702-62BB-48E6-857D-BEB1F57E8A2E}"/>
              </a:ext>
            </a:extLst>
          </p:cNvPr>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Tree>
    <p:extLst>
      <p:ext uri="{BB962C8B-B14F-4D97-AF65-F5344CB8AC3E}">
        <p14:creationId xmlns:p14="http://schemas.microsoft.com/office/powerpoint/2010/main" val="3137521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p:txBody>
          <a:bodyPr/>
          <a:lstStyle/>
          <a:p>
            <a:pPr eaLnBrk="1" hangingPunct="1"/>
            <a:r>
              <a:rPr lang="cs-CZ"/>
              <a:t>Jaterní enzymy  </a:t>
            </a:r>
          </a:p>
        </p:txBody>
      </p:sp>
      <p:sp>
        <p:nvSpPr>
          <p:cNvPr id="17411" name="Zástupný symbol pro obsah 2"/>
          <p:cNvSpPr>
            <a:spLocks noGrp="1"/>
          </p:cNvSpPr>
          <p:nvPr>
            <p:ph idx="1"/>
          </p:nvPr>
        </p:nvSpPr>
        <p:spPr/>
        <p:txBody>
          <a:bodyPr>
            <a:normAutofit lnSpcReduction="10000"/>
          </a:bodyPr>
          <a:lstStyle/>
          <a:p>
            <a:pPr eaLnBrk="1" hangingPunct="1">
              <a:lnSpc>
                <a:spcPct val="130000"/>
              </a:lnSpc>
              <a:buFont typeface="Wingdings" panose="05000000000000000000" pitchFamily="2" charset="2"/>
              <a:buChar char="§"/>
            </a:pPr>
            <a:r>
              <a:rPr lang="cs-CZ" altLang="cs-CZ" sz="2200" dirty="0"/>
              <a:t>AST – </a:t>
            </a:r>
            <a:r>
              <a:rPr lang="cs-CZ" altLang="cs-CZ" sz="2200" dirty="0" err="1"/>
              <a:t>aspartáttransferáza</a:t>
            </a:r>
            <a:r>
              <a:rPr lang="cs-CZ" altLang="cs-CZ" sz="2200" dirty="0"/>
              <a:t> – 0,17-0,83ukat/l</a:t>
            </a:r>
          </a:p>
          <a:p>
            <a:pPr>
              <a:lnSpc>
                <a:spcPct val="130000"/>
              </a:lnSpc>
              <a:buFont typeface="Wingdings" panose="05000000000000000000" pitchFamily="2" charset="2"/>
              <a:buChar char="§"/>
            </a:pPr>
            <a:r>
              <a:rPr lang="cs-CZ" altLang="cs-CZ" sz="2200" dirty="0"/>
              <a:t>ALT – </a:t>
            </a:r>
            <a:r>
              <a:rPr lang="cs-CZ" altLang="cs-CZ" sz="2200" dirty="0" err="1"/>
              <a:t>alanintransferáza</a:t>
            </a:r>
            <a:r>
              <a:rPr lang="cs-CZ" altLang="cs-CZ" sz="2200" dirty="0"/>
              <a:t> – 0,17-0,83ukat/l</a:t>
            </a:r>
          </a:p>
          <a:p>
            <a:pPr>
              <a:lnSpc>
                <a:spcPct val="130000"/>
              </a:lnSpc>
              <a:buFont typeface="Wingdings" panose="05000000000000000000" pitchFamily="2" charset="2"/>
              <a:buChar char="§"/>
            </a:pPr>
            <a:r>
              <a:rPr lang="cs-CZ" altLang="cs-CZ" sz="2200" dirty="0"/>
              <a:t>GMT – </a:t>
            </a:r>
            <a:r>
              <a:rPr lang="cs-CZ" altLang="cs-CZ" sz="2200" dirty="0" err="1"/>
              <a:t>glutamyltransferáza</a:t>
            </a:r>
            <a:r>
              <a:rPr lang="cs-CZ" altLang="cs-CZ" sz="2200" dirty="0"/>
              <a:t> – 0,18-0,65ukat/l</a:t>
            </a:r>
          </a:p>
          <a:p>
            <a:pPr>
              <a:lnSpc>
                <a:spcPct val="130000"/>
              </a:lnSpc>
              <a:buFont typeface="Wingdings" panose="05000000000000000000" pitchFamily="2" charset="2"/>
              <a:buChar char="§"/>
            </a:pPr>
            <a:r>
              <a:rPr lang="cs-CZ" altLang="cs-CZ" sz="2200" dirty="0"/>
              <a:t>ALP – alkalická fosfatáza – 0,73-2,60ukat/l</a:t>
            </a:r>
          </a:p>
          <a:p>
            <a:pPr>
              <a:lnSpc>
                <a:spcPct val="130000"/>
              </a:lnSpc>
              <a:buFont typeface="Wingdings" panose="05000000000000000000" pitchFamily="2" charset="2"/>
              <a:buChar char="§"/>
            </a:pPr>
            <a:r>
              <a:rPr lang="cs-CZ" altLang="cs-CZ" sz="2200" dirty="0"/>
              <a:t>LD – laktát dehydrogenáza – 4,40-8,70umol/l</a:t>
            </a:r>
          </a:p>
          <a:p>
            <a:pPr eaLnBrk="1" hangingPunct="1">
              <a:lnSpc>
                <a:spcPct val="130000"/>
              </a:lnSpc>
              <a:buFont typeface="Wingdings" panose="05000000000000000000" pitchFamily="2" charset="2"/>
              <a:buChar char="§"/>
            </a:pPr>
            <a:r>
              <a:rPr lang="cs-CZ" altLang="cs-CZ" sz="2200" dirty="0"/>
              <a:t>zvýšení AST, ALT – poškození jaterní buňky</a:t>
            </a:r>
          </a:p>
          <a:p>
            <a:pPr eaLnBrk="1" hangingPunct="1">
              <a:lnSpc>
                <a:spcPct val="130000"/>
              </a:lnSpc>
              <a:buFont typeface="Wingdings" panose="05000000000000000000" pitchFamily="2" charset="2"/>
              <a:buChar char="§"/>
            </a:pPr>
            <a:r>
              <a:rPr lang="cs-CZ" altLang="cs-CZ" sz="2200" dirty="0"/>
              <a:t>zvýšení GMT, ALP – obstrukce žlučových cest</a:t>
            </a:r>
          </a:p>
          <a:p>
            <a:pPr eaLnBrk="1" hangingPunct="1">
              <a:lnSpc>
                <a:spcPct val="130000"/>
              </a:lnSpc>
              <a:buFont typeface="Wingdings" panose="05000000000000000000" pitchFamily="2" charset="2"/>
              <a:buChar char="§"/>
            </a:pPr>
            <a:r>
              <a:rPr lang="cs-CZ" altLang="cs-CZ" sz="2200" dirty="0"/>
              <a:t>zvýšení LD – reakce na anaerobně probíhající metabolizmus </a:t>
            </a:r>
          </a:p>
          <a:p>
            <a:pPr eaLnBrk="1" hangingPunct="1">
              <a:lnSpc>
                <a:spcPct val="130000"/>
              </a:lnSpc>
              <a:buFont typeface="Wingdings" panose="05000000000000000000" pitchFamily="2" charset="2"/>
              <a:buChar char="§"/>
            </a:pPr>
            <a:r>
              <a:rPr lang="cs-CZ" altLang="cs-CZ" sz="2200" dirty="0"/>
              <a:t>Alfa fetoprotein </a:t>
            </a:r>
          </a:p>
          <a:p>
            <a:pPr eaLnBrk="1" hangingPunct="1">
              <a:lnSpc>
                <a:spcPct val="130000"/>
              </a:lnSpc>
              <a:buFont typeface="Wingdings" panose="05000000000000000000" pitchFamily="2" charset="2"/>
              <a:buChar char="§"/>
            </a:pPr>
            <a:r>
              <a:rPr lang="cs-CZ" altLang="cs-CZ" sz="2200" dirty="0"/>
              <a:t>CEA</a:t>
            </a:r>
          </a:p>
          <a:p>
            <a:pPr eaLnBrk="1" hangingPunct="1"/>
            <a:endParaRPr lang="cs-CZ" dirty="0"/>
          </a:p>
        </p:txBody>
      </p:sp>
      <p:sp>
        <p:nvSpPr>
          <p:cNvPr id="2" name="Zástupný symbol pro zápatí 1">
            <a:extLst>
              <a:ext uri="{FF2B5EF4-FFF2-40B4-BE49-F238E27FC236}">
                <a16:creationId xmlns:a16="http://schemas.microsoft.com/office/drawing/2014/main" id="{2A51FCCA-F7D6-4991-BE03-C08CDEAC12C2}"/>
              </a:ext>
            </a:extLst>
          </p:cNvPr>
          <p:cNvSpPr>
            <a:spLocks noGrp="1"/>
          </p:cNvSpPr>
          <p:nvPr>
            <p:ph type="ftr" sz="quarter" idx="10"/>
          </p:nvPr>
        </p:nvSpPr>
        <p:spPr/>
        <p:txBody>
          <a:bodyPr/>
          <a:lstStyle/>
          <a:p>
            <a:r>
              <a:rPr lang="cs-CZ"/>
              <a:t>Klinika interní, geriatrie a praktického lékařství Fakultní nemocnice Brno a Lékařské fakulty Masarykovy univerzity</a:t>
            </a:r>
            <a:endParaRPr lang="cs-CZ" dirty="0"/>
          </a:p>
        </p:txBody>
      </p:sp>
      <p:sp>
        <p:nvSpPr>
          <p:cNvPr id="3" name="Zástupný symbol pro číslo snímku 2">
            <a:extLst>
              <a:ext uri="{FF2B5EF4-FFF2-40B4-BE49-F238E27FC236}">
                <a16:creationId xmlns:a16="http://schemas.microsoft.com/office/drawing/2014/main" id="{BA0CD7E8-D2A7-40AE-9694-2EF0D775F6BF}"/>
              </a:ext>
            </a:extLst>
          </p:cNvPr>
          <p:cNvSpPr>
            <a:spLocks noGrp="1"/>
          </p:cNvSpPr>
          <p:nvPr>
            <p:ph type="sldNum" sz="quarter" idx="11"/>
          </p:nvPr>
        </p:nvSpPr>
        <p:spPr/>
        <p:txBody>
          <a:bodyPr/>
          <a:lstStyle/>
          <a:p>
            <a:fld id="{0970407D-EE58-4A0B-824B-1D3AE42DD9CF}" type="slidenum">
              <a:rPr lang="cs-CZ" altLang="cs-CZ" smtClean="0"/>
              <a:pPr/>
              <a:t>38</a:t>
            </a:fld>
            <a:endParaRPr lang="cs-CZ" altLang="cs-CZ" dirty="0"/>
          </a:p>
        </p:txBody>
      </p:sp>
    </p:spTree>
    <p:extLst>
      <p:ext uri="{BB962C8B-B14F-4D97-AF65-F5344CB8AC3E}">
        <p14:creationId xmlns:p14="http://schemas.microsoft.com/office/powerpoint/2010/main" val="37420941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cs-CZ" altLang="cs-CZ" dirty="0"/>
              <a:t>Lipidový soubor</a:t>
            </a:r>
          </a:p>
        </p:txBody>
      </p:sp>
      <p:sp>
        <p:nvSpPr>
          <p:cNvPr id="18435" name="Rectangle 3"/>
          <p:cNvSpPr>
            <a:spLocks noGrp="1" noChangeArrowheads="1"/>
          </p:cNvSpPr>
          <p:nvPr>
            <p:ph idx="1"/>
          </p:nvPr>
        </p:nvSpPr>
        <p:spPr/>
        <p:txBody>
          <a:bodyPr>
            <a:normAutofit/>
          </a:bodyPr>
          <a:lstStyle/>
          <a:p>
            <a:pPr eaLnBrk="1" hangingPunct="1">
              <a:buFont typeface="Wingdings" panose="05000000000000000000" pitchFamily="2" charset="2"/>
              <a:buChar char="§"/>
            </a:pPr>
            <a:r>
              <a:rPr lang="cs-CZ" altLang="cs-CZ" sz="2200" dirty="0"/>
              <a:t>cholesterol celkový – 3,8-5,2mmol/l</a:t>
            </a:r>
          </a:p>
          <a:p>
            <a:pPr eaLnBrk="1" hangingPunct="1">
              <a:buFont typeface="Wingdings" panose="05000000000000000000" pitchFamily="2" charset="2"/>
              <a:buChar char="§"/>
            </a:pPr>
            <a:r>
              <a:rPr lang="cs-CZ" altLang="cs-CZ" sz="2200" dirty="0"/>
              <a:t>HDL cholesterol – nad 1,4 </a:t>
            </a:r>
            <a:r>
              <a:rPr lang="cs-CZ" altLang="cs-CZ" sz="2200" dirty="0" err="1"/>
              <a:t>mmol</a:t>
            </a:r>
            <a:r>
              <a:rPr lang="cs-CZ" altLang="cs-CZ" sz="2200" dirty="0"/>
              <a:t>/l</a:t>
            </a:r>
          </a:p>
          <a:p>
            <a:pPr>
              <a:buFont typeface="Wingdings" panose="05000000000000000000" pitchFamily="2" charset="2"/>
              <a:buChar char="§"/>
            </a:pPr>
            <a:r>
              <a:rPr lang="cs-CZ" altLang="cs-CZ" sz="2200" dirty="0"/>
              <a:t>LDL cholesterol – pod 3,5 </a:t>
            </a:r>
            <a:r>
              <a:rPr lang="cs-CZ" altLang="cs-CZ" sz="2200" dirty="0" err="1"/>
              <a:t>mmol</a:t>
            </a:r>
            <a:r>
              <a:rPr lang="cs-CZ" altLang="cs-CZ" sz="2200" dirty="0"/>
              <a:t>/l</a:t>
            </a:r>
          </a:p>
          <a:p>
            <a:pPr eaLnBrk="1" hangingPunct="1">
              <a:buFont typeface="Wingdings" panose="05000000000000000000" pitchFamily="2" charset="2"/>
              <a:buChar char="§"/>
            </a:pPr>
            <a:r>
              <a:rPr lang="cs-CZ" altLang="cs-CZ" sz="2200" dirty="0"/>
              <a:t>VLDL cholesterol, </a:t>
            </a:r>
            <a:r>
              <a:rPr lang="cs-CZ" altLang="cs-CZ" sz="2200" dirty="0" err="1"/>
              <a:t>chylomikra</a:t>
            </a:r>
            <a:endParaRPr lang="cs-CZ" altLang="cs-CZ" sz="2200" dirty="0"/>
          </a:p>
          <a:p>
            <a:pPr eaLnBrk="1" hangingPunct="1">
              <a:buFont typeface="Wingdings" panose="05000000000000000000" pitchFamily="2" charset="2"/>
              <a:buChar char="§"/>
            </a:pPr>
            <a:r>
              <a:rPr lang="cs-CZ" altLang="cs-CZ" sz="2200" dirty="0"/>
              <a:t>triglyceridy – 0,60-2,00 </a:t>
            </a:r>
            <a:r>
              <a:rPr lang="cs-CZ" altLang="cs-CZ" sz="2200" dirty="0" err="1"/>
              <a:t>mmol</a:t>
            </a:r>
            <a:r>
              <a:rPr lang="cs-CZ" altLang="cs-CZ" sz="2200" dirty="0"/>
              <a:t>/l</a:t>
            </a:r>
          </a:p>
          <a:p>
            <a:pPr eaLnBrk="1" hangingPunct="1">
              <a:buFont typeface="Wingdings" panose="05000000000000000000" pitchFamily="2" charset="2"/>
              <a:buChar char="§"/>
            </a:pPr>
            <a:r>
              <a:rPr lang="cs-CZ" altLang="cs-CZ" sz="2200" dirty="0" err="1"/>
              <a:t>aterogenní</a:t>
            </a:r>
            <a:r>
              <a:rPr lang="cs-CZ" altLang="cs-CZ" sz="2200" dirty="0"/>
              <a:t> indexy – poměrná čísla vyjadřující souhrnný vliv AS</a:t>
            </a:r>
          </a:p>
          <a:p>
            <a:pPr eaLnBrk="1" hangingPunct="1">
              <a:buFont typeface="Wingdings" panose="05000000000000000000" pitchFamily="2" charset="2"/>
              <a:buChar char="§"/>
            </a:pPr>
            <a:r>
              <a:rPr lang="cs-CZ" sz="2200" b="1" i="1" dirty="0">
                <a:solidFill>
                  <a:schemeClr val="tx2"/>
                </a:solidFill>
              </a:rPr>
              <a:t>Celkový cholesterol/HDL-cholesterol</a:t>
            </a:r>
          </a:p>
          <a:p>
            <a:pPr eaLnBrk="1" hangingPunct="1">
              <a:buFont typeface="Wingdings" panose="05000000000000000000" pitchFamily="2" charset="2"/>
              <a:buChar char="§"/>
            </a:pPr>
            <a:r>
              <a:rPr lang="cs-CZ" sz="2200" dirty="0" err="1"/>
              <a:t>aterogenní</a:t>
            </a:r>
            <a:r>
              <a:rPr lang="cs-CZ" sz="2200" dirty="0"/>
              <a:t> index: </a:t>
            </a:r>
            <a:r>
              <a:rPr lang="cs-CZ" sz="2200" b="1" dirty="0">
                <a:solidFill>
                  <a:schemeClr val="tx2"/>
                </a:solidFill>
              </a:rPr>
              <a:t>&lt; 5,0</a:t>
            </a:r>
            <a:r>
              <a:rPr lang="cs-CZ" sz="2200" dirty="0">
                <a:solidFill>
                  <a:schemeClr val="tx2"/>
                </a:solidFill>
              </a:rPr>
              <a:t> </a:t>
            </a:r>
          </a:p>
          <a:p>
            <a:pPr eaLnBrk="1" hangingPunct="1"/>
            <a:endParaRPr lang="cs-CZ" altLang="cs-CZ" dirty="0">
              <a:solidFill>
                <a:srgbClr val="FFFF00"/>
              </a:solidFill>
            </a:endParaRPr>
          </a:p>
        </p:txBody>
      </p:sp>
      <p:sp>
        <p:nvSpPr>
          <p:cNvPr id="2" name="Zástupný symbol pro zápatí 1">
            <a:extLst>
              <a:ext uri="{FF2B5EF4-FFF2-40B4-BE49-F238E27FC236}">
                <a16:creationId xmlns:a16="http://schemas.microsoft.com/office/drawing/2014/main" id="{0BE9A3FA-E8F8-4A90-ACFC-1BDAB1E8B1E8}"/>
              </a:ext>
            </a:extLst>
          </p:cNvPr>
          <p:cNvSpPr>
            <a:spLocks noGrp="1"/>
          </p:cNvSpPr>
          <p:nvPr>
            <p:ph type="ftr" sz="quarter" idx="10"/>
          </p:nvPr>
        </p:nvSpPr>
        <p:spPr/>
        <p:txBody>
          <a:bodyPr/>
          <a:lstStyle/>
          <a:p>
            <a:r>
              <a:rPr lang="cs-CZ"/>
              <a:t>Klinika interní, geriatrie a praktického lékařství Fakultní nemocnice Brno a Lékařské fakulty Masarykovy univerzity</a:t>
            </a:r>
            <a:endParaRPr lang="cs-CZ" dirty="0"/>
          </a:p>
        </p:txBody>
      </p:sp>
      <p:sp>
        <p:nvSpPr>
          <p:cNvPr id="3" name="Zástupný symbol pro číslo snímku 2">
            <a:extLst>
              <a:ext uri="{FF2B5EF4-FFF2-40B4-BE49-F238E27FC236}">
                <a16:creationId xmlns:a16="http://schemas.microsoft.com/office/drawing/2014/main" id="{4CB637C2-AF2B-4C8A-AC20-06B0424B9CC9}"/>
              </a:ext>
            </a:extLst>
          </p:cNvPr>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spTree>
    <p:extLst>
      <p:ext uri="{BB962C8B-B14F-4D97-AF65-F5344CB8AC3E}">
        <p14:creationId xmlns:p14="http://schemas.microsoft.com/office/powerpoint/2010/main" val="527461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0000" y="815055"/>
            <a:ext cx="8875978" cy="5227889"/>
          </a:xfrm>
        </p:spPr>
      </p:pic>
      <p:sp>
        <p:nvSpPr>
          <p:cNvPr id="3" name="Zástupný symbol pro zápatí 2">
            <a:extLst>
              <a:ext uri="{FF2B5EF4-FFF2-40B4-BE49-F238E27FC236}">
                <a16:creationId xmlns:a16="http://schemas.microsoft.com/office/drawing/2014/main" id="{9BBE7A97-205C-4986-9D71-A2F28357B1F0}"/>
              </a:ext>
            </a:extLst>
          </p:cNvPr>
          <p:cNvSpPr>
            <a:spLocks noGrp="1"/>
          </p:cNvSpPr>
          <p:nvPr>
            <p:ph type="ftr" sz="quarter" idx="10"/>
          </p:nvPr>
        </p:nvSpPr>
        <p:spPr/>
        <p:txBody>
          <a:bodyPr/>
          <a:lstStyle/>
          <a:p>
            <a:r>
              <a:rPr lang="cs-CZ"/>
              <a:t>Klinika interní, geriatrie a praktického lékařství Fakultní nemocnice Brno a Lékařské fakulty Masarykovy univerzity</a:t>
            </a:r>
            <a:endParaRPr lang="cs-CZ" dirty="0"/>
          </a:p>
        </p:txBody>
      </p:sp>
      <p:sp>
        <p:nvSpPr>
          <p:cNvPr id="5" name="Zástupný symbol pro číslo snímku 4">
            <a:extLst>
              <a:ext uri="{FF2B5EF4-FFF2-40B4-BE49-F238E27FC236}">
                <a16:creationId xmlns:a16="http://schemas.microsoft.com/office/drawing/2014/main" id="{08804AF0-1191-405A-B8A8-1FA09AF8E1A0}"/>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Tree>
    <p:extLst>
      <p:ext uri="{BB962C8B-B14F-4D97-AF65-F5344CB8AC3E}">
        <p14:creationId xmlns:p14="http://schemas.microsoft.com/office/powerpoint/2010/main" val="25986869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cs-CZ" altLang="cs-CZ" dirty="0"/>
              <a:t>Acidobazická rovnováha – ABR </a:t>
            </a:r>
          </a:p>
        </p:txBody>
      </p:sp>
      <p:sp>
        <p:nvSpPr>
          <p:cNvPr id="19459" name="Rectangle 3"/>
          <p:cNvSpPr>
            <a:spLocks noGrp="1" noChangeArrowheads="1"/>
          </p:cNvSpPr>
          <p:nvPr>
            <p:ph idx="1"/>
          </p:nvPr>
        </p:nvSpPr>
        <p:spPr/>
        <p:txBody>
          <a:bodyPr/>
          <a:lstStyle/>
          <a:p>
            <a:pPr eaLnBrk="1" hangingPunct="1">
              <a:buFont typeface="Wingdings" panose="05000000000000000000" pitchFamily="2" charset="2"/>
              <a:buChar char="§"/>
            </a:pPr>
            <a:r>
              <a:rPr lang="cs-CZ" altLang="cs-CZ" sz="2200" dirty="0"/>
              <a:t>vyšetření dle </a:t>
            </a:r>
            <a:r>
              <a:rPr lang="cs-CZ" altLang="cs-CZ" sz="2200" dirty="0" err="1"/>
              <a:t>Astrupa</a:t>
            </a:r>
            <a:r>
              <a:rPr lang="cs-CZ" altLang="cs-CZ" sz="2200" dirty="0"/>
              <a:t> (</a:t>
            </a:r>
            <a:r>
              <a:rPr lang="cs-CZ" sz="2200" dirty="0"/>
              <a:t>rovnováha mezi kyselými a zásaditými látkami uvnitř organismu)</a:t>
            </a:r>
          </a:p>
          <a:p>
            <a:pPr eaLnBrk="1" hangingPunct="1">
              <a:buFont typeface="Wingdings" panose="05000000000000000000" pitchFamily="2" charset="2"/>
              <a:buChar char="§"/>
            </a:pPr>
            <a:r>
              <a:rPr lang="cs-CZ" sz="2200" dirty="0"/>
              <a:t>ABR je udržována pomocí tzv. pufrů (</a:t>
            </a:r>
            <a:r>
              <a:rPr lang="cs-CZ" sz="2200" i="1" dirty="0"/>
              <a:t>nárazníků</a:t>
            </a:r>
            <a:r>
              <a:rPr lang="cs-CZ" sz="2200" dirty="0"/>
              <a:t>), které vyrovnávají okamžité výkyvy ABR, a pomocí plic, ledvin a jater, které umožňují dlouhodobou kompenzaci poruch ABR </a:t>
            </a:r>
          </a:p>
          <a:p>
            <a:pPr eaLnBrk="1" hangingPunct="1">
              <a:buFont typeface="Wingdings" panose="05000000000000000000" pitchFamily="2" charset="2"/>
              <a:buChar char="§"/>
            </a:pPr>
            <a:r>
              <a:rPr lang="cs-CZ" sz="2200" dirty="0"/>
              <a:t>porucha rovnováhy ve prospěch kyselin se označuje jako </a:t>
            </a:r>
            <a:r>
              <a:rPr lang="cs-CZ" sz="2200" b="1" dirty="0">
                <a:solidFill>
                  <a:schemeClr val="tx2"/>
                </a:solidFill>
              </a:rPr>
              <a:t>acidóza</a:t>
            </a:r>
            <a:r>
              <a:rPr lang="cs-CZ" sz="2200" dirty="0"/>
              <a:t>, porucha ve prospěch zásaditých látek jako </a:t>
            </a:r>
            <a:r>
              <a:rPr lang="cs-CZ" sz="2200" b="1" dirty="0">
                <a:solidFill>
                  <a:schemeClr val="tx2"/>
                </a:solidFill>
              </a:rPr>
              <a:t>alkalóza</a:t>
            </a:r>
            <a:endParaRPr lang="cs-CZ" sz="2200" dirty="0">
              <a:solidFill>
                <a:schemeClr val="tx2"/>
              </a:solidFill>
            </a:endParaRPr>
          </a:p>
        </p:txBody>
      </p:sp>
      <p:sp>
        <p:nvSpPr>
          <p:cNvPr id="2" name="Zástupný symbol pro zápatí 1">
            <a:extLst>
              <a:ext uri="{FF2B5EF4-FFF2-40B4-BE49-F238E27FC236}">
                <a16:creationId xmlns:a16="http://schemas.microsoft.com/office/drawing/2014/main" id="{9154D4D1-4A78-4BFE-B16B-2D33FB82DA13}"/>
              </a:ext>
            </a:extLst>
          </p:cNvPr>
          <p:cNvSpPr>
            <a:spLocks noGrp="1"/>
          </p:cNvSpPr>
          <p:nvPr>
            <p:ph type="ftr" sz="quarter" idx="10"/>
          </p:nvPr>
        </p:nvSpPr>
        <p:spPr/>
        <p:txBody>
          <a:bodyPr/>
          <a:lstStyle/>
          <a:p>
            <a:r>
              <a:rPr lang="cs-CZ"/>
              <a:t>Klinika interní, geriatrie a praktického lékařství Fakultní nemocnice Brno a Lékařské fakulty Masarykovy univerzity</a:t>
            </a:r>
            <a:endParaRPr lang="cs-CZ" dirty="0"/>
          </a:p>
        </p:txBody>
      </p:sp>
      <p:sp>
        <p:nvSpPr>
          <p:cNvPr id="3" name="Zástupný symbol pro číslo snímku 2">
            <a:extLst>
              <a:ext uri="{FF2B5EF4-FFF2-40B4-BE49-F238E27FC236}">
                <a16:creationId xmlns:a16="http://schemas.microsoft.com/office/drawing/2014/main" id="{2BB1A5D7-9B8E-4E89-8488-1CA5BC9D8C78}"/>
              </a:ext>
            </a:extLst>
          </p:cNvPr>
          <p:cNvSpPr>
            <a:spLocks noGrp="1"/>
          </p:cNvSpPr>
          <p:nvPr>
            <p:ph type="sldNum" sz="quarter" idx="11"/>
          </p:nvPr>
        </p:nvSpPr>
        <p:spPr/>
        <p:txBody>
          <a:bodyPr/>
          <a:lstStyle/>
          <a:p>
            <a:fld id="{0970407D-EE58-4A0B-824B-1D3AE42DD9CF}" type="slidenum">
              <a:rPr lang="cs-CZ" altLang="cs-CZ" smtClean="0"/>
              <a:pPr/>
              <a:t>40</a:t>
            </a:fld>
            <a:endParaRPr lang="cs-CZ" altLang="cs-CZ" dirty="0"/>
          </a:p>
        </p:txBody>
      </p:sp>
    </p:spTree>
    <p:extLst>
      <p:ext uri="{BB962C8B-B14F-4D97-AF65-F5344CB8AC3E}">
        <p14:creationId xmlns:p14="http://schemas.microsoft.com/office/powerpoint/2010/main" val="33044995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p:txBody>
          <a:bodyPr/>
          <a:lstStyle/>
          <a:p>
            <a:pPr eaLnBrk="1" hangingPunct="1"/>
            <a:r>
              <a:rPr lang="cs-CZ" altLang="cs-CZ" dirty="0"/>
              <a:t>Acidobazická rovnováha</a:t>
            </a:r>
            <a:endParaRPr lang="cs-CZ" dirty="0"/>
          </a:p>
        </p:txBody>
      </p:sp>
      <p:sp>
        <p:nvSpPr>
          <p:cNvPr id="20483" name="Zástupný symbol pro obsah 2"/>
          <p:cNvSpPr>
            <a:spLocks noGrp="1"/>
          </p:cNvSpPr>
          <p:nvPr>
            <p:ph idx="1"/>
          </p:nvPr>
        </p:nvSpPr>
        <p:spPr/>
        <p:txBody>
          <a:bodyPr>
            <a:normAutofit/>
          </a:bodyPr>
          <a:lstStyle/>
          <a:p>
            <a:pPr eaLnBrk="1" hangingPunct="1">
              <a:lnSpc>
                <a:spcPct val="110000"/>
              </a:lnSpc>
              <a:buFont typeface="Wingdings" panose="05000000000000000000" pitchFamily="2" charset="2"/>
              <a:buChar char="§"/>
            </a:pPr>
            <a:r>
              <a:rPr lang="cs-CZ" altLang="cs-CZ" sz="2200" dirty="0"/>
              <a:t>kapilární </a:t>
            </a:r>
            <a:r>
              <a:rPr lang="cs-CZ" altLang="cs-CZ" sz="2200" dirty="0" err="1"/>
              <a:t>arterializovaná</a:t>
            </a:r>
            <a:r>
              <a:rPr lang="cs-CZ" altLang="cs-CZ" sz="2200" dirty="0"/>
              <a:t> krev</a:t>
            </a:r>
          </a:p>
          <a:p>
            <a:pPr eaLnBrk="1" hangingPunct="1">
              <a:lnSpc>
                <a:spcPct val="110000"/>
              </a:lnSpc>
              <a:buFont typeface="Wingdings" panose="05000000000000000000" pitchFamily="2" charset="2"/>
              <a:buChar char="§"/>
            </a:pPr>
            <a:r>
              <a:rPr lang="cs-CZ" altLang="cs-CZ" sz="2200" b="1" dirty="0">
                <a:solidFill>
                  <a:schemeClr val="tx2"/>
                </a:solidFill>
              </a:rPr>
              <a:t>arteriální krev </a:t>
            </a:r>
            <a:r>
              <a:rPr lang="cs-CZ" altLang="cs-CZ" sz="2200" dirty="0"/>
              <a:t>– respirační poruchy</a:t>
            </a:r>
          </a:p>
          <a:p>
            <a:pPr eaLnBrk="1" hangingPunct="1">
              <a:lnSpc>
                <a:spcPct val="110000"/>
              </a:lnSpc>
              <a:buFont typeface="Wingdings" panose="05000000000000000000" pitchFamily="2" charset="2"/>
              <a:buChar char="§"/>
            </a:pPr>
            <a:r>
              <a:rPr lang="cs-CZ" altLang="cs-CZ" sz="2200" b="1" dirty="0">
                <a:solidFill>
                  <a:schemeClr val="tx2"/>
                </a:solidFill>
              </a:rPr>
              <a:t>venózní krev </a:t>
            </a:r>
            <a:r>
              <a:rPr lang="cs-CZ" altLang="cs-CZ" sz="2200" dirty="0"/>
              <a:t>– metabolické poruchy</a:t>
            </a:r>
          </a:p>
          <a:p>
            <a:pPr eaLnBrk="1" hangingPunct="1">
              <a:lnSpc>
                <a:spcPct val="110000"/>
              </a:lnSpc>
              <a:buFont typeface="Wingdings" panose="05000000000000000000" pitchFamily="2" charset="2"/>
              <a:buChar char="§"/>
            </a:pPr>
            <a:r>
              <a:rPr lang="cs-CZ" altLang="cs-CZ" sz="2200" dirty="0"/>
              <a:t>pH – 7,35 – 7,45</a:t>
            </a:r>
          </a:p>
          <a:p>
            <a:pPr>
              <a:lnSpc>
                <a:spcPct val="110000"/>
              </a:lnSpc>
              <a:buFont typeface="Wingdings" panose="05000000000000000000" pitchFamily="2" charset="2"/>
              <a:buChar char="§"/>
            </a:pPr>
            <a:r>
              <a:rPr lang="cs-CZ" altLang="cs-CZ" sz="2200" dirty="0"/>
              <a:t>pO</a:t>
            </a:r>
            <a:r>
              <a:rPr lang="cs-CZ" altLang="cs-CZ" sz="2200" baseline="-25000" dirty="0"/>
              <a:t>2</a:t>
            </a:r>
            <a:r>
              <a:rPr lang="cs-CZ" altLang="cs-CZ" sz="2200" dirty="0"/>
              <a:t> – 8,0 – 12,0 </a:t>
            </a:r>
            <a:r>
              <a:rPr lang="cs-CZ" altLang="cs-CZ" sz="2200" dirty="0" err="1"/>
              <a:t>kPa</a:t>
            </a:r>
            <a:endParaRPr lang="cs-CZ" altLang="cs-CZ" sz="2200" dirty="0"/>
          </a:p>
          <a:p>
            <a:pPr eaLnBrk="1" hangingPunct="1">
              <a:lnSpc>
                <a:spcPct val="110000"/>
              </a:lnSpc>
              <a:buFont typeface="Wingdings" panose="05000000000000000000" pitchFamily="2" charset="2"/>
              <a:buChar char="§"/>
            </a:pPr>
            <a:r>
              <a:rPr lang="cs-CZ" altLang="cs-CZ" sz="2200" b="1" dirty="0" err="1">
                <a:solidFill>
                  <a:schemeClr val="tx2"/>
                </a:solidFill>
              </a:rPr>
              <a:t>hypoxémie</a:t>
            </a:r>
            <a:r>
              <a:rPr lang="cs-CZ" altLang="cs-CZ" sz="2200" dirty="0"/>
              <a:t> vede ke tkáňové hypoxii – až orgánové selhání</a:t>
            </a:r>
          </a:p>
          <a:p>
            <a:pPr eaLnBrk="1" hangingPunct="1">
              <a:lnSpc>
                <a:spcPct val="110000"/>
              </a:lnSpc>
              <a:buFont typeface="Wingdings" panose="05000000000000000000" pitchFamily="2" charset="2"/>
              <a:buChar char="§"/>
            </a:pPr>
            <a:r>
              <a:rPr lang="cs-CZ" altLang="cs-CZ" sz="2200" b="1" dirty="0" err="1">
                <a:solidFill>
                  <a:schemeClr val="tx2"/>
                </a:solidFill>
              </a:rPr>
              <a:t>hypersaturace</a:t>
            </a:r>
            <a:r>
              <a:rPr lang="cs-CZ" altLang="cs-CZ" sz="2200" dirty="0"/>
              <a:t> kyslíkem – až mozkový edém</a:t>
            </a:r>
          </a:p>
          <a:p>
            <a:pPr>
              <a:lnSpc>
                <a:spcPct val="110000"/>
              </a:lnSpc>
              <a:buFont typeface="Wingdings" panose="05000000000000000000" pitchFamily="2" charset="2"/>
              <a:buChar char="§"/>
            </a:pPr>
            <a:r>
              <a:rPr lang="cs-CZ" altLang="cs-CZ" sz="2200" dirty="0"/>
              <a:t>pCO</a:t>
            </a:r>
            <a:r>
              <a:rPr lang="cs-CZ" altLang="cs-CZ" sz="2200" baseline="-25000" dirty="0"/>
              <a:t>2</a:t>
            </a:r>
            <a:r>
              <a:rPr lang="cs-CZ" altLang="cs-CZ" sz="2200" dirty="0"/>
              <a:t> – 3,5–5,1 </a:t>
            </a:r>
            <a:r>
              <a:rPr lang="cs-CZ" altLang="cs-CZ" sz="2200" dirty="0" err="1"/>
              <a:t>kPa</a:t>
            </a:r>
            <a:endParaRPr lang="cs-CZ" altLang="cs-CZ" sz="2200" dirty="0"/>
          </a:p>
          <a:p>
            <a:pPr eaLnBrk="1" hangingPunct="1">
              <a:lnSpc>
                <a:spcPct val="110000"/>
              </a:lnSpc>
              <a:buFont typeface="Wingdings" panose="05000000000000000000" pitchFamily="2" charset="2"/>
              <a:buChar char="§"/>
            </a:pPr>
            <a:r>
              <a:rPr lang="cs-CZ" altLang="cs-CZ" sz="2200" b="1" dirty="0" err="1">
                <a:solidFill>
                  <a:schemeClr val="tx2"/>
                </a:solidFill>
              </a:rPr>
              <a:t>hypokapnie</a:t>
            </a:r>
            <a:r>
              <a:rPr lang="cs-CZ" altLang="cs-CZ" sz="2200" dirty="0"/>
              <a:t> – při hyperventilaci – tendence ke křečím</a:t>
            </a:r>
          </a:p>
          <a:p>
            <a:pPr eaLnBrk="1" hangingPunct="1">
              <a:lnSpc>
                <a:spcPct val="110000"/>
              </a:lnSpc>
              <a:buFont typeface="Wingdings" panose="05000000000000000000" pitchFamily="2" charset="2"/>
              <a:buChar char="§"/>
            </a:pPr>
            <a:r>
              <a:rPr lang="cs-CZ" altLang="cs-CZ" sz="2200" b="1" dirty="0" err="1">
                <a:solidFill>
                  <a:schemeClr val="tx2"/>
                </a:solidFill>
              </a:rPr>
              <a:t>hyperkapnie</a:t>
            </a:r>
            <a:r>
              <a:rPr lang="cs-CZ" altLang="cs-CZ" sz="2200" dirty="0"/>
              <a:t> – při respiračním selhání, narkóza CO</a:t>
            </a:r>
            <a:r>
              <a:rPr lang="cs-CZ" altLang="cs-CZ" sz="2200" baseline="-25000" dirty="0"/>
              <a:t>2</a:t>
            </a:r>
            <a:endParaRPr lang="cs-CZ" altLang="cs-CZ" sz="2200" dirty="0"/>
          </a:p>
          <a:p>
            <a:pPr eaLnBrk="1" hangingPunct="1"/>
            <a:endParaRPr lang="cs-CZ" dirty="0"/>
          </a:p>
        </p:txBody>
      </p:sp>
      <p:sp>
        <p:nvSpPr>
          <p:cNvPr id="2" name="Zástupný symbol pro zápatí 1">
            <a:extLst>
              <a:ext uri="{FF2B5EF4-FFF2-40B4-BE49-F238E27FC236}">
                <a16:creationId xmlns:a16="http://schemas.microsoft.com/office/drawing/2014/main" id="{EEA5B1E6-ACBC-4918-A098-51495DB22E54}"/>
              </a:ext>
            </a:extLst>
          </p:cNvPr>
          <p:cNvSpPr>
            <a:spLocks noGrp="1"/>
          </p:cNvSpPr>
          <p:nvPr>
            <p:ph type="ftr" sz="quarter" idx="10"/>
          </p:nvPr>
        </p:nvSpPr>
        <p:spPr/>
        <p:txBody>
          <a:bodyPr/>
          <a:lstStyle/>
          <a:p>
            <a:r>
              <a:rPr lang="cs-CZ"/>
              <a:t>Klinika interní, geriatrie a praktického lékařství Fakultní nemocnice Brno a Lékařské fakulty Masarykovy univerzity</a:t>
            </a:r>
            <a:endParaRPr lang="cs-CZ" dirty="0"/>
          </a:p>
        </p:txBody>
      </p:sp>
      <p:sp>
        <p:nvSpPr>
          <p:cNvPr id="3" name="Zástupný symbol pro číslo snímku 2">
            <a:extLst>
              <a:ext uri="{FF2B5EF4-FFF2-40B4-BE49-F238E27FC236}">
                <a16:creationId xmlns:a16="http://schemas.microsoft.com/office/drawing/2014/main" id="{150F767D-BBD4-4C40-9532-E34BD4032C4D}"/>
              </a:ext>
            </a:extLst>
          </p:cNvPr>
          <p:cNvSpPr>
            <a:spLocks noGrp="1"/>
          </p:cNvSpPr>
          <p:nvPr>
            <p:ph type="sldNum" sz="quarter" idx="11"/>
          </p:nvPr>
        </p:nvSpPr>
        <p:spPr/>
        <p:txBody>
          <a:bodyPr/>
          <a:lstStyle/>
          <a:p>
            <a:fld id="{0970407D-EE58-4A0B-824B-1D3AE42DD9CF}" type="slidenum">
              <a:rPr lang="cs-CZ" altLang="cs-CZ" smtClean="0"/>
              <a:pPr/>
              <a:t>41</a:t>
            </a:fld>
            <a:endParaRPr lang="cs-CZ" altLang="cs-CZ" dirty="0"/>
          </a:p>
        </p:txBody>
      </p:sp>
    </p:spTree>
    <p:extLst>
      <p:ext uri="{BB962C8B-B14F-4D97-AF65-F5344CB8AC3E}">
        <p14:creationId xmlns:p14="http://schemas.microsoft.com/office/powerpoint/2010/main" val="26702468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cs-CZ" altLang="cs-CZ" dirty="0"/>
              <a:t>Acidobazická rovnováha</a:t>
            </a:r>
          </a:p>
        </p:txBody>
      </p:sp>
      <p:sp>
        <p:nvSpPr>
          <p:cNvPr id="21507" name="Rectangle 3"/>
          <p:cNvSpPr>
            <a:spLocks noGrp="1" noChangeArrowheads="1"/>
          </p:cNvSpPr>
          <p:nvPr>
            <p:ph idx="1"/>
          </p:nvPr>
        </p:nvSpPr>
        <p:spPr/>
        <p:txBody>
          <a:bodyPr/>
          <a:lstStyle/>
          <a:p>
            <a:pPr eaLnBrk="1" hangingPunct="1">
              <a:lnSpc>
                <a:spcPct val="110000"/>
              </a:lnSpc>
            </a:pPr>
            <a:r>
              <a:rPr lang="cs-CZ" altLang="cs-CZ" sz="2200" b="1" dirty="0">
                <a:solidFill>
                  <a:schemeClr val="tx2"/>
                </a:solidFill>
              </a:rPr>
              <a:t>HCO</a:t>
            </a:r>
            <a:r>
              <a:rPr lang="cs-CZ" altLang="cs-CZ" sz="2200" b="1" baseline="-25000" dirty="0">
                <a:solidFill>
                  <a:schemeClr val="tx2"/>
                </a:solidFill>
              </a:rPr>
              <a:t>3 </a:t>
            </a:r>
            <a:r>
              <a:rPr lang="cs-CZ" altLang="cs-CZ" sz="2200" b="1" dirty="0">
                <a:solidFill>
                  <a:schemeClr val="tx2"/>
                </a:solidFill>
              </a:rPr>
              <a:t>- 22-27 </a:t>
            </a:r>
            <a:r>
              <a:rPr lang="cs-CZ" altLang="cs-CZ" sz="2200" b="1" dirty="0" err="1">
                <a:solidFill>
                  <a:schemeClr val="tx2"/>
                </a:solidFill>
              </a:rPr>
              <a:t>mmol</a:t>
            </a:r>
            <a:r>
              <a:rPr lang="cs-CZ" altLang="cs-CZ" sz="2200" b="1" dirty="0">
                <a:solidFill>
                  <a:schemeClr val="tx2"/>
                </a:solidFill>
              </a:rPr>
              <a:t>/l</a:t>
            </a:r>
          </a:p>
          <a:p>
            <a:pPr eaLnBrk="1" hangingPunct="1">
              <a:lnSpc>
                <a:spcPct val="110000"/>
              </a:lnSpc>
            </a:pPr>
            <a:r>
              <a:rPr lang="cs-CZ" altLang="cs-CZ" sz="2200" dirty="0"/>
              <a:t>snížení – metabolická acidóza, respirační alkalóza </a:t>
            </a:r>
          </a:p>
          <a:p>
            <a:pPr eaLnBrk="1" hangingPunct="1">
              <a:lnSpc>
                <a:spcPct val="110000"/>
              </a:lnSpc>
            </a:pPr>
            <a:r>
              <a:rPr lang="cs-CZ" altLang="cs-CZ" sz="2200" dirty="0"/>
              <a:t>zvýšení – metabolická alkalóza, respirační acidóza</a:t>
            </a:r>
          </a:p>
          <a:p>
            <a:pPr eaLnBrk="1" hangingPunct="1">
              <a:lnSpc>
                <a:spcPct val="110000"/>
              </a:lnSpc>
            </a:pPr>
            <a:r>
              <a:rPr lang="cs-CZ" altLang="cs-CZ" sz="2200" dirty="0"/>
              <a:t>BE – base </a:t>
            </a:r>
            <a:r>
              <a:rPr lang="cs-CZ" altLang="cs-CZ" sz="2200" dirty="0" err="1"/>
              <a:t>excess</a:t>
            </a:r>
            <a:r>
              <a:rPr lang="cs-CZ" altLang="cs-CZ" sz="2200" dirty="0"/>
              <a:t> - -3 - +3 – odchylka bází od kalkulované normy (</a:t>
            </a:r>
            <a:r>
              <a:rPr lang="cs-CZ" sz="2200" dirty="0"/>
              <a:t>metabolické acidóze odpovídá záporný BE a metabolické alkalóze odpovídá kladný BE) </a:t>
            </a:r>
            <a:endParaRPr lang="cs-CZ" altLang="cs-CZ" sz="2200" dirty="0"/>
          </a:p>
          <a:p>
            <a:pPr eaLnBrk="1" hangingPunct="1">
              <a:lnSpc>
                <a:spcPct val="110000"/>
              </a:lnSpc>
            </a:pPr>
            <a:r>
              <a:rPr lang="cs-CZ" altLang="cs-CZ" sz="2200" b="1" dirty="0">
                <a:solidFill>
                  <a:schemeClr val="tx2"/>
                </a:solidFill>
              </a:rPr>
              <a:t>saturace – 96-100%, </a:t>
            </a:r>
          </a:p>
          <a:p>
            <a:pPr eaLnBrk="1" hangingPunct="1">
              <a:lnSpc>
                <a:spcPct val="110000"/>
              </a:lnSpc>
            </a:pPr>
            <a:r>
              <a:rPr lang="cs-CZ" altLang="cs-CZ" sz="2200" dirty="0"/>
              <a:t>dlouhodobější snížení vede k orgánovému selhání, jednodušší měření pulzním </a:t>
            </a:r>
            <a:r>
              <a:rPr lang="cs-CZ" altLang="cs-CZ" sz="2200" dirty="0" err="1"/>
              <a:t>oxymetrem</a:t>
            </a:r>
            <a:r>
              <a:rPr lang="cs-CZ" altLang="cs-CZ" sz="2200" dirty="0">
                <a:solidFill>
                  <a:srgbClr val="FFFF00"/>
                </a:solidFill>
              </a:rPr>
              <a:t> </a:t>
            </a:r>
          </a:p>
        </p:txBody>
      </p:sp>
      <p:sp>
        <p:nvSpPr>
          <p:cNvPr id="2" name="Zástupný symbol pro zápatí 1">
            <a:extLst>
              <a:ext uri="{FF2B5EF4-FFF2-40B4-BE49-F238E27FC236}">
                <a16:creationId xmlns:a16="http://schemas.microsoft.com/office/drawing/2014/main" id="{CECCF265-D63A-4596-84EA-AB6C8266FB36}"/>
              </a:ext>
            </a:extLst>
          </p:cNvPr>
          <p:cNvSpPr>
            <a:spLocks noGrp="1"/>
          </p:cNvSpPr>
          <p:nvPr>
            <p:ph type="ftr" sz="quarter" idx="10"/>
          </p:nvPr>
        </p:nvSpPr>
        <p:spPr/>
        <p:txBody>
          <a:bodyPr/>
          <a:lstStyle/>
          <a:p>
            <a:r>
              <a:rPr lang="cs-CZ"/>
              <a:t>Klinika interní, geriatrie a praktického lékařství Fakultní nemocnice Brno a Lékařské fakulty Masarykovy univerzity</a:t>
            </a:r>
            <a:endParaRPr lang="cs-CZ" dirty="0"/>
          </a:p>
        </p:txBody>
      </p:sp>
      <p:sp>
        <p:nvSpPr>
          <p:cNvPr id="3" name="Zástupný symbol pro číslo snímku 2">
            <a:extLst>
              <a:ext uri="{FF2B5EF4-FFF2-40B4-BE49-F238E27FC236}">
                <a16:creationId xmlns:a16="http://schemas.microsoft.com/office/drawing/2014/main" id="{641E4DFB-0E13-410A-9A59-C04D64D6EA1C}"/>
              </a:ext>
            </a:extLst>
          </p:cNvPr>
          <p:cNvSpPr>
            <a:spLocks noGrp="1"/>
          </p:cNvSpPr>
          <p:nvPr>
            <p:ph type="sldNum" sz="quarter" idx="11"/>
          </p:nvPr>
        </p:nvSpPr>
        <p:spPr/>
        <p:txBody>
          <a:bodyPr/>
          <a:lstStyle/>
          <a:p>
            <a:fld id="{0970407D-EE58-4A0B-824B-1D3AE42DD9CF}" type="slidenum">
              <a:rPr lang="cs-CZ" altLang="cs-CZ" smtClean="0"/>
              <a:pPr/>
              <a:t>42</a:t>
            </a:fld>
            <a:endParaRPr lang="cs-CZ" altLang="cs-CZ" dirty="0"/>
          </a:p>
        </p:txBody>
      </p:sp>
    </p:spTree>
    <p:extLst>
      <p:ext uri="{BB962C8B-B14F-4D97-AF65-F5344CB8AC3E}">
        <p14:creationId xmlns:p14="http://schemas.microsoft.com/office/powerpoint/2010/main" val="14668598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cs-CZ" altLang="cs-CZ" dirty="0"/>
              <a:t>Funkční zkoušky I</a:t>
            </a:r>
          </a:p>
        </p:txBody>
      </p:sp>
      <p:sp>
        <p:nvSpPr>
          <p:cNvPr id="22531" name="Rectangle 3"/>
          <p:cNvSpPr>
            <a:spLocks noGrp="1" noChangeArrowheads="1"/>
          </p:cNvSpPr>
          <p:nvPr>
            <p:ph idx="1"/>
          </p:nvPr>
        </p:nvSpPr>
        <p:spPr/>
        <p:txBody>
          <a:bodyPr/>
          <a:lstStyle/>
          <a:p>
            <a:pPr marL="72000" indent="0" eaLnBrk="1" hangingPunct="1">
              <a:lnSpc>
                <a:spcPct val="110000"/>
              </a:lnSpc>
              <a:buNone/>
            </a:pPr>
            <a:r>
              <a:rPr lang="cs-CZ" altLang="cs-CZ" sz="2200" b="1" dirty="0" err="1">
                <a:solidFill>
                  <a:schemeClr val="tx2"/>
                </a:solidFill>
              </a:rPr>
              <a:t>oGTT</a:t>
            </a:r>
            <a:r>
              <a:rPr lang="cs-CZ" altLang="cs-CZ" sz="2200" dirty="0"/>
              <a:t> – orální glukózový toleranční test</a:t>
            </a:r>
          </a:p>
          <a:p>
            <a:pPr marL="72000" indent="0" eaLnBrk="1" hangingPunct="1">
              <a:lnSpc>
                <a:spcPct val="110000"/>
              </a:lnSpc>
              <a:buNone/>
            </a:pPr>
            <a:r>
              <a:rPr lang="cs-CZ" altLang="cs-CZ" sz="2200" dirty="0">
                <a:solidFill>
                  <a:schemeClr val="tx2"/>
                </a:solidFill>
              </a:rPr>
              <a:t>Provedení:</a:t>
            </a:r>
            <a:r>
              <a:rPr lang="cs-CZ" altLang="cs-CZ" sz="2200" dirty="0"/>
              <a:t>	– vyšetření glykémie nalačno</a:t>
            </a:r>
          </a:p>
          <a:p>
            <a:pPr marL="72000" indent="0">
              <a:lnSpc>
                <a:spcPct val="110000"/>
              </a:lnSpc>
              <a:buNone/>
            </a:pPr>
            <a:r>
              <a:rPr lang="cs-CZ" altLang="cs-CZ" sz="2200" dirty="0"/>
              <a:t>               	– roztok glukózy 1g/kg hmotnosti</a:t>
            </a:r>
          </a:p>
          <a:p>
            <a:pPr marL="72000" indent="0">
              <a:lnSpc>
                <a:spcPct val="110000"/>
              </a:lnSpc>
              <a:buNone/>
            </a:pPr>
            <a:r>
              <a:rPr lang="cs-CZ" altLang="cs-CZ" sz="2200" dirty="0"/>
              <a:t>               	– vyšetření glykémie a glykosurie za 1 a 2 hod</a:t>
            </a:r>
          </a:p>
          <a:p>
            <a:pPr marL="72000" indent="0" eaLnBrk="1" hangingPunct="1">
              <a:lnSpc>
                <a:spcPct val="110000"/>
              </a:lnSpc>
              <a:buNone/>
            </a:pPr>
            <a:r>
              <a:rPr lang="cs-CZ" altLang="cs-CZ" sz="2200" dirty="0">
                <a:solidFill>
                  <a:schemeClr val="tx2"/>
                </a:solidFill>
              </a:rPr>
              <a:t>Hodnocení:</a:t>
            </a:r>
          </a:p>
          <a:p>
            <a:pPr eaLnBrk="1" hangingPunct="1">
              <a:lnSpc>
                <a:spcPct val="110000"/>
              </a:lnSpc>
              <a:buFont typeface="Wingdings" panose="05000000000000000000" pitchFamily="2" charset="2"/>
              <a:buChar char="§"/>
            </a:pPr>
            <a:r>
              <a:rPr lang="cs-CZ" altLang="cs-CZ" sz="2200" dirty="0"/>
              <a:t>norma – zátěžová hodnota nesmí převýšit 11,0 </a:t>
            </a:r>
            <a:r>
              <a:rPr lang="cs-CZ" altLang="cs-CZ" sz="2200" dirty="0" err="1"/>
              <a:t>mmol</a:t>
            </a:r>
            <a:r>
              <a:rPr lang="cs-CZ" altLang="cs-CZ" sz="2200" dirty="0"/>
              <a:t>/l, do dvou hodin návrat pod 7,8 </a:t>
            </a:r>
            <a:r>
              <a:rPr lang="cs-CZ" altLang="cs-CZ" sz="2200" dirty="0" err="1"/>
              <a:t>mmol</a:t>
            </a:r>
            <a:r>
              <a:rPr lang="cs-CZ" altLang="cs-CZ" sz="2200" dirty="0"/>
              <a:t>/l</a:t>
            </a:r>
          </a:p>
          <a:p>
            <a:pPr eaLnBrk="1" hangingPunct="1">
              <a:lnSpc>
                <a:spcPct val="110000"/>
              </a:lnSpc>
              <a:buFont typeface="Wingdings" panose="05000000000000000000" pitchFamily="2" charset="2"/>
              <a:buChar char="§"/>
            </a:pPr>
            <a:r>
              <a:rPr lang="cs-CZ" altLang="cs-CZ" sz="2200" dirty="0"/>
              <a:t>porušená glukózová tolerance – zpomalený návrat ( za 2 hod 7,9-11 </a:t>
            </a:r>
            <a:r>
              <a:rPr lang="cs-CZ" altLang="cs-CZ" sz="2200" dirty="0" err="1"/>
              <a:t>mmol</a:t>
            </a:r>
            <a:r>
              <a:rPr lang="cs-CZ" altLang="cs-CZ" sz="2200" dirty="0"/>
              <a:t>/l)</a:t>
            </a:r>
          </a:p>
          <a:p>
            <a:pPr eaLnBrk="1" hangingPunct="1">
              <a:lnSpc>
                <a:spcPct val="110000"/>
              </a:lnSpc>
              <a:buFont typeface="Wingdings" panose="05000000000000000000" pitchFamily="2" charset="2"/>
              <a:buChar char="§"/>
            </a:pPr>
            <a:r>
              <a:rPr lang="cs-CZ" altLang="cs-CZ" sz="2200" dirty="0"/>
              <a:t>diabetes </a:t>
            </a:r>
            <a:r>
              <a:rPr lang="cs-CZ" altLang="cs-CZ" sz="2200" dirty="0" err="1"/>
              <a:t>mellitus</a:t>
            </a:r>
            <a:r>
              <a:rPr lang="cs-CZ" altLang="cs-CZ" sz="2200" dirty="0"/>
              <a:t> – za 2 hod nad 11mmol/l</a:t>
            </a:r>
          </a:p>
          <a:p>
            <a:pPr eaLnBrk="1" hangingPunct="1">
              <a:lnSpc>
                <a:spcPct val="110000"/>
              </a:lnSpc>
              <a:buFont typeface="Wingdings" panose="05000000000000000000" pitchFamily="2" charset="2"/>
              <a:buChar char="§"/>
            </a:pPr>
            <a:r>
              <a:rPr lang="cs-CZ" altLang="cs-CZ" sz="2200" dirty="0"/>
              <a:t>při glykémii nalačno nad 8,0 je </a:t>
            </a:r>
            <a:r>
              <a:rPr lang="cs-CZ" altLang="cs-CZ" sz="2200" dirty="0" err="1"/>
              <a:t>oGTT</a:t>
            </a:r>
            <a:r>
              <a:rPr lang="cs-CZ" altLang="cs-CZ" sz="2200" dirty="0"/>
              <a:t> KI!!</a:t>
            </a:r>
          </a:p>
        </p:txBody>
      </p:sp>
      <p:sp>
        <p:nvSpPr>
          <p:cNvPr id="2" name="Zástupný symbol pro zápatí 1">
            <a:extLst>
              <a:ext uri="{FF2B5EF4-FFF2-40B4-BE49-F238E27FC236}">
                <a16:creationId xmlns:a16="http://schemas.microsoft.com/office/drawing/2014/main" id="{E8FAB438-4D6A-49D2-A79D-3687F3588463}"/>
              </a:ext>
            </a:extLst>
          </p:cNvPr>
          <p:cNvSpPr>
            <a:spLocks noGrp="1"/>
          </p:cNvSpPr>
          <p:nvPr>
            <p:ph type="ftr" sz="quarter" idx="10"/>
          </p:nvPr>
        </p:nvSpPr>
        <p:spPr/>
        <p:txBody>
          <a:bodyPr/>
          <a:lstStyle/>
          <a:p>
            <a:r>
              <a:rPr lang="cs-CZ"/>
              <a:t>Klinika interní, geriatrie a praktického lékařství Fakultní nemocnice Brno a Lékařské fakulty Masarykovy univerzity</a:t>
            </a:r>
            <a:endParaRPr lang="cs-CZ" dirty="0"/>
          </a:p>
        </p:txBody>
      </p:sp>
      <p:sp>
        <p:nvSpPr>
          <p:cNvPr id="3" name="Zástupný symbol pro číslo snímku 2">
            <a:extLst>
              <a:ext uri="{FF2B5EF4-FFF2-40B4-BE49-F238E27FC236}">
                <a16:creationId xmlns:a16="http://schemas.microsoft.com/office/drawing/2014/main" id="{1A2FD836-71C6-4E96-9F2B-26C3539679D5}"/>
              </a:ext>
            </a:extLst>
          </p:cNvPr>
          <p:cNvSpPr>
            <a:spLocks noGrp="1"/>
          </p:cNvSpPr>
          <p:nvPr>
            <p:ph type="sldNum" sz="quarter" idx="11"/>
          </p:nvPr>
        </p:nvSpPr>
        <p:spPr/>
        <p:txBody>
          <a:bodyPr/>
          <a:lstStyle/>
          <a:p>
            <a:fld id="{0970407D-EE58-4A0B-824B-1D3AE42DD9CF}" type="slidenum">
              <a:rPr lang="cs-CZ" altLang="cs-CZ" smtClean="0"/>
              <a:pPr/>
              <a:t>43</a:t>
            </a:fld>
            <a:endParaRPr lang="cs-CZ" altLang="cs-CZ" dirty="0"/>
          </a:p>
        </p:txBody>
      </p:sp>
    </p:spTree>
    <p:extLst>
      <p:ext uri="{BB962C8B-B14F-4D97-AF65-F5344CB8AC3E}">
        <p14:creationId xmlns:p14="http://schemas.microsoft.com/office/powerpoint/2010/main" val="21327453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cs-CZ" altLang="cs-CZ" dirty="0"/>
              <a:t>Funkční zkoušky II</a:t>
            </a:r>
          </a:p>
        </p:txBody>
      </p:sp>
      <p:sp>
        <p:nvSpPr>
          <p:cNvPr id="23555" name="Rectangle 3"/>
          <p:cNvSpPr>
            <a:spLocks noGrp="1" noChangeArrowheads="1"/>
          </p:cNvSpPr>
          <p:nvPr>
            <p:ph idx="1"/>
          </p:nvPr>
        </p:nvSpPr>
        <p:spPr/>
        <p:txBody>
          <a:bodyPr/>
          <a:lstStyle/>
          <a:p>
            <a:pPr eaLnBrk="1" hangingPunct="1">
              <a:buFont typeface="Wingdings" panose="05000000000000000000" pitchFamily="2" charset="2"/>
              <a:buChar char="§"/>
            </a:pPr>
            <a:r>
              <a:rPr lang="cs-CZ" altLang="cs-CZ" sz="2200" b="1" dirty="0">
                <a:solidFill>
                  <a:schemeClr val="tx2"/>
                </a:solidFill>
              </a:rPr>
              <a:t>křivka železa </a:t>
            </a:r>
            <a:r>
              <a:rPr lang="cs-CZ" altLang="cs-CZ" sz="2200" dirty="0"/>
              <a:t>– vyšetření hladiny </a:t>
            </a:r>
            <a:r>
              <a:rPr lang="cs-CZ" altLang="cs-CZ" sz="2200" dirty="0" err="1"/>
              <a:t>Fe</a:t>
            </a:r>
            <a:r>
              <a:rPr lang="cs-CZ" altLang="cs-CZ" sz="2200" dirty="0"/>
              <a:t>, podání p. o. </a:t>
            </a:r>
            <a:r>
              <a:rPr lang="cs-CZ" altLang="cs-CZ" sz="2200" dirty="0" err="1"/>
              <a:t>Fe</a:t>
            </a:r>
            <a:r>
              <a:rPr lang="cs-CZ" altLang="cs-CZ" sz="2200" dirty="0"/>
              <a:t>, vyšetření hladiny za 1 a 2 hodiny – informuje o schopnosti resorbovat </a:t>
            </a:r>
            <a:r>
              <a:rPr lang="cs-CZ" altLang="cs-CZ" sz="2200" dirty="0" err="1"/>
              <a:t>Fe</a:t>
            </a:r>
            <a:r>
              <a:rPr lang="cs-CZ" altLang="cs-CZ" sz="2200" dirty="0"/>
              <a:t>, současně o kvalitě střevní stěny</a:t>
            </a:r>
          </a:p>
          <a:p>
            <a:pPr eaLnBrk="1" hangingPunct="1">
              <a:buFont typeface="Wingdings" panose="05000000000000000000" pitchFamily="2" charset="2"/>
              <a:buChar char="§"/>
            </a:pPr>
            <a:r>
              <a:rPr lang="cs-CZ" altLang="cs-CZ" sz="2200" b="1" dirty="0">
                <a:solidFill>
                  <a:schemeClr val="tx2"/>
                </a:solidFill>
              </a:rPr>
              <a:t>EHIDA</a:t>
            </a:r>
            <a:r>
              <a:rPr lang="cs-CZ" altLang="cs-CZ" sz="2200" dirty="0"/>
              <a:t> – kyselina </a:t>
            </a:r>
            <a:r>
              <a:rPr lang="cs-CZ" altLang="cs-CZ" sz="2200" dirty="0" err="1"/>
              <a:t>iminodioctová</a:t>
            </a:r>
            <a:r>
              <a:rPr lang="cs-CZ" altLang="cs-CZ" sz="2200" dirty="0"/>
              <a:t> – extrakce jaterním parenchymem, exkrece do žluči, koncentrace ve žlučníku, reakce žlučníku na podnět – funkce jater i funkce žlučníku a žlučových cest – EF žlučníku</a:t>
            </a:r>
          </a:p>
        </p:txBody>
      </p:sp>
      <p:sp>
        <p:nvSpPr>
          <p:cNvPr id="2" name="Zástupný symbol pro zápatí 1">
            <a:extLst>
              <a:ext uri="{FF2B5EF4-FFF2-40B4-BE49-F238E27FC236}">
                <a16:creationId xmlns:a16="http://schemas.microsoft.com/office/drawing/2014/main" id="{66B1227E-0AEE-46AC-B030-9B7583529FCD}"/>
              </a:ext>
            </a:extLst>
          </p:cNvPr>
          <p:cNvSpPr>
            <a:spLocks noGrp="1"/>
          </p:cNvSpPr>
          <p:nvPr>
            <p:ph type="ftr" sz="quarter" idx="10"/>
          </p:nvPr>
        </p:nvSpPr>
        <p:spPr/>
        <p:txBody>
          <a:bodyPr/>
          <a:lstStyle/>
          <a:p>
            <a:r>
              <a:rPr lang="cs-CZ"/>
              <a:t>Klinika interní, geriatrie a praktického lékařství Fakultní nemocnice Brno a Lékařské fakulty Masarykovy univerzity</a:t>
            </a:r>
            <a:endParaRPr lang="cs-CZ" dirty="0"/>
          </a:p>
        </p:txBody>
      </p:sp>
      <p:sp>
        <p:nvSpPr>
          <p:cNvPr id="3" name="Zástupný symbol pro číslo snímku 2">
            <a:extLst>
              <a:ext uri="{FF2B5EF4-FFF2-40B4-BE49-F238E27FC236}">
                <a16:creationId xmlns:a16="http://schemas.microsoft.com/office/drawing/2014/main" id="{05E5DB43-47B0-49E9-BC22-120127135A8A}"/>
              </a:ext>
            </a:extLst>
          </p:cNvPr>
          <p:cNvSpPr>
            <a:spLocks noGrp="1"/>
          </p:cNvSpPr>
          <p:nvPr>
            <p:ph type="sldNum" sz="quarter" idx="11"/>
          </p:nvPr>
        </p:nvSpPr>
        <p:spPr/>
        <p:txBody>
          <a:bodyPr/>
          <a:lstStyle/>
          <a:p>
            <a:fld id="{0970407D-EE58-4A0B-824B-1D3AE42DD9CF}" type="slidenum">
              <a:rPr lang="cs-CZ" altLang="cs-CZ" smtClean="0"/>
              <a:pPr/>
              <a:t>44</a:t>
            </a:fld>
            <a:endParaRPr lang="cs-CZ" altLang="cs-CZ" dirty="0"/>
          </a:p>
        </p:txBody>
      </p:sp>
    </p:spTree>
    <p:extLst>
      <p:ext uri="{BB962C8B-B14F-4D97-AF65-F5344CB8AC3E}">
        <p14:creationId xmlns:p14="http://schemas.microsoft.com/office/powerpoint/2010/main" val="3053940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cs-CZ" altLang="cs-CZ" dirty="0"/>
              <a:t>Funkční zkoušky III</a:t>
            </a:r>
          </a:p>
        </p:txBody>
      </p:sp>
      <p:sp>
        <p:nvSpPr>
          <p:cNvPr id="24579" name="Rectangle 3"/>
          <p:cNvSpPr>
            <a:spLocks noGrp="1" noChangeArrowheads="1"/>
          </p:cNvSpPr>
          <p:nvPr>
            <p:ph idx="1"/>
          </p:nvPr>
        </p:nvSpPr>
        <p:spPr/>
        <p:txBody>
          <a:bodyPr/>
          <a:lstStyle/>
          <a:p>
            <a:pPr eaLnBrk="1" hangingPunct="1">
              <a:buFont typeface="Wingdings" panose="05000000000000000000" pitchFamily="2" charset="2"/>
              <a:buChar char="§"/>
            </a:pPr>
            <a:r>
              <a:rPr lang="cs-CZ" altLang="cs-CZ" sz="2200" b="1" dirty="0">
                <a:solidFill>
                  <a:schemeClr val="tx2"/>
                </a:solidFill>
              </a:rPr>
              <a:t>koncentrační pokus </a:t>
            </a:r>
            <a:r>
              <a:rPr lang="cs-CZ" altLang="cs-CZ" sz="2200" dirty="0"/>
              <a:t>– koncentrační schopnost ledvin, dříve žízněním, dnes podáním ADH – norma </a:t>
            </a:r>
            <a:r>
              <a:rPr lang="cs-CZ" altLang="cs-CZ" sz="2200" dirty="0" err="1"/>
              <a:t>sp</a:t>
            </a:r>
            <a:r>
              <a:rPr lang="cs-CZ" altLang="cs-CZ" sz="2200" dirty="0"/>
              <a:t>. v. 1016-1020, max. koncentrace až 1035.</a:t>
            </a:r>
          </a:p>
          <a:p>
            <a:pPr eaLnBrk="1" hangingPunct="1">
              <a:buFont typeface="Wingdings" panose="05000000000000000000" pitchFamily="2" charset="2"/>
              <a:buChar char="§"/>
            </a:pPr>
            <a:r>
              <a:rPr lang="cs-CZ" altLang="cs-CZ" sz="2200" b="1" dirty="0">
                <a:solidFill>
                  <a:schemeClr val="tx2"/>
                </a:solidFill>
              </a:rPr>
              <a:t>kreatininová </a:t>
            </a:r>
            <a:r>
              <a:rPr lang="cs-CZ" altLang="cs-CZ" sz="2200" b="1" dirty="0" err="1">
                <a:solidFill>
                  <a:schemeClr val="tx2"/>
                </a:solidFill>
              </a:rPr>
              <a:t>clearance</a:t>
            </a:r>
            <a:r>
              <a:rPr lang="cs-CZ" altLang="cs-CZ" sz="2200" b="1" dirty="0">
                <a:solidFill>
                  <a:schemeClr val="tx2"/>
                </a:solidFill>
              </a:rPr>
              <a:t>  </a:t>
            </a:r>
          </a:p>
          <a:p>
            <a:pPr marL="540000" eaLnBrk="1" hangingPunct="1">
              <a:buFont typeface="Arial" panose="020B0604020202020204" pitchFamily="34" charset="0"/>
              <a:buChar char="•"/>
            </a:pPr>
            <a:r>
              <a:rPr lang="cs-CZ" altLang="cs-CZ" sz="2200" dirty="0">
                <a:solidFill>
                  <a:schemeClr val="tx2"/>
                </a:solidFill>
              </a:rPr>
              <a:t>glomerulární filtrace </a:t>
            </a:r>
            <a:r>
              <a:rPr lang="cs-CZ" altLang="cs-CZ" sz="2200" dirty="0"/>
              <a:t>- čistící schopnost ledvin – norma 1,0-2,2ml/s – hodnocení po 3 hod (fyziologické kolísání) nebo za 24 hod</a:t>
            </a:r>
          </a:p>
          <a:p>
            <a:pPr marL="540000" eaLnBrk="1" hangingPunct="1">
              <a:buFont typeface="Arial" panose="020B0604020202020204" pitchFamily="34" charset="0"/>
              <a:buChar char="•"/>
            </a:pPr>
            <a:r>
              <a:rPr lang="cs-CZ" altLang="cs-CZ" sz="2200" dirty="0">
                <a:solidFill>
                  <a:schemeClr val="tx2"/>
                </a:solidFill>
              </a:rPr>
              <a:t>tubulární resorpce </a:t>
            </a:r>
            <a:r>
              <a:rPr lang="cs-CZ" altLang="cs-CZ" sz="2200" dirty="0"/>
              <a:t>– schopnost zpětné resorpce vody z primární moči – norma 0,988-0,998</a:t>
            </a:r>
          </a:p>
        </p:txBody>
      </p:sp>
      <p:sp>
        <p:nvSpPr>
          <p:cNvPr id="2" name="Zástupný symbol pro zápatí 1">
            <a:extLst>
              <a:ext uri="{FF2B5EF4-FFF2-40B4-BE49-F238E27FC236}">
                <a16:creationId xmlns:a16="http://schemas.microsoft.com/office/drawing/2014/main" id="{366EB040-446F-4092-A0D6-9051B0AEB26B}"/>
              </a:ext>
            </a:extLst>
          </p:cNvPr>
          <p:cNvSpPr>
            <a:spLocks noGrp="1"/>
          </p:cNvSpPr>
          <p:nvPr>
            <p:ph type="ftr" sz="quarter" idx="10"/>
          </p:nvPr>
        </p:nvSpPr>
        <p:spPr/>
        <p:txBody>
          <a:bodyPr/>
          <a:lstStyle/>
          <a:p>
            <a:r>
              <a:rPr lang="cs-CZ"/>
              <a:t>Klinika interní, geriatrie a praktického lékařství Fakultní nemocnice Brno a Lékařské fakulty Masarykovy univerzity</a:t>
            </a:r>
            <a:endParaRPr lang="cs-CZ" dirty="0"/>
          </a:p>
        </p:txBody>
      </p:sp>
      <p:sp>
        <p:nvSpPr>
          <p:cNvPr id="3" name="Zástupný symbol pro číslo snímku 2">
            <a:extLst>
              <a:ext uri="{FF2B5EF4-FFF2-40B4-BE49-F238E27FC236}">
                <a16:creationId xmlns:a16="http://schemas.microsoft.com/office/drawing/2014/main" id="{F2AEC9F3-DB48-44CD-8925-B69E7E28D165}"/>
              </a:ext>
            </a:extLst>
          </p:cNvPr>
          <p:cNvSpPr>
            <a:spLocks noGrp="1"/>
          </p:cNvSpPr>
          <p:nvPr>
            <p:ph type="sldNum" sz="quarter" idx="11"/>
          </p:nvPr>
        </p:nvSpPr>
        <p:spPr/>
        <p:txBody>
          <a:bodyPr/>
          <a:lstStyle/>
          <a:p>
            <a:fld id="{0970407D-EE58-4A0B-824B-1D3AE42DD9CF}" type="slidenum">
              <a:rPr lang="cs-CZ" altLang="cs-CZ" smtClean="0"/>
              <a:pPr/>
              <a:t>45</a:t>
            </a:fld>
            <a:endParaRPr lang="cs-CZ" altLang="cs-CZ" dirty="0"/>
          </a:p>
        </p:txBody>
      </p:sp>
    </p:spTree>
    <p:extLst>
      <p:ext uri="{BB962C8B-B14F-4D97-AF65-F5344CB8AC3E}">
        <p14:creationId xmlns:p14="http://schemas.microsoft.com/office/powerpoint/2010/main" val="36028095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cs-CZ" altLang="cs-CZ" dirty="0"/>
              <a:t>Funkční zkoušky IV</a:t>
            </a:r>
          </a:p>
        </p:txBody>
      </p:sp>
      <p:sp>
        <p:nvSpPr>
          <p:cNvPr id="25603" name="Rectangle 3"/>
          <p:cNvSpPr>
            <a:spLocks noGrp="1" noChangeArrowheads="1"/>
          </p:cNvSpPr>
          <p:nvPr>
            <p:ph idx="1"/>
          </p:nvPr>
        </p:nvSpPr>
        <p:spPr/>
        <p:txBody>
          <a:bodyPr/>
          <a:lstStyle/>
          <a:p>
            <a:pPr eaLnBrk="1" hangingPunct="1">
              <a:buFont typeface="Wingdings" panose="05000000000000000000" pitchFamily="2" charset="2"/>
              <a:buChar char="§"/>
            </a:pPr>
            <a:r>
              <a:rPr lang="cs-CZ" altLang="cs-CZ" sz="2200" b="1" dirty="0">
                <a:solidFill>
                  <a:schemeClr val="tx2"/>
                </a:solidFill>
              </a:rPr>
              <a:t>proteinurie</a:t>
            </a:r>
            <a:r>
              <a:rPr lang="cs-CZ" altLang="cs-CZ" sz="2200" dirty="0"/>
              <a:t> – ztráta bílkovin močí, norma – do 150mg/24hod</a:t>
            </a:r>
          </a:p>
          <a:p>
            <a:pPr marL="702900" indent="-342900" eaLnBrk="1" hangingPunct="1">
              <a:buFont typeface="Arial" panose="020B0604020202020204" pitchFamily="34" charset="0"/>
              <a:buChar char="•"/>
            </a:pPr>
            <a:r>
              <a:rPr lang="cs-CZ" altLang="cs-CZ" sz="2200" dirty="0">
                <a:solidFill>
                  <a:schemeClr val="tx2"/>
                </a:solidFill>
              </a:rPr>
              <a:t>selektivní</a:t>
            </a:r>
            <a:r>
              <a:rPr lang="cs-CZ" altLang="cs-CZ" sz="2200" dirty="0"/>
              <a:t> – pouze malé molekuly</a:t>
            </a:r>
          </a:p>
          <a:p>
            <a:pPr marL="702900" indent="-342900" eaLnBrk="1" hangingPunct="1">
              <a:buFont typeface="Arial" panose="020B0604020202020204" pitchFamily="34" charset="0"/>
              <a:buChar char="•"/>
            </a:pPr>
            <a:r>
              <a:rPr lang="cs-CZ" altLang="cs-CZ" sz="2200" dirty="0">
                <a:solidFill>
                  <a:schemeClr val="tx2"/>
                </a:solidFill>
              </a:rPr>
              <a:t>neselektivní</a:t>
            </a:r>
            <a:r>
              <a:rPr lang="cs-CZ" altLang="cs-CZ" sz="2200" dirty="0"/>
              <a:t> – všechny molekuly</a:t>
            </a:r>
          </a:p>
          <a:p>
            <a:pPr eaLnBrk="1" hangingPunct="1">
              <a:buFont typeface="Wingdings" pitchFamily="2" charset="2"/>
              <a:buChar char="Ø"/>
            </a:pPr>
            <a:endParaRPr lang="cs-CZ" altLang="cs-CZ" sz="2200" dirty="0"/>
          </a:p>
          <a:p>
            <a:pPr eaLnBrk="1" hangingPunct="1">
              <a:buFont typeface="Wingdings" panose="05000000000000000000" pitchFamily="2" charset="2"/>
              <a:buChar char="§"/>
            </a:pPr>
            <a:r>
              <a:rPr lang="cs-CZ" altLang="cs-CZ" sz="2200" b="1" dirty="0" err="1">
                <a:solidFill>
                  <a:schemeClr val="tx2"/>
                </a:solidFill>
              </a:rPr>
              <a:t>mikroalbuminurie</a:t>
            </a:r>
            <a:r>
              <a:rPr lang="cs-CZ" altLang="cs-CZ" sz="2200" dirty="0"/>
              <a:t> – detekce malých množství albuminu v moči – u diabetiků při počínající diabetické nefropatii - norma – 30 mg/24hod </a:t>
            </a:r>
          </a:p>
        </p:txBody>
      </p:sp>
      <p:sp>
        <p:nvSpPr>
          <p:cNvPr id="2" name="Zástupný symbol pro zápatí 1">
            <a:extLst>
              <a:ext uri="{FF2B5EF4-FFF2-40B4-BE49-F238E27FC236}">
                <a16:creationId xmlns:a16="http://schemas.microsoft.com/office/drawing/2014/main" id="{4853816A-1888-4E2F-9BCC-339EAF57221C}"/>
              </a:ext>
            </a:extLst>
          </p:cNvPr>
          <p:cNvSpPr>
            <a:spLocks noGrp="1"/>
          </p:cNvSpPr>
          <p:nvPr>
            <p:ph type="ftr" sz="quarter" idx="10"/>
          </p:nvPr>
        </p:nvSpPr>
        <p:spPr/>
        <p:txBody>
          <a:bodyPr/>
          <a:lstStyle/>
          <a:p>
            <a:r>
              <a:rPr lang="cs-CZ"/>
              <a:t>Klinika interní, geriatrie a praktického lékařství Fakultní nemocnice Brno a Lékařské fakulty Masarykovy univerzity</a:t>
            </a:r>
            <a:endParaRPr lang="cs-CZ" dirty="0"/>
          </a:p>
        </p:txBody>
      </p:sp>
      <p:sp>
        <p:nvSpPr>
          <p:cNvPr id="3" name="Zástupný symbol pro číslo snímku 2">
            <a:extLst>
              <a:ext uri="{FF2B5EF4-FFF2-40B4-BE49-F238E27FC236}">
                <a16:creationId xmlns:a16="http://schemas.microsoft.com/office/drawing/2014/main" id="{916C7040-3856-4F8B-B446-B06F57A3E839}"/>
              </a:ext>
            </a:extLst>
          </p:cNvPr>
          <p:cNvSpPr>
            <a:spLocks noGrp="1"/>
          </p:cNvSpPr>
          <p:nvPr>
            <p:ph type="sldNum" sz="quarter" idx="11"/>
          </p:nvPr>
        </p:nvSpPr>
        <p:spPr/>
        <p:txBody>
          <a:bodyPr/>
          <a:lstStyle/>
          <a:p>
            <a:fld id="{0970407D-EE58-4A0B-824B-1D3AE42DD9CF}" type="slidenum">
              <a:rPr lang="cs-CZ" altLang="cs-CZ" smtClean="0"/>
              <a:pPr/>
              <a:t>46</a:t>
            </a:fld>
            <a:endParaRPr lang="cs-CZ" altLang="cs-CZ" dirty="0"/>
          </a:p>
        </p:txBody>
      </p:sp>
    </p:spTree>
    <p:extLst>
      <p:ext uri="{BB962C8B-B14F-4D97-AF65-F5344CB8AC3E}">
        <p14:creationId xmlns:p14="http://schemas.microsoft.com/office/powerpoint/2010/main" val="42508285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cs-CZ" altLang="cs-CZ" dirty="0"/>
              <a:t>Vyšetření ledvin a močových cest</a:t>
            </a:r>
          </a:p>
        </p:txBody>
      </p:sp>
      <p:sp>
        <p:nvSpPr>
          <p:cNvPr id="26627" name="Rectangle 3"/>
          <p:cNvSpPr>
            <a:spLocks noGrp="1" noChangeArrowheads="1"/>
          </p:cNvSpPr>
          <p:nvPr>
            <p:ph idx="1"/>
          </p:nvPr>
        </p:nvSpPr>
        <p:spPr/>
        <p:txBody>
          <a:bodyPr/>
          <a:lstStyle/>
          <a:p>
            <a:pPr eaLnBrk="1" hangingPunct="1">
              <a:buFont typeface="Wingdings" panose="05000000000000000000" pitchFamily="2" charset="2"/>
              <a:buChar char="§"/>
            </a:pPr>
            <a:r>
              <a:rPr lang="cs-CZ" altLang="cs-CZ" sz="2200" b="1" dirty="0">
                <a:solidFill>
                  <a:schemeClr val="tx2"/>
                </a:solidFill>
              </a:rPr>
              <a:t>fyzikální vyšetření</a:t>
            </a:r>
          </a:p>
          <a:p>
            <a:pPr marL="540000" eaLnBrk="1" hangingPunct="1">
              <a:buFont typeface="Arial" panose="020B0604020202020204" pitchFamily="34" charset="0"/>
              <a:buChar char="•"/>
            </a:pPr>
            <a:r>
              <a:rPr lang="cs-CZ" altLang="cs-CZ" sz="2200" dirty="0"/>
              <a:t>pohled – poloha pacienta při kolice, zbarvení kůže při renálním selhání, vzhled moči</a:t>
            </a:r>
          </a:p>
          <a:p>
            <a:pPr marL="540000" eaLnBrk="1" hangingPunct="1">
              <a:buFont typeface="Arial" panose="020B0604020202020204" pitchFamily="34" charset="0"/>
              <a:buChar char="•"/>
            </a:pPr>
            <a:r>
              <a:rPr lang="cs-CZ" altLang="cs-CZ" sz="2200" dirty="0"/>
              <a:t>poklep – </a:t>
            </a:r>
            <a:r>
              <a:rPr lang="cs-CZ" altLang="cs-CZ" sz="2200" dirty="0" err="1"/>
              <a:t>tapottement</a:t>
            </a:r>
            <a:r>
              <a:rPr lang="cs-CZ" altLang="cs-CZ" sz="2200" dirty="0"/>
              <a:t>, ztemnění nad plným močovým měchýřem</a:t>
            </a:r>
          </a:p>
          <a:p>
            <a:pPr marL="540000" eaLnBrk="1" hangingPunct="1">
              <a:buFont typeface="Arial" panose="020B0604020202020204" pitchFamily="34" charset="0"/>
              <a:buChar char="•"/>
            </a:pPr>
            <a:r>
              <a:rPr lang="cs-CZ" altLang="cs-CZ" sz="2200" dirty="0"/>
              <a:t>pohmat – </a:t>
            </a:r>
            <a:r>
              <a:rPr lang="cs-CZ" altLang="cs-CZ" sz="2200" dirty="0" err="1"/>
              <a:t>Israeliho</a:t>
            </a:r>
            <a:r>
              <a:rPr lang="cs-CZ" altLang="cs-CZ" sz="2200" dirty="0"/>
              <a:t> hmat, bolest podél ureterů, resistence v místě plného močového měchýře</a:t>
            </a:r>
          </a:p>
          <a:p>
            <a:pPr marL="540000" eaLnBrk="1" hangingPunct="1">
              <a:buFont typeface="Arial" panose="020B0604020202020204" pitchFamily="34" charset="0"/>
              <a:buChar char="•"/>
            </a:pPr>
            <a:r>
              <a:rPr lang="cs-CZ" altLang="cs-CZ" sz="2200" dirty="0"/>
              <a:t>per </a:t>
            </a:r>
            <a:r>
              <a:rPr lang="cs-CZ" altLang="cs-CZ" sz="2200" dirty="0" err="1"/>
              <a:t>rectum</a:t>
            </a:r>
            <a:r>
              <a:rPr lang="cs-CZ" altLang="cs-CZ" sz="2200" dirty="0"/>
              <a:t> – velikost prostaty, povrch, konsistence, fixace</a:t>
            </a:r>
          </a:p>
        </p:txBody>
      </p:sp>
      <p:sp>
        <p:nvSpPr>
          <p:cNvPr id="2" name="Zástupný symbol pro zápatí 1">
            <a:extLst>
              <a:ext uri="{FF2B5EF4-FFF2-40B4-BE49-F238E27FC236}">
                <a16:creationId xmlns:a16="http://schemas.microsoft.com/office/drawing/2014/main" id="{01E8918E-7ED6-4E81-AB66-912C1F756D97}"/>
              </a:ext>
            </a:extLst>
          </p:cNvPr>
          <p:cNvSpPr>
            <a:spLocks noGrp="1"/>
          </p:cNvSpPr>
          <p:nvPr>
            <p:ph type="ftr" sz="quarter" idx="10"/>
          </p:nvPr>
        </p:nvSpPr>
        <p:spPr/>
        <p:txBody>
          <a:bodyPr/>
          <a:lstStyle/>
          <a:p>
            <a:r>
              <a:rPr lang="cs-CZ"/>
              <a:t>Klinika interní, geriatrie a praktického lékařství Fakultní nemocnice Brno a Lékařské fakulty Masarykovy univerzity</a:t>
            </a:r>
            <a:endParaRPr lang="cs-CZ" dirty="0"/>
          </a:p>
        </p:txBody>
      </p:sp>
      <p:sp>
        <p:nvSpPr>
          <p:cNvPr id="3" name="Zástupný symbol pro číslo snímku 2">
            <a:extLst>
              <a:ext uri="{FF2B5EF4-FFF2-40B4-BE49-F238E27FC236}">
                <a16:creationId xmlns:a16="http://schemas.microsoft.com/office/drawing/2014/main" id="{24EE88C3-2E3E-4471-B017-68A3C2D3AF98}"/>
              </a:ext>
            </a:extLst>
          </p:cNvPr>
          <p:cNvSpPr>
            <a:spLocks noGrp="1"/>
          </p:cNvSpPr>
          <p:nvPr>
            <p:ph type="sldNum" sz="quarter" idx="11"/>
          </p:nvPr>
        </p:nvSpPr>
        <p:spPr/>
        <p:txBody>
          <a:bodyPr/>
          <a:lstStyle/>
          <a:p>
            <a:fld id="{0970407D-EE58-4A0B-824B-1D3AE42DD9CF}" type="slidenum">
              <a:rPr lang="cs-CZ" altLang="cs-CZ" smtClean="0"/>
              <a:pPr/>
              <a:t>47</a:t>
            </a:fld>
            <a:endParaRPr lang="cs-CZ" altLang="cs-CZ" dirty="0"/>
          </a:p>
        </p:txBody>
      </p:sp>
    </p:spTree>
    <p:extLst>
      <p:ext uri="{BB962C8B-B14F-4D97-AF65-F5344CB8AC3E}">
        <p14:creationId xmlns:p14="http://schemas.microsoft.com/office/powerpoint/2010/main" val="23680818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Vyšetření ledvinných funkcí</a:t>
            </a:r>
          </a:p>
        </p:txBody>
      </p:sp>
      <mc:AlternateContent xmlns:mc="http://schemas.openxmlformats.org/markup-compatibility/2006">
        <mc:Choice xmlns:a14="http://schemas.microsoft.com/office/drawing/2010/main" Requires="a14">
          <p:sp>
            <p:nvSpPr>
              <p:cNvPr id="3" name="Zástupný symbol pro obsah 2"/>
              <p:cNvSpPr>
                <a:spLocks noGrp="1"/>
              </p:cNvSpPr>
              <p:nvPr>
                <p:ph idx="1"/>
              </p:nvPr>
            </p:nvSpPr>
            <p:spPr>
              <a:xfrm>
                <a:off x="720000" y="1692002"/>
                <a:ext cx="9030751" cy="4139998"/>
              </a:xfrm>
            </p:spPr>
            <p:txBody>
              <a:bodyPr>
                <a:normAutofit lnSpcReduction="10000"/>
              </a:bodyPr>
              <a:lstStyle/>
              <a:p>
                <a:pPr>
                  <a:buFont typeface="Wingdings" panose="05000000000000000000" pitchFamily="2" charset="2"/>
                  <a:buChar char="§"/>
                </a:pPr>
                <a:r>
                  <a:rPr lang="cs-CZ" sz="2200" b="1" dirty="0">
                    <a:solidFill>
                      <a:schemeClr val="tx2"/>
                    </a:solidFill>
                  </a:rPr>
                  <a:t>sérová koncentrace kreatininu</a:t>
                </a:r>
              </a:p>
              <a:p>
                <a:pPr lvl="1">
                  <a:lnSpc>
                    <a:spcPct val="150000"/>
                  </a:lnSpc>
                  <a:buFont typeface="Arial" panose="020B0604020202020204" pitchFamily="34" charset="0"/>
                  <a:buChar char="•"/>
                </a:pPr>
                <a:r>
                  <a:rPr lang="cs-CZ" sz="2200" dirty="0"/>
                  <a:t>norma: 50–100 </a:t>
                </a:r>
                <a:r>
                  <a:rPr lang="cs-CZ" sz="2200" dirty="0" err="1"/>
                  <a:t>μmol</a:t>
                </a:r>
                <a:r>
                  <a:rPr lang="cs-CZ" sz="2200" dirty="0"/>
                  <a:t>/</a:t>
                </a:r>
                <a:endParaRPr lang="cs-CZ" sz="2200" b="1" dirty="0"/>
              </a:p>
              <a:p>
                <a:pPr lvl="1">
                  <a:lnSpc>
                    <a:spcPct val="150000"/>
                  </a:lnSpc>
                  <a:buFont typeface="Arial" panose="020B0604020202020204" pitchFamily="34" charset="0"/>
                  <a:buChar char="•"/>
                </a:pPr>
                <a:r>
                  <a:rPr lang="cs-CZ" sz="2200" dirty="0"/>
                  <a:t>hyperbolická závislost c </a:t>
                </a:r>
                <a:r>
                  <a:rPr lang="cs-CZ" sz="2200" dirty="0" err="1"/>
                  <a:t>kreatitninu</a:t>
                </a:r>
                <a:r>
                  <a:rPr lang="cs-CZ" sz="2200" dirty="0"/>
                  <a:t> a GFR</a:t>
                </a:r>
              </a:p>
              <a:p>
                <a:pPr lvl="1">
                  <a:lnSpc>
                    <a:spcPct val="150000"/>
                  </a:lnSpc>
                  <a:buFont typeface="Arial" panose="020B0604020202020204" pitchFamily="34" charset="0"/>
                  <a:buChar char="•"/>
                </a:pPr>
                <a:r>
                  <a:rPr lang="cs-CZ" sz="2200" dirty="0"/>
                  <a:t>s úbytkem svalové hmoty </a:t>
                </a:r>
                <a:r>
                  <a:rPr lang="cs-CZ" sz="2200" dirty="0" err="1"/>
                  <a:t>fal</a:t>
                </a:r>
                <a:r>
                  <a:rPr lang="cs-CZ" sz="2200" dirty="0"/>
                  <a:t>. Nízké hodnoty </a:t>
                </a:r>
                <a:r>
                  <a:rPr lang="cs-CZ" sz="2200" dirty="0" err="1"/>
                  <a:t>kretitninu</a:t>
                </a:r>
                <a:endParaRPr lang="cs-CZ" sz="2200" dirty="0"/>
              </a:p>
              <a:p>
                <a:pPr>
                  <a:buFont typeface="Wingdings" panose="05000000000000000000" pitchFamily="2" charset="2"/>
                  <a:buChar char="§"/>
                </a:pPr>
                <a:r>
                  <a:rPr lang="cs-CZ" sz="2200" b="1" dirty="0">
                    <a:solidFill>
                      <a:schemeClr val="tx2"/>
                    </a:solidFill>
                  </a:rPr>
                  <a:t>GFR</a:t>
                </a:r>
                <a:r>
                  <a:rPr lang="cs-CZ" sz="2200" b="1" dirty="0"/>
                  <a:t> </a:t>
                </a:r>
                <a:r>
                  <a:rPr lang="cs-CZ" sz="2200" dirty="0"/>
                  <a:t>- vypočtená hodnota na základě </a:t>
                </a:r>
                <a:r>
                  <a:rPr lang="cs-CZ" sz="2200" dirty="0" err="1"/>
                  <a:t>Kr</a:t>
                </a:r>
                <a:endParaRPr lang="cs-CZ" sz="2200" dirty="0"/>
              </a:p>
              <a:p>
                <a:pPr lvl="1">
                  <a:lnSpc>
                    <a:spcPct val="150000"/>
                  </a:lnSpc>
                  <a:buFont typeface="Arial" panose="020B0604020202020204" pitchFamily="34" charset="0"/>
                  <a:buChar char="•"/>
                </a:pPr>
                <a14:m>
                  <m:oMath xmlns:m="http://schemas.openxmlformats.org/officeDocument/2006/math">
                    <m:f>
                      <m:fPr>
                        <m:ctrlPr>
                          <a:rPr lang="cs-CZ" sz="2200" b="1" i="1" smtClean="0">
                            <a:solidFill>
                              <a:schemeClr val="tx2"/>
                            </a:solidFill>
                            <a:latin typeface="Cambria Math" panose="02040503050406030204" pitchFamily="18" charset="0"/>
                          </a:rPr>
                        </m:ctrlPr>
                      </m:fPr>
                      <m:num>
                        <m:r>
                          <a:rPr lang="cs-CZ" sz="2200" b="1" i="1" smtClean="0">
                            <a:solidFill>
                              <a:schemeClr val="tx2"/>
                            </a:solidFill>
                            <a:latin typeface="Cambria Math"/>
                          </a:rPr>
                          <m:t>𝑼</m:t>
                        </m:r>
                        <m:r>
                          <a:rPr lang="cs-CZ" sz="2200" b="1" i="1" smtClean="0">
                            <a:solidFill>
                              <a:schemeClr val="tx2"/>
                            </a:solidFill>
                            <a:latin typeface="Cambria Math"/>
                          </a:rPr>
                          <m:t>.</m:t>
                        </m:r>
                        <m:r>
                          <a:rPr lang="cs-CZ" sz="2200" b="1" i="1" smtClean="0">
                            <a:solidFill>
                              <a:schemeClr val="tx2"/>
                            </a:solidFill>
                            <a:latin typeface="Cambria Math"/>
                          </a:rPr>
                          <m:t>𝑽</m:t>
                        </m:r>
                      </m:num>
                      <m:den>
                        <m:r>
                          <a:rPr lang="cs-CZ" sz="2200" b="1" i="1" smtClean="0">
                            <a:solidFill>
                              <a:schemeClr val="tx2"/>
                            </a:solidFill>
                            <a:latin typeface="Cambria Math"/>
                          </a:rPr>
                          <m:t>𝑷</m:t>
                        </m:r>
                      </m:den>
                    </m:f>
                    <m:r>
                      <a:rPr lang="cs-CZ" sz="2200" b="1" i="1" smtClean="0">
                        <a:solidFill>
                          <a:schemeClr val="tx2"/>
                        </a:solidFill>
                        <a:latin typeface="Cambria Math"/>
                      </a:rPr>
                      <m:t>=</m:t>
                    </m:r>
                    <m:r>
                      <a:rPr lang="cs-CZ" sz="2200" b="1" i="1" smtClean="0">
                        <a:solidFill>
                          <a:schemeClr val="tx2"/>
                        </a:solidFill>
                        <a:latin typeface="Cambria Math"/>
                      </a:rPr>
                      <m:t>𝑪𝒌𝒓</m:t>
                    </m:r>
                  </m:oMath>
                </a14:m>
                <a:endParaRPr lang="cs-CZ" sz="2200" b="1" dirty="0">
                  <a:solidFill>
                    <a:schemeClr val="tx2"/>
                  </a:solidFill>
                </a:endParaRPr>
              </a:p>
              <a:p>
                <a:pPr lvl="1">
                  <a:lnSpc>
                    <a:spcPct val="150000"/>
                  </a:lnSpc>
                  <a:buFont typeface="Arial" panose="020B0604020202020204" pitchFamily="34" charset="0"/>
                  <a:buChar char="•"/>
                </a:pPr>
                <a:r>
                  <a:rPr lang="cs-CZ" sz="2200" dirty="0"/>
                  <a:t>U = koncentrace látky v moči, V = objem moči za časovou jednotku, P = koncentrace látky v plazmě</a:t>
                </a:r>
                <a:endParaRPr lang="cs-CZ" sz="2200" b="1" dirty="0"/>
              </a:p>
              <a:p>
                <a:pPr lvl="1"/>
                <a:endParaRPr lang="cs-CZ" dirty="0"/>
              </a:p>
            </p:txBody>
          </p:sp>
        </mc:Choice>
        <mc:Fallback>
          <p:sp>
            <p:nvSpPr>
              <p:cNvPr id="3" name="Zástupný symbol pro obsah 2"/>
              <p:cNvSpPr>
                <a:spLocks noGrp="1" noRot="1" noChangeAspect="1" noMove="1" noResize="1" noEditPoints="1" noAdjustHandles="1" noChangeArrowheads="1" noChangeShapeType="1" noTextEdit="1"/>
              </p:cNvSpPr>
              <p:nvPr>
                <p:ph idx="1"/>
              </p:nvPr>
            </p:nvSpPr>
            <p:spPr>
              <a:xfrm>
                <a:off x="720000" y="1692002"/>
                <a:ext cx="9030751" cy="4139998"/>
              </a:xfrm>
              <a:blipFill>
                <a:blip r:embed="rId2"/>
                <a:stretch>
                  <a:fillRect l="-945" t="-147" r="-1080"/>
                </a:stretch>
              </a:blipFill>
            </p:spPr>
            <p:txBody>
              <a:bodyPr/>
              <a:lstStyle/>
              <a:p>
                <a:r>
                  <a:rPr lang="cs-CZ">
                    <a:noFill/>
                  </a:rPr>
                  <a:t> </a:t>
                </a:r>
              </a:p>
            </p:txBody>
          </p:sp>
        </mc:Fallback>
      </mc:AlternateContent>
      <p:sp>
        <p:nvSpPr>
          <p:cNvPr id="4" name="Zástupný symbol pro zápatí 3">
            <a:extLst>
              <a:ext uri="{FF2B5EF4-FFF2-40B4-BE49-F238E27FC236}">
                <a16:creationId xmlns:a16="http://schemas.microsoft.com/office/drawing/2014/main" id="{68BC332B-ACA8-4428-8D00-DAEF0DEE8CC5}"/>
              </a:ext>
            </a:extLst>
          </p:cNvPr>
          <p:cNvSpPr>
            <a:spLocks noGrp="1"/>
          </p:cNvSpPr>
          <p:nvPr>
            <p:ph type="ftr" sz="quarter" idx="10"/>
          </p:nvPr>
        </p:nvSpPr>
        <p:spPr/>
        <p:txBody>
          <a:bodyPr/>
          <a:lstStyle/>
          <a:p>
            <a:r>
              <a:rPr lang="cs-CZ"/>
              <a:t>Klinika interní, geriatrie a praktického lékařství Fakultní nemocnice Brno a Lékařské fakulty Masarykovy univerzity</a:t>
            </a:r>
            <a:endParaRPr lang="cs-CZ" dirty="0"/>
          </a:p>
        </p:txBody>
      </p:sp>
      <p:sp>
        <p:nvSpPr>
          <p:cNvPr id="5" name="Zástupný symbol pro číslo snímku 4">
            <a:extLst>
              <a:ext uri="{FF2B5EF4-FFF2-40B4-BE49-F238E27FC236}">
                <a16:creationId xmlns:a16="http://schemas.microsoft.com/office/drawing/2014/main" id="{5F50EE86-AB40-4E7A-B516-BBC39ACBD4EB}"/>
              </a:ext>
            </a:extLst>
          </p:cNvPr>
          <p:cNvSpPr>
            <a:spLocks noGrp="1"/>
          </p:cNvSpPr>
          <p:nvPr>
            <p:ph type="sldNum" sz="quarter" idx="11"/>
          </p:nvPr>
        </p:nvSpPr>
        <p:spPr/>
        <p:txBody>
          <a:bodyPr/>
          <a:lstStyle/>
          <a:p>
            <a:fld id="{0970407D-EE58-4A0B-824B-1D3AE42DD9CF}" type="slidenum">
              <a:rPr lang="cs-CZ" altLang="cs-CZ" smtClean="0"/>
              <a:pPr/>
              <a:t>48</a:t>
            </a:fld>
            <a:endParaRPr lang="cs-CZ" altLang="cs-CZ" dirty="0"/>
          </a:p>
        </p:txBody>
      </p:sp>
    </p:spTree>
    <p:extLst>
      <p:ext uri="{BB962C8B-B14F-4D97-AF65-F5344CB8AC3E}">
        <p14:creationId xmlns:p14="http://schemas.microsoft.com/office/powerpoint/2010/main" val="2961256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E6BD08-136D-4038-836F-12ADDB816FE9}"/>
              </a:ext>
            </a:extLst>
          </p:cNvPr>
          <p:cNvSpPr>
            <a:spLocks noGrp="1"/>
          </p:cNvSpPr>
          <p:nvPr>
            <p:ph type="title"/>
          </p:nvPr>
        </p:nvSpPr>
        <p:spPr/>
        <p:txBody>
          <a:bodyPr/>
          <a:lstStyle/>
          <a:p>
            <a:r>
              <a:rPr lang="cs-CZ" sz="3500" dirty="0"/>
              <a:t>Hodnoty glomerulární filtrace podle věku a pohlaví</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4160581166"/>
              </p:ext>
            </p:extLst>
          </p:nvPr>
        </p:nvGraphicFramePr>
        <p:xfrm>
          <a:off x="720725" y="1692275"/>
          <a:ext cx="10752138" cy="2377440"/>
        </p:xfrm>
        <a:graphic>
          <a:graphicData uri="http://schemas.openxmlformats.org/drawingml/2006/table">
            <a:tbl>
              <a:tblPr/>
              <a:tblGrid>
                <a:gridCol w="3584046">
                  <a:extLst>
                    <a:ext uri="{9D8B030D-6E8A-4147-A177-3AD203B41FA5}">
                      <a16:colId xmlns:a16="http://schemas.microsoft.com/office/drawing/2014/main" val="20000"/>
                    </a:ext>
                  </a:extLst>
                </a:gridCol>
                <a:gridCol w="3584046">
                  <a:extLst>
                    <a:ext uri="{9D8B030D-6E8A-4147-A177-3AD203B41FA5}">
                      <a16:colId xmlns:a16="http://schemas.microsoft.com/office/drawing/2014/main" val="20001"/>
                    </a:ext>
                  </a:extLst>
                </a:gridCol>
                <a:gridCol w="3584046">
                  <a:extLst>
                    <a:ext uri="{9D8B030D-6E8A-4147-A177-3AD203B41FA5}">
                      <a16:colId xmlns:a16="http://schemas.microsoft.com/office/drawing/2014/main" val="20002"/>
                    </a:ext>
                  </a:extLst>
                </a:gridCol>
              </a:tblGrid>
              <a:tr h="0">
                <a:tc>
                  <a:txBody>
                    <a:bodyPr/>
                    <a:lstStyle/>
                    <a:p>
                      <a:r>
                        <a:rPr lang="cs-CZ" sz="2000" b="1" dirty="0">
                          <a:solidFill>
                            <a:schemeClr val="tx2"/>
                          </a:solidFill>
                        </a:rPr>
                        <a:t>Věk </a:t>
                      </a:r>
                    </a:p>
                  </a:txBody>
                  <a:tcPr marL="119468" marR="119468" anchor="ctr">
                    <a:lnL>
                      <a:noFill/>
                    </a:lnL>
                    <a:lnR>
                      <a:noFill/>
                    </a:lnR>
                    <a:lnT>
                      <a:noFill/>
                    </a:lnT>
                    <a:lnB>
                      <a:noFill/>
                    </a:lnB>
                  </a:tcPr>
                </a:tc>
                <a:tc>
                  <a:txBody>
                    <a:bodyPr/>
                    <a:lstStyle/>
                    <a:p>
                      <a:r>
                        <a:rPr lang="cs-CZ" sz="2000" b="1" dirty="0">
                          <a:solidFill>
                            <a:schemeClr val="tx2"/>
                          </a:solidFill>
                        </a:rPr>
                        <a:t>pohlaví </a:t>
                      </a:r>
                    </a:p>
                  </a:txBody>
                  <a:tcPr marL="119468" marR="119468" anchor="ctr">
                    <a:lnL>
                      <a:noFill/>
                    </a:lnL>
                    <a:lnR>
                      <a:noFill/>
                    </a:lnR>
                    <a:lnT>
                      <a:noFill/>
                    </a:lnT>
                    <a:lnB>
                      <a:noFill/>
                    </a:lnB>
                  </a:tcPr>
                </a:tc>
                <a:tc>
                  <a:txBody>
                    <a:bodyPr/>
                    <a:lstStyle/>
                    <a:p>
                      <a:r>
                        <a:rPr lang="cs-CZ" sz="2000" b="1" dirty="0">
                          <a:solidFill>
                            <a:schemeClr val="tx2"/>
                          </a:solidFill>
                        </a:rPr>
                        <a:t>GF [ml/s/1,73m</a:t>
                      </a:r>
                      <a:r>
                        <a:rPr lang="cs-CZ" sz="2000" b="1" baseline="30000" dirty="0">
                          <a:solidFill>
                            <a:schemeClr val="tx2"/>
                          </a:solidFill>
                        </a:rPr>
                        <a:t>2</a:t>
                      </a:r>
                      <a:r>
                        <a:rPr lang="cs-CZ" sz="2000" b="1" dirty="0">
                          <a:solidFill>
                            <a:schemeClr val="tx2"/>
                          </a:solidFill>
                        </a:rPr>
                        <a:t>] </a:t>
                      </a:r>
                    </a:p>
                  </a:txBody>
                  <a:tcPr marL="119468" marR="119468" anchor="ctr">
                    <a:lnL>
                      <a:noFill/>
                    </a:lnL>
                    <a:lnR>
                      <a:noFill/>
                    </a:lnR>
                    <a:lnT>
                      <a:noFill/>
                    </a:lnT>
                    <a:lnB>
                      <a:noFill/>
                    </a:lnB>
                  </a:tcPr>
                </a:tc>
                <a:extLst>
                  <a:ext uri="{0D108BD9-81ED-4DB2-BD59-A6C34878D82A}">
                    <a16:rowId xmlns:a16="http://schemas.microsoft.com/office/drawing/2014/main" val="10000"/>
                  </a:ext>
                </a:extLst>
              </a:tr>
              <a:tr h="0">
                <a:tc>
                  <a:txBody>
                    <a:bodyPr/>
                    <a:lstStyle/>
                    <a:p>
                      <a:r>
                        <a:rPr lang="cs-CZ" sz="2000" dirty="0"/>
                        <a:t>2−20 let</a:t>
                      </a:r>
                    </a:p>
                  </a:txBody>
                  <a:tcPr marL="119468" marR="119468" anchor="ctr">
                    <a:lnL>
                      <a:noFill/>
                    </a:lnL>
                    <a:lnR>
                      <a:noFill/>
                    </a:lnR>
                    <a:lnT>
                      <a:noFill/>
                    </a:lnT>
                    <a:lnB>
                      <a:noFill/>
                    </a:lnB>
                  </a:tcPr>
                </a:tc>
                <a:tc>
                  <a:txBody>
                    <a:bodyPr/>
                    <a:lstStyle/>
                    <a:p>
                      <a:r>
                        <a:rPr lang="cs-CZ" sz="2000"/>
                        <a:t>bez rozdílu</a:t>
                      </a:r>
                    </a:p>
                  </a:txBody>
                  <a:tcPr marL="119468" marR="119468" anchor="ctr">
                    <a:lnL>
                      <a:noFill/>
                    </a:lnL>
                    <a:lnR>
                      <a:noFill/>
                    </a:lnR>
                    <a:lnT>
                      <a:noFill/>
                    </a:lnT>
                    <a:lnB>
                      <a:noFill/>
                    </a:lnB>
                  </a:tcPr>
                </a:tc>
                <a:tc>
                  <a:txBody>
                    <a:bodyPr/>
                    <a:lstStyle/>
                    <a:p>
                      <a:r>
                        <a:rPr lang="cs-CZ" sz="2000"/>
                        <a:t>1,80 ± 0,40 </a:t>
                      </a:r>
                    </a:p>
                  </a:txBody>
                  <a:tcPr marL="119468" marR="119468" anchor="ctr">
                    <a:lnL>
                      <a:noFill/>
                    </a:lnL>
                    <a:lnR>
                      <a:noFill/>
                    </a:lnR>
                    <a:lnT>
                      <a:noFill/>
                    </a:lnT>
                    <a:lnB>
                      <a:noFill/>
                    </a:lnB>
                  </a:tcPr>
                </a:tc>
                <a:extLst>
                  <a:ext uri="{0D108BD9-81ED-4DB2-BD59-A6C34878D82A}">
                    <a16:rowId xmlns:a16="http://schemas.microsoft.com/office/drawing/2014/main" val="10001"/>
                  </a:ext>
                </a:extLst>
              </a:tr>
              <a:tr h="0">
                <a:tc>
                  <a:txBody>
                    <a:bodyPr/>
                    <a:lstStyle/>
                    <a:p>
                      <a:r>
                        <a:rPr lang="cs-CZ" sz="2000"/>
                        <a:t>20−40 let</a:t>
                      </a:r>
                    </a:p>
                  </a:txBody>
                  <a:tcPr marL="119468" marR="119468" anchor="ctr">
                    <a:lnL>
                      <a:noFill/>
                    </a:lnL>
                    <a:lnR>
                      <a:noFill/>
                    </a:lnR>
                    <a:lnT>
                      <a:noFill/>
                    </a:lnT>
                    <a:lnB>
                      <a:noFill/>
                    </a:lnB>
                  </a:tcPr>
                </a:tc>
                <a:tc>
                  <a:txBody>
                    <a:bodyPr/>
                    <a:lstStyle/>
                    <a:p>
                      <a:r>
                        <a:rPr lang="cs-CZ" sz="2000"/>
                        <a:t>muži</a:t>
                      </a:r>
                    </a:p>
                  </a:txBody>
                  <a:tcPr marL="119468" marR="119468" anchor="ctr">
                    <a:lnL>
                      <a:noFill/>
                    </a:lnL>
                    <a:lnR>
                      <a:noFill/>
                    </a:lnR>
                    <a:lnT>
                      <a:noFill/>
                    </a:lnT>
                    <a:lnB>
                      <a:noFill/>
                    </a:lnB>
                  </a:tcPr>
                </a:tc>
                <a:tc>
                  <a:txBody>
                    <a:bodyPr/>
                    <a:lstStyle/>
                    <a:p>
                      <a:r>
                        <a:rPr lang="cs-CZ" sz="2000"/>
                        <a:t>2,17 ± 0,39 </a:t>
                      </a:r>
                    </a:p>
                  </a:txBody>
                  <a:tcPr marL="119468" marR="119468" anchor="ctr">
                    <a:lnL>
                      <a:noFill/>
                    </a:lnL>
                    <a:lnR>
                      <a:noFill/>
                    </a:lnR>
                    <a:lnT>
                      <a:noFill/>
                    </a:lnT>
                    <a:lnB>
                      <a:noFill/>
                    </a:lnB>
                  </a:tcPr>
                </a:tc>
                <a:extLst>
                  <a:ext uri="{0D108BD9-81ED-4DB2-BD59-A6C34878D82A}">
                    <a16:rowId xmlns:a16="http://schemas.microsoft.com/office/drawing/2014/main" val="10002"/>
                  </a:ext>
                </a:extLst>
              </a:tr>
              <a:tr h="0">
                <a:tc>
                  <a:txBody>
                    <a:bodyPr/>
                    <a:lstStyle/>
                    <a:p>
                      <a:r>
                        <a:rPr lang="cs-CZ" sz="2000"/>
                        <a:t>20−40 let</a:t>
                      </a:r>
                    </a:p>
                  </a:txBody>
                  <a:tcPr marL="119468" marR="119468" anchor="ctr">
                    <a:lnL>
                      <a:noFill/>
                    </a:lnL>
                    <a:lnR>
                      <a:noFill/>
                    </a:lnR>
                    <a:lnT>
                      <a:noFill/>
                    </a:lnT>
                    <a:lnB>
                      <a:noFill/>
                    </a:lnB>
                  </a:tcPr>
                </a:tc>
                <a:tc>
                  <a:txBody>
                    <a:bodyPr/>
                    <a:lstStyle/>
                    <a:p>
                      <a:r>
                        <a:rPr lang="cs-CZ" sz="2000" dirty="0"/>
                        <a:t>ženy</a:t>
                      </a:r>
                    </a:p>
                  </a:txBody>
                  <a:tcPr marL="119468" marR="119468" anchor="ctr">
                    <a:lnL>
                      <a:noFill/>
                    </a:lnL>
                    <a:lnR>
                      <a:noFill/>
                    </a:lnR>
                    <a:lnT>
                      <a:noFill/>
                    </a:lnT>
                    <a:lnB>
                      <a:noFill/>
                    </a:lnB>
                  </a:tcPr>
                </a:tc>
                <a:tc>
                  <a:txBody>
                    <a:bodyPr/>
                    <a:lstStyle/>
                    <a:p>
                      <a:r>
                        <a:rPr lang="cs-CZ" sz="2000"/>
                        <a:t>2,09 ± 0,28 </a:t>
                      </a:r>
                    </a:p>
                  </a:txBody>
                  <a:tcPr marL="119468" marR="119468" anchor="ctr">
                    <a:lnL>
                      <a:noFill/>
                    </a:lnL>
                    <a:lnR>
                      <a:noFill/>
                    </a:lnR>
                    <a:lnT>
                      <a:noFill/>
                    </a:lnT>
                    <a:lnB>
                      <a:noFill/>
                    </a:lnB>
                  </a:tcPr>
                </a:tc>
                <a:extLst>
                  <a:ext uri="{0D108BD9-81ED-4DB2-BD59-A6C34878D82A}">
                    <a16:rowId xmlns:a16="http://schemas.microsoft.com/office/drawing/2014/main" val="10003"/>
                  </a:ext>
                </a:extLst>
              </a:tr>
              <a:tr h="0">
                <a:tc>
                  <a:txBody>
                    <a:bodyPr/>
                    <a:lstStyle/>
                    <a:p>
                      <a:r>
                        <a:rPr lang="cs-CZ" sz="2000"/>
                        <a:t>40−60 let</a:t>
                      </a:r>
                    </a:p>
                  </a:txBody>
                  <a:tcPr marL="119468" marR="119468" anchor="ctr">
                    <a:lnL>
                      <a:noFill/>
                    </a:lnL>
                    <a:lnR>
                      <a:noFill/>
                    </a:lnR>
                    <a:lnT>
                      <a:noFill/>
                    </a:lnT>
                    <a:lnB>
                      <a:noFill/>
                    </a:lnB>
                  </a:tcPr>
                </a:tc>
                <a:tc>
                  <a:txBody>
                    <a:bodyPr/>
                    <a:lstStyle/>
                    <a:p>
                      <a:r>
                        <a:rPr lang="cs-CZ" sz="2000"/>
                        <a:t>muži</a:t>
                      </a:r>
                    </a:p>
                  </a:txBody>
                  <a:tcPr marL="119468" marR="119468" anchor="ctr">
                    <a:lnL>
                      <a:noFill/>
                    </a:lnL>
                    <a:lnR>
                      <a:noFill/>
                    </a:lnR>
                    <a:lnT>
                      <a:noFill/>
                    </a:lnT>
                    <a:lnB>
                      <a:noFill/>
                    </a:lnB>
                  </a:tcPr>
                </a:tc>
                <a:tc>
                  <a:txBody>
                    <a:bodyPr/>
                    <a:lstStyle/>
                    <a:p>
                      <a:r>
                        <a:rPr lang="cs-CZ" sz="2000"/>
                        <a:t>1,85 ± 0,60 </a:t>
                      </a:r>
                    </a:p>
                  </a:txBody>
                  <a:tcPr marL="119468" marR="119468" anchor="ctr">
                    <a:lnL>
                      <a:noFill/>
                    </a:lnL>
                    <a:lnR>
                      <a:noFill/>
                    </a:lnR>
                    <a:lnT>
                      <a:noFill/>
                    </a:lnT>
                    <a:lnB>
                      <a:noFill/>
                    </a:lnB>
                  </a:tcPr>
                </a:tc>
                <a:extLst>
                  <a:ext uri="{0D108BD9-81ED-4DB2-BD59-A6C34878D82A}">
                    <a16:rowId xmlns:a16="http://schemas.microsoft.com/office/drawing/2014/main" val="10004"/>
                  </a:ext>
                </a:extLst>
              </a:tr>
              <a:tr h="0">
                <a:tc>
                  <a:txBody>
                    <a:bodyPr/>
                    <a:lstStyle/>
                    <a:p>
                      <a:r>
                        <a:rPr lang="cs-CZ" sz="2000"/>
                        <a:t>40−60 let</a:t>
                      </a:r>
                    </a:p>
                  </a:txBody>
                  <a:tcPr marL="119468" marR="119468" anchor="ctr">
                    <a:lnL>
                      <a:noFill/>
                    </a:lnL>
                    <a:lnR>
                      <a:noFill/>
                    </a:lnR>
                    <a:lnT>
                      <a:noFill/>
                    </a:lnT>
                    <a:lnB>
                      <a:noFill/>
                    </a:lnB>
                  </a:tcPr>
                </a:tc>
                <a:tc>
                  <a:txBody>
                    <a:bodyPr/>
                    <a:lstStyle/>
                    <a:p>
                      <a:r>
                        <a:rPr lang="cs-CZ" sz="2000"/>
                        <a:t>ženy</a:t>
                      </a:r>
                    </a:p>
                  </a:txBody>
                  <a:tcPr marL="119468" marR="119468" anchor="ctr">
                    <a:lnL>
                      <a:noFill/>
                    </a:lnL>
                    <a:lnR>
                      <a:noFill/>
                    </a:lnR>
                    <a:lnT>
                      <a:noFill/>
                    </a:lnT>
                    <a:lnB>
                      <a:noFill/>
                    </a:lnB>
                  </a:tcPr>
                </a:tc>
                <a:tc>
                  <a:txBody>
                    <a:bodyPr/>
                    <a:lstStyle/>
                    <a:p>
                      <a:r>
                        <a:rPr lang="cs-CZ" sz="2000" dirty="0"/>
                        <a:t>1,50 ± 0,50 </a:t>
                      </a:r>
                    </a:p>
                  </a:txBody>
                  <a:tcPr marL="119468" marR="119468" anchor="ctr">
                    <a:lnL>
                      <a:noFill/>
                    </a:lnL>
                    <a:lnR>
                      <a:noFill/>
                    </a:lnR>
                    <a:lnT>
                      <a:noFill/>
                    </a:lnT>
                    <a:lnB>
                      <a:noFill/>
                    </a:lnB>
                  </a:tcPr>
                </a:tc>
                <a:extLst>
                  <a:ext uri="{0D108BD9-81ED-4DB2-BD59-A6C34878D82A}">
                    <a16:rowId xmlns:a16="http://schemas.microsoft.com/office/drawing/2014/main" val="10005"/>
                  </a:ext>
                </a:extLst>
              </a:tr>
            </a:tbl>
          </a:graphicData>
        </a:graphic>
      </p:graphicFrame>
      <p:sp>
        <p:nvSpPr>
          <p:cNvPr id="5" name="Rectangle 1"/>
          <p:cNvSpPr>
            <a:spLocks noChangeArrowheads="1"/>
          </p:cNvSpPr>
          <p:nvPr/>
        </p:nvSpPr>
        <p:spPr bwMode="auto">
          <a:xfrm>
            <a:off x="1981201" y="2763194"/>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
        <p:nvSpPr>
          <p:cNvPr id="3" name="Zástupný symbol pro zápatí 2">
            <a:extLst>
              <a:ext uri="{FF2B5EF4-FFF2-40B4-BE49-F238E27FC236}">
                <a16:creationId xmlns:a16="http://schemas.microsoft.com/office/drawing/2014/main" id="{FAD78AFC-1B6B-473B-A963-4A736AED0CBF}"/>
              </a:ext>
            </a:extLst>
          </p:cNvPr>
          <p:cNvSpPr>
            <a:spLocks noGrp="1"/>
          </p:cNvSpPr>
          <p:nvPr>
            <p:ph type="ftr" sz="quarter" idx="10"/>
          </p:nvPr>
        </p:nvSpPr>
        <p:spPr/>
        <p:txBody>
          <a:bodyPr/>
          <a:lstStyle/>
          <a:p>
            <a:r>
              <a:rPr lang="cs-CZ"/>
              <a:t>Klinika interní, geriatrie a praktického lékařství Fakultní nemocnice Brno a Lékařské fakulty Masarykovy univerzity</a:t>
            </a:r>
            <a:endParaRPr lang="cs-CZ" dirty="0"/>
          </a:p>
        </p:txBody>
      </p:sp>
      <p:sp>
        <p:nvSpPr>
          <p:cNvPr id="7" name="Zástupný symbol pro číslo snímku 6">
            <a:extLst>
              <a:ext uri="{FF2B5EF4-FFF2-40B4-BE49-F238E27FC236}">
                <a16:creationId xmlns:a16="http://schemas.microsoft.com/office/drawing/2014/main" id="{14CC2D82-1191-479C-BA19-9D57AAE41734}"/>
              </a:ext>
            </a:extLst>
          </p:cNvPr>
          <p:cNvSpPr>
            <a:spLocks noGrp="1"/>
          </p:cNvSpPr>
          <p:nvPr>
            <p:ph type="sldNum" sz="quarter" idx="11"/>
          </p:nvPr>
        </p:nvSpPr>
        <p:spPr/>
        <p:txBody>
          <a:bodyPr/>
          <a:lstStyle/>
          <a:p>
            <a:fld id="{0970407D-EE58-4A0B-824B-1D3AE42DD9CF}" type="slidenum">
              <a:rPr lang="cs-CZ" altLang="cs-CZ" smtClean="0"/>
              <a:pPr/>
              <a:t>49</a:t>
            </a:fld>
            <a:endParaRPr lang="cs-CZ" altLang="cs-CZ" dirty="0"/>
          </a:p>
        </p:txBody>
      </p:sp>
    </p:spTree>
    <p:extLst>
      <p:ext uri="{BB962C8B-B14F-4D97-AF65-F5344CB8AC3E}">
        <p14:creationId xmlns:p14="http://schemas.microsoft.com/office/powerpoint/2010/main" val="3920076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0000" y="546930"/>
            <a:ext cx="6150716" cy="5533045"/>
          </a:xfrm>
        </p:spPr>
      </p:pic>
      <p:sp>
        <p:nvSpPr>
          <p:cNvPr id="3" name="Zástupný symbol pro zápatí 2">
            <a:extLst>
              <a:ext uri="{FF2B5EF4-FFF2-40B4-BE49-F238E27FC236}">
                <a16:creationId xmlns:a16="http://schemas.microsoft.com/office/drawing/2014/main" id="{41E71AD6-1EB6-4DB4-844A-F0B6FD4A5BCD}"/>
              </a:ext>
            </a:extLst>
          </p:cNvPr>
          <p:cNvSpPr>
            <a:spLocks noGrp="1"/>
          </p:cNvSpPr>
          <p:nvPr>
            <p:ph type="ftr" sz="quarter" idx="10"/>
          </p:nvPr>
        </p:nvSpPr>
        <p:spPr/>
        <p:txBody>
          <a:bodyPr/>
          <a:lstStyle/>
          <a:p>
            <a:r>
              <a:rPr lang="cs-CZ" dirty="0"/>
              <a:t>Klinika interní, geriatrie a praktického lékařství Fakultní nemocnice Brno a Lékařské fakulty Masarykovy univerzity</a:t>
            </a:r>
          </a:p>
        </p:txBody>
      </p:sp>
      <p:sp>
        <p:nvSpPr>
          <p:cNvPr id="5" name="Zástupný symbol pro číslo snímku 4">
            <a:extLst>
              <a:ext uri="{FF2B5EF4-FFF2-40B4-BE49-F238E27FC236}">
                <a16:creationId xmlns:a16="http://schemas.microsoft.com/office/drawing/2014/main" id="{53402113-2F10-4C54-A7BC-E9800A4CD073}"/>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Tree>
    <p:extLst>
      <p:ext uri="{BB962C8B-B14F-4D97-AF65-F5344CB8AC3E}">
        <p14:creationId xmlns:p14="http://schemas.microsoft.com/office/powerpoint/2010/main" val="13003802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cs-CZ" altLang="cs-CZ" dirty="0"/>
              <a:t>Biochemické vyšetření moči </a:t>
            </a:r>
          </a:p>
        </p:txBody>
      </p:sp>
      <p:sp>
        <p:nvSpPr>
          <p:cNvPr id="27651" name="Rectangle 3"/>
          <p:cNvSpPr>
            <a:spLocks noGrp="1" noChangeArrowheads="1"/>
          </p:cNvSpPr>
          <p:nvPr>
            <p:ph idx="1"/>
          </p:nvPr>
        </p:nvSpPr>
        <p:spPr/>
        <p:txBody>
          <a:bodyPr/>
          <a:lstStyle/>
          <a:p>
            <a:pPr eaLnBrk="1" hangingPunct="1">
              <a:lnSpc>
                <a:spcPct val="110000"/>
              </a:lnSpc>
              <a:buFont typeface="Wingdings" panose="05000000000000000000" pitchFamily="2" charset="2"/>
              <a:buChar char="§"/>
            </a:pPr>
            <a:r>
              <a:rPr lang="cs-CZ" altLang="cs-CZ" sz="2200" b="1" dirty="0">
                <a:solidFill>
                  <a:schemeClr val="tx2"/>
                </a:solidFill>
              </a:rPr>
              <a:t>moč + sed </a:t>
            </a:r>
          </a:p>
          <a:p>
            <a:pPr eaLnBrk="1" hangingPunct="1">
              <a:lnSpc>
                <a:spcPct val="110000"/>
              </a:lnSpc>
              <a:buFont typeface="Arial" panose="020B0604020202020204" pitchFamily="34" charset="0"/>
              <a:buChar char="•"/>
            </a:pPr>
            <a:r>
              <a:rPr lang="cs-CZ" altLang="cs-CZ" sz="2200" dirty="0"/>
              <a:t>chemicky - pH, B, C, </a:t>
            </a:r>
            <a:r>
              <a:rPr lang="cs-CZ" altLang="cs-CZ" sz="2200" dirty="0" err="1"/>
              <a:t>Ac</a:t>
            </a:r>
            <a:r>
              <a:rPr lang="cs-CZ" altLang="cs-CZ" sz="2200" dirty="0"/>
              <a:t>, </a:t>
            </a:r>
            <a:r>
              <a:rPr lang="cs-CZ" altLang="cs-CZ" sz="2200" dirty="0" err="1"/>
              <a:t>Ubg</a:t>
            </a:r>
            <a:r>
              <a:rPr lang="cs-CZ" altLang="cs-CZ" sz="2200" dirty="0"/>
              <a:t>, Bil, </a:t>
            </a:r>
            <a:r>
              <a:rPr lang="cs-CZ" altLang="cs-CZ" sz="2200" dirty="0" err="1"/>
              <a:t>Hb</a:t>
            </a:r>
            <a:endParaRPr lang="cs-CZ" altLang="cs-CZ" sz="2200" dirty="0"/>
          </a:p>
          <a:p>
            <a:pPr eaLnBrk="1" hangingPunct="1">
              <a:lnSpc>
                <a:spcPct val="110000"/>
              </a:lnSpc>
              <a:buFont typeface="Arial" panose="020B0604020202020204" pitchFamily="34" charset="0"/>
              <a:buChar char="•"/>
            </a:pPr>
            <a:r>
              <a:rPr lang="cs-CZ" altLang="cs-CZ" sz="2200" dirty="0"/>
              <a:t>sediment - Ery, Leu, válce, </a:t>
            </a:r>
            <a:r>
              <a:rPr lang="cs-CZ" altLang="cs-CZ" sz="2200" dirty="0" err="1"/>
              <a:t>epi</a:t>
            </a:r>
            <a:r>
              <a:rPr lang="cs-CZ" altLang="cs-CZ" sz="2200" dirty="0"/>
              <a:t>, soli, </a:t>
            </a:r>
            <a:r>
              <a:rPr lang="cs-CZ" altLang="cs-CZ" sz="2200" dirty="0" err="1"/>
              <a:t>bakt</a:t>
            </a:r>
            <a:r>
              <a:rPr lang="cs-CZ" altLang="cs-CZ" sz="2200" dirty="0"/>
              <a:t>.</a:t>
            </a:r>
          </a:p>
          <a:p>
            <a:pPr eaLnBrk="1" hangingPunct="1">
              <a:lnSpc>
                <a:spcPct val="110000"/>
              </a:lnSpc>
              <a:buFont typeface="Wingdings" panose="05000000000000000000" pitchFamily="2" charset="2"/>
              <a:buChar char="§"/>
            </a:pPr>
            <a:r>
              <a:rPr lang="cs-CZ" altLang="cs-CZ" sz="2200" dirty="0"/>
              <a:t>Hamburger sed/3hod -  Ery do 2000, Leu do 4000, válce do 60</a:t>
            </a:r>
          </a:p>
          <a:p>
            <a:pPr eaLnBrk="1" hangingPunct="1">
              <a:lnSpc>
                <a:spcPct val="110000"/>
              </a:lnSpc>
              <a:buFont typeface="Wingdings" panose="05000000000000000000" pitchFamily="2" charset="2"/>
              <a:buChar char="§"/>
            </a:pPr>
            <a:r>
              <a:rPr lang="cs-CZ" altLang="cs-CZ" sz="2200" dirty="0"/>
              <a:t>kvantitativní proteinurie/24hod – do 150mg</a:t>
            </a:r>
          </a:p>
          <a:p>
            <a:pPr eaLnBrk="1" hangingPunct="1">
              <a:lnSpc>
                <a:spcPct val="110000"/>
              </a:lnSpc>
              <a:buFont typeface="Wingdings" panose="05000000000000000000" pitchFamily="2" charset="2"/>
              <a:buChar char="§"/>
            </a:pPr>
            <a:r>
              <a:rPr lang="cs-CZ" altLang="cs-CZ" sz="2200" dirty="0" err="1"/>
              <a:t>mikroalbuminurie</a:t>
            </a:r>
            <a:endParaRPr lang="cs-CZ" altLang="cs-CZ" sz="2200" dirty="0"/>
          </a:p>
          <a:p>
            <a:pPr eaLnBrk="1" hangingPunct="1">
              <a:lnSpc>
                <a:spcPct val="110000"/>
              </a:lnSpc>
              <a:buFont typeface="Wingdings" panose="05000000000000000000" pitchFamily="2" charset="2"/>
              <a:buChar char="§"/>
            </a:pPr>
            <a:r>
              <a:rPr lang="cs-CZ" altLang="cs-CZ" sz="2200" dirty="0"/>
              <a:t>analýza konkrementů</a:t>
            </a:r>
          </a:p>
          <a:p>
            <a:pPr eaLnBrk="1" hangingPunct="1">
              <a:lnSpc>
                <a:spcPct val="110000"/>
              </a:lnSpc>
              <a:buFont typeface="Wingdings" panose="05000000000000000000" pitchFamily="2" charset="2"/>
              <a:buChar char="§"/>
            </a:pPr>
            <a:r>
              <a:rPr lang="cs-CZ" altLang="cs-CZ" sz="2200" dirty="0"/>
              <a:t>odpady urey, kreatininu, iontů </a:t>
            </a:r>
          </a:p>
          <a:p>
            <a:pPr eaLnBrk="1" hangingPunct="1">
              <a:lnSpc>
                <a:spcPct val="110000"/>
              </a:lnSpc>
              <a:buFont typeface="Wingdings" panose="05000000000000000000" pitchFamily="2" charset="2"/>
              <a:buChar char="§"/>
            </a:pPr>
            <a:r>
              <a:rPr lang="cs-CZ" altLang="cs-CZ" sz="2200" dirty="0"/>
              <a:t>bakteriologie, sterilní pyurie, chlamydie, plísně</a:t>
            </a:r>
          </a:p>
        </p:txBody>
      </p:sp>
      <p:sp>
        <p:nvSpPr>
          <p:cNvPr id="2" name="Zástupný symbol pro zápatí 1">
            <a:extLst>
              <a:ext uri="{FF2B5EF4-FFF2-40B4-BE49-F238E27FC236}">
                <a16:creationId xmlns:a16="http://schemas.microsoft.com/office/drawing/2014/main" id="{A71CB119-3CEA-43DE-B958-2E31A1C2A506}"/>
              </a:ext>
            </a:extLst>
          </p:cNvPr>
          <p:cNvSpPr>
            <a:spLocks noGrp="1"/>
          </p:cNvSpPr>
          <p:nvPr>
            <p:ph type="ftr" sz="quarter" idx="10"/>
          </p:nvPr>
        </p:nvSpPr>
        <p:spPr/>
        <p:txBody>
          <a:bodyPr/>
          <a:lstStyle/>
          <a:p>
            <a:r>
              <a:rPr lang="cs-CZ"/>
              <a:t>Klinika interní, geriatrie a praktického lékařství Fakultní nemocnice Brno a Lékařské fakulty Masarykovy univerzity</a:t>
            </a:r>
            <a:endParaRPr lang="cs-CZ" dirty="0"/>
          </a:p>
        </p:txBody>
      </p:sp>
      <p:sp>
        <p:nvSpPr>
          <p:cNvPr id="3" name="Zástupný symbol pro číslo snímku 2">
            <a:extLst>
              <a:ext uri="{FF2B5EF4-FFF2-40B4-BE49-F238E27FC236}">
                <a16:creationId xmlns:a16="http://schemas.microsoft.com/office/drawing/2014/main" id="{872DB224-7C51-40DC-BDEE-3699B2B469CE}"/>
              </a:ext>
            </a:extLst>
          </p:cNvPr>
          <p:cNvSpPr>
            <a:spLocks noGrp="1"/>
          </p:cNvSpPr>
          <p:nvPr>
            <p:ph type="sldNum" sz="quarter" idx="11"/>
          </p:nvPr>
        </p:nvSpPr>
        <p:spPr/>
        <p:txBody>
          <a:bodyPr/>
          <a:lstStyle/>
          <a:p>
            <a:fld id="{0970407D-EE58-4A0B-824B-1D3AE42DD9CF}" type="slidenum">
              <a:rPr lang="cs-CZ" altLang="cs-CZ" smtClean="0"/>
              <a:pPr/>
              <a:t>50</a:t>
            </a:fld>
            <a:endParaRPr lang="cs-CZ" altLang="cs-CZ" dirty="0"/>
          </a:p>
        </p:txBody>
      </p:sp>
    </p:spTree>
    <p:extLst>
      <p:ext uri="{BB962C8B-B14F-4D97-AF65-F5344CB8AC3E}">
        <p14:creationId xmlns:p14="http://schemas.microsoft.com/office/powerpoint/2010/main" val="37810565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DC0CED8-D6B8-4BE1-8F06-526142345218}"/>
              </a:ext>
            </a:extLst>
          </p:cNvPr>
          <p:cNvSpPr>
            <a:spLocks noGrp="1"/>
          </p:cNvSpPr>
          <p:nvPr>
            <p:ph type="ftr" sz="quarter" idx="10"/>
          </p:nvPr>
        </p:nvSpPr>
        <p:spPr/>
        <p:txBody>
          <a:bodyPr/>
          <a:lstStyle/>
          <a:p>
            <a:r>
              <a:rPr lang="cs-CZ" dirty="0"/>
              <a:t>Klinika interní, geriatrie a praktického lékařství Fakultní nemocnice Brno a Lékařské fakulty Masarykovy univerzity</a:t>
            </a:r>
          </a:p>
        </p:txBody>
      </p:sp>
      <p:sp>
        <p:nvSpPr>
          <p:cNvPr id="7" name="Zástupný symbol pro obsah 6">
            <a:extLst>
              <a:ext uri="{FF2B5EF4-FFF2-40B4-BE49-F238E27FC236}">
                <a16:creationId xmlns:a16="http://schemas.microsoft.com/office/drawing/2014/main" id="{F4D533C8-0DDA-4128-9E0E-99E45FBF3A6B}"/>
              </a:ext>
            </a:extLst>
          </p:cNvPr>
          <p:cNvSpPr>
            <a:spLocks noGrp="1"/>
          </p:cNvSpPr>
          <p:nvPr>
            <p:ph idx="1"/>
          </p:nvPr>
        </p:nvSpPr>
        <p:spPr/>
        <p:txBody>
          <a:bodyPr/>
          <a:lstStyle/>
          <a:p>
            <a:pPr marL="72000" indent="0" algn="ctr">
              <a:buNone/>
            </a:pPr>
            <a:endParaRPr lang="cs-CZ" sz="5000" b="1" dirty="0">
              <a:solidFill>
                <a:schemeClr val="tx2"/>
              </a:solidFill>
            </a:endParaRPr>
          </a:p>
          <a:p>
            <a:pPr marL="72000" indent="0" algn="ctr">
              <a:buNone/>
            </a:pPr>
            <a:r>
              <a:rPr lang="cs-CZ" sz="5000" b="1" dirty="0">
                <a:solidFill>
                  <a:schemeClr val="tx2"/>
                </a:solidFill>
              </a:rPr>
              <a:t>Děkuji za pozornost</a:t>
            </a:r>
          </a:p>
          <a:p>
            <a:pPr marL="72000" indent="0" algn="ctr">
              <a:buNone/>
            </a:pPr>
            <a:endParaRPr lang="cs-CZ" sz="5000" b="1" dirty="0">
              <a:solidFill>
                <a:schemeClr val="tx2"/>
              </a:solidFill>
            </a:endParaRPr>
          </a:p>
        </p:txBody>
      </p:sp>
      <p:sp>
        <p:nvSpPr>
          <p:cNvPr id="3" name="Zástupný symbol pro číslo snímku 2">
            <a:extLst>
              <a:ext uri="{FF2B5EF4-FFF2-40B4-BE49-F238E27FC236}">
                <a16:creationId xmlns:a16="http://schemas.microsoft.com/office/drawing/2014/main" id="{BE0732DA-C453-4D9D-B151-B2F17E28A07A}"/>
              </a:ext>
            </a:extLst>
          </p:cNvPr>
          <p:cNvSpPr>
            <a:spLocks noGrp="1"/>
          </p:cNvSpPr>
          <p:nvPr>
            <p:ph type="sldNum" sz="quarter" idx="11"/>
          </p:nvPr>
        </p:nvSpPr>
        <p:spPr/>
        <p:txBody>
          <a:bodyPr/>
          <a:lstStyle/>
          <a:p>
            <a:fld id="{D6D6C118-631F-4A80-9886-907009361577}" type="slidenum">
              <a:rPr lang="cs-CZ" altLang="cs-CZ" smtClean="0"/>
              <a:pPr/>
              <a:t>51</a:t>
            </a:fld>
            <a:endParaRPr lang="cs-CZ" altLang="cs-CZ" dirty="0"/>
          </a:p>
        </p:txBody>
      </p:sp>
    </p:spTree>
    <p:extLst>
      <p:ext uri="{BB962C8B-B14F-4D97-AF65-F5344CB8AC3E}">
        <p14:creationId xmlns:p14="http://schemas.microsoft.com/office/powerpoint/2010/main" val="193469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0000" y="712345"/>
            <a:ext cx="5596542" cy="5433310"/>
          </a:xfrm>
        </p:spPr>
      </p:pic>
      <p:sp>
        <p:nvSpPr>
          <p:cNvPr id="3" name="Zástupný symbol pro zápatí 2">
            <a:extLst>
              <a:ext uri="{FF2B5EF4-FFF2-40B4-BE49-F238E27FC236}">
                <a16:creationId xmlns:a16="http://schemas.microsoft.com/office/drawing/2014/main" id="{E7C43BED-EA29-44B5-81FC-3F9BFFC01BEC}"/>
              </a:ext>
            </a:extLst>
          </p:cNvPr>
          <p:cNvSpPr>
            <a:spLocks noGrp="1"/>
          </p:cNvSpPr>
          <p:nvPr>
            <p:ph type="ftr" sz="quarter" idx="10"/>
          </p:nvPr>
        </p:nvSpPr>
        <p:spPr/>
        <p:txBody>
          <a:bodyPr/>
          <a:lstStyle/>
          <a:p>
            <a:r>
              <a:rPr lang="cs-CZ" dirty="0"/>
              <a:t>Klinika interní, geriatrie a praktického lékařství Fakultní nemocnice Brno a Lékařské fakulty Masarykovy univerzity</a:t>
            </a:r>
          </a:p>
        </p:txBody>
      </p:sp>
      <p:sp>
        <p:nvSpPr>
          <p:cNvPr id="5" name="Zástupný symbol pro číslo snímku 4">
            <a:extLst>
              <a:ext uri="{FF2B5EF4-FFF2-40B4-BE49-F238E27FC236}">
                <a16:creationId xmlns:a16="http://schemas.microsoft.com/office/drawing/2014/main" id="{198FFD65-4046-499C-B0A0-A5609FF2A902}"/>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Tree>
    <p:extLst>
      <p:ext uri="{BB962C8B-B14F-4D97-AF65-F5344CB8AC3E}">
        <p14:creationId xmlns:p14="http://schemas.microsoft.com/office/powerpoint/2010/main" val="2220702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Koagulace - vyšetření</a:t>
            </a:r>
          </a:p>
        </p:txBody>
      </p:sp>
      <p:sp>
        <p:nvSpPr>
          <p:cNvPr id="3" name="Zástupný symbol pro obsah 2"/>
          <p:cNvSpPr>
            <a:spLocks noGrp="1"/>
          </p:cNvSpPr>
          <p:nvPr>
            <p:ph idx="1"/>
          </p:nvPr>
        </p:nvSpPr>
        <p:spPr/>
        <p:txBody>
          <a:bodyPr>
            <a:normAutofit fontScale="77500" lnSpcReduction="20000"/>
          </a:bodyPr>
          <a:lstStyle/>
          <a:p>
            <a:pPr>
              <a:buFont typeface="Wingdings" panose="05000000000000000000" pitchFamily="2" charset="2"/>
              <a:buChar char="Ø"/>
            </a:pPr>
            <a:r>
              <a:rPr lang="cs-CZ" dirty="0"/>
              <a:t>počet destiček (v rámci vyšetření KO)</a:t>
            </a:r>
          </a:p>
          <a:p>
            <a:pPr>
              <a:buFont typeface="Wingdings" panose="05000000000000000000" pitchFamily="2" charset="2"/>
              <a:buChar char="Ø"/>
            </a:pPr>
            <a:r>
              <a:rPr lang="cs-CZ" dirty="0"/>
              <a:t>doba krvácivosti</a:t>
            </a:r>
          </a:p>
          <a:p>
            <a:pPr>
              <a:buFont typeface="Wingdings" panose="05000000000000000000" pitchFamily="2" charset="2"/>
              <a:buChar char="Ø"/>
            </a:pPr>
            <a:r>
              <a:rPr lang="cs-CZ" dirty="0"/>
              <a:t>protrombinový čas, aktivovaný parciální tromboplastinový čas a trombinový čas</a:t>
            </a:r>
          </a:p>
          <a:p>
            <a:pPr>
              <a:buFont typeface="Wingdings" panose="05000000000000000000" pitchFamily="2" charset="2"/>
              <a:buChar char="Ø"/>
            </a:pPr>
            <a:r>
              <a:rPr lang="cs-CZ" b="1" dirty="0">
                <a:solidFill>
                  <a:schemeClr val="tx2"/>
                </a:solidFill>
              </a:rPr>
              <a:t>specifické testy:</a:t>
            </a:r>
            <a:r>
              <a:rPr lang="cs-CZ" dirty="0"/>
              <a:t> např. agregace trombocytů po ADP, adrenalinu a dalších látkách, stanovení hladiny antitrombinu, proteinu C, proteinu S, APC rezistenci, </a:t>
            </a:r>
            <a:r>
              <a:rPr lang="cs-CZ" dirty="0" err="1"/>
              <a:t>ProCGlobal</a:t>
            </a:r>
            <a:r>
              <a:rPr lang="cs-CZ" dirty="0"/>
              <a:t>, hladiny faktorů V, VII, VIII, IX, XI, XII, stanovení lupus </a:t>
            </a:r>
            <a:r>
              <a:rPr lang="cs-CZ" dirty="0" err="1"/>
              <a:t>antikoagulans</a:t>
            </a:r>
            <a:r>
              <a:rPr lang="cs-CZ" dirty="0"/>
              <a:t> </a:t>
            </a:r>
          </a:p>
          <a:p>
            <a:pPr>
              <a:buFont typeface="Wingdings" panose="05000000000000000000" pitchFamily="2" charset="2"/>
              <a:buChar char="Ø"/>
            </a:pPr>
            <a:r>
              <a:rPr lang="cs-CZ" dirty="0"/>
              <a:t>D-dimery</a:t>
            </a:r>
          </a:p>
        </p:txBody>
      </p:sp>
      <p:sp>
        <p:nvSpPr>
          <p:cNvPr id="4" name="Zástupný symbol pro zápatí 3">
            <a:extLst>
              <a:ext uri="{FF2B5EF4-FFF2-40B4-BE49-F238E27FC236}">
                <a16:creationId xmlns:a16="http://schemas.microsoft.com/office/drawing/2014/main" id="{2F2D7201-DB07-45C7-8902-5D913300ABD5}"/>
              </a:ext>
            </a:extLst>
          </p:cNvPr>
          <p:cNvSpPr>
            <a:spLocks noGrp="1"/>
          </p:cNvSpPr>
          <p:nvPr>
            <p:ph type="ftr" sz="quarter" idx="10"/>
          </p:nvPr>
        </p:nvSpPr>
        <p:spPr/>
        <p:txBody>
          <a:bodyPr/>
          <a:lstStyle/>
          <a:p>
            <a:r>
              <a:rPr lang="cs-CZ"/>
              <a:t>Klinika interní, geriatrie a praktického lékařství Fakultní nemocnice Brno a Lékařské fakulty Masarykovy univerzity</a:t>
            </a:r>
            <a:endParaRPr lang="cs-CZ" dirty="0"/>
          </a:p>
        </p:txBody>
      </p:sp>
      <p:sp>
        <p:nvSpPr>
          <p:cNvPr id="5" name="Zástupný symbol pro číslo snímku 4">
            <a:extLst>
              <a:ext uri="{FF2B5EF4-FFF2-40B4-BE49-F238E27FC236}">
                <a16:creationId xmlns:a16="http://schemas.microsoft.com/office/drawing/2014/main" id="{E758B9FA-B3A1-4579-9763-9D65F905743E}"/>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Tree>
    <p:extLst>
      <p:ext uri="{BB962C8B-B14F-4D97-AF65-F5344CB8AC3E}">
        <p14:creationId xmlns:p14="http://schemas.microsoft.com/office/powerpoint/2010/main" val="1657639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Koagulace - vyšetření </a:t>
            </a:r>
          </a:p>
        </p:txBody>
      </p:sp>
      <p:sp>
        <p:nvSpPr>
          <p:cNvPr id="3" name="Zástupný symbol pro obsah 2"/>
          <p:cNvSpPr>
            <a:spLocks noGrp="1"/>
          </p:cNvSpPr>
          <p:nvPr>
            <p:ph idx="1"/>
          </p:nvPr>
        </p:nvSpPr>
        <p:spPr/>
        <p:txBody>
          <a:bodyPr>
            <a:normAutofit/>
          </a:bodyPr>
          <a:lstStyle/>
          <a:p>
            <a:pPr marL="72000" indent="0">
              <a:buNone/>
            </a:pPr>
            <a:r>
              <a:rPr lang="cs-CZ" sz="2200" b="1" dirty="0">
                <a:solidFill>
                  <a:schemeClr val="tx2"/>
                </a:solidFill>
              </a:rPr>
              <a:t>Vyšetření funkce trombocytů</a:t>
            </a:r>
          </a:p>
          <a:p>
            <a:pPr lvl="1">
              <a:buFont typeface="Wingdings" panose="05000000000000000000" pitchFamily="2" charset="2"/>
              <a:buChar char="Ø"/>
            </a:pPr>
            <a:r>
              <a:rPr lang="cs-CZ" sz="2200" b="1" dirty="0">
                <a:solidFill>
                  <a:schemeClr val="tx2"/>
                </a:solidFill>
              </a:rPr>
              <a:t>doba krvácivosti podle </a:t>
            </a:r>
            <a:r>
              <a:rPr lang="cs-CZ" sz="2200" b="1" dirty="0" err="1">
                <a:solidFill>
                  <a:schemeClr val="tx2"/>
                </a:solidFill>
              </a:rPr>
              <a:t>Dukea</a:t>
            </a:r>
            <a:r>
              <a:rPr lang="cs-CZ" sz="2200" dirty="0">
                <a:solidFill>
                  <a:schemeClr val="tx2"/>
                </a:solidFill>
              </a:rPr>
              <a:t> </a:t>
            </a:r>
            <a:r>
              <a:rPr lang="cs-CZ" sz="2200" dirty="0"/>
              <a:t>vyhodnocuje schopnost destiček vytvořit primární trombus. Provádí se standardizovaným vpichem do ušního lalůčku a sledováním délky krvácení, které by nemělo překročit 4 minuty. Někdy se také provádí standardní nářez předloktí (zde je norma 2–9 minut). Doba krvácivosti může být prodloužena u trombocytopenií a </a:t>
            </a:r>
            <a:r>
              <a:rPr lang="cs-CZ" sz="2200" dirty="0" err="1"/>
              <a:t>trombocytopatií</a:t>
            </a:r>
            <a:r>
              <a:rPr lang="cs-CZ" sz="2200" dirty="0"/>
              <a:t> a von </a:t>
            </a:r>
            <a:r>
              <a:rPr lang="cs-CZ" sz="2200" dirty="0" err="1"/>
              <a:t>Willebrandovy</a:t>
            </a:r>
            <a:r>
              <a:rPr lang="cs-CZ" sz="2200" dirty="0"/>
              <a:t> nemoci).</a:t>
            </a:r>
          </a:p>
          <a:p>
            <a:pPr lvl="1">
              <a:buFont typeface="Wingdings" panose="05000000000000000000" pitchFamily="2" charset="2"/>
              <a:buChar char="Ø"/>
            </a:pPr>
            <a:r>
              <a:rPr lang="cs-CZ" sz="2200" b="1" dirty="0">
                <a:solidFill>
                  <a:schemeClr val="tx2"/>
                </a:solidFill>
              </a:rPr>
              <a:t>agregace krevních destiček:</a:t>
            </a:r>
            <a:r>
              <a:rPr lang="cs-CZ" sz="2200" dirty="0">
                <a:solidFill>
                  <a:schemeClr val="tx2"/>
                </a:solidFill>
              </a:rPr>
              <a:t> </a:t>
            </a:r>
            <a:r>
              <a:rPr lang="cs-CZ" sz="2200" dirty="0"/>
              <a:t>Fotometricky se stanovuje rychlost agregace destiček po přidání aktivátoru.</a:t>
            </a:r>
          </a:p>
          <a:p>
            <a:pPr lvl="1">
              <a:buFont typeface="Wingdings" panose="05000000000000000000" pitchFamily="2" charset="2"/>
              <a:buChar char="Ø"/>
            </a:pPr>
            <a:r>
              <a:rPr lang="cs-CZ" sz="2200" b="1" dirty="0">
                <a:solidFill>
                  <a:schemeClr val="tx2"/>
                </a:solidFill>
              </a:rPr>
              <a:t>střední objem destiček:</a:t>
            </a:r>
            <a:r>
              <a:rPr lang="cs-CZ" sz="2200" dirty="0">
                <a:solidFill>
                  <a:schemeClr val="tx2"/>
                </a:solidFill>
              </a:rPr>
              <a:t> </a:t>
            </a:r>
            <a:r>
              <a:rPr lang="cs-CZ" sz="2200" dirty="0"/>
              <a:t>Normálně se pohybuje v rozmezí 6–9 </a:t>
            </a:r>
            <a:r>
              <a:rPr lang="cs-CZ" sz="2200" dirty="0" err="1"/>
              <a:t>fl</a:t>
            </a:r>
            <a:r>
              <a:rPr lang="cs-CZ" sz="2200" dirty="0"/>
              <a:t>. Velké destičky nacházíme u některých </a:t>
            </a:r>
            <a:r>
              <a:rPr lang="cs-CZ" sz="2200" dirty="0" err="1"/>
              <a:t>trombocytopatií</a:t>
            </a:r>
            <a:r>
              <a:rPr lang="cs-CZ" sz="2200" dirty="0"/>
              <a:t>.</a:t>
            </a:r>
          </a:p>
          <a:p>
            <a:endParaRPr lang="cs-CZ" dirty="0"/>
          </a:p>
          <a:p>
            <a:endParaRPr lang="cs-CZ" dirty="0"/>
          </a:p>
        </p:txBody>
      </p:sp>
      <p:sp>
        <p:nvSpPr>
          <p:cNvPr id="4" name="Zástupný symbol pro zápatí 3">
            <a:extLst>
              <a:ext uri="{FF2B5EF4-FFF2-40B4-BE49-F238E27FC236}">
                <a16:creationId xmlns:a16="http://schemas.microsoft.com/office/drawing/2014/main" id="{C35E29B5-E468-4D56-9BAA-E6930908627C}"/>
              </a:ext>
            </a:extLst>
          </p:cNvPr>
          <p:cNvSpPr>
            <a:spLocks noGrp="1"/>
          </p:cNvSpPr>
          <p:nvPr>
            <p:ph type="ftr" sz="quarter" idx="10"/>
          </p:nvPr>
        </p:nvSpPr>
        <p:spPr/>
        <p:txBody>
          <a:bodyPr/>
          <a:lstStyle/>
          <a:p>
            <a:r>
              <a:rPr lang="cs-CZ"/>
              <a:t>Klinika interní, geriatrie a praktického lékařství Fakultní nemocnice Brno a Lékařské fakulty Masarykovy univerzity</a:t>
            </a:r>
            <a:endParaRPr lang="cs-CZ" dirty="0"/>
          </a:p>
        </p:txBody>
      </p:sp>
      <p:sp>
        <p:nvSpPr>
          <p:cNvPr id="5" name="Zástupný symbol pro číslo snímku 4">
            <a:extLst>
              <a:ext uri="{FF2B5EF4-FFF2-40B4-BE49-F238E27FC236}">
                <a16:creationId xmlns:a16="http://schemas.microsoft.com/office/drawing/2014/main" id="{782332A3-B5C1-4605-BB99-DD1307D8D3F5}"/>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Tree>
    <p:extLst>
      <p:ext uri="{BB962C8B-B14F-4D97-AF65-F5344CB8AC3E}">
        <p14:creationId xmlns:p14="http://schemas.microsoft.com/office/powerpoint/2010/main" val="3312079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26181F-E623-4E23-9D0C-6B43779C4433}"/>
              </a:ext>
            </a:extLst>
          </p:cNvPr>
          <p:cNvSpPr>
            <a:spLocks noGrp="1"/>
          </p:cNvSpPr>
          <p:nvPr>
            <p:ph type="title"/>
          </p:nvPr>
        </p:nvSpPr>
        <p:spPr>
          <a:xfrm>
            <a:off x="719400" y="378000"/>
            <a:ext cx="10753200" cy="451576"/>
          </a:xfrm>
        </p:spPr>
        <p:txBody>
          <a:bodyPr/>
          <a:lstStyle/>
          <a:p>
            <a:r>
              <a:rPr lang="cs-CZ" dirty="0"/>
              <a:t>Základní koagulační vyšetření</a:t>
            </a:r>
            <a:br>
              <a:rPr lang="cs-CZ" dirty="0"/>
            </a:br>
            <a:endParaRPr lang="cs-CZ" dirty="0"/>
          </a:p>
        </p:txBody>
      </p:sp>
      <p:sp>
        <p:nvSpPr>
          <p:cNvPr id="3" name="Zástupný symbol pro obsah 2"/>
          <p:cNvSpPr>
            <a:spLocks noGrp="1"/>
          </p:cNvSpPr>
          <p:nvPr>
            <p:ph idx="1"/>
          </p:nvPr>
        </p:nvSpPr>
        <p:spPr>
          <a:xfrm>
            <a:off x="720000" y="1064525"/>
            <a:ext cx="10753200" cy="4954138"/>
          </a:xfrm>
        </p:spPr>
        <p:txBody>
          <a:bodyPr>
            <a:normAutofit/>
          </a:bodyPr>
          <a:lstStyle/>
          <a:p>
            <a:pPr lvl="1"/>
            <a:r>
              <a:rPr lang="cs-CZ" sz="2400" b="1" dirty="0">
                <a:solidFill>
                  <a:schemeClr val="tx2"/>
                </a:solidFill>
              </a:rPr>
              <a:t>aktivovaný parciální tromboplastinový čas /</a:t>
            </a:r>
            <a:r>
              <a:rPr lang="cs-CZ" sz="2400" b="1" dirty="0" err="1">
                <a:solidFill>
                  <a:schemeClr val="tx2"/>
                </a:solidFill>
              </a:rPr>
              <a:t>aPTT</a:t>
            </a:r>
            <a:r>
              <a:rPr lang="cs-CZ" sz="2400" b="1" dirty="0">
                <a:solidFill>
                  <a:schemeClr val="tx2"/>
                </a:solidFill>
              </a:rPr>
              <a:t>/</a:t>
            </a:r>
            <a:endParaRPr lang="cs-CZ" sz="2400" dirty="0">
              <a:solidFill>
                <a:schemeClr val="tx2"/>
              </a:solidFill>
            </a:endParaRPr>
          </a:p>
          <a:p>
            <a:pPr lvl="2"/>
            <a:r>
              <a:rPr lang="cs-CZ" sz="1800" dirty="0"/>
              <a:t>test vnitřní (f . XII, XI, IX a VIII), a společné cesty (X, V, II a I)</a:t>
            </a:r>
          </a:p>
          <a:p>
            <a:pPr lvl="2"/>
            <a:r>
              <a:rPr lang="cs-CZ" sz="1800" dirty="0"/>
              <a:t>fyziologické hodnoty: 8–40 </a:t>
            </a:r>
          </a:p>
          <a:p>
            <a:pPr lvl="2"/>
            <a:r>
              <a:rPr lang="cs-CZ" sz="1800" dirty="0"/>
              <a:t>terapii heparinem. – prodloužení na 1,5 – 2,5 násobek </a:t>
            </a:r>
          </a:p>
          <a:p>
            <a:pPr lvl="2"/>
            <a:r>
              <a:rPr lang="cs-CZ" sz="1800" dirty="0"/>
              <a:t>patologické prodloužení </a:t>
            </a:r>
            <a:r>
              <a:rPr lang="cs-CZ" sz="1800" dirty="0" err="1"/>
              <a:t>aPTT</a:t>
            </a:r>
            <a:r>
              <a:rPr lang="cs-CZ" sz="1800" dirty="0"/>
              <a:t>: hemofilií A (nedostatek f. VIII), hemofilií B (nedostatek f. IX), hemofilií C (nedostatek f. XI); u von </a:t>
            </a:r>
            <a:r>
              <a:rPr lang="cs-CZ" sz="1800" dirty="0" err="1"/>
              <a:t>Willebrandovy</a:t>
            </a:r>
            <a:r>
              <a:rPr lang="cs-CZ" sz="1800" dirty="0"/>
              <a:t> choroby (hereditární porucha tvorby </a:t>
            </a:r>
            <a:r>
              <a:rPr lang="cs-CZ" sz="1800" dirty="0" err="1"/>
              <a:t>vW</a:t>
            </a:r>
            <a:r>
              <a:rPr lang="cs-CZ" sz="1800" dirty="0"/>
              <a:t> faktoru), při konsumpční </a:t>
            </a:r>
            <a:r>
              <a:rPr lang="cs-CZ" sz="1800" dirty="0" err="1"/>
              <a:t>koagulopatii</a:t>
            </a:r>
            <a:r>
              <a:rPr lang="cs-CZ" sz="1800" dirty="0"/>
              <a:t> v rámci DIC.</a:t>
            </a:r>
          </a:p>
          <a:p>
            <a:pPr lvl="1"/>
            <a:r>
              <a:rPr lang="cs-CZ" sz="2400" b="1" dirty="0">
                <a:solidFill>
                  <a:schemeClr val="tx2"/>
                </a:solidFill>
              </a:rPr>
              <a:t>protrombinový čas /PT/</a:t>
            </a:r>
            <a:r>
              <a:rPr lang="cs-CZ" sz="2400" dirty="0">
                <a:solidFill>
                  <a:schemeClr val="tx2"/>
                </a:solidFill>
              </a:rPr>
              <a:t> </a:t>
            </a:r>
            <a:r>
              <a:rPr lang="cs-CZ" dirty="0"/>
              <a:t>(také nazývaný tromboplastinový čas dle </a:t>
            </a:r>
            <a:r>
              <a:rPr lang="cs-CZ" dirty="0" err="1"/>
              <a:t>Quicka</a:t>
            </a:r>
            <a:r>
              <a:rPr lang="cs-CZ" dirty="0"/>
              <a:t>) </a:t>
            </a:r>
          </a:p>
          <a:p>
            <a:pPr lvl="2"/>
            <a:r>
              <a:rPr lang="cs-CZ" sz="1800" dirty="0"/>
              <a:t>test vnější a společné cesty koagulační kaskády</a:t>
            </a:r>
          </a:p>
          <a:p>
            <a:pPr lvl="2"/>
            <a:r>
              <a:rPr lang="cs-CZ" sz="1800" dirty="0"/>
              <a:t>fyziologické hodnoty tohoto parametru jsou 12–15 sekund</a:t>
            </a:r>
          </a:p>
          <a:p>
            <a:pPr lvl="2"/>
            <a:r>
              <a:rPr lang="cs-CZ" sz="1800" dirty="0"/>
              <a:t>prodloužení: při terapii </a:t>
            </a:r>
            <a:r>
              <a:rPr lang="cs-CZ" sz="1800" dirty="0" err="1"/>
              <a:t>warfarinem</a:t>
            </a:r>
            <a:r>
              <a:rPr lang="cs-CZ" sz="1800" dirty="0"/>
              <a:t>, u stavů s hypovitaminózou K; u těžkých poruch jaterní proteosyntézy; při konsumpční </a:t>
            </a:r>
            <a:r>
              <a:rPr lang="cs-CZ" sz="1800" dirty="0" err="1"/>
              <a:t>koagulopatii</a:t>
            </a:r>
            <a:r>
              <a:rPr lang="cs-CZ" sz="1800" dirty="0"/>
              <a:t> v rámci DIC, nebo deficitu faktorů V, II, VII, X a při těžkém deficitu fibrinogenu. </a:t>
            </a:r>
          </a:p>
          <a:p>
            <a:pPr lvl="2"/>
            <a:r>
              <a:rPr lang="cs-CZ" sz="1800" dirty="0"/>
              <a:t>terapeutické rozmezí při léčbě vyjádřené INR je 2 – 3.</a:t>
            </a:r>
          </a:p>
          <a:p>
            <a:pPr lvl="1"/>
            <a:r>
              <a:rPr lang="cs-CZ" sz="2400" b="1" dirty="0">
                <a:solidFill>
                  <a:schemeClr val="tx2"/>
                </a:solidFill>
              </a:rPr>
              <a:t>trombinový čas /TT/</a:t>
            </a:r>
          </a:p>
          <a:p>
            <a:pPr lvl="2"/>
            <a:r>
              <a:rPr lang="cs-CZ" sz="1800" dirty="0"/>
              <a:t>přímé vyšetření rychlosti konverze fibrinogenu na fibrin</a:t>
            </a:r>
          </a:p>
          <a:p>
            <a:pPr lvl="2"/>
            <a:r>
              <a:rPr lang="cs-CZ" sz="1800" dirty="0" err="1"/>
              <a:t>Ffziologické</a:t>
            </a:r>
            <a:r>
              <a:rPr lang="cs-CZ" sz="1800" dirty="0"/>
              <a:t> rozmezí je 17–24 s. </a:t>
            </a:r>
          </a:p>
          <a:p>
            <a:pPr lvl="2"/>
            <a:r>
              <a:rPr lang="cs-CZ" sz="1800" dirty="0"/>
              <a:t>prodloužení při </a:t>
            </a:r>
            <a:r>
              <a:rPr lang="cs-CZ" sz="1800" dirty="0" err="1"/>
              <a:t>dysfibrinogenemii</a:t>
            </a:r>
            <a:r>
              <a:rPr lang="cs-CZ" sz="1800" dirty="0"/>
              <a:t>, těžké </a:t>
            </a:r>
            <a:r>
              <a:rPr lang="cs-CZ" sz="1800" dirty="0" err="1"/>
              <a:t>hypo</a:t>
            </a:r>
            <a:r>
              <a:rPr lang="cs-CZ" sz="1800" dirty="0"/>
              <a:t>- nebo </a:t>
            </a:r>
            <a:r>
              <a:rPr lang="cs-CZ" sz="1800" dirty="0" err="1"/>
              <a:t>afibrinogenemii</a:t>
            </a:r>
            <a:r>
              <a:rPr lang="cs-CZ" sz="1800" dirty="0"/>
              <a:t>, aktivované </a:t>
            </a:r>
            <a:r>
              <a:rPr lang="cs-CZ" sz="1800" dirty="0" err="1"/>
              <a:t>fibrinolýze</a:t>
            </a:r>
            <a:r>
              <a:rPr lang="cs-CZ" sz="1800" dirty="0"/>
              <a:t> a při léčbě heparinem.</a:t>
            </a:r>
          </a:p>
          <a:p>
            <a:endParaRPr lang="cs-CZ" dirty="0"/>
          </a:p>
        </p:txBody>
      </p:sp>
      <p:sp>
        <p:nvSpPr>
          <p:cNvPr id="4" name="Zástupný symbol pro zápatí 3">
            <a:extLst>
              <a:ext uri="{FF2B5EF4-FFF2-40B4-BE49-F238E27FC236}">
                <a16:creationId xmlns:a16="http://schemas.microsoft.com/office/drawing/2014/main" id="{184E2C4F-E05D-4838-A2E0-27B828D4CAF0}"/>
              </a:ext>
            </a:extLst>
          </p:cNvPr>
          <p:cNvSpPr>
            <a:spLocks noGrp="1"/>
          </p:cNvSpPr>
          <p:nvPr>
            <p:ph type="ftr" sz="quarter" idx="10"/>
          </p:nvPr>
        </p:nvSpPr>
        <p:spPr/>
        <p:txBody>
          <a:bodyPr/>
          <a:lstStyle/>
          <a:p>
            <a:r>
              <a:rPr lang="cs-CZ"/>
              <a:t>Klinika interní, geriatrie a praktického lékařství Fakultní nemocnice Brno a Lékařské fakulty Masarykovy univerzity</a:t>
            </a:r>
            <a:endParaRPr lang="cs-CZ" dirty="0"/>
          </a:p>
        </p:txBody>
      </p:sp>
      <p:sp>
        <p:nvSpPr>
          <p:cNvPr id="5" name="Zástupný symbol pro číslo snímku 4">
            <a:extLst>
              <a:ext uri="{FF2B5EF4-FFF2-40B4-BE49-F238E27FC236}">
                <a16:creationId xmlns:a16="http://schemas.microsoft.com/office/drawing/2014/main" id="{9025D813-8560-4EF0-92DF-244C1CFF0B6A}"/>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Tree>
    <p:extLst>
      <p:ext uri="{BB962C8B-B14F-4D97-AF65-F5344CB8AC3E}">
        <p14:creationId xmlns:p14="http://schemas.microsoft.com/office/powerpoint/2010/main" val="2475858280"/>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1" id="{D93CEC68-B0E2-4F50-9397-CF56FB426367}" vid="{25042F54-EE2F-4CAA-B106-EE257721CFCA}"/>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prezentace-med-cz-fnbrno-v02</Template>
  <TotalTime>2719</TotalTime>
  <Words>4712</Words>
  <Application>Microsoft Office PowerPoint</Application>
  <PresentationFormat>Širokoúhlá obrazovka</PresentationFormat>
  <Paragraphs>428</Paragraphs>
  <Slides>51</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51</vt:i4>
      </vt:variant>
    </vt:vector>
  </HeadingPairs>
  <TitlesOfParts>
    <vt:vector size="56" baseType="lpstr">
      <vt:lpstr>Arial</vt:lpstr>
      <vt:lpstr>Cambria Math</vt:lpstr>
      <vt:lpstr>Tahoma</vt:lpstr>
      <vt:lpstr>Wingdings</vt:lpstr>
      <vt:lpstr>Prezentace_MU_CZ</vt:lpstr>
      <vt:lpstr>Laboratorní vyšetření</vt:lpstr>
      <vt:lpstr>Obsah</vt:lpstr>
      <vt:lpstr>Koagulace</vt:lpstr>
      <vt:lpstr>Prezentace aplikace PowerPoint</vt:lpstr>
      <vt:lpstr>Prezentace aplikace PowerPoint</vt:lpstr>
      <vt:lpstr>Prezentace aplikace PowerPoint</vt:lpstr>
      <vt:lpstr>Koagulace - vyšetření</vt:lpstr>
      <vt:lpstr>Koagulace - vyšetření </vt:lpstr>
      <vt:lpstr>Základní koagulační vyšetření </vt:lpstr>
      <vt:lpstr>Základní koagulační vyšetření II</vt:lpstr>
      <vt:lpstr>Krevní obraz</vt:lpstr>
      <vt:lpstr>Prezentace aplikace PowerPoint</vt:lpstr>
      <vt:lpstr>Prezentace aplikace PowerPoint</vt:lpstr>
      <vt:lpstr>Prezentace aplikace PowerPoint</vt:lpstr>
      <vt:lpstr>Diff. KO</vt:lpstr>
      <vt:lpstr>Červená krevní řada</vt:lpstr>
      <vt:lpstr>Červená krevní řada II</vt:lpstr>
      <vt:lpstr>Červená krevní řada III</vt:lpstr>
      <vt:lpstr>Trombocyty</vt:lpstr>
      <vt:lpstr>Patologie v bílém krevním obraze</vt:lpstr>
      <vt:lpstr>Patologie v bílém krevním obraze II</vt:lpstr>
      <vt:lpstr>Biochemické vyšetření </vt:lpstr>
      <vt:lpstr>Voda v těle</vt:lpstr>
      <vt:lpstr>Osmolalita</vt:lpstr>
      <vt:lpstr>Osmolalita II</vt:lpstr>
      <vt:lpstr>Ionty </vt:lpstr>
      <vt:lpstr>Ionty</vt:lpstr>
      <vt:lpstr>Ionty</vt:lpstr>
      <vt:lpstr>Ionty </vt:lpstr>
      <vt:lpstr>Ionty</vt:lpstr>
      <vt:lpstr>Ionty</vt:lpstr>
      <vt:lpstr>Glykémie</vt:lpstr>
      <vt:lpstr>Hyperglykemie</vt:lpstr>
      <vt:lpstr>Diabetes </vt:lpstr>
      <vt:lpstr>Krevní bílkoviny</vt:lpstr>
      <vt:lpstr>Imunoglobuliny</vt:lpstr>
      <vt:lpstr>Jaterní testy</vt:lpstr>
      <vt:lpstr>Jaterní enzymy  </vt:lpstr>
      <vt:lpstr>Lipidový soubor</vt:lpstr>
      <vt:lpstr>Acidobazická rovnováha – ABR </vt:lpstr>
      <vt:lpstr>Acidobazická rovnováha</vt:lpstr>
      <vt:lpstr>Acidobazická rovnováha</vt:lpstr>
      <vt:lpstr>Funkční zkoušky I</vt:lpstr>
      <vt:lpstr>Funkční zkoušky II</vt:lpstr>
      <vt:lpstr>Funkční zkoušky III</vt:lpstr>
      <vt:lpstr>Funkční zkoušky IV</vt:lpstr>
      <vt:lpstr>Vyšetření ledvin a močových cest</vt:lpstr>
      <vt:lpstr>Vyšetření ledvinných funkcí</vt:lpstr>
      <vt:lpstr>Hodnoty glomerulární filtrace podle věku a pohlaví</vt:lpstr>
      <vt:lpstr>Biochemické vyšetření moči </vt:lpstr>
      <vt:lpstr>Prezentace aplikace PowerPoint</vt:lpstr>
    </vt:vector>
  </TitlesOfParts>
  <Company>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Jitka Skládaná</dc:creator>
  <cp:lastModifiedBy>Hana Matějovská Kubešová</cp:lastModifiedBy>
  <cp:revision>210</cp:revision>
  <cp:lastPrinted>1601-01-01T00:00:00Z</cp:lastPrinted>
  <dcterms:created xsi:type="dcterms:W3CDTF">2021-04-27T07:29:37Z</dcterms:created>
  <dcterms:modified xsi:type="dcterms:W3CDTF">2021-09-10T12:14:07Z</dcterms:modified>
</cp:coreProperties>
</file>