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92" r:id="rId4"/>
    <p:sldId id="258" r:id="rId5"/>
    <p:sldId id="259" r:id="rId6"/>
    <p:sldId id="281" r:id="rId7"/>
    <p:sldId id="260" r:id="rId8"/>
    <p:sldId id="282" r:id="rId9"/>
    <p:sldId id="289" r:id="rId10"/>
    <p:sldId id="290" r:id="rId11"/>
    <p:sldId id="283" r:id="rId12"/>
    <p:sldId id="284" r:id="rId13"/>
    <p:sldId id="285" r:id="rId14"/>
    <p:sldId id="286" r:id="rId15"/>
    <p:sldId id="261" r:id="rId16"/>
    <p:sldId id="262" r:id="rId17"/>
    <p:sldId id="291" r:id="rId18"/>
    <p:sldId id="295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3" r:id="rId29"/>
    <p:sldId id="275" r:id="rId30"/>
    <p:sldId id="276" r:id="rId31"/>
    <p:sldId id="280" r:id="rId32"/>
    <p:sldId id="277" r:id="rId33"/>
    <p:sldId id="302" r:id="rId3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287D"/>
    <a:srgbClr val="F01928"/>
    <a:srgbClr val="9100DC"/>
    <a:srgbClr val="5AC8A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75" autoAdjust="0"/>
    <p:restoredTop sz="96754" autoAdjust="0"/>
  </p:normalViewPr>
  <p:slideViewPr>
    <p:cSldViewPr snapToGrid="0">
      <p:cViewPr varScale="1">
        <p:scale>
          <a:sx n="56" d="100"/>
          <a:sy n="56" d="100"/>
        </p:scale>
        <p:origin x="466" y="3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07534D-54C1-45F1-848D-D131E25F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" y="423331"/>
            <a:ext cx="3636264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E460895-9029-4EAC-AE49-B3E1E904B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EFA240-1600-4C90-ABDA-5BB3C7B63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30BC3D-8311-4B42-9A72-001E3518E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48047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71273EA-F61C-4A0A-ABCC-7E5F2CB62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78" y="2014200"/>
            <a:ext cx="9623244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7F9DEB8-F8A6-420E-B60D-4515B985E4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7912C5C-7CCE-4F96-8D4B-E736FC1507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AC0208-8D3C-4F7E-9FA8-7D9359408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CD2A1-EC28-42B3-9C80-A2CF9AEC95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8745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42337EB-3F6A-40F1-A459-82F88D2267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93CABA6-B5C3-4C4A-88B7-98740FF1D9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30B7306-1EC0-472D-99A7-8AA16CE2C4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F45C31-7B1D-4BBB-855C-18B0EED77BB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2229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5841B0-AAFA-4CC8-9C78-A57E320AC1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C594C3-FF60-4411-8836-1659507DA5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C23394-F500-4A6E-A63D-0ED812AB40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178B6-9517-4309-A358-9D2C952A76E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4573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004C1A-0452-4A1F-A537-12025317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976716-5817-4191-8495-7D19C6E3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301EFE9-6440-4E08-92EB-631C5D9A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4C73235-D7BB-4CEB-ACE8-774FFDD1E5E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1700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cs-CZ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0C0C2-94E5-4A25-A974-4AF5C12FA9B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12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EF0DE5D-1D11-40AF-8BC3-66C889BF3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3" y="421664"/>
            <a:ext cx="362402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D60E5-C9CF-4DD5-A214-2C0A40303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A0B58-6F80-44DA-BCF2-C8018F01D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64DD8-7531-41D2-B330-A3AD650F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7C1F2-6D9A-41C3-9388-FC186C980A34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945803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0DBDC94-BB85-4907-A8F5-C3DE8CF75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64966F0-BF21-46C2-AE3F-D341C26FC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D2882E9-4E25-42CE-9CDC-AB2AC9B8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A3C484C-9B44-4494-874D-66493997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BBFAC4E-6185-43C9-B0DE-6943663CB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59FD55-BC96-4BB0-A974-ED3755CC0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2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8D6E48-A098-416D-9446-53B52CE2E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1" y="2900365"/>
            <a:ext cx="11731459" cy="1171580"/>
          </a:xfrm>
        </p:spPr>
        <p:txBody>
          <a:bodyPr/>
          <a:lstStyle/>
          <a:p>
            <a:pPr>
              <a:lnSpc>
                <a:spcPct val="70000"/>
              </a:lnSpc>
              <a:spcBef>
                <a:spcPts val="600"/>
              </a:spcBef>
              <a:buSzPct val="95000"/>
            </a:pPr>
            <a:r>
              <a:rPr lang="cs-CZ" altLang="cs-CZ" sz="5000" dirty="0"/>
              <a:t>Punkční techniky</a:t>
            </a:r>
            <a:endParaRPr lang="cs-CZ" altLang="cs-CZ" sz="5000" dirty="0">
              <a:latin typeface="Arial" panose="020B0604020202020204" pitchFamily="34" charset="0"/>
            </a:endParaRPr>
          </a:p>
        </p:txBody>
      </p:sp>
      <p:sp>
        <p:nvSpPr>
          <p:cNvPr id="9" name="Podnadpis 8">
            <a:extLst>
              <a:ext uri="{FF2B5EF4-FFF2-40B4-BE49-F238E27FC236}">
                <a16:creationId xmlns:a16="http://schemas.microsoft.com/office/drawing/2014/main" id="{065E7519-9118-45E4-9695-6C7986CD4A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sz="25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9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>
            <a:extLst>
              <a:ext uri="{FF2B5EF4-FFF2-40B4-BE49-F238E27FC236}">
                <a16:creationId xmlns:a16="http://schemas.microsoft.com/office/drawing/2014/main" id="{72AE0284-D717-46A4-B06E-781EDBFDF3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/>
              <a:t>Podkožní port</a:t>
            </a:r>
          </a:p>
        </p:txBody>
      </p:sp>
      <p:pic>
        <p:nvPicPr>
          <p:cNvPr id="18434" name="Picture 5">
            <a:extLst>
              <a:ext uri="{FF2B5EF4-FFF2-40B4-BE49-F238E27FC236}">
                <a16:creationId xmlns:a16="http://schemas.microsoft.com/office/drawing/2014/main" id="{25037234-C405-441B-A3ED-1803DFF7F3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418808"/>
            <a:ext cx="4514243" cy="4486335"/>
          </a:xfrm>
          <a:noFill/>
        </p:spPr>
      </p:pic>
      <p:pic>
        <p:nvPicPr>
          <p:cNvPr id="18435" name="Picture 7">
            <a:extLst>
              <a:ext uri="{FF2B5EF4-FFF2-40B4-BE49-F238E27FC236}">
                <a16:creationId xmlns:a16="http://schemas.microsoft.com/office/drawing/2014/main" id="{29A9DA1E-2391-4C9B-A532-9D0E16F704B5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3485" y="1418808"/>
            <a:ext cx="4442675" cy="4486334"/>
          </a:xfr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C4AD1F3-7107-43DF-A0BB-353821B051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86A02EF-0BBB-4CF0-ACC0-CA7C562C75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F55C2CAF-AD5D-47B5-A80F-F72E06C04A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Zavedení CVK přes podkožní tunel I</a:t>
            </a:r>
          </a:p>
        </p:txBody>
      </p:sp>
      <p:pic>
        <p:nvPicPr>
          <p:cNvPr id="19458" name="Picture 5">
            <a:extLst>
              <a:ext uri="{FF2B5EF4-FFF2-40B4-BE49-F238E27FC236}">
                <a16:creationId xmlns:a16="http://schemas.microsoft.com/office/drawing/2014/main" id="{C24241B4-A440-4C3C-96F7-85D3C167A9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470084"/>
            <a:ext cx="7561208" cy="4511972"/>
          </a:xfr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A0F00F7-EBD3-490E-8623-D6E2D82046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4E32C0B-7D22-4EF5-9500-60C30CACD2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8312D62B-82E4-4368-A079-71B4D200A6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Zavedení CVK přes podkožní tunel II</a:t>
            </a:r>
          </a:p>
        </p:txBody>
      </p:sp>
      <p:pic>
        <p:nvPicPr>
          <p:cNvPr id="20482" name="Picture 9">
            <a:extLst>
              <a:ext uri="{FF2B5EF4-FFF2-40B4-BE49-F238E27FC236}">
                <a16:creationId xmlns:a16="http://schemas.microsoft.com/office/drawing/2014/main" id="{F58C2202-645F-42A1-961D-A98FAB942F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99" y="1587790"/>
            <a:ext cx="5826079" cy="4330143"/>
          </a:xfr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695B208-E2A5-48FA-BF3B-D3C29D55FB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CCFD6C5-FA59-497E-AD19-986682560F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998503A-AF2B-45BA-95B7-09DE2BE58E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Zavedení CVK přes podkožní tunel III</a:t>
            </a:r>
          </a:p>
        </p:txBody>
      </p:sp>
      <p:pic>
        <p:nvPicPr>
          <p:cNvPr id="21506" name="Picture 4">
            <a:extLst>
              <a:ext uri="{FF2B5EF4-FFF2-40B4-BE49-F238E27FC236}">
                <a16:creationId xmlns:a16="http://schemas.microsoft.com/office/drawing/2014/main" id="{689517C3-3859-4909-B452-EFB8883DDB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488779"/>
            <a:ext cx="4861633" cy="4422017"/>
          </a:xfr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C3F1E07-B8A1-4E2C-93FF-467E2E7697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6A5C7F7-50B1-42B5-8D42-C68ABA0A4A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D87723A5-A6AB-46B5-8F06-8674870BB9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Zavedení CVK přes podkožní tunel IV</a:t>
            </a:r>
          </a:p>
        </p:txBody>
      </p:sp>
      <p:pic>
        <p:nvPicPr>
          <p:cNvPr id="22530" name="Picture 5">
            <a:extLst>
              <a:ext uri="{FF2B5EF4-FFF2-40B4-BE49-F238E27FC236}">
                <a16:creationId xmlns:a16="http://schemas.microsoft.com/office/drawing/2014/main" id="{7F7B3654-0F29-43B1-9B80-7DF5C53702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469994"/>
            <a:ext cx="5542263" cy="4520607"/>
          </a:xfr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15BD44F-3537-4151-8B48-DDBCFDE53B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E9908B-8419-44C4-9609-B2F8507B30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316ADCCD-59C1-435D-AFB7-E8697F58EB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Instrumenty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FA12BFF9-B34A-44E9-87DA-724A5BDBF6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desinfekce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rukavice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lokální anestézie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set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fixace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krytí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u dlouhodobých ústenky, pláště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infuze se setem, spojovací hadička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FE73E0-5688-4C7E-A429-FED2DC15DC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F1F158-38B6-4A1B-B5E7-8477A88C01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E63520F1-0A13-4180-AFCF-BB3D1F9125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Péče o katetry a venózní linku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A34A659C-564E-4125-9598-E57FE49F23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asepse při manipulaci s linkou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častost výměny setů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bakteriální filtry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péče o místo vpichu</a:t>
            </a:r>
          </a:p>
          <a:p>
            <a:pPr marL="540000" eaLnBrk="1" hangingPunct="1">
              <a:buFont typeface="Arial" panose="020B0604020202020204" pitchFamily="34" charset="0"/>
              <a:buChar char="•"/>
            </a:pPr>
            <a:r>
              <a:rPr lang="cs-CZ" altLang="cs-CZ" sz="2200" dirty="0"/>
              <a:t>druhy krytí – transparentní, vzdušné</a:t>
            </a:r>
          </a:p>
          <a:p>
            <a:pPr marL="540000" eaLnBrk="1" hangingPunct="1">
              <a:buFont typeface="Arial" panose="020B0604020202020204" pitchFamily="34" charset="0"/>
              <a:buChar char="•"/>
            </a:pPr>
            <a:r>
              <a:rPr lang="cs-CZ" altLang="cs-CZ" sz="2200" dirty="0"/>
              <a:t>častost výměn – dle aktuálního stavu</a:t>
            </a:r>
          </a:p>
          <a:p>
            <a:pPr marL="540000" eaLnBrk="1" hangingPunct="1">
              <a:buFont typeface="Arial" panose="020B0604020202020204" pitchFamily="34" charset="0"/>
              <a:buChar char="•"/>
            </a:pPr>
            <a:r>
              <a:rPr lang="cs-CZ" altLang="cs-CZ" sz="2200" dirty="0"/>
              <a:t>zarudnutí infekční – nad 10mm, sekrece</a:t>
            </a:r>
          </a:p>
          <a:p>
            <a:pPr marL="540000" eaLnBrk="1" hangingPunct="1">
              <a:buFont typeface="Arial" panose="020B0604020202020204" pitchFamily="34" charset="0"/>
              <a:buChar char="•"/>
            </a:pPr>
            <a:r>
              <a:rPr lang="cs-CZ" altLang="cs-CZ" sz="2200" dirty="0"/>
              <a:t>zarudnutí neinfekční – do 10mm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92A0EC8-77C8-4D24-BF31-8457C58A5B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1405BCE-1A12-45A1-B249-2A4B250B26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>
            <a:extLst>
              <a:ext uri="{FF2B5EF4-FFF2-40B4-BE49-F238E27FC236}">
                <a16:creationId xmlns:a16="http://schemas.microsoft.com/office/drawing/2014/main" id="{2ECFA633-03BB-4E14-9B97-5E174823FB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Transparentní fixace</a:t>
            </a:r>
          </a:p>
        </p:txBody>
      </p:sp>
      <p:pic>
        <p:nvPicPr>
          <p:cNvPr id="25602" name="Picture 5">
            <a:extLst>
              <a:ext uri="{FF2B5EF4-FFF2-40B4-BE49-F238E27FC236}">
                <a16:creationId xmlns:a16="http://schemas.microsoft.com/office/drawing/2014/main" id="{0D3F0074-3869-47DE-945F-30A0EEC995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554351"/>
            <a:ext cx="4536691" cy="4367883"/>
          </a:xfr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C12BE1A-C306-42F7-A73A-A1E12D726B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D6FEEC-632B-4F20-B999-28E57221C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>
            <a:extLst>
              <a:ext uri="{FF2B5EF4-FFF2-40B4-BE49-F238E27FC236}">
                <a16:creationId xmlns:a16="http://schemas.microsoft.com/office/drawing/2014/main" id="{67F936A3-B1F5-4EDA-BFFA-B6F1FE0C78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Komplikace </a:t>
            </a:r>
            <a:r>
              <a:rPr lang="cs-CZ" altLang="cs-CZ" dirty="0" err="1"/>
              <a:t>kanylace</a:t>
            </a:r>
            <a:r>
              <a:rPr lang="cs-CZ" altLang="cs-CZ" dirty="0"/>
              <a:t> </a:t>
            </a:r>
          </a:p>
        </p:txBody>
      </p:sp>
      <p:sp>
        <p:nvSpPr>
          <p:cNvPr id="26626" name="Zástupný obsah 2">
            <a:extLst>
              <a:ext uri="{FF2B5EF4-FFF2-40B4-BE49-F238E27FC236}">
                <a16:creationId xmlns:a16="http://schemas.microsoft.com/office/drawing/2014/main" id="{23BB0085-6D48-423E-8E65-A855A6A940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nabodnutí arterie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 err="1"/>
              <a:t>pneumothorax</a:t>
            </a: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infekce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povytažení CVK, neprůchodnost, </a:t>
            </a:r>
            <a:r>
              <a:rPr lang="cs-CZ" altLang="cs-CZ" sz="2200" dirty="0" err="1"/>
              <a:t>self</a:t>
            </a:r>
            <a:r>
              <a:rPr lang="cs-CZ" altLang="cs-CZ" sz="2200" dirty="0"/>
              <a:t>-extrakce</a:t>
            </a:r>
          </a:p>
          <a:p>
            <a:pPr eaLnBrk="1" hangingPunct="1"/>
            <a:endParaRPr lang="cs-CZ" alt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9A891BD-FDB8-475E-B3EF-8918F8AB27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BF6206-0C81-4113-B864-1B21FA253B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E222A94C-DD51-43F5-9E16-8B09EB7203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Hrudní punkce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DFBC4F3A-47B5-400B-8554-A8B55AE338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1) diagnostická 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altLang="cs-CZ" sz="2200" dirty="0"/>
              <a:t>několik desítek ml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altLang="cs-CZ" sz="2200" dirty="0"/>
              <a:t>odeslání na mikrobiologii, cytologii, biochemii, hematologii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2) terapeutická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altLang="cs-CZ" sz="2200" dirty="0"/>
              <a:t>odběr 0.5-1.5 l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altLang="cs-CZ" sz="2200" dirty="0"/>
              <a:t>pokud výpotek vyvolává symptomy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cs-CZ" altLang="cs-CZ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cs-CZ" alt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01EAF32-FFE8-46C3-8621-292C532341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BCDFC01-4D6D-413B-A89B-307DE017CF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94E0A51-25F9-49ED-AC37-D1F530D87B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Venepunkce I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76E2B37-09A7-4F28-8550-D8959ED8C4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</a:t>
            </a:r>
            <a:r>
              <a:rPr lang="cs-CZ" alt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nabodnutí žíly</a:t>
            </a:r>
            <a:endParaRPr lang="cs-CZ" altLang="cs-CZ" sz="2200" dirty="0">
              <a:solidFill>
                <a:srgbClr val="FFFF00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1) periferní </a:t>
            </a:r>
          </a:p>
          <a:p>
            <a:pPr marL="365760" indent="-256032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alt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přednostně tam, kde není možná flexe</a:t>
            </a:r>
          </a:p>
          <a:p>
            <a:pPr marL="365760" indent="-256032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alt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jehla  </a:t>
            </a:r>
          </a:p>
          <a:p>
            <a:pPr marL="452628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kovová</a:t>
            </a:r>
          </a:p>
          <a:p>
            <a:pPr marL="452628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 křidélkem</a:t>
            </a:r>
          </a:p>
          <a:p>
            <a:pPr marL="452628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flexila</a:t>
            </a:r>
            <a:r>
              <a:rPr lang="cs-CZ" alt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po nabodnutí žíly povolit </a:t>
            </a:r>
            <a:r>
              <a:rPr lang="cs-CZ" altLang="cs-CZ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Esmarch</a:t>
            </a:r>
            <a:r>
              <a:rPr lang="cs-CZ" alt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dále </a:t>
            </a:r>
            <a:r>
              <a:rPr lang="cs-CZ" altLang="cs-CZ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flexilu</a:t>
            </a:r>
            <a:r>
              <a:rPr lang="cs-CZ" alt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zasouvat bez zatažení končetiny, životnost 3-5 dní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2DA4067-D69C-4B28-A08A-82150D667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BC0329E-3CFA-4AB5-A570-A32FEFD618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3C22C6ED-0BD3-424F-AE06-2972F90390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Postup hrudní punkce (video)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A0B874C0-1C11-4141-A19C-DBCB2511AA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b="1" dirty="0">
                <a:solidFill>
                  <a:schemeClr val="tx2"/>
                </a:solidFill>
              </a:rPr>
              <a:t>a) lokalizace </a:t>
            </a:r>
          </a:p>
          <a:p>
            <a:pPr marL="365760" indent="-256032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altLang="cs-CZ" dirty="0"/>
              <a:t>podle poklepového ztemnění</a:t>
            </a:r>
          </a:p>
          <a:p>
            <a:pPr marL="365760" indent="-256032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altLang="cs-CZ" dirty="0"/>
              <a:t>podle RTG snímku </a:t>
            </a:r>
            <a:r>
              <a:rPr lang="cs-CZ" altLang="cs-CZ" sz="1600" dirty="0"/>
              <a:t>PA + boční</a:t>
            </a:r>
          </a:p>
          <a:p>
            <a:pPr marL="365760" indent="-256032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altLang="cs-CZ" dirty="0"/>
              <a:t>nejčastěji 9.-10. </a:t>
            </a:r>
            <a:r>
              <a:rPr lang="cs-CZ" altLang="cs-CZ" dirty="0" err="1"/>
              <a:t>mž</a:t>
            </a:r>
            <a:r>
              <a:rPr lang="cs-CZ" altLang="cs-CZ" dirty="0"/>
              <a:t>. v zadní axilární čáře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b="1" dirty="0">
                <a:solidFill>
                  <a:schemeClr val="tx2"/>
                </a:solidFill>
              </a:rPr>
              <a:t>b) provedení</a:t>
            </a:r>
          </a:p>
          <a:p>
            <a:pPr marL="365760" indent="-256032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altLang="cs-CZ" dirty="0"/>
              <a:t>lokální anestézie – nad horním okrajem žebra</a:t>
            </a:r>
          </a:p>
          <a:p>
            <a:pPr marL="365760" indent="-256032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altLang="cs-CZ" dirty="0"/>
              <a:t>drenáž</a:t>
            </a:r>
          </a:p>
          <a:p>
            <a:pPr marL="365760" indent="-256032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altLang="cs-CZ" dirty="0"/>
              <a:t>ukončení</a:t>
            </a:r>
          </a:p>
          <a:p>
            <a:pPr marL="365760" indent="-256032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altLang="cs-CZ" dirty="0"/>
              <a:t>rozeslání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F153C8B-B701-437E-A00C-E30888ECB5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A88847A-2DB8-4F73-B515-1C6CB1E62C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97A2F895-131F-4C82-A48F-F0A17246BD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 err="1"/>
              <a:t>Perikardiální</a:t>
            </a:r>
            <a:r>
              <a:rPr lang="cs-CZ" altLang="cs-CZ" dirty="0"/>
              <a:t> punkce</a:t>
            </a: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73BD2815-9EE5-4916-9197-95B85C209F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pouze na specializovaných kardiologických pracovištích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za přísně aseptických podmínek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diagnostická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odlehčovací při tamponádě (</a:t>
            </a:r>
            <a:r>
              <a:rPr lang="cs-CZ" altLang="cs-CZ" sz="2200" dirty="0" err="1"/>
              <a:t>pulsus</a:t>
            </a:r>
            <a:r>
              <a:rPr lang="cs-CZ" altLang="cs-CZ" sz="2200" dirty="0"/>
              <a:t> </a:t>
            </a:r>
            <a:r>
              <a:rPr lang="cs-CZ" altLang="cs-CZ" sz="2200" dirty="0" err="1"/>
              <a:t>paradoxus</a:t>
            </a:r>
            <a:r>
              <a:rPr lang="cs-CZ" altLang="cs-CZ" sz="2200" dirty="0"/>
              <a:t>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místo vpichu mezi mečíkem a levým žeberním obloukem směrem na pravou nadklíčkovou jamku, pod UZ kontrolou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0B0003B-0DD2-4163-924E-FEDB231602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D8EFE82-D059-4BC3-9388-C9393AD927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7BA9ED81-EF0D-414F-919A-DC85B4747A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Abdominální punkce I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829F9134-4FCE-459C-A416-ED743F5882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diagnostická při ascitu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odlehčovací při ascitu působícím obtíže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místo vpichu – podle lokalizace tekutiny a střev perkusí a poslechem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nejčastěji v první třetině spojnice mezi kyčelním hrbolem a pupkem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lokální anestézie není nutná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desinfekce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536BC40-2051-4768-84D8-3383252043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857C834-607E-478C-875A-213AEF1BDE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AB5604CC-8C20-4CC4-BF57-4C16D52A29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Abdominální punkce II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194D69D8-73BC-4DBE-B337-6174C49C02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vpich žluté nebo růžové jehly přes stěnu břišní kolmo na břišní stěnu vlevo mezi zevní a střední třetinou spojení SIAS a pupku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fixace jehly a napojení hadičky infuzního setu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odpuštění ascitu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vytažení jehly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desinfekce a krytí místa vpichu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rozeslání na vyšetření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96513AB-1E08-45B2-BB94-556F394462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95A0FFD-1A8A-437A-8752-D13D84FC71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EBB1AC82-4005-4F15-B375-C69879F6B5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Lumbální punkce 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6A62DC4F-857A-4341-B65F-7EDB42BF7C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altLang="cs-CZ" sz="2200" b="1" u="sng" dirty="0">
                <a:solidFill>
                  <a:schemeClr val="tx2"/>
                </a:solidFill>
              </a:rPr>
              <a:t>diagnostická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záněty, krvácení, infiltrace – tenká jehla</a:t>
            </a:r>
          </a:p>
          <a:p>
            <a:pPr marL="365760" indent="-256032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altLang="cs-CZ" sz="2200" b="1" u="sng" dirty="0">
                <a:solidFill>
                  <a:schemeClr val="tx2"/>
                </a:solidFill>
              </a:rPr>
              <a:t>terapeutická</a:t>
            </a:r>
            <a:r>
              <a:rPr lang="cs-CZ" altLang="cs-CZ" sz="2200" dirty="0"/>
              <a:t> – chemoterapie, ATB – tenká jehla</a:t>
            </a:r>
          </a:p>
          <a:p>
            <a:pPr marL="365760" indent="-256032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altLang="cs-CZ" sz="2200" b="1" u="sng" dirty="0">
                <a:solidFill>
                  <a:schemeClr val="tx2"/>
                </a:solidFill>
              </a:rPr>
              <a:t>odlehčovací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– silnější jehla</a:t>
            </a:r>
          </a:p>
          <a:p>
            <a:pPr marL="365760" indent="-256032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altLang="cs-CZ" sz="2200" dirty="0"/>
              <a:t>poloha nemocného – vsedě obkročmo na židli, vleže na boku</a:t>
            </a:r>
          </a:p>
          <a:p>
            <a:pPr marL="365760" indent="-256032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altLang="cs-CZ" sz="2200" dirty="0"/>
              <a:t>orientace – spojnice hřebenů kostí kyčelních – L4-5, nebo o jeden meziobratlový prostor výše</a:t>
            </a:r>
          </a:p>
          <a:p>
            <a:pPr marL="365760" indent="-256032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altLang="cs-CZ" sz="2200" dirty="0"/>
              <a:t>desinfekce</a:t>
            </a:r>
          </a:p>
          <a:p>
            <a:pPr marL="365760" indent="-256032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altLang="cs-CZ" sz="2200" dirty="0"/>
              <a:t>lokální anestézie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0FB7FF-8E02-48ED-9418-CA80F85245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B3E3FFF-4F64-4439-BEA2-065369B9B0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74AAFAF9-DE66-4697-ABE4-CB3CDB2EEF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Lumbální punkce 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47E2177B-3486-4F71-8ABD-2EC30D816A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Provedení: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altLang="cs-CZ" sz="2200" dirty="0"/>
              <a:t>jehla ve střední rovině, svírá s vodorovnou plochou úhel 15</a:t>
            </a:r>
            <a:r>
              <a:rPr lang="cs-CZ" altLang="cs-CZ" sz="2200" baseline="30000" dirty="0"/>
              <a:t>o</a:t>
            </a:r>
            <a:endParaRPr lang="cs-CZ" altLang="cs-CZ" sz="22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altLang="cs-CZ" sz="2200" dirty="0"/>
              <a:t>při proniknutí </a:t>
            </a:r>
            <a:r>
              <a:rPr lang="cs-CZ" altLang="cs-CZ" sz="2200" dirty="0" err="1"/>
              <a:t>dura</a:t>
            </a:r>
            <a:r>
              <a:rPr lang="cs-CZ" altLang="cs-CZ" sz="2200" dirty="0"/>
              <a:t> mater „lupnutí“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altLang="cs-CZ" sz="2200" dirty="0"/>
              <a:t>vytáhnout </a:t>
            </a:r>
            <a:r>
              <a:rPr lang="cs-CZ" altLang="cs-CZ" sz="2200" dirty="0" err="1"/>
              <a:t>mandrén</a:t>
            </a:r>
            <a:endParaRPr lang="cs-CZ" altLang="cs-CZ" sz="22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altLang="cs-CZ" sz="2200" dirty="0"/>
              <a:t>nechat mozkomíšní mok odkapat do tří zkumavek k vyloučení krvácení vzniklého při vpichu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388F73F-9538-4E50-B418-6CBEB51151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F27F249-436A-4A5E-8F21-C658EF71F2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1A5CE29-7C61-40A9-9F19-CE9F7047C3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Lumbální punkce (video) 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72D2B9D5-1257-4373-B41E-ECC7D54B4F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altLang="cs-CZ" sz="2200" dirty="0"/>
              <a:t>zasunout </a:t>
            </a:r>
            <a:r>
              <a:rPr lang="cs-CZ" altLang="cs-CZ" sz="2200" dirty="0" err="1"/>
              <a:t>mandrén</a:t>
            </a:r>
            <a:endParaRPr lang="cs-CZ" altLang="cs-CZ" sz="22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altLang="cs-CZ" sz="2200" dirty="0"/>
              <a:t>vytáhnout jehlu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altLang="cs-CZ" sz="2200" dirty="0"/>
              <a:t>místo vpichu krýt sterilním tampónem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altLang="cs-CZ" sz="2200" dirty="0"/>
              <a:t>přelepit náplastí pod tahem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Režim po punkci: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altLang="cs-CZ" sz="2200" dirty="0"/>
              <a:t>2 hodiny na břiše, dále dle základní dg:</a:t>
            </a:r>
          </a:p>
          <a:p>
            <a:pPr marL="54000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altLang="cs-CZ" sz="2200" dirty="0"/>
              <a:t>u zánětu a infiltrace ležet 20-22 hodin</a:t>
            </a:r>
          </a:p>
          <a:p>
            <a:pPr marL="54000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cs-CZ" altLang="cs-CZ" sz="2200" dirty="0"/>
              <a:t>u diagnostické u jinak zdravého 5-6 hodin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22C1E75-AAA4-4CC9-B514-527316423D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3FD841-3406-4639-8812-F5A6F9A927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B052E45D-B08C-4479-97CA-DD42B2305C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 err="1"/>
              <a:t>Trepanobiopsie</a:t>
            </a:r>
            <a:r>
              <a:rPr lang="cs-CZ" altLang="cs-CZ" dirty="0"/>
              <a:t> I</a:t>
            </a: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836C18DB-A46A-4CDE-AE03-ADA86036AA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diagnostická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poloha na břiše nebo na boku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místo vpichu – spina </a:t>
            </a:r>
            <a:r>
              <a:rPr lang="cs-CZ" altLang="cs-CZ" sz="2200" dirty="0" err="1"/>
              <a:t>iliaca</a:t>
            </a:r>
            <a:r>
              <a:rPr lang="cs-CZ" altLang="cs-CZ" sz="2200" dirty="0"/>
              <a:t> </a:t>
            </a:r>
            <a:r>
              <a:rPr lang="cs-CZ" altLang="cs-CZ" sz="2200" dirty="0" err="1"/>
              <a:t>posterior</a:t>
            </a:r>
            <a:r>
              <a:rPr lang="cs-CZ" altLang="cs-CZ" sz="2200" dirty="0"/>
              <a:t> sup. 2 cm laterálně v úhlu 45</a:t>
            </a:r>
            <a:r>
              <a:rPr lang="cs-CZ" altLang="cs-CZ" sz="2200" baseline="30000" dirty="0"/>
              <a:t>o</a:t>
            </a: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desinfekce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řádná lokální anestézie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naříznutí kůže kopíčkem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vlastní vpich jehlou s </a:t>
            </a:r>
            <a:r>
              <a:rPr lang="cs-CZ" altLang="cs-CZ" sz="2200" dirty="0" err="1"/>
              <a:t>mandrénem</a:t>
            </a:r>
            <a:endParaRPr lang="cs-CZ" altLang="cs-CZ" sz="2200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7AA172B-3277-4A75-ACDE-461502CF00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E489423-7C78-4BCF-800E-B8D03E52A2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0B02836D-E4F0-4DAA-968B-239F0B2997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 err="1"/>
              <a:t>Trepanobiopsie</a:t>
            </a:r>
            <a:r>
              <a:rPr lang="cs-CZ" altLang="cs-CZ" dirty="0"/>
              <a:t> II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63D62D13-B4FD-430E-935B-3775787303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vytažení </a:t>
            </a:r>
            <a:r>
              <a:rPr lang="cs-CZ" altLang="cs-CZ" sz="2200" dirty="0" err="1"/>
              <a:t>mandrénu</a:t>
            </a:r>
            <a:r>
              <a:rPr lang="cs-CZ" altLang="cs-CZ" sz="2200" dirty="0"/>
              <a:t> a odebrání válečku vrtavým pohybem směrem dolů a ke střední rovině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vytažení jehly se vzorkem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komprese tampony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přelepení náplastí pod tahem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pořízení otisku, odeslání vzorku na histologii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nejméně 4 hodiny ležet na místě vpichu, klidový režim po zbytek dne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3C58AC-697E-4FDD-AC39-D368E0C9AD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BAA6577-0470-4C25-956B-97AECF1AAE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50065A53-593A-41D1-81BC-1E5E74F0DE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Kloubní punkce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4822D086-AA62-4CC1-A22C-68BF961C39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diagnostická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terapeutická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odlehčovací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přísně aseptické podmínky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každý kloub má určeno nejvhodnější místo vpichu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po punkci by měl být kloub ve střední poloze a v klidu 1 hod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F50C641-38AC-4A8F-8D97-79C37DD02E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2CA7020-2380-4E03-8726-B2BC3102E2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Zástupný obsah 10">
            <a:extLst>
              <a:ext uri="{FF2B5EF4-FFF2-40B4-BE49-F238E27FC236}">
                <a16:creationId xmlns:a16="http://schemas.microsoft.com/office/drawing/2014/main" id="{A4310E05-6B17-4F59-B67E-A8DD768517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461539"/>
            <a:ext cx="6056815" cy="4542612"/>
          </a:xfrm>
        </p:spPr>
      </p:pic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86E0F0B-0F7F-4CC7-ACFA-5DD49A67F0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8C393D-6BA5-466E-AAC8-79908DB590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78D57D58-4F0B-41FE-B1DC-84E38E9159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Punkce kostní dřeně I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8985EC1E-9CF1-407E-B336-44968E8D64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diagnostická</a:t>
            </a:r>
          </a:p>
          <a:p>
            <a:pPr marL="70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200" dirty="0"/>
              <a:t>zjištění kvality krvetvorby</a:t>
            </a:r>
          </a:p>
          <a:p>
            <a:pPr marL="70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200" dirty="0"/>
              <a:t>zjištění infiltrace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místa vpichu – </a:t>
            </a:r>
            <a:r>
              <a:rPr lang="cs-CZ" altLang="cs-CZ" sz="2200" dirty="0" err="1"/>
              <a:t>manubrium</a:t>
            </a:r>
            <a:r>
              <a:rPr lang="cs-CZ" altLang="cs-CZ" sz="2200" dirty="0"/>
              <a:t> </a:t>
            </a:r>
            <a:r>
              <a:rPr lang="cs-CZ" altLang="cs-CZ" sz="2200" dirty="0" err="1"/>
              <a:t>sterni</a:t>
            </a:r>
            <a:r>
              <a:rPr lang="cs-CZ" altLang="cs-CZ" sz="2200" dirty="0"/>
              <a:t>, corpus </a:t>
            </a:r>
            <a:r>
              <a:rPr lang="cs-CZ" altLang="cs-CZ" sz="2200" dirty="0" err="1"/>
              <a:t>sterni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crista</a:t>
            </a:r>
            <a:r>
              <a:rPr lang="cs-CZ" altLang="cs-CZ" sz="2200" dirty="0"/>
              <a:t> </a:t>
            </a:r>
            <a:r>
              <a:rPr lang="cs-CZ" altLang="cs-CZ" sz="2200" dirty="0" err="1"/>
              <a:t>iliaca</a:t>
            </a:r>
            <a:r>
              <a:rPr lang="cs-CZ" altLang="cs-CZ" sz="2200" dirty="0"/>
              <a:t>, obratle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desinfekce, event. oholení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lokální anestézie, zvláště periost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čekat alespoň 5 minut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prohmatat sílu podkoží a nastavit pelotu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2EA8113-653A-43C2-A72D-BE04955067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421C49-71E3-4C79-AAE8-6317C70D10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>
            <a:extLst>
              <a:ext uri="{FF2B5EF4-FFF2-40B4-BE49-F238E27FC236}">
                <a16:creationId xmlns:a16="http://schemas.microsoft.com/office/drawing/2014/main" id="{471E191D-4301-4C41-99CA-FC88CBB859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Punkční jehla pro sternální punkci</a:t>
            </a:r>
          </a:p>
        </p:txBody>
      </p:sp>
      <p:pic>
        <p:nvPicPr>
          <p:cNvPr id="39938" name="Zástupný obsah 3">
            <a:extLst>
              <a:ext uri="{FF2B5EF4-FFF2-40B4-BE49-F238E27FC236}">
                <a16:creationId xmlns:a16="http://schemas.microsoft.com/office/drawing/2014/main" id="{3284D704-BD46-4312-BA9B-FAA437527E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698" y="2659509"/>
            <a:ext cx="5638800" cy="2876550"/>
          </a:xfrm>
        </p:spPr>
      </p:pic>
      <p:pic>
        <p:nvPicPr>
          <p:cNvPr id="39940" name="Obrázek 5">
            <a:extLst>
              <a:ext uri="{FF2B5EF4-FFF2-40B4-BE49-F238E27FC236}">
                <a16:creationId xmlns:a16="http://schemas.microsoft.com/office/drawing/2014/main" id="{94F26610-CED1-42B0-A2FA-F9267B1BA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640829"/>
            <a:ext cx="5714983" cy="4136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6836AA-8C51-41E1-A8DB-39147FF25B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C724F5B-DB49-4FC0-B6D7-7F2EB33D6C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AF2420F7-6E18-4AF6-B2A3-59380D832D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Punkce kostní dřeně II</a:t>
            </a:r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F6470F1B-90C4-4905-9850-3343EC64FA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vlastní vpich – spíše pomalé vrtání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vytáhnout </a:t>
            </a:r>
            <a:r>
              <a:rPr lang="cs-CZ" altLang="cs-CZ" sz="2200" dirty="0" err="1"/>
              <a:t>mandrén</a:t>
            </a: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aspirace obsahu – pomalu, podtlak ve dřeni bolí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zasunout </a:t>
            </a:r>
            <a:r>
              <a:rPr lang="cs-CZ" altLang="cs-CZ" sz="2200" dirty="0" err="1"/>
              <a:t>mandrén</a:t>
            </a:r>
            <a:r>
              <a:rPr lang="cs-CZ" altLang="cs-CZ" sz="2200" dirty="0"/>
              <a:t> – pomalu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vytáhnout jehlu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krýt tamponem a náplastí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200" dirty="0"/>
              <a:t>pořídit nátěr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A5BE145-D870-4AA2-977F-1248CEE255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1681A62-9155-4EFB-8F5F-2E80ED1EED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C0CED8-D6B8-4BE1-8F06-5261423452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F4D533C8-0DDA-4128-9E0E-99E45FBF3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ctr">
              <a:buNone/>
            </a:pPr>
            <a:r>
              <a:rPr lang="cs-CZ" sz="5000" b="1" dirty="0">
                <a:solidFill>
                  <a:schemeClr val="tx2"/>
                </a:solidFill>
              </a:rPr>
              <a:t>Děkuji za pozornost</a:t>
            </a:r>
          </a:p>
          <a:p>
            <a:pPr marL="72000" indent="0" algn="ctr">
              <a:buNone/>
            </a:pPr>
            <a:endParaRPr lang="cs-CZ" sz="5000" b="1" dirty="0">
              <a:solidFill>
                <a:schemeClr val="tx2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0732DA-C453-4D9D-B151-B2F17E28A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pic>
        <p:nvPicPr>
          <p:cNvPr id="5" name="Zástupný obsah 3">
            <a:extLst>
              <a:ext uri="{FF2B5EF4-FFF2-40B4-BE49-F238E27FC236}">
                <a16:creationId xmlns:a16="http://schemas.microsoft.com/office/drawing/2014/main" id="{957DEB94-149F-4B8A-B0DF-AB77F4F79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878" y="1854437"/>
            <a:ext cx="3512641" cy="397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9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0038E69-D97A-413A-BEAB-FE97FC5380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Venepunkce II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281FB9A-DCA0-4144-8494-6305D13D52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6381555" cy="413999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2) centrální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a) </a:t>
            </a:r>
            <a:r>
              <a:rPr lang="cs-CZ" altLang="cs-CZ" sz="2200" dirty="0" err="1">
                <a:solidFill>
                  <a:schemeClr val="tx2"/>
                </a:solidFill>
              </a:rPr>
              <a:t>Cavafix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pro </a:t>
            </a:r>
            <a:r>
              <a:rPr lang="cs-CZ" altLang="cs-CZ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kanylaci</a:t>
            </a:r>
            <a:r>
              <a:rPr lang="cs-CZ" alt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centrálního žilního systému z periferie </a:t>
            </a:r>
          </a:p>
          <a:p>
            <a:pPr marL="365760" indent="-256032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alt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výhoda – možno i v improvizovaných podmínkách – z kubitální jamky, katetr chráněn obalem</a:t>
            </a:r>
          </a:p>
          <a:p>
            <a:pPr marL="365760" indent="-256032" fontAlgn="auto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cs-CZ" alt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nevýhoda – kanyla je zaváděna vnitřkem jehly, tudíž je jehla poměrně silná</a:t>
            </a:r>
          </a:p>
        </p:txBody>
      </p:sp>
      <p:pic>
        <p:nvPicPr>
          <p:cNvPr id="12292" name="Obrázek 2">
            <a:extLst>
              <a:ext uri="{FF2B5EF4-FFF2-40B4-BE49-F238E27FC236}">
                <a16:creationId xmlns:a16="http://schemas.microsoft.com/office/drawing/2014/main" id="{765BE260-8785-40E4-93F5-F5863D08C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709" y="2091530"/>
            <a:ext cx="3431593" cy="3429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C0FD401-42AD-4F75-8EA1-717C48FE3E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1B98FCD-11F6-47DF-9AEC-F19ABC644D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94A9F4A-D338-4795-930E-C5A3DCA68D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Venepunkce III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EC381FA-7EF8-4B61-9219-9C26AD4568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b) punkce v. </a:t>
            </a:r>
            <a:r>
              <a:rPr lang="cs-CZ" altLang="cs-CZ" sz="2200" dirty="0" err="1">
                <a:solidFill>
                  <a:schemeClr val="tx2"/>
                </a:solidFill>
              </a:rPr>
              <a:t>subclavia</a:t>
            </a:r>
            <a:r>
              <a:rPr lang="cs-CZ" alt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cestou – </a:t>
            </a:r>
          </a:p>
          <a:p>
            <a:pPr marL="452628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200" i="1" dirty="0" err="1">
                <a:solidFill>
                  <a:schemeClr val="tx2"/>
                </a:solidFill>
              </a:rPr>
              <a:t>supraklavikulární</a:t>
            </a:r>
            <a:r>
              <a:rPr lang="cs-CZ" alt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jehla půlí úhel mezi klíčkem a m. sternocleidomastoideus </a:t>
            </a:r>
          </a:p>
          <a:p>
            <a:pPr marL="452628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200" i="1" dirty="0" err="1">
                <a:solidFill>
                  <a:schemeClr val="tx2"/>
                </a:solidFill>
              </a:rPr>
              <a:t>subklavikulární</a:t>
            </a:r>
            <a:r>
              <a:rPr lang="cs-CZ" alt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na hranici zevní a střední třetiny klíčku směrem na </a:t>
            </a:r>
            <a:r>
              <a:rPr lang="cs-CZ" altLang="cs-CZ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jugulum</a:t>
            </a:r>
            <a:endParaRPr lang="cs-CZ" altLang="cs-CZ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c) punkce v. </a:t>
            </a:r>
            <a:r>
              <a:rPr lang="cs-CZ" altLang="cs-CZ" sz="2200" dirty="0" err="1">
                <a:solidFill>
                  <a:schemeClr val="tx2"/>
                </a:solidFill>
              </a:rPr>
              <a:t>jugularis</a:t>
            </a:r>
            <a:r>
              <a:rPr lang="cs-CZ" alt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shora za </a:t>
            </a:r>
            <a:r>
              <a:rPr lang="cs-CZ" altLang="cs-CZ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sternoklavikulární</a:t>
            </a:r>
            <a:r>
              <a:rPr lang="cs-CZ" alt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skloubení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200" dirty="0">
                <a:solidFill>
                  <a:schemeClr val="tx2"/>
                </a:solidFill>
              </a:rPr>
              <a:t>d) punkce v. </a:t>
            </a:r>
            <a:r>
              <a:rPr lang="cs-CZ" altLang="cs-CZ" sz="2200" dirty="0" err="1">
                <a:solidFill>
                  <a:schemeClr val="tx2"/>
                </a:solidFill>
              </a:rPr>
              <a:t>femoralis</a:t>
            </a:r>
            <a:r>
              <a:rPr lang="cs-CZ" alt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dorsálně a mediálně od a. </a:t>
            </a:r>
            <a:r>
              <a:rPr lang="cs-CZ" altLang="cs-CZ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femoralis</a:t>
            </a:r>
            <a:endParaRPr lang="cs-CZ" altLang="cs-CZ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2807F2E-C7C9-4564-9CB1-A773A85BCC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754C547-26C9-4C30-AC56-02F2DD75C9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>
            <a:extLst>
              <a:ext uri="{FF2B5EF4-FFF2-40B4-BE49-F238E27FC236}">
                <a16:creationId xmlns:a16="http://schemas.microsoft.com/office/drawing/2014/main" id="{53DA786F-ACCC-483D-9619-CFCD8EBC56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Přístupy punkce v. </a:t>
            </a:r>
            <a:r>
              <a:rPr lang="cs-CZ" altLang="cs-CZ" dirty="0" err="1"/>
              <a:t>subclavia</a:t>
            </a:r>
            <a:endParaRPr lang="cs-CZ" altLang="cs-CZ" dirty="0"/>
          </a:p>
        </p:txBody>
      </p:sp>
      <p:pic>
        <p:nvPicPr>
          <p:cNvPr id="14338" name="Picture 5">
            <a:extLst>
              <a:ext uri="{FF2B5EF4-FFF2-40B4-BE49-F238E27FC236}">
                <a16:creationId xmlns:a16="http://schemas.microsoft.com/office/drawing/2014/main" id="{D00429FB-92B2-4813-A5B1-5DFBCE4B64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99" y="1512813"/>
            <a:ext cx="5593945" cy="4426514"/>
          </a:xfr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BD1ABCB-8EDC-468C-BC15-CBA6929F72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87DAB73-8F81-4267-9EFC-5A280C7399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1E3D5F4-73B0-461A-9C61-60B6B15A71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Techniky </a:t>
            </a:r>
            <a:r>
              <a:rPr lang="cs-CZ" altLang="cs-CZ" dirty="0" err="1"/>
              <a:t>kanylace</a:t>
            </a:r>
            <a:r>
              <a:rPr lang="cs-CZ" altLang="cs-CZ" dirty="0"/>
              <a:t> centrálního řečiště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D028CC8-7C8F-402D-830F-BB6626AB70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b="1" dirty="0">
                <a:solidFill>
                  <a:schemeClr val="tx2"/>
                </a:solidFill>
              </a:rPr>
              <a:t>1) </a:t>
            </a:r>
            <a:r>
              <a:rPr lang="cs-CZ" altLang="cs-CZ" sz="2200" b="1" dirty="0">
                <a:solidFill>
                  <a:schemeClr val="tx2"/>
                </a:solidFill>
              </a:rPr>
              <a:t>technika </a:t>
            </a:r>
            <a:r>
              <a:rPr lang="cs-CZ" altLang="cs-CZ" sz="2200" b="1" dirty="0" err="1">
                <a:solidFill>
                  <a:schemeClr val="tx2"/>
                </a:solidFill>
              </a:rPr>
              <a:t>Seldingerova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</a:p>
          <a:p>
            <a:pPr marL="452628" indent="-34290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tenčí punkční jehla, jejím </a:t>
            </a:r>
            <a:r>
              <a:rPr lang="cs-CZ" altLang="cs-CZ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luminem</a:t>
            </a:r>
            <a:r>
              <a:rPr lang="cs-CZ" alt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vodič, po vodiči kanyla – méně zraňuje měkké tkáně, kanyla je silnější než původní vpich (video)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2) technika </a:t>
            </a:r>
            <a:r>
              <a:rPr lang="cs-CZ" altLang="cs-CZ" sz="2200" b="1" dirty="0" err="1">
                <a:solidFill>
                  <a:schemeClr val="tx2"/>
                </a:solidFill>
              </a:rPr>
              <a:t>braunylová</a:t>
            </a:r>
            <a:endParaRPr lang="cs-CZ" altLang="cs-CZ" sz="2200" b="1" dirty="0">
              <a:solidFill>
                <a:schemeClr val="tx2"/>
              </a:solidFill>
            </a:endParaRPr>
          </a:p>
          <a:p>
            <a:pPr marL="452628" indent="-34290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cs-CZ" alt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vpich silnější jehlou, jejím </a:t>
            </a:r>
            <a:r>
              <a:rPr lang="cs-CZ" altLang="cs-CZ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luminem</a:t>
            </a:r>
            <a:r>
              <a:rPr lang="cs-CZ" altLang="cs-CZ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kanyla, kanyla je slabší než původní vpich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C719C2E-B1A7-4DB5-9417-7FE719F91F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63D9F66-A62F-4C2F-A31E-BA563EF21C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C686A026-5897-4698-A021-CBE67C9BBF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Dlouhodobé CVK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47D43CFC-3992-4ED1-9540-8843DF9DFC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b="1" dirty="0">
                <a:solidFill>
                  <a:schemeClr val="tx2"/>
                </a:solidFill>
              </a:rPr>
              <a:t>1) </a:t>
            </a:r>
            <a:r>
              <a:rPr lang="cs-CZ" altLang="cs-CZ" sz="2200" b="1" dirty="0" err="1">
                <a:solidFill>
                  <a:schemeClr val="tx2"/>
                </a:solidFill>
              </a:rPr>
              <a:t>Hickmanův</a:t>
            </a:r>
            <a:r>
              <a:rPr lang="cs-CZ" altLang="cs-CZ" sz="2200" b="1" dirty="0">
                <a:solidFill>
                  <a:schemeClr val="tx2"/>
                </a:solidFill>
              </a:rPr>
              <a:t> katetr </a:t>
            </a:r>
            <a:r>
              <a:rPr lang="cs-CZ" altLang="cs-CZ" sz="2200" dirty="0"/>
              <a:t>– </a:t>
            </a:r>
            <a:r>
              <a:rPr lang="cs-CZ" altLang="cs-CZ" sz="2200" dirty="0" err="1"/>
              <a:t>nesmáčivý</a:t>
            </a:r>
            <a:r>
              <a:rPr lang="cs-CZ" altLang="cs-CZ" sz="2200" dirty="0"/>
              <a:t> materiál, </a:t>
            </a:r>
            <a:r>
              <a:rPr lang="cs-CZ" altLang="cs-CZ" sz="2200" dirty="0" err="1"/>
              <a:t>dacronová</a:t>
            </a:r>
            <a:r>
              <a:rPr lang="cs-CZ" altLang="cs-CZ" sz="2200" dirty="0"/>
              <a:t> podkožní manžeta, většinou </a:t>
            </a:r>
            <a:r>
              <a:rPr lang="cs-CZ" altLang="cs-CZ" sz="2200" dirty="0" err="1"/>
              <a:t>dvouluminový</a:t>
            </a:r>
            <a:r>
              <a:rPr lang="cs-CZ" altLang="cs-CZ" sz="2200" dirty="0"/>
              <a:t>, podkožní tunel – snížení rizika infekce (video)</a:t>
            </a:r>
          </a:p>
          <a:p>
            <a:pPr marL="0" indent="0">
              <a:buNone/>
            </a:pPr>
            <a:r>
              <a:rPr lang="cs-CZ" altLang="cs-CZ" sz="2200" b="1" dirty="0">
                <a:solidFill>
                  <a:schemeClr val="tx2"/>
                </a:solidFill>
              </a:rPr>
              <a:t>2) podkožní port </a:t>
            </a:r>
            <a:r>
              <a:rPr lang="cs-CZ" altLang="cs-CZ" sz="2200" dirty="0"/>
              <a:t>– komůrka z inertního materiálu všitá do podkoží, katetr ji spojuje s centrálním žilním systémem, spojení se zevním prostředím pouze po dobu aplikace</a:t>
            </a:r>
          </a:p>
          <a:p>
            <a:pPr marL="0" indent="0">
              <a:buNone/>
            </a:pPr>
            <a:r>
              <a:rPr lang="cs-CZ" altLang="cs-CZ" sz="2200" dirty="0"/>
              <a:t>3) PICC (pod UZ) </a:t>
            </a:r>
          </a:p>
        </p:txBody>
      </p:sp>
      <p:pic>
        <p:nvPicPr>
          <p:cNvPr id="16388" name="Picture 4" descr="C:\Users\5768\Desktop\JOD2012_051_04.bmp">
            <a:extLst>
              <a:ext uri="{FF2B5EF4-FFF2-40B4-BE49-F238E27FC236}">
                <a16:creationId xmlns:a16="http://schemas.microsoft.com/office/drawing/2014/main" id="{87049A96-DE6F-44DF-B098-EF2DDBC49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924" y="3832949"/>
            <a:ext cx="2507833" cy="243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C:\Users\5768\Desktop\JOD2012_051_05.jpg">
            <a:extLst>
              <a:ext uri="{FF2B5EF4-FFF2-40B4-BE49-F238E27FC236}">
                <a16:creationId xmlns:a16="http://schemas.microsoft.com/office/drawing/2014/main" id="{1FC1E4E6-19CC-45CC-9235-F7685653E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873" y="3832949"/>
            <a:ext cx="1800225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E553749-6B2C-4DB7-8F01-BB5D6AD47D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75154B8-B9F0-4661-AAEB-24E3EF1B7A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>
            <a:extLst>
              <a:ext uri="{FF2B5EF4-FFF2-40B4-BE49-F238E27FC236}">
                <a16:creationId xmlns:a16="http://schemas.microsoft.com/office/drawing/2014/main" id="{604EDF35-0937-4622-B6FE-4A819F0989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 err="1"/>
              <a:t>Hickmanův</a:t>
            </a:r>
            <a:r>
              <a:rPr lang="cs-CZ" altLang="cs-CZ" dirty="0"/>
              <a:t> katetr</a:t>
            </a:r>
          </a:p>
        </p:txBody>
      </p:sp>
      <p:pic>
        <p:nvPicPr>
          <p:cNvPr id="17410" name="Picture 5">
            <a:extLst>
              <a:ext uri="{FF2B5EF4-FFF2-40B4-BE49-F238E27FC236}">
                <a16:creationId xmlns:a16="http://schemas.microsoft.com/office/drawing/2014/main" id="{55C0A37A-85AB-4681-8456-DC48CACD7D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606816"/>
            <a:ext cx="6896884" cy="4306873"/>
          </a:xfr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CA5F37B-0FFE-46EB-807E-419FA5886C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BD2BC7F-EACF-4467-9507-1F5A3EA693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D93CEC68-B0E2-4F50-9397-CF56FB426367}" vid="{25042F54-EE2F-4CAA-B106-EE257721CFC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prezentace-med-cz-fnbrno-v02</Template>
  <TotalTime>2709</TotalTime>
  <Words>1393</Words>
  <Application>Microsoft Office PowerPoint</Application>
  <PresentationFormat>Širokoúhlá obrazovka</PresentationFormat>
  <Paragraphs>225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8" baseType="lpstr">
      <vt:lpstr>Arial</vt:lpstr>
      <vt:lpstr>Tahoma</vt:lpstr>
      <vt:lpstr>Wingdings</vt:lpstr>
      <vt:lpstr>Wingdings 3</vt:lpstr>
      <vt:lpstr>Prezentace_MU_CZ</vt:lpstr>
      <vt:lpstr>Punkční techniky</vt:lpstr>
      <vt:lpstr>Venepunkce I</vt:lpstr>
      <vt:lpstr>Prezentace aplikace PowerPoint</vt:lpstr>
      <vt:lpstr>Venepunkce II</vt:lpstr>
      <vt:lpstr>Venepunkce III</vt:lpstr>
      <vt:lpstr>Přístupy punkce v. subclavia</vt:lpstr>
      <vt:lpstr>Techniky kanylace centrálního řečiště</vt:lpstr>
      <vt:lpstr>Dlouhodobé CVK</vt:lpstr>
      <vt:lpstr>Hickmanův katetr</vt:lpstr>
      <vt:lpstr>Podkožní port</vt:lpstr>
      <vt:lpstr>Zavedení CVK přes podkožní tunel I</vt:lpstr>
      <vt:lpstr>Zavedení CVK přes podkožní tunel II</vt:lpstr>
      <vt:lpstr>Zavedení CVK přes podkožní tunel III</vt:lpstr>
      <vt:lpstr>Zavedení CVK přes podkožní tunel IV</vt:lpstr>
      <vt:lpstr>Instrumenty</vt:lpstr>
      <vt:lpstr>Péče o katetry a venózní linku</vt:lpstr>
      <vt:lpstr>Transparentní fixace</vt:lpstr>
      <vt:lpstr>Komplikace kanylace </vt:lpstr>
      <vt:lpstr>Hrudní punkce</vt:lpstr>
      <vt:lpstr>Postup hrudní punkce (video)</vt:lpstr>
      <vt:lpstr>Perikardiální punkce</vt:lpstr>
      <vt:lpstr>Abdominální punkce I</vt:lpstr>
      <vt:lpstr>Abdominální punkce II</vt:lpstr>
      <vt:lpstr>Lumbální punkce </vt:lpstr>
      <vt:lpstr>Lumbální punkce </vt:lpstr>
      <vt:lpstr>Lumbální punkce (video) </vt:lpstr>
      <vt:lpstr>Trepanobiopsie I</vt:lpstr>
      <vt:lpstr>Trepanobiopsie II</vt:lpstr>
      <vt:lpstr>Kloubní punkce</vt:lpstr>
      <vt:lpstr>Punkce kostní dřeně I</vt:lpstr>
      <vt:lpstr>Punkční jehla pro sternální punkci</vt:lpstr>
      <vt:lpstr>Punkce kostní dřeně II</vt:lpstr>
      <vt:lpstr>Prezentace aplikace PowerPoint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Jitka Skládaná</dc:creator>
  <cp:lastModifiedBy>Hana Matějovská Kubešová</cp:lastModifiedBy>
  <cp:revision>212</cp:revision>
  <cp:lastPrinted>1601-01-01T00:00:00Z</cp:lastPrinted>
  <dcterms:created xsi:type="dcterms:W3CDTF">2021-04-27T07:29:37Z</dcterms:created>
  <dcterms:modified xsi:type="dcterms:W3CDTF">2021-09-10T12:17:48Z</dcterms:modified>
</cp:coreProperties>
</file>