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5" r:id="rId13"/>
    <p:sldId id="267" r:id="rId14"/>
    <p:sldId id="262" r:id="rId15"/>
    <p:sldId id="302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4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60E5-C9CF-4DD5-A214-2C0A403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0B58-6F80-44DA-BCF2-C8018F01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4DD8-7531-41D2-B330-A3AD650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7C1F2-6D9A-41C3-9388-FC186C980A3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4580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462FB-B4F0-4D75-B602-97DA22B1F8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1948-9EF3-4F8B-BA9C-264FDB8251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C47E-4569-4ED5-BD12-28DE2B7499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F0AE1FC-DAAE-4844-9061-9AEF2B5D76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9520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AC982C-1158-4888-AC95-8810FBF492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0AA0CE-7B6E-4AF7-B39A-6B384FCAC2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51AB58-1F1D-4E7D-824F-48A368D402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56F3BB6-1483-4866-922F-D6635D2959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23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900365"/>
            <a:ext cx="11731459" cy="117158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altLang="cs-CZ" sz="5000" dirty="0"/>
              <a:t>Anestezie, operační výkon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065E7519-9118-45E4-9695-6C7986CD4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2190394"/>
          </a:xfrm>
        </p:spPr>
        <p:txBody>
          <a:bodyPr/>
          <a:lstStyle/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Anestézie lokální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Anestézie celková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Rizika celkové anestézie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Instrumentace drobných výkonů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Příprava pacienta k operaci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Odpověď organizmu na trauma a operaci</a:t>
            </a:r>
          </a:p>
          <a:p>
            <a:pPr fontAlgn="auto">
              <a:lnSpc>
                <a:spcPct val="80000"/>
              </a:lnSpc>
              <a:defRPr/>
            </a:pPr>
            <a:r>
              <a:rPr lang="cs-CZ" sz="2500" b="1" dirty="0">
                <a:solidFill>
                  <a:schemeClr val="tx2"/>
                </a:solidFill>
              </a:rPr>
              <a:t>Pooperační komplikace</a:t>
            </a: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B695A4C-7C85-4DE0-BE55-793F05971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Odpověď organizmu na trauma a operaci 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3F1A2F5-1F23-4305-B356-3DB33F12A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reakce útěku a boje 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dochází k nadprodukci katecholaminů, steroidů – stresová reakce, v organismu se projeví leukocytózou, hyperglykémií, tachykardií, hypertenzí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retence tekutin 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SIADH – </a:t>
            </a:r>
            <a:r>
              <a:rPr lang="cs-CZ" sz="2200" dirty="0" err="1"/>
              <a:t>sy</a:t>
            </a:r>
            <a:r>
              <a:rPr lang="cs-CZ" sz="2200" dirty="0"/>
              <a:t> neadekvátní sekrece ADH – retence tekutin, pozitivní bilance tekutin, nárůst hmotnosti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738B6E-6E5D-425C-ADF4-13547D3AA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83BA8B-A85D-4DED-8214-5142540A97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508275C-5862-47BD-8F41-6A9684765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Odpověď organizmu na trauma a operaci II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7466660-B267-474C-AFBA-525B4D5AB8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katabolizmus 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odpadní produkty – zvýšená osmotická nálož, retence N-látek, nutnost adekvátní hydratace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resorpční teploty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resorpce hematomů a tkáňového detritu, obvykle do 38.5</a:t>
            </a:r>
            <a:r>
              <a:rPr lang="cs-CZ" sz="2200" baseline="30000" dirty="0"/>
              <a:t>o</a:t>
            </a:r>
            <a:r>
              <a:rPr lang="cs-CZ" sz="2200" dirty="0"/>
              <a:t>C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anabolizmus </a:t>
            </a:r>
            <a:r>
              <a:rPr lang="cs-CZ" sz="2200" dirty="0">
                <a:solidFill>
                  <a:srgbClr val="00FF00"/>
                </a:solidFill>
              </a:rPr>
              <a:t> </a:t>
            </a:r>
          </a:p>
          <a:p>
            <a:pPr eaLnBrk="1" fontAlgn="auto" hangingPunct="1">
              <a:defRPr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97DF70-289E-46C5-B1BC-A103247958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AF2F1C-EF5A-4FC3-8F4D-4144986CE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20E8EC9-3C58-4AED-896E-7E54196E5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Pooperační komplikace 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8A7A1BE-4B91-414F-9113-20EE305EAC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zahlenění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útlum dýchání a reflexů po anestézii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snížení dýchacích pohybů pro bolesti, imobilita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hypersekrece hlenu  zejm. u kuřáků, pac. s plicním onemocněním 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hypostatická pneumonie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prevence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hydratace, analgetika, časná mobilizace, </a:t>
            </a:r>
            <a:r>
              <a:rPr lang="cs-CZ" sz="2200" dirty="0" err="1"/>
              <a:t>vertikalizace</a:t>
            </a:r>
            <a:r>
              <a:rPr lang="cs-CZ" sz="2200" dirty="0"/>
              <a:t>, </a:t>
            </a:r>
            <a:r>
              <a:rPr lang="cs-CZ" sz="2200" dirty="0" err="1"/>
              <a:t>mukolytika</a:t>
            </a:r>
            <a:r>
              <a:rPr lang="cs-CZ" sz="2200" dirty="0"/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A935B9-21FD-4089-999D-9E71F8199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6FF132-5EF8-48F5-A9A1-A9B81662F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ED40F26-4ACD-456E-9962-617A39664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Pooperační komplikace II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453F550-CB6E-4CD7-9C6E-FFDA35D493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TEN - PE, </a:t>
            </a:r>
            <a:r>
              <a:rPr lang="cs-CZ" sz="2200" b="1" dirty="0" err="1">
                <a:solidFill>
                  <a:schemeClr val="tx2"/>
                </a:solidFill>
              </a:rPr>
              <a:t>flebotrombozy</a:t>
            </a:r>
            <a:r>
              <a:rPr lang="cs-CZ" sz="2200" b="1" dirty="0">
                <a:solidFill>
                  <a:schemeClr val="tx2"/>
                </a:solidFill>
              </a:rPr>
              <a:t>, tromboflebitidy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dehydratace, oblenění průtoku, poranění endotelu, tkání, přidružená onemocnění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prevence 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hydratace, časná mobilizace, bandáže DKK, profylaktické podávání LMWH je standardem</a:t>
            </a:r>
          </a:p>
          <a:p>
            <a:pPr eaLnBrk="1" fontAlgn="auto" hangingPunct="1">
              <a:buFontTx/>
              <a:buNone/>
              <a:defRPr/>
            </a:pPr>
            <a:r>
              <a:rPr lang="cs-CZ" dirty="0"/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19C771-7485-421B-A022-3F7BEB4DA5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2A7C0C-3F03-4A4E-9EBC-5258D1DB7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258A52E-853C-4507-A74E-E2DBC1E52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Pooperační komplikace III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C85BDC7-2E14-41B6-9DC6-6EDDFE473F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zánětlivé komplikace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lokální a celkové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oslabení, křehcí, </a:t>
            </a:r>
            <a:r>
              <a:rPr lang="cs-CZ" sz="2200" dirty="0" err="1"/>
              <a:t>imunokompromitovaní</a:t>
            </a:r>
            <a:r>
              <a:rPr lang="cs-CZ" sz="2200" dirty="0"/>
              <a:t> pacienti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infikovaná rána, hojení per </a:t>
            </a:r>
            <a:r>
              <a:rPr lang="cs-CZ" sz="2200" dirty="0" err="1"/>
              <a:t>secundam</a:t>
            </a:r>
            <a:endParaRPr lang="cs-CZ" sz="2200" dirty="0"/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septické stavy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prevence</a:t>
            </a:r>
            <a:r>
              <a:rPr lang="cs-CZ" sz="2200" dirty="0"/>
              <a:t> – udržení dobrého stavu výživy, </a:t>
            </a:r>
            <a:r>
              <a:rPr lang="cs-CZ" sz="2200" dirty="0" err="1"/>
              <a:t>sipping</a:t>
            </a:r>
            <a:endParaRPr lang="cs-CZ" sz="2200" dirty="0"/>
          </a:p>
          <a:p>
            <a:pPr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cs-CZ" sz="2200" dirty="0"/>
              <a:t>                   -  aseptické postupy</a:t>
            </a:r>
          </a:p>
          <a:p>
            <a:pPr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cs-CZ" sz="2200" dirty="0"/>
              <a:t>                   -  preventivní antibiotická léčba</a:t>
            </a:r>
          </a:p>
          <a:p>
            <a:pPr eaLnBrk="1" fontAlgn="auto" hangingPunct="1">
              <a:lnSpc>
                <a:spcPct val="110000"/>
              </a:lnSpc>
              <a:buFontTx/>
              <a:buNone/>
              <a:defRPr/>
            </a:pPr>
            <a:r>
              <a:rPr lang="cs-CZ" sz="2200" dirty="0"/>
              <a:t>                   -  </a:t>
            </a:r>
            <a:r>
              <a:rPr lang="cs-CZ" sz="2200" dirty="0" err="1"/>
              <a:t>eventuelně</a:t>
            </a:r>
            <a:r>
              <a:rPr lang="cs-CZ" sz="2200" dirty="0"/>
              <a:t> imunologická podpora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febrilní stavy </a:t>
            </a:r>
            <a:r>
              <a:rPr lang="cs-CZ" sz="2200" dirty="0"/>
              <a:t>– resorpční teploty, </a:t>
            </a:r>
            <a:r>
              <a:rPr lang="cs-CZ" sz="2200" dirty="0" err="1"/>
              <a:t>katetrové</a:t>
            </a:r>
            <a:r>
              <a:rPr lang="cs-CZ" sz="2200" dirty="0"/>
              <a:t> sepse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384D43-4ACA-4949-A677-26693BACB4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7576F6-E7AE-4BE3-9F27-14DE99D81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Picture 4" descr="DSCF0112">
            <a:extLst>
              <a:ext uri="{FF2B5EF4-FFF2-40B4-BE49-F238E27FC236}">
                <a16:creationId xmlns:a16="http://schemas.microsoft.com/office/drawing/2014/main" id="{58D4D709-8ACD-49AD-B6E2-00254A7B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867" y="1794824"/>
            <a:ext cx="5520266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8DC07D-4014-459B-A6FC-27B505164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Anestézie místní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6008CB-D43D-480F-81D3-FAF04E6BF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lokální – infiltrační </a:t>
            </a:r>
            <a:r>
              <a:rPr lang="cs-CZ" sz="2200" dirty="0"/>
              <a:t>- vpich do místa zákroku (drobné zákroky, ošetření ran)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periferní svodná anestezie </a:t>
            </a:r>
            <a:r>
              <a:rPr lang="cs-CZ" sz="2200" dirty="0"/>
              <a:t>-</a:t>
            </a:r>
            <a:r>
              <a:rPr lang="cs-CZ" sz="2200" dirty="0">
                <a:solidFill>
                  <a:srgbClr val="00FF00"/>
                </a:solidFill>
              </a:rPr>
              <a:t> </a:t>
            </a:r>
            <a:r>
              <a:rPr lang="cs-CZ" sz="2200" dirty="0"/>
              <a:t>blokády nervových pletení a jednotlivých nervů (stomatologie, nejčastěji horní končetina)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centrální svodné anestezie</a:t>
            </a:r>
          </a:p>
          <a:p>
            <a:pPr fontAlgn="auto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i="1" dirty="0">
                <a:solidFill>
                  <a:schemeClr val="tx2"/>
                </a:solidFill>
              </a:rPr>
              <a:t>subarachnoidální (spinální)</a:t>
            </a:r>
            <a:r>
              <a:rPr lang="cs-CZ" sz="2200" dirty="0"/>
              <a:t> - bezpečná, spolehlivá metoda - pro chirurgické výkony,    ortopedické, gynekologické - SC</a:t>
            </a:r>
          </a:p>
          <a:p>
            <a:pPr fontAlgn="auto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i="1" dirty="0">
                <a:solidFill>
                  <a:schemeClr val="tx2"/>
                </a:solidFill>
              </a:rPr>
              <a:t>epidurální</a:t>
            </a:r>
            <a:r>
              <a:rPr lang="cs-CZ" sz="2200" dirty="0"/>
              <a:t> – dolní polovina těla (ortopedické výkony, TEP, cévní operace DKK)</a:t>
            </a:r>
          </a:p>
          <a:p>
            <a:pPr eaLnBrk="1" fontAlgn="auto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aseptické podmínky</a:t>
            </a:r>
          </a:p>
          <a:p>
            <a:pPr eaLnBrk="1" fontAlgn="auto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volba anestetika (CAVE alergie na </a:t>
            </a:r>
            <a:r>
              <a:rPr lang="cs-CZ" sz="2200" dirty="0" err="1"/>
              <a:t>procain</a:t>
            </a:r>
            <a:r>
              <a:rPr lang="cs-CZ" sz="2200" dirty="0"/>
              <a:t>)</a:t>
            </a:r>
          </a:p>
          <a:p>
            <a:pPr eaLnBrk="1" fontAlgn="auto" hangingPunct="1">
              <a:lnSpc>
                <a:spcPct val="90000"/>
              </a:lnSpc>
              <a:defRPr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9CD9EA-82B8-4376-9127-DE369780B1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2D667A-D067-40C6-8C14-D78D5C7E7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34503D5E-74FA-49B1-AD09-9E6A483DD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Anestézie svodná na ruce</a:t>
            </a:r>
          </a:p>
        </p:txBody>
      </p:sp>
      <p:pic>
        <p:nvPicPr>
          <p:cNvPr id="7170" name="Picture 5">
            <a:extLst>
              <a:ext uri="{FF2B5EF4-FFF2-40B4-BE49-F238E27FC236}">
                <a16:creationId xmlns:a16="http://schemas.microsoft.com/office/drawing/2014/main" id="{67C486D3-3A3C-4A40-B920-F9E1A40A3F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388210"/>
            <a:ext cx="3493798" cy="4623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7">
            <a:extLst>
              <a:ext uri="{FF2B5EF4-FFF2-40B4-BE49-F238E27FC236}">
                <a16:creationId xmlns:a16="http://schemas.microsoft.com/office/drawing/2014/main" id="{1E3707EE-E8E6-434A-A390-E30A550CFC2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33" y="1388211"/>
            <a:ext cx="3470933" cy="46231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D49F3B-1CBB-4D82-A0B4-22F32EF89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F14016-485A-46EF-9541-544E42E13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3CD5CF00-88FC-47A3-BC06-8E783BB0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Anestézie svodná na noze</a:t>
            </a:r>
          </a:p>
        </p:txBody>
      </p:sp>
      <p:pic>
        <p:nvPicPr>
          <p:cNvPr id="8194" name="Picture 5">
            <a:extLst>
              <a:ext uri="{FF2B5EF4-FFF2-40B4-BE49-F238E27FC236}">
                <a16:creationId xmlns:a16="http://schemas.microsoft.com/office/drawing/2014/main" id="{2A5EF858-2983-41CB-9632-755BB47680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999" y="1461537"/>
            <a:ext cx="4574775" cy="4477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7">
            <a:extLst>
              <a:ext uri="{FF2B5EF4-FFF2-40B4-BE49-F238E27FC236}">
                <a16:creationId xmlns:a16="http://schemas.microsoft.com/office/drawing/2014/main" id="{9F9DE33F-1DDF-49F5-9C38-F34F6F71DF9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31" y="1460250"/>
            <a:ext cx="3969891" cy="447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51EB88-1AF0-4CB2-BC36-53CF649BC9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425D65-DEA9-4616-99A5-19B38A508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143BFA-70C3-4D38-B5D9-ACE5FC6E3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2B99BA-017C-4294-AD86-2FBC1784D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1329106-9048-4245-9EF8-842AA3C7F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Celková anestézie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39EA212-D8DA-48F2-BE29-B14472A246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krátkodobá</a:t>
            </a:r>
            <a:r>
              <a:rPr lang="cs-CZ" sz="2200" dirty="0"/>
              <a:t> – </a:t>
            </a:r>
            <a:r>
              <a:rPr lang="cs-CZ" sz="2200" dirty="0" err="1"/>
              <a:t>iv</a:t>
            </a:r>
            <a:r>
              <a:rPr lang="cs-CZ" sz="2200" dirty="0"/>
              <a:t>. nejčastěji </a:t>
            </a:r>
            <a:r>
              <a:rPr lang="cs-CZ" sz="2200" dirty="0" err="1"/>
              <a:t>propofol</a:t>
            </a:r>
            <a:r>
              <a:rPr lang="cs-CZ" sz="2200" dirty="0"/>
              <a:t>, děti a v terénu </a:t>
            </a:r>
            <a:r>
              <a:rPr lang="cs-CZ" sz="2200" dirty="0" err="1"/>
              <a:t>ketamin</a:t>
            </a:r>
            <a:r>
              <a:rPr lang="cs-CZ" sz="2200" dirty="0"/>
              <a:t> v kombinaci s </a:t>
            </a:r>
            <a:r>
              <a:rPr lang="cs-CZ" sz="2200" dirty="0" err="1"/>
              <a:t>opiody</a:t>
            </a:r>
            <a:r>
              <a:rPr lang="cs-CZ" sz="2200" dirty="0"/>
              <a:t>, inhalační – maskou, (</a:t>
            </a:r>
            <a:r>
              <a:rPr lang="cs-CZ" sz="2200" dirty="0" err="1"/>
              <a:t>isofluran</a:t>
            </a:r>
            <a:r>
              <a:rPr lang="cs-CZ" sz="2200" dirty="0"/>
              <a:t>, </a:t>
            </a:r>
            <a:r>
              <a:rPr lang="cs-CZ" sz="2200" dirty="0" err="1"/>
              <a:t>sevofluran</a:t>
            </a:r>
            <a:r>
              <a:rPr lang="cs-CZ" sz="2200" dirty="0"/>
              <a:t>, </a:t>
            </a:r>
            <a:r>
              <a:rPr lang="cs-CZ" sz="2200" dirty="0" err="1"/>
              <a:t>entonox</a:t>
            </a:r>
            <a:r>
              <a:rPr lang="cs-CZ" sz="2200" dirty="0"/>
              <a:t>)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indikace – incize abscesů, ITP, </a:t>
            </a:r>
            <a:r>
              <a:rPr lang="cs-CZ" sz="2200" dirty="0" err="1"/>
              <a:t>kardioverze</a:t>
            </a:r>
            <a:r>
              <a:rPr lang="cs-CZ" sz="2200" dirty="0"/>
              <a:t>, bronchoskopie apod.- event. </a:t>
            </a:r>
            <a:r>
              <a:rPr lang="cs-CZ" sz="2200" dirty="0" err="1"/>
              <a:t>analgosedace</a:t>
            </a:r>
            <a:r>
              <a:rPr lang="cs-CZ" sz="2200" dirty="0"/>
              <a:t> (</a:t>
            </a:r>
            <a:r>
              <a:rPr lang="cs-CZ" sz="2200" dirty="0" err="1"/>
              <a:t>dormicum</a:t>
            </a:r>
            <a:r>
              <a:rPr lang="cs-CZ" sz="2200" dirty="0"/>
              <a:t>)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intubace připravena jen pro případ komplikací, pacient dýchá spontánně</a:t>
            </a:r>
          </a:p>
          <a:p>
            <a:pPr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dlouhodobá</a:t>
            </a:r>
            <a:r>
              <a:rPr lang="cs-CZ" sz="2200" dirty="0"/>
              <a:t> – intubace s řízenou ventilací, </a:t>
            </a:r>
            <a:r>
              <a:rPr lang="cs-CZ" sz="2200" dirty="0" err="1"/>
              <a:t>myorelaxace</a:t>
            </a:r>
            <a:endParaRPr lang="cs-CZ" sz="2200" dirty="0"/>
          </a:p>
          <a:p>
            <a:pPr eaLnBrk="1" fontAlgn="auto" hangingPunct="1">
              <a:defRPr/>
            </a:pPr>
            <a:r>
              <a:rPr lang="cs-CZ" sz="2200" dirty="0"/>
              <a:t>úvod – </a:t>
            </a:r>
            <a:r>
              <a:rPr lang="cs-CZ" sz="2200" dirty="0" err="1"/>
              <a:t>iv</a:t>
            </a:r>
            <a:r>
              <a:rPr lang="cs-CZ" sz="2200" dirty="0"/>
              <a:t>. krátkodobé hypnotikum, </a:t>
            </a:r>
            <a:r>
              <a:rPr lang="cs-CZ" sz="2200" dirty="0" err="1"/>
              <a:t>myorelaxans</a:t>
            </a:r>
            <a:r>
              <a:rPr lang="cs-CZ" sz="2200" dirty="0"/>
              <a:t> (</a:t>
            </a:r>
            <a:r>
              <a:rPr lang="cs-CZ" sz="2200" dirty="0" err="1"/>
              <a:t>sukcinylcholin</a:t>
            </a:r>
            <a:r>
              <a:rPr lang="cs-CZ" sz="2200" dirty="0"/>
              <a:t>, </a:t>
            </a:r>
            <a:r>
              <a:rPr lang="cs-CZ" sz="2200" dirty="0" err="1"/>
              <a:t>rocuronium-Esmeron</a:t>
            </a:r>
            <a:r>
              <a:rPr lang="cs-CZ" sz="2200" dirty="0"/>
              <a:t>), </a:t>
            </a:r>
            <a:r>
              <a:rPr lang="cs-CZ" sz="2200" dirty="0" err="1"/>
              <a:t>propofol</a:t>
            </a:r>
            <a:r>
              <a:rPr lang="cs-CZ" sz="2200" dirty="0"/>
              <a:t> + </a:t>
            </a:r>
            <a:r>
              <a:rPr lang="cs-CZ" sz="2200" dirty="0" err="1"/>
              <a:t>opioid</a:t>
            </a:r>
            <a:r>
              <a:rPr lang="cs-CZ" sz="2200" dirty="0"/>
              <a:t> </a:t>
            </a:r>
            <a:r>
              <a:rPr lang="cs-CZ" sz="2200" dirty="0" err="1"/>
              <a:t>fentanyl</a:t>
            </a:r>
            <a:r>
              <a:rPr lang="cs-CZ" sz="2200" dirty="0"/>
              <a:t>, </a:t>
            </a:r>
            <a:r>
              <a:rPr lang="cs-CZ" sz="2200" dirty="0" err="1"/>
              <a:t>sufentanil</a:t>
            </a:r>
            <a:r>
              <a:rPr lang="cs-CZ" sz="2200" dirty="0"/>
              <a:t>)</a:t>
            </a:r>
          </a:p>
          <a:p>
            <a:pPr eaLnBrk="1" fontAlgn="auto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D6888AD-0F89-4A2D-BF24-F23765BDE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Rizika a komplikace celkové anestézie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8721A78-68B2-4C64-BDFE-535F49289F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 err="1">
                <a:solidFill>
                  <a:schemeClr val="tx2"/>
                </a:solidFill>
              </a:rPr>
              <a:t>myorelaxace</a:t>
            </a:r>
            <a:r>
              <a:rPr lang="cs-CZ" sz="2200" dirty="0"/>
              <a:t>  </a:t>
            </a:r>
          </a:p>
          <a:p>
            <a:pPr eaLnBrk="1" fontAlgn="auto" hangingPunct="1">
              <a:lnSpc>
                <a:spcPct val="110000"/>
              </a:lnSpc>
              <a:defRPr/>
            </a:pPr>
            <a:r>
              <a:rPr lang="cs-CZ" sz="2200" dirty="0"/>
              <a:t>poranění nervových vláken</a:t>
            </a:r>
          </a:p>
          <a:p>
            <a:pPr eaLnBrk="1" fontAlgn="auto" hangingPunct="1">
              <a:lnSpc>
                <a:spcPct val="110000"/>
              </a:lnSpc>
              <a:defRPr/>
            </a:pPr>
            <a:r>
              <a:rPr lang="cs-CZ" sz="2200" dirty="0"/>
              <a:t>poruchy dýchání po probuzení</a:t>
            </a:r>
          </a:p>
          <a:p>
            <a:pPr eaLnBrk="1" fontAlgn="auto" hangingPunct="1">
              <a:lnSpc>
                <a:spcPct val="110000"/>
              </a:lnSpc>
              <a:defRPr/>
            </a:pPr>
            <a:r>
              <a:rPr lang="cs-CZ" sz="2200" dirty="0"/>
              <a:t>komprese žil proti podložce</a:t>
            </a:r>
          </a:p>
          <a:p>
            <a:pPr eaLnBrk="1" fontAlgn="auto" hangingPunct="1">
              <a:lnSpc>
                <a:spcPct val="110000"/>
              </a:lnSpc>
              <a:defRPr/>
            </a:pPr>
            <a:r>
              <a:rPr lang="cs-CZ" sz="2200" dirty="0"/>
              <a:t>aspirace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centrální účinek farmak</a:t>
            </a:r>
          </a:p>
          <a:p>
            <a:pPr eaLnBrk="1" fontAlgn="auto" hangingPunct="1">
              <a:lnSpc>
                <a:spcPct val="110000"/>
              </a:lnSpc>
              <a:defRPr/>
            </a:pPr>
            <a:r>
              <a:rPr lang="cs-CZ" sz="2200" dirty="0"/>
              <a:t>protrahované tlumení, poruchy vědomí</a:t>
            </a:r>
          </a:p>
          <a:p>
            <a:pPr eaLnBrk="1" fontAlgn="auto" hangingPunct="1">
              <a:lnSpc>
                <a:spcPct val="110000"/>
              </a:lnSpc>
              <a:defRPr/>
            </a:pPr>
            <a:r>
              <a:rPr lang="cs-CZ" sz="2200" dirty="0"/>
              <a:t>hypotenze</a:t>
            </a:r>
          </a:p>
          <a:p>
            <a:pPr eaLnBrk="1" fontAlgn="auto" hangingPunct="1">
              <a:lnSpc>
                <a:spcPct val="110000"/>
              </a:lnSpc>
              <a:defRPr/>
            </a:pPr>
            <a:r>
              <a:rPr lang="cs-CZ" sz="2200" dirty="0"/>
              <a:t>zmatenost, delirantní stavy</a:t>
            </a:r>
          </a:p>
          <a:p>
            <a:pPr eaLnBrk="1" fontAlgn="auto" hangingPunct="1">
              <a:lnSpc>
                <a:spcPct val="110000"/>
              </a:lnSpc>
              <a:defRPr/>
            </a:pPr>
            <a:r>
              <a:rPr lang="cs-CZ" sz="2200" dirty="0"/>
              <a:t>zvracení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4A9D9D-93C5-42F5-823D-FB1635362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8566B6-0D39-4C19-B876-BEEF1DB91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288E32-54E8-4833-9D6B-A14E602AB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Instrumentace u drobných výkonů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43A170A-29E7-4B91-B5BF-868FDD05F5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příprava stolku</a:t>
            </a:r>
          </a:p>
          <a:p>
            <a:pPr marL="702000" indent="-342000"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projít celý výkon, ke každému kroku nástroje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příprava pacienta</a:t>
            </a:r>
          </a:p>
          <a:p>
            <a:pPr marL="702000" indent="-342000"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vysvětlení, uklidnění, zpřístupnění operačního pole, oholení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vlastní výkon </a:t>
            </a:r>
          </a:p>
          <a:p>
            <a:pPr marL="702900" indent="-342900"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sledovat, rychle reagovat 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ošetření rány, operačního pole </a:t>
            </a:r>
          </a:p>
          <a:p>
            <a:pPr marL="702900" indent="-342900"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dezinfekce a krytí dle domluvy s lékařem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96AF7F-F478-47C6-9027-2DD5CF04D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3E46BB-15D1-4F18-8B89-45D128333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10D8C44-189F-4E23-8B01-F6F15CE5F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Příprava pacienta k operaci 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AC656EC-B515-462F-961D-CA345A6BB1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předoperační vyšetření - PL /ASA I/ x internista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dle operačního výkonu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KO, koagulace, KS, biochemie, </a:t>
            </a:r>
            <a:r>
              <a:rPr lang="cs-CZ" sz="2200" dirty="0" err="1"/>
              <a:t>HBsAg</a:t>
            </a:r>
            <a:r>
              <a:rPr lang="cs-CZ" sz="2200" dirty="0"/>
              <a:t>, moč + sed,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EKG, RTG S+P (nad 50 let)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poučení pacienta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</a:rPr>
              <a:t>speciální příprava dle výkonu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kardiaci, pacienti s plicním onemocněním, diabetici – převod na krátkodobý inzulin /pokud bude přerušen příjem potravy/</a:t>
            </a:r>
          </a:p>
          <a:p>
            <a:pPr eaLnBrk="1" fontAlgn="auto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příprava GIT – dezinfekce střeva, vyprázdnění </a:t>
            </a:r>
            <a:endParaRPr lang="cs-CZ" sz="2200" dirty="0">
              <a:solidFill>
                <a:srgbClr val="00FF00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96ECA7-2C4F-499C-AB46-EDAE6A838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D207DB-0408-4B87-BE47-B31EA64265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89C2DC-C8EF-48E6-9033-135C9AAF9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Příprava pacienta k operaci II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F5EE1C3-67A4-4CFA-B7E7-970A70AF0A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dirty="0"/>
              <a:t>hladovění co nejkratší – prázdné střevo působí imunosupresivně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dirty="0"/>
              <a:t>nepřerušovat příjem tekutin </a:t>
            </a:r>
            <a:r>
              <a:rPr lang="cs-CZ" sz="2200" dirty="0" err="1"/>
              <a:t>p.o</a:t>
            </a:r>
            <a:r>
              <a:rPr lang="cs-CZ" sz="2200" dirty="0"/>
              <a:t>., </a:t>
            </a:r>
            <a:r>
              <a:rPr lang="cs-CZ" sz="2200" dirty="0" err="1"/>
              <a:t>i.v</a:t>
            </a:r>
            <a:r>
              <a:rPr lang="cs-CZ" sz="2200" dirty="0"/>
              <a:t>.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dirty="0"/>
              <a:t>holení kůže - na mokro den před operací, na sucho v den operace (podráždění dezinfekcí)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dirty="0"/>
              <a:t>bandáže DKK – prevence TEN – poranění endotelu v průběhu </a:t>
            </a:r>
            <a:r>
              <a:rPr lang="cs-CZ" sz="2200" dirty="0" err="1"/>
              <a:t>myorelaxace</a:t>
            </a:r>
            <a:endParaRPr lang="cs-CZ" sz="2200" dirty="0"/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dirty="0"/>
              <a:t>vyjmutí zubních náhrad</a:t>
            </a:r>
          </a:p>
          <a:p>
            <a:pPr eaLnBrk="1" fontAlgn="auto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cs-CZ" sz="2200" dirty="0"/>
              <a:t>odstranění šperků – prsteny, přívěsky, náušnice – prevence konfliktů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B7E133-CF5A-47D3-99E6-6335BAD674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3A31D4-1DE9-4F11-B3E6-6F9AA2844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2846</TotalTime>
  <Words>862</Words>
  <Application>Microsoft Office PowerPoint</Application>
  <PresentationFormat>Širokoúhlá obrazovka</PresentationFormat>
  <Paragraphs>125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Anestezie, operační výkon</vt:lpstr>
      <vt:lpstr>Anestézie místní </vt:lpstr>
      <vt:lpstr>Anestézie svodná na ruce</vt:lpstr>
      <vt:lpstr>Anestézie svodná na noze</vt:lpstr>
      <vt:lpstr>Celková anestézie  </vt:lpstr>
      <vt:lpstr>Rizika a komplikace celkové anestézie</vt:lpstr>
      <vt:lpstr>Instrumentace u drobných výkonů</vt:lpstr>
      <vt:lpstr>Příprava pacienta k operaci I</vt:lpstr>
      <vt:lpstr>Příprava pacienta k operaci II</vt:lpstr>
      <vt:lpstr>Odpověď organizmu na trauma a operaci I</vt:lpstr>
      <vt:lpstr>Odpověď organizmu na trauma a operaci II</vt:lpstr>
      <vt:lpstr>Pooperační komplikace I</vt:lpstr>
      <vt:lpstr>Pooperační komplikace II</vt:lpstr>
      <vt:lpstr>Pooperační komplikace III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222</cp:revision>
  <cp:lastPrinted>1601-01-01T00:00:00Z</cp:lastPrinted>
  <dcterms:created xsi:type="dcterms:W3CDTF">2021-04-27T07:29:37Z</dcterms:created>
  <dcterms:modified xsi:type="dcterms:W3CDTF">2021-09-10T12:46:59Z</dcterms:modified>
</cp:coreProperties>
</file>