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7" r:id="rId4"/>
    <p:sldId id="27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302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75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466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C0C2-94E5-4A25-A974-4AF5C12FA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2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D60E5-C9CF-4DD5-A214-2C0A4030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A0B58-6F80-44DA-BCF2-C8018F01D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64DD8-7531-41D2-B330-A3AD650F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7C1F2-6D9A-41C3-9388-FC186C980A34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945803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462FB-B4F0-4D75-B602-97DA22B1F8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B1948-9EF3-4F8B-BA9C-264FDB82512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1C47E-4569-4ED5-BD12-28DE2B7499D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F0AE1FC-DAAE-4844-9061-9AEF2B5D76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9520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AC982C-1158-4888-AC95-8810FBF4923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0AA0CE-7B6E-4AF7-B39A-6B384FCAC2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51AB58-1F1D-4E7D-824F-48A368D4027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56F3BB6-1483-4866-922F-D6635D2959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237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  <p:sldLayoutId id="2147483701" r:id="rId22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4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1" y="2900365"/>
            <a:ext cx="11731459" cy="1171580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ts val="600"/>
              </a:spcBef>
              <a:buSzPct val="95000"/>
            </a:pPr>
            <a:r>
              <a:rPr lang="cs-CZ" sz="5000" dirty="0"/>
              <a:t>Katetry, kanyly, drény</a:t>
            </a: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9" name="Podnadpis 8">
            <a:extLst>
              <a:ext uri="{FF2B5EF4-FFF2-40B4-BE49-F238E27FC236}">
                <a16:creationId xmlns:a16="http://schemas.microsoft.com/office/drawing/2014/main" id="{065E7519-9118-45E4-9695-6C7986CD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190394"/>
          </a:xfrm>
        </p:spPr>
        <p:txBody>
          <a:bodyPr/>
          <a:lstStyle/>
          <a:p>
            <a:pPr fontAlgn="auto">
              <a:lnSpc>
                <a:spcPct val="80000"/>
              </a:lnSpc>
              <a:defRPr/>
            </a:pPr>
            <a:r>
              <a:rPr lang="cs-CZ" sz="2500" b="1" dirty="0">
                <a:solidFill>
                  <a:schemeClr val="tx2"/>
                </a:solidFill>
              </a:rPr>
              <a:t>Operační rána</a:t>
            </a:r>
          </a:p>
          <a:p>
            <a:pPr fontAlgn="auto">
              <a:lnSpc>
                <a:spcPct val="80000"/>
              </a:lnSpc>
              <a:defRPr/>
            </a:pPr>
            <a:r>
              <a:rPr lang="cs-CZ" sz="2500" b="1" dirty="0">
                <a:solidFill>
                  <a:schemeClr val="tx2"/>
                </a:solidFill>
              </a:rPr>
              <a:t>Hernie</a:t>
            </a:r>
          </a:p>
          <a:p>
            <a:pPr fontAlgn="auto">
              <a:lnSpc>
                <a:spcPct val="80000"/>
              </a:lnSpc>
              <a:defRPr/>
            </a:pPr>
            <a:r>
              <a:rPr lang="cs-CZ" sz="2500" b="1" dirty="0">
                <a:solidFill>
                  <a:schemeClr val="tx2"/>
                </a:solidFill>
              </a:rPr>
              <a:t>Obstrukční ikterus</a:t>
            </a:r>
          </a:p>
          <a:p>
            <a:pPr fontAlgn="auto">
              <a:lnSpc>
                <a:spcPct val="80000"/>
              </a:lnSpc>
              <a:defRPr/>
            </a:pPr>
            <a:r>
              <a:rPr lang="cs-CZ" sz="2500" b="1" dirty="0">
                <a:solidFill>
                  <a:schemeClr val="tx2"/>
                </a:solidFill>
              </a:rPr>
              <a:t>Náhlé příhody břišní</a:t>
            </a: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D010ED-F6B9-4C35-B544-70A0876565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EA55C9-9447-4478-92EF-01787828C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E912F03-520F-4A09-B875-15C789F98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/>
              <a:t>Operační rána II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A8501C3-7E74-46EE-8201-4F6ABB85A7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opakované intervence – v případě hnisání opakované revize, sutura jen provizorní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 err="1"/>
              <a:t>seromy</a:t>
            </a:r>
            <a:r>
              <a:rPr lang="cs-CZ" sz="2200" dirty="0"/>
              <a:t> v ráně – kolekce jantarové tekutiny čiré či zkalené, tendence k infikování – rozpuštění stehu, vyprázdnění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hematomy v ráně – kolekce krve, tendence k hnisání – rozpuštění stehu, vyprázdnění</a:t>
            </a:r>
          </a:p>
          <a:p>
            <a:pPr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323240-D656-4140-83B1-6C4DA0DBC3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2F168E-9697-492A-B7E3-3C591321C6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FD11C169-B1C7-4536-90B9-8EB8BA43D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/>
              <a:t>Operační rána III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8E70F96-F6FC-42A7-B664-A474CC0A08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fontAlgn="auto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cs-CZ" sz="2400" dirty="0"/>
              <a:t>dehiscence rány – porušení stehů, rozestoupení okrajů rány, v případě břicha až eventrace orgánů</a:t>
            </a:r>
          </a:p>
          <a:p>
            <a:pPr lvl="1" eaLnBrk="1" fontAlgn="auto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cs-CZ" sz="2400" dirty="0"/>
              <a:t>nesnášenlivost šicího materiálu – i několik let po operaci vypuzuje podkoží steh – většinou s granulomem nebo hnisavou cystou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FC350B-303F-4CE6-8F69-6DF306E64D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DAEBDD-8F21-4459-889E-A43FA39CB0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664268E8-0D80-46A1-947F-9C1D37824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Hernie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D409F8-C6D9-4E24-B42A-76ACCE18E1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cs-CZ" sz="2150" dirty="0"/>
              <a:t>vyklenování defektem (kýlní brankou) kýlním vakem tvořený peritoneem a obsahující orgány dutiny  břišní (kýlní obsah)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pupeční</a:t>
            </a:r>
            <a:r>
              <a:rPr lang="cs-CZ" sz="2150" dirty="0"/>
              <a:t> (umbilikální)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femorální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brániční</a:t>
            </a:r>
            <a:r>
              <a:rPr lang="cs-CZ" sz="2150" dirty="0"/>
              <a:t> (branka defektem v bránici)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v jizvě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svalová dehiscence diastáza</a:t>
            </a:r>
            <a:r>
              <a:rPr lang="cs-CZ" sz="2150" dirty="0"/>
              <a:t> - rozestup břišní stěny, u žen po porodu, obézní pacienti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reponibilní, </a:t>
            </a:r>
            <a:r>
              <a:rPr lang="cs-CZ" sz="2150" dirty="0" err="1">
                <a:solidFill>
                  <a:schemeClr val="accent1"/>
                </a:solidFill>
              </a:rPr>
              <a:t>ireponibilní</a:t>
            </a:r>
            <a:r>
              <a:rPr lang="cs-CZ" sz="2150" dirty="0">
                <a:solidFill>
                  <a:schemeClr val="accent1"/>
                </a:solidFill>
              </a:rPr>
              <a:t>,</a:t>
            </a:r>
            <a:r>
              <a:rPr lang="cs-CZ" sz="2150" dirty="0"/>
              <a:t> velikost branky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tříselná</a:t>
            </a:r>
            <a:r>
              <a:rPr lang="cs-CZ" sz="2150" dirty="0"/>
              <a:t> – 79% všech kýl, více u mužů, dáno anatomickými poměry,  přímá,     nepřímá</a:t>
            </a:r>
          </a:p>
          <a:p>
            <a:pPr eaLnBrk="1" fontAlgn="auto" hangingPunct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2150" dirty="0"/>
              <a:t>možné komplikace inkarcerace střeva - ischemie střeva – </a:t>
            </a:r>
            <a:r>
              <a:rPr lang="cs-CZ" sz="2150" dirty="0" err="1"/>
              <a:t>nekroza</a:t>
            </a:r>
            <a:r>
              <a:rPr lang="cs-CZ" sz="2150" dirty="0"/>
              <a:t> - peritonitida</a:t>
            </a:r>
          </a:p>
          <a:p>
            <a:pPr eaLnBrk="1" fontAlgn="auto" hangingPunct="1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2150" dirty="0"/>
              <a:t>terapie chirurgická x odstranění kýlního vaku x sutura x síťka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EFCA18D-D739-463D-868E-D0F90892D3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187B7B-5390-45AB-BFD7-2EA81B18FD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4CB9183A-D008-4A63-9FDC-6AA4DE0CF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Obstrukční ikterus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90ACBAE-FB77-4DD9-BB4A-8F2CA3E759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cs-CZ" sz="2150" dirty="0"/>
              <a:t>obstrukce žlučových cest, návrat žluči přes jaterní sinusoidy do krve</a:t>
            </a:r>
          </a:p>
          <a:p>
            <a:pPr fontAlgn="auto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/>
              <a:t>může doprovázet akutní cholecystitidu nebo vzniká pozvolna – např. tu hlavy pankreatu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/>
              <a:t>klinicky se projeví ikterem se svěděním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/>
              <a:t>bílošedá </a:t>
            </a:r>
            <a:r>
              <a:rPr lang="cs-CZ" sz="2150" dirty="0" err="1"/>
              <a:t>acholická</a:t>
            </a:r>
            <a:r>
              <a:rPr lang="cs-CZ" sz="2150" dirty="0"/>
              <a:t> stolice, tmavá moč 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 err="1"/>
              <a:t>febrilie</a:t>
            </a:r>
            <a:r>
              <a:rPr lang="cs-CZ" sz="2150" dirty="0"/>
              <a:t> s třesavkami při současné </a:t>
            </a:r>
            <a:r>
              <a:rPr lang="cs-CZ" sz="2150" dirty="0" err="1"/>
              <a:t>cholangoitidě</a:t>
            </a:r>
            <a:endParaRPr lang="cs-CZ" sz="2150" dirty="0"/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diagnostika </a:t>
            </a:r>
            <a:r>
              <a:rPr lang="cs-CZ" sz="2150" dirty="0"/>
              <a:t>- klinicky ikterus kůže, sklér, laboratoř zvýšení bilirubinu, obstrukčních  jaterních enzymů GGT, ALP, CRP při </a:t>
            </a:r>
            <a:r>
              <a:rPr lang="cs-CZ" sz="2150" dirty="0" err="1"/>
              <a:t>cholangoitidě</a:t>
            </a:r>
            <a:endParaRPr lang="cs-CZ" sz="2150" dirty="0"/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/>
              <a:t>UZ jater, žlučových cest, pankreatu - dilatace ŽC - příčina obstrukce? tu, kámen,  </a:t>
            </a:r>
            <a:r>
              <a:rPr lang="cs-CZ" sz="2150" dirty="0" err="1"/>
              <a:t>stenoza</a:t>
            </a:r>
            <a:r>
              <a:rPr lang="cs-CZ" sz="2150" dirty="0"/>
              <a:t>, event. CT při nejasnostech na UZ</a:t>
            </a:r>
          </a:p>
          <a:p>
            <a:pPr eaLnBrk="1" fontAlgn="auto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sz="2150" dirty="0">
                <a:solidFill>
                  <a:schemeClr val="accent1"/>
                </a:solidFill>
              </a:rPr>
              <a:t>léčba</a:t>
            </a:r>
            <a:r>
              <a:rPr lang="cs-CZ" sz="2150" dirty="0"/>
              <a:t> - ERCP, chirurgická, při </a:t>
            </a:r>
            <a:r>
              <a:rPr lang="cs-CZ" sz="2150" dirty="0" err="1"/>
              <a:t>cholangoitidě</a:t>
            </a:r>
            <a:r>
              <a:rPr lang="cs-CZ" sz="2150" dirty="0"/>
              <a:t> nutno ATB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67101C-AF93-40BC-9113-ECF12454E8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59FD82-908A-4FD0-BDE1-199A53AFF7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CE7ADAF-AC64-4E5A-9578-C9CAF1F76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Náhlé příhody břišní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ADD1DB5-E876-4334-BB8C-F5676F6DF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akutní stav, projevující se silnou bolestí břicha, trvající méně než 24h, vyžadující urgentní diagnostiku a většinou chirurgický zákrok (úrazové x neúrazové) 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accent1"/>
                </a:solidFill>
              </a:rPr>
              <a:t>příznaky </a:t>
            </a:r>
            <a:r>
              <a:rPr lang="cs-CZ" sz="2200" dirty="0"/>
              <a:t>- bolest břicha, břišní </a:t>
            </a:r>
            <a:r>
              <a:rPr lang="cs-CZ" sz="2200" dirty="0" err="1"/>
              <a:t>dyskomfort</a:t>
            </a:r>
            <a:r>
              <a:rPr lang="cs-CZ" sz="2200" dirty="0"/>
              <a:t> , zástava plynů, stolice, event. průjem (paradoxní), zvracení,  tachykardie, </a:t>
            </a:r>
            <a:r>
              <a:rPr lang="cs-CZ" sz="2200" dirty="0" err="1"/>
              <a:t>febrilie</a:t>
            </a:r>
            <a:endParaRPr lang="cs-CZ" sz="2200" dirty="0"/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diagnostika</a:t>
            </a:r>
            <a:r>
              <a:rPr lang="cs-CZ" sz="2200" dirty="0"/>
              <a:t> - laboratoř: KO, </a:t>
            </a:r>
            <a:r>
              <a:rPr lang="cs-CZ" sz="2200" dirty="0" err="1"/>
              <a:t>moč+sed</a:t>
            </a:r>
            <a:r>
              <a:rPr lang="cs-CZ" sz="2200" dirty="0"/>
              <a:t>, urea, kreatinin, ionty, JT, AMS, </a:t>
            </a:r>
            <a:r>
              <a:rPr lang="cs-CZ" sz="2200" dirty="0" err="1"/>
              <a:t>hCG</a:t>
            </a:r>
            <a:r>
              <a:rPr lang="cs-CZ" sz="2200" dirty="0"/>
              <a:t>, CRP, zobrazovací metody: RTG, UZ, CT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5E188-7411-4A5B-9524-631D7FFA50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9241C2-AACE-40C6-B781-02D4B4BD70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2E887FE-EED4-4938-B3A9-7F300B79D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Akutní </a:t>
            </a:r>
            <a:r>
              <a:rPr lang="cs-CZ" dirty="0" err="1"/>
              <a:t>appendicitida</a:t>
            </a:r>
            <a:endParaRPr lang="cs-CZ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31BD46-1025-492F-80E9-8E7C429B0F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lvl="5" indent="-3429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  <a:defRPr/>
            </a:pPr>
            <a:r>
              <a:rPr lang="cs-CZ" sz="2200" spc="30" dirty="0"/>
              <a:t>zpočátku pocit </a:t>
            </a:r>
            <a:r>
              <a:rPr lang="cs-CZ" sz="2200" spc="30" dirty="0" err="1"/>
              <a:t>dyskomfortu</a:t>
            </a:r>
            <a:r>
              <a:rPr lang="cs-CZ" sz="2200" spc="30" dirty="0"/>
              <a:t> v břiše, bolesti, nevolnost, zvracení, teploty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peritoneální příznaky – </a:t>
            </a:r>
            <a:r>
              <a:rPr lang="cs-CZ" sz="2200" dirty="0" err="1"/>
              <a:t>Blumberg</a:t>
            </a:r>
            <a:r>
              <a:rPr lang="cs-CZ" sz="2200" dirty="0"/>
              <a:t>, </a:t>
            </a:r>
            <a:r>
              <a:rPr lang="cs-CZ" sz="2200" dirty="0" err="1"/>
              <a:t>Rowsing</a:t>
            </a:r>
            <a:r>
              <a:rPr lang="cs-CZ" sz="2200" dirty="0"/>
              <a:t>, </a:t>
            </a:r>
            <a:r>
              <a:rPr lang="cs-CZ" sz="2200" dirty="0" err="1"/>
              <a:t>Plenies</a:t>
            </a:r>
            <a:endParaRPr lang="cs-CZ" sz="2200" dirty="0"/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blízký vztah k </a:t>
            </a:r>
            <a:r>
              <a:rPr lang="cs-CZ" sz="2200" dirty="0" err="1"/>
              <a:t>adnexám</a:t>
            </a:r>
            <a:r>
              <a:rPr lang="cs-CZ" sz="2200" dirty="0"/>
              <a:t> u žen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atypické uložení – </a:t>
            </a:r>
            <a:r>
              <a:rPr lang="cs-CZ" sz="2200" dirty="0" err="1"/>
              <a:t>retrocékální</a:t>
            </a:r>
            <a:r>
              <a:rPr lang="cs-CZ" sz="2200" dirty="0"/>
              <a:t> nutno CT vyšetření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atypické příznaky u starších 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diagnostika</a:t>
            </a:r>
            <a:r>
              <a:rPr lang="cs-CZ" sz="2200" dirty="0"/>
              <a:t> - UZ, CT, laboratoř, klinické vyšetření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E2F882E-A459-4CA7-A6FF-103593ED27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07867A-B4AA-456F-A848-12BC4922F3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E0D1CE4-CA10-4C17-B7D0-400A5EEC6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Akutní cholecystitida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1297F50-CE6B-4928-84D0-B5437C30CE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provokační momenty – dietní a režimové chyby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lokální příznaky</a:t>
            </a:r>
            <a:r>
              <a:rPr lang="cs-CZ" sz="2200" dirty="0"/>
              <a:t> – bolest v </a:t>
            </a:r>
            <a:r>
              <a:rPr lang="cs-CZ" sz="2200" dirty="0" err="1"/>
              <a:t>dx</a:t>
            </a:r>
            <a:r>
              <a:rPr lang="cs-CZ" sz="2200" dirty="0"/>
              <a:t>. podžebří, propagace často do zad, pod lopatku, méně často do středu epigastria, hmatný fundus žlučníku, Murphyho příznak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nevolnost, zvracení hořké žluté tekutiny 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možnost vývoje hydropsu nebo empyému žlučníku - nebezpečí peritonitidy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diagnostika</a:t>
            </a:r>
            <a:r>
              <a:rPr lang="cs-CZ" sz="2200" dirty="0"/>
              <a:t> 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klinické vyšetření, UZ epigastria </a:t>
            </a:r>
            <a:r>
              <a:rPr lang="cs-CZ" sz="2200" dirty="0" err="1"/>
              <a:t>evetn</a:t>
            </a:r>
            <a:r>
              <a:rPr lang="cs-CZ" sz="2200" dirty="0"/>
              <a:t>. CT břicha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laboratoř - </a:t>
            </a:r>
            <a:r>
              <a:rPr lang="cs-CZ" sz="2200" dirty="0" err="1"/>
              <a:t>leukocytoza,CRP</a:t>
            </a:r>
            <a:r>
              <a:rPr lang="cs-CZ" sz="2200" dirty="0"/>
              <a:t>, mohou být zvýšené jaterní testy, AMS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léčba</a:t>
            </a:r>
            <a:r>
              <a:rPr lang="cs-CZ" sz="2200" dirty="0"/>
              <a:t> - většinou chirurgické řešení, spíš výjimečně konzervativně  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4D082E-FE5A-42D5-ABB0-1B35F9F4B6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05AB62-F7D5-43A4-9EB7-8D20C3285B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2E28BD8-9C71-4FA0-B690-E795C2466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Akutní pankreatitida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C0190E2-2ADA-4875-8B73-11FA18FAA9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auto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často život ohrožující stav – samonatrávení slinivky břišní vlastními enzymy</a:t>
            </a:r>
          </a:p>
          <a:p>
            <a:pPr fontAlgn="auto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provokující moment – dietní chyba, alkohol, požívání tučných jídel a tvrdého alkoholu – typicky zabíjačky, svatby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krutá, šokující bolest v levém hypochondriu, epigastriu, zvracení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šokový stav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2"/>
                </a:solidFill>
              </a:rPr>
              <a:t>diagnostika</a:t>
            </a:r>
            <a:r>
              <a:rPr lang="cs-CZ" sz="2000" dirty="0"/>
              <a:t> - klinické vyšetření, laboratoř - elevace AMS, lipáz, CRP, Ca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CT - nutno s odstupem 48 h lépe 72 h - vývoj </a:t>
            </a:r>
            <a:r>
              <a:rPr lang="cs-CZ" sz="2000" dirty="0" err="1"/>
              <a:t>nekroz</a:t>
            </a:r>
            <a:r>
              <a:rPr lang="cs-CZ" sz="2000" dirty="0"/>
              <a:t>, kolekcí - hodnotí se CTSI </a:t>
            </a:r>
            <a:r>
              <a:rPr lang="cs-CZ" sz="2000" dirty="0" err="1"/>
              <a:t>skore</a:t>
            </a:r>
            <a:r>
              <a:rPr lang="cs-CZ" sz="2000" dirty="0"/>
              <a:t> dle CT nálezu</a:t>
            </a:r>
          </a:p>
          <a:p>
            <a:pPr eaLnBrk="1" fontAlgn="auto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2"/>
                </a:solidFill>
              </a:rPr>
              <a:t>léčba</a:t>
            </a:r>
            <a:r>
              <a:rPr lang="cs-CZ" sz="2000" dirty="0"/>
              <a:t> dříve většinou chirurgická dnes převážně konzervativní, nic. po, parenterální a následně enterální výživa u těžkých pankreatitid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4E9AE65-661B-44BE-896E-FA70C96FF5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F4A9D0-F114-44C3-9B8F-BC6E32FD1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C5E9BBE9-ED2B-4489-AD37-4611E4E71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Obstrukční ileus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C0CB7F0-4E56-496B-B2D1-D516A96BE7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příčinou stavu je překážka ve střevě, ve stěně, útlak zvenčí – uzliny, tumory  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silné bolesti břicha až šokový stav, zvracení 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klinicky usilovná peristaltika, </a:t>
            </a:r>
            <a:r>
              <a:rPr lang="cs-CZ" sz="2200" dirty="0" err="1"/>
              <a:t>šplíchoty</a:t>
            </a:r>
            <a:r>
              <a:rPr lang="cs-CZ" sz="2200" dirty="0"/>
              <a:t>, kovové zvuky x. tiché břicho - bez peristaltiky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miserere, zvracení střevního obsahu - terminální stav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diagnostika</a:t>
            </a:r>
            <a:r>
              <a:rPr lang="cs-CZ" sz="2200" dirty="0"/>
              <a:t> - klinicky, laboratoř - nemusí být výraznější patologie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RTG břicha - dilatace kliček, CT břicha k verifikaci a určení místa obstrukce tu x srůsty, lymfadenopatie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léčba</a:t>
            </a:r>
            <a:r>
              <a:rPr lang="cs-CZ" sz="2200" dirty="0"/>
              <a:t> - chirurgická! Co nejdříve!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EA7FE0-0EA5-4D67-8254-D9CFE115E7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13AC73-6B47-4BD1-B6A0-77E8396CA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719E8E0-F7E6-489D-863D-09FBA25EB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Paralytický ileus</a:t>
            </a:r>
            <a:br>
              <a:rPr lang="cs-CZ" b="1" dirty="0"/>
            </a:br>
            <a:r>
              <a:rPr lang="cs-CZ" b="1" dirty="0"/>
              <a:t> 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29A04CE-5E1E-4B92-8505-7EEF75CC7A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relativně častý stav, často - pooperačně, v důsledku iontového rozvratu zejm. </a:t>
            </a:r>
            <a:r>
              <a:rPr lang="cs-CZ" sz="2200" dirty="0" err="1"/>
              <a:t>hypokalémie</a:t>
            </a:r>
            <a:endParaRPr lang="cs-CZ" sz="2200" dirty="0"/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bolesti břicha, zástava stolice, plynů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kovové </a:t>
            </a:r>
            <a:r>
              <a:rPr lang="cs-CZ" sz="2200" dirty="0" err="1"/>
              <a:t>šplíchoty</a:t>
            </a:r>
            <a:r>
              <a:rPr lang="cs-CZ" sz="2200" dirty="0"/>
              <a:t>, nebo bez peristaltiky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pokud trvá déle, stagnace obsahu může vést k natrávení střevní stěny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diagnostika</a:t>
            </a:r>
            <a:r>
              <a:rPr lang="cs-CZ" sz="2200" dirty="0"/>
              <a:t> - RTG, klinicky, event. CT břicha, laboratoř - ionty!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léčba</a:t>
            </a:r>
            <a:r>
              <a:rPr lang="cs-CZ" sz="2200" dirty="0"/>
              <a:t> - konzervativní, </a:t>
            </a:r>
            <a:r>
              <a:rPr lang="cs-CZ" sz="2200" dirty="0" err="1"/>
              <a:t>medikamentozní</a:t>
            </a:r>
            <a:r>
              <a:rPr lang="cs-CZ" sz="2200" dirty="0"/>
              <a:t>, podpora střevní peristaltiky, nutná korekce iontové </a:t>
            </a:r>
            <a:r>
              <a:rPr lang="cs-CZ" sz="2200" dirty="0" err="1"/>
              <a:t>dysbalance</a:t>
            </a:r>
            <a:endParaRPr lang="cs-CZ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41EDB9A-941D-4AE9-86ED-3F64964787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8FFED3-30FC-4323-BF7E-26395D1F9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965C792-DEEB-4B32-9E24-1D283F8D6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Katetry, kanyly 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6A920BD-8EC5-4604-A9E2-0D594EFA7B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rgbClr val="99FF66"/>
                </a:solidFill>
              </a:rPr>
              <a:t> </a:t>
            </a:r>
            <a:r>
              <a:rPr lang="cs-CZ" sz="2200" b="1" dirty="0">
                <a:solidFill>
                  <a:schemeClr val="tx2"/>
                </a:solidFill>
              </a:rPr>
              <a:t>žilní </a:t>
            </a:r>
          </a:p>
          <a:p>
            <a:pPr eaLnBrk="1" fontAlgn="auto" hangingPunct="1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2200" i="1" dirty="0">
                <a:solidFill>
                  <a:schemeClr val="tx2"/>
                </a:solidFill>
              </a:rPr>
              <a:t>krátkodobé</a:t>
            </a:r>
            <a:r>
              <a:rPr lang="cs-CZ" sz="2200" dirty="0"/>
              <a:t> – </a:t>
            </a:r>
            <a:r>
              <a:rPr lang="cs-CZ" sz="2200" dirty="0" err="1"/>
              <a:t>flexily</a:t>
            </a:r>
            <a:endParaRPr lang="cs-CZ" sz="2200" dirty="0"/>
          </a:p>
          <a:p>
            <a:pPr eaLnBrk="1" fontAlgn="auto" hangingPunct="1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2200" i="1" dirty="0">
                <a:solidFill>
                  <a:schemeClr val="tx2"/>
                </a:solidFill>
              </a:rPr>
              <a:t>dlouhodobé</a:t>
            </a:r>
            <a:r>
              <a:rPr lang="cs-CZ" sz="2200" dirty="0"/>
              <a:t> – centrální žilní katetr</a:t>
            </a:r>
          </a:p>
          <a:p>
            <a:pPr eaLnBrk="1" fontAlgn="auto" hangingPunct="1">
              <a:lnSpc>
                <a:spcPct val="120000"/>
              </a:lnSpc>
              <a:buFontTx/>
              <a:buNone/>
              <a:defRPr/>
            </a:pPr>
            <a:r>
              <a:rPr lang="cs-CZ" sz="2200" dirty="0"/>
              <a:t>                         -  pravostranná katetrizace</a:t>
            </a:r>
          </a:p>
          <a:p>
            <a:pPr eaLnBrk="1" fontAlgn="auto" hangingPunct="1">
              <a:lnSpc>
                <a:spcPct val="120000"/>
              </a:lnSpc>
              <a:buFontTx/>
              <a:buNone/>
              <a:defRPr/>
            </a:pPr>
            <a:r>
              <a:rPr lang="cs-CZ" sz="2200" dirty="0"/>
              <a:t>                         -  </a:t>
            </a:r>
            <a:r>
              <a:rPr lang="cs-CZ" sz="2200" dirty="0" err="1"/>
              <a:t>Hickmanův</a:t>
            </a:r>
            <a:r>
              <a:rPr lang="cs-CZ" sz="2200" dirty="0"/>
              <a:t> katetr</a:t>
            </a:r>
          </a:p>
          <a:p>
            <a:pPr eaLnBrk="1" fontAlgn="auto" hangingPunct="1">
              <a:lnSpc>
                <a:spcPct val="120000"/>
              </a:lnSpc>
              <a:buFontTx/>
              <a:buNone/>
              <a:defRPr/>
            </a:pPr>
            <a:r>
              <a:rPr lang="cs-CZ" sz="2200" dirty="0"/>
              <a:t>                         -  podkožní port</a:t>
            </a:r>
          </a:p>
          <a:p>
            <a:pPr fontAlgn="auto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 arteriální  </a:t>
            </a:r>
          </a:p>
          <a:p>
            <a:pPr eaLnBrk="1" fontAlgn="auto" hangingPunct="1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2200" dirty="0" err="1"/>
              <a:t>ventrikulografie</a:t>
            </a:r>
            <a:r>
              <a:rPr lang="cs-CZ" sz="2200" dirty="0"/>
              <a:t>, </a:t>
            </a:r>
            <a:r>
              <a:rPr lang="cs-CZ" sz="2200" dirty="0" err="1"/>
              <a:t>koronarografie</a:t>
            </a:r>
            <a:endParaRPr lang="cs-CZ" sz="2200" dirty="0"/>
          </a:p>
          <a:p>
            <a:pPr eaLnBrk="1" fontAlgn="auto" hangingPunct="1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2200" dirty="0"/>
              <a:t>invazivní monitorace TK, krevní plyny, saturace 02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EFFBEF-41E4-461C-8B8D-7A5CC24E0B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20E8A2-160E-4B89-AC72-DEA81E0389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67E950D-E26C-4BE6-9052-F67162568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Perforace střeva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74A94F6-2722-4EA4-AF29-9BD2343679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rychle rozvíjející se obraz peritonitidy, silné bolesti břicha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peritoneální příznaky + defense </a:t>
            </a:r>
            <a:r>
              <a:rPr lang="cs-CZ" sz="2200" dirty="0" err="1"/>
              <a:t>musculaire</a:t>
            </a:r>
            <a:endParaRPr lang="cs-CZ" sz="2200" dirty="0"/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nekróza stěny střeva, exitus bez intervence do několika hodin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invaginace, inkarcerace kýly, VCHGD, tu, trauma, divertikly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diagnostika</a:t>
            </a:r>
            <a:r>
              <a:rPr lang="cs-CZ" sz="2200" dirty="0"/>
              <a:t> - rychlá!! RTG - PS břicha - ve stoje, obraz </a:t>
            </a:r>
            <a:r>
              <a:rPr lang="cs-CZ" sz="2200" dirty="0" err="1"/>
              <a:t>pneumoperitonea</a:t>
            </a:r>
            <a:r>
              <a:rPr lang="cs-CZ" sz="2200" dirty="0"/>
              <a:t>, CT břicha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chemeClr val="tx2"/>
                </a:solidFill>
              </a:rPr>
              <a:t>léčba</a:t>
            </a:r>
            <a:r>
              <a:rPr lang="cs-CZ" sz="2200" dirty="0"/>
              <a:t> - akutně chirurgické řešení !!!!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  <a:p>
            <a:pPr marL="72000" indent="0" algn="ctr">
              <a:buNone/>
            </a:pPr>
            <a:endParaRPr lang="cs-CZ" sz="5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32DA-C453-4D9D-B151-B2F17E28A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C2B0EF-6118-44C4-AC28-9FB1143741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3DF13F-96AB-4152-9B2F-A9B962D2E4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7C0FD46E-718D-425F-8435-1C21ECD8F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Punkce v. </a:t>
            </a:r>
            <a:r>
              <a:rPr lang="cs-CZ" dirty="0" err="1"/>
              <a:t>subclavia</a:t>
            </a:r>
            <a:endParaRPr lang="cs-CZ" dirty="0"/>
          </a:p>
        </p:txBody>
      </p:sp>
      <p:pic>
        <p:nvPicPr>
          <p:cNvPr id="7171" name="Picture 5">
            <a:extLst>
              <a:ext uri="{FF2B5EF4-FFF2-40B4-BE49-F238E27FC236}">
                <a16:creationId xmlns:a16="http://schemas.microsoft.com/office/drawing/2014/main" id="{890827B4-0053-456C-A344-FE41B56609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3630" y="720000"/>
            <a:ext cx="3838462" cy="52962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AD26AAA-8DFA-4DC3-A5D3-21BB796AEF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7693C2-172F-4C47-ABED-1214E309AB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76234EA4-0470-4F26-B93A-1B9832A7E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Supraklavikulární</a:t>
            </a:r>
            <a:r>
              <a:rPr lang="cs-CZ" dirty="0"/>
              <a:t> přístup</a:t>
            </a:r>
          </a:p>
        </p:txBody>
      </p:sp>
      <p:pic>
        <p:nvPicPr>
          <p:cNvPr id="8195" name="Picture 5">
            <a:extLst>
              <a:ext uri="{FF2B5EF4-FFF2-40B4-BE49-F238E27FC236}">
                <a16:creationId xmlns:a16="http://schemas.microsoft.com/office/drawing/2014/main" id="{008E18CA-C3A4-409F-8026-0D314100D7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9286" y="1259007"/>
            <a:ext cx="4909941" cy="48815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3DB23C-8825-42F3-88F9-A02CFA00C0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6544BE-5A68-4394-A650-8EAF4908CE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99BF890E-DD10-4DF4-9B26-C27D4C574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Katetry, kanyly II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060D78E-DC7E-44F2-981E-3EE2D0CE97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spinální </a:t>
            </a:r>
            <a:r>
              <a:rPr lang="cs-CZ" sz="2200" dirty="0"/>
              <a:t>– analgetická terapie, s podkožním zásobníkem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pleurální</a:t>
            </a:r>
            <a:r>
              <a:rPr lang="cs-CZ" sz="2200" dirty="0"/>
              <a:t> – odsávání vzduchu či sekretů z dutiny pohrudniční, podle účelu počet komor systému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močové</a:t>
            </a:r>
            <a:r>
              <a:rPr lang="cs-CZ" sz="2200" dirty="0"/>
              <a:t> – ženské x mužské, jednorázové x  permanentní, </a:t>
            </a:r>
            <a:r>
              <a:rPr lang="cs-CZ" sz="2200" dirty="0" err="1"/>
              <a:t>Tieman</a:t>
            </a:r>
            <a:r>
              <a:rPr lang="cs-CZ" sz="2200" dirty="0"/>
              <a:t>, </a:t>
            </a:r>
            <a:r>
              <a:rPr lang="cs-CZ" sz="2200" dirty="0" err="1"/>
              <a:t>Foley</a:t>
            </a:r>
            <a:r>
              <a:rPr lang="cs-CZ" sz="2200" dirty="0"/>
              <a:t>, </a:t>
            </a:r>
            <a:r>
              <a:rPr lang="cs-CZ" sz="2200" dirty="0" err="1"/>
              <a:t>Malecot</a:t>
            </a:r>
            <a:r>
              <a:rPr lang="cs-CZ" sz="2200" dirty="0"/>
              <a:t>, </a:t>
            </a:r>
            <a:r>
              <a:rPr lang="cs-CZ" sz="2200" dirty="0" err="1"/>
              <a:t>Pezzer</a:t>
            </a:r>
            <a:r>
              <a:rPr lang="cs-CZ" sz="2200" dirty="0"/>
              <a:t> </a:t>
            </a:r>
          </a:p>
          <a:p>
            <a:pPr eaLnBrk="1" fontAlgn="auto" hangingPunct="1"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B2B9AE-8E9A-480D-BD2F-03DDC63C07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2EAB01-655B-4F65-B64C-4DE3E28237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2C05251-AA3B-4F2B-AD56-CF83E8514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Katetry, kanyly III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BE6EFA4-7B48-4CF7-B8A8-D88C0B2059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postup při zavádění vždy přísně asepticky! Sterilní rukavice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nebezpečí </a:t>
            </a:r>
            <a:r>
              <a:rPr lang="cs-CZ" sz="2200" dirty="0" err="1"/>
              <a:t>katetrové</a:t>
            </a:r>
            <a:r>
              <a:rPr lang="cs-CZ" sz="2200" dirty="0"/>
              <a:t> horečky, sepse – vzestup TT navazuje na manipulaci s katetrem – kolonizovaný katetr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zvážit riziko výměny oproti perzistenci kolonizovaného nebo infikovaného katetru – ATB zátky, proplachy</a:t>
            </a:r>
          </a:p>
          <a:p>
            <a:pPr eaLnBrk="1" fontAlgn="auto" hangingPunct="1"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BC2781-EB98-4CE8-9F9C-35C378EFD1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ED3EE1-C8E8-4F67-9656-0F04077E97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BC0F618-64DF-4A7C-818F-7627B9ED9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Septické stavy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5526FB0-2850-4049-9EB0-9B88C3F42A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závažné stavy, projevující se zimnicemi, </a:t>
            </a:r>
            <a:r>
              <a:rPr lang="cs-CZ" sz="2200" dirty="0" err="1"/>
              <a:t>febriliemi</a:t>
            </a:r>
            <a:r>
              <a:rPr lang="cs-CZ" sz="2200" dirty="0"/>
              <a:t> až šokovým stavem, hypotenzí, přítomnost bakterií v krevním řečišti</a:t>
            </a:r>
          </a:p>
          <a:p>
            <a:pPr fontAlgn="auto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prakticky vždy dochází ke kolonizaci  katetru zevnitř i zvenčí</a:t>
            </a:r>
          </a:p>
          <a:p>
            <a:pPr fontAlgn="auto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nebezpečí endokarditidy při infekci katetru v centrálním </a:t>
            </a:r>
            <a:r>
              <a:rPr lang="cs-CZ" sz="2200" dirty="0" err="1"/>
              <a:t>venozním</a:t>
            </a:r>
            <a:r>
              <a:rPr lang="cs-CZ" sz="2200" dirty="0"/>
              <a:t> řečišti </a:t>
            </a:r>
          </a:p>
          <a:p>
            <a:pPr fontAlgn="auto">
              <a:buFont typeface="Wingdings" panose="05000000000000000000" pitchFamily="2" charset="2"/>
              <a:buChar char="Ø"/>
              <a:defRPr/>
            </a:pPr>
            <a:r>
              <a:rPr lang="cs-CZ" sz="2200" b="1" dirty="0">
                <a:solidFill>
                  <a:schemeClr val="tx2"/>
                </a:solidFill>
              </a:rPr>
              <a:t>Dg + terapie: </a:t>
            </a:r>
            <a:r>
              <a:rPr lang="cs-CZ" sz="2200" dirty="0"/>
              <a:t>laboratoř, CRP, KO, kontrola a výměna všech vstupů, katetrů, odběr hemokultur, kultivace, rychlé zahájení nejčastěji </a:t>
            </a:r>
            <a:r>
              <a:rPr lang="cs-CZ" sz="2200" dirty="0" err="1"/>
              <a:t>iv</a:t>
            </a:r>
            <a:r>
              <a:rPr lang="cs-CZ" sz="2200" dirty="0"/>
              <a:t> kombinované širokospektré ATB terapie, hydratace, monitorované lůžko</a:t>
            </a:r>
          </a:p>
          <a:p>
            <a:pPr fontAlgn="auto">
              <a:buClr>
                <a:srgbClr val="00FFFF"/>
              </a:buClr>
              <a:defRPr/>
            </a:pPr>
            <a:endParaRPr lang="cs-CZ" sz="2400" b="1" dirty="0">
              <a:solidFill>
                <a:srgbClr val="00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B74F05-9523-45D5-B09D-2FFBD268E2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B62FCD-8138-4F64-8E5D-B8EAE2BD33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091A2F6E-999D-4F49-8898-3A1C78763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Drény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F781FEB-457B-4AC8-A931-51ED9D3FB2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cs-CZ" sz="2200" dirty="0"/>
              <a:t>slouží k odvádění sekretů z operačních ran, ascitu, </a:t>
            </a:r>
            <a:r>
              <a:rPr lang="cs-CZ" sz="2200" dirty="0" err="1"/>
              <a:t>fluidothoraxu</a:t>
            </a:r>
            <a:r>
              <a:rPr lang="cs-CZ" sz="2200" dirty="0"/>
              <a:t>, </a:t>
            </a:r>
            <a:r>
              <a:rPr lang="cs-CZ" sz="2200" dirty="0" err="1"/>
              <a:t>fluidoperikardu</a:t>
            </a:r>
            <a:endParaRPr lang="cs-CZ" sz="2200" dirty="0"/>
          </a:p>
          <a:p>
            <a:pPr eaLnBrk="1" fontAlgn="auto" hangingPunct="1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cs-CZ" sz="2200" dirty="0"/>
              <a:t>zábrana předčasného uzavření rány, rychlejší hojení, možnost proplachů x dezinfekce</a:t>
            </a:r>
          </a:p>
          <a:p>
            <a:pPr eaLnBrk="1" fontAlgn="auto" hangingPunct="1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cs-CZ" sz="2200" dirty="0"/>
              <a:t>profylaktické a terapeutické, vnitřní /DBD-ŽC/ x vnější, různé materiály:</a:t>
            </a:r>
          </a:p>
          <a:p>
            <a:pPr marL="360000" eaLnBrk="1" fontAlgn="auto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sz="2200" i="1" dirty="0">
                <a:solidFill>
                  <a:schemeClr val="tx2"/>
                </a:solidFill>
              </a:rPr>
              <a:t>gázový</a:t>
            </a:r>
            <a:r>
              <a:rPr lang="cs-CZ" sz="2200" dirty="0"/>
              <a:t> – nebezpečí prorůstání granulační tkáně, vzestupné infekce</a:t>
            </a:r>
          </a:p>
          <a:p>
            <a:pPr marL="360000" eaLnBrk="1" fontAlgn="auto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sz="2200" i="1" dirty="0">
                <a:solidFill>
                  <a:schemeClr val="tx2"/>
                </a:solidFill>
              </a:rPr>
              <a:t>rukavicový</a:t>
            </a:r>
            <a:r>
              <a:rPr lang="cs-CZ" sz="2200" dirty="0"/>
              <a:t> – proti vzestupné infekci, u menších ran</a:t>
            </a:r>
          </a:p>
          <a:p>
            <a:pPr marL="360000" eaLnBrk="1" fontAlgn="auto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sz="2200" i="1" dirty="0" err="1">
                <a:solidFill>
                  <a:schemeClr val="tx2"/>
                </a:solidFill>
              </a:rPr>
              <a:t>Redonův</a:t>
            </a:r>
            <a:r>
              <a:rPr lang="cs-CZ" sz="2200" dirty="0"/>
              <a:t> – k odstranění pooperační sekrece - nádobka s negativním tlakem</a:t>
            </a:r>
          </a:p>
          <a:p>
            <a:pPr marL="360000" eaLnBrk="1" fontAlgn="auto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sz="2200" i="1" dirty="0">
                <a:solidFill>
                  <a:schemeClr val="tx2"/>
                </a:solidFill>
              </a:rPr>
              <a:t>hadicový</a:t>
            </a:r>
            <a:r>
              <a:rPr lang="cs-CZ" sz="2200" dirty="0"/>
              <a:t> – gravitační – zavádí se do nejníže položeného místa op. pole</a:t>
            </a:r>
          </a:p>
          <a:p>
            <a:pPr marL="360000" eaLnBrk="1" fontAlgn="auto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sz="2200" i="1" dirty="0" err="1">
                <a:solidFill>
                  <a:schemeClr val="tx2"/>
                </a:solidFill>
              </a:rPr>
              <a:t>Bullaova</a:t>
            </a:r>
            <a:r>
              <a:rPr lang="cs-CZ" sz="2200" i="1" dirty="0">
                <a:solidFill>
                  <a:schemeClr val="tx2"/>
                </a:solidFill>
              </a:rPr>
              <a:t> drenáž </a:t>
            </a:r>
            <a:r>
              <a:rPr lang="cs-CZ" sz="2200" dirty="0"/>
              <a:t>- k aktivnímu hrudnímu sání, event. sání pod vodu </a:t>
            </a:r>
          </a:p>
          <a:p>
            <a:pPr marL="360000" eaLnBrk="1" fontAlgn="auto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sz="2200" i="1" dirty="0">
                <a:solidFill>
                  <a:schemeClr val="tx2"/>
                </a:solidFill>
              </a:rPr>
              <a:t>silikonové nejčastější</a:t>
            </a:r>
            <a:r>
              <a:rPr lang="cs-CZ" sz="2200" dirty="0"/>
              <a:t> - hrudní apod.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ECBD62-80E1-4CC0-B315-F7A428BC37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FDB5C4-1B7F-430F-B861-CFB53C7D9A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18C6F32E-99A5-4337-8A7B-ECC11264B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Operační rána 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0B183DB-01B1-4156-AD81-27FC6D43BE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vývoj názorů na ošetřování, aktuálně tendence k dezinfekci a vlhkému ošetřování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extrakce stehů – většinou 8. - 14. den x </a:t>
            </a:r>
            <a:r>
              <a:rPr lang="cs-CZ" sz="2200" dirty="0" err="1"/>
              <a:t>samovstřebatelné</a:t>
            </a:r>
            <a:endParaRPr lang="cs-CZ" sz="2200" dirty="0"/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hojení </a:t>
            </a:r>
            <a:r>
              <a:rPr lang="cs-CZ" sz="2200" b="1" dirty="0">
                <a:solidFill>
                  <a:schemeClr val="tx2"/>
                </a:solidFill>
              </a:rPr>
              <a:t>per </a:t>
            </a:r>
            <a:r>
              <a:rPr lang="cs-CZ" sz="2200" b="1" dirty="0" err="1">
                <a:solidFill>
                  <a:schemeClr val="tx2"/>
                </a:solidFill>
              </a:rPr>
              <a:t>primam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 bez komplikací, většinou do 5 - 6 dnů 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hojení </a:t>
            </a:r>
            <a:r>
              <a:rPr lang="cs-CZ" sz="2200" b="1" dirty="0">
                <a:solidFill>
                  <a:schemeClr val="tx2"/>
                </a:solidFill>
              </a:rPr>
              <a:t>per </a:t>
            </a:r>
            <a:r>
              <a:rPr lang="cs-CZ" sz="2200" b="1" dirty="0" err="1">
                <a:solidFill>
                  <a:schemeClr val="tx2"/>
                </a:solidFill>
              </a:rPr>
              <a:t>secundam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 většinou hnisání, dehiscence rány, nutné časté revize, podpora hojení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2931</TotalTime>
  <Words>1527</Words>
  <Application>Microsoft Office PowerPoint</Application>
  <PresentationFormat>Širokoúhlá obrazovka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Katetry, kanyly, drény</vt:lpstr>
      <vt:lpstr>Katetry, kanyly I</vt:lpstr>
      <vt:lpstr>Punkce v. subclavia</vt:lpstr>
      <vt:lpstr>Supraklavikulární přístup</vt:lpstr>
      <vt:lpstr>Katetry, kanyly II</vt:lpstr>
      <vt:lpstr>Katetry, kanyly III</vt:lpstr>
      <vt:lpstr>Septické stavy</vt:lpstr>
      <vt:lpstr>Drény</vt:lpstr>
      <vt:lpstr>Operační rána I</vt:lpstr>
      <vt:lpstr>Operační rána II</vt:lpstr>
      <vt:lpstr>Operační rána III</vt:lpstr>
      <vt:lpstr>Hernie</vt:lpstr>
      <vt:lpstr>Obstrukční ikterus</vt:lpstr>
      <vt:lpstr>Náhlé příhody břišní</vt:lpstr>
      <vt:lpstr>Akutní appendicitida</vt:lpstr>
      <vt:lpstr>Akutní cholecystitida</vt:lpstr>
      <vt:lpstr>Akutní pankreatitida</vt:lpstr>
      <vt:lpstr>Obstrukční ileus</vt:lpstr>
      <vt:lpstr>Paralytický ileus    </vt:lpstr>
      <vt:lpstr>Perforace střeva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232</cp:revision>
  <cp:lastPrinted>1601-01-01T00:00:00Z</cp:lastPrinted>
  <dcterms:created xsi:type="dcterms:W3CDTF">2021-04-27T07:29:37Z</dcterms:created>
  <dcterms:modified xsi:type="dcterms:W3CDTF">2021-09-10T12:50:55Z</dcterms:modified>
</cp:coreProperties>
</file>