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4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6" r:id="rId3"/>
    <p:sldId id="267" r:id="rId4"/>
    <p:sldId id="274" r:id="rId5"/>
    <p:sldId id="257" r:id="rId6"/>
    <p:sldId id="262" r:id="rId7"/>
    <p:sldId id="273" r:id="rId8"/>
    <p:sldId id="275" r:id="rId9"/>
    <p:sldId id="264" r:id="rId10"/>
    <p:sldId id="272" r:id="rId11"/>
    <p:sldId id="265" r:id="rId12"/>
    <p:sldId id="266" r:id="rId13"/>
    <p:sldId id="271" r:id="rId14"/>
    <p:sldId id="258" r:id="rId15"/>
    <p:sldId id="259" r:id="rId16"/>
    <p:sldId id="268" r:id="rId17"/>
    <p:sldId id="270" r:id="rId18"/>
    <p:sldId id="269" r:id="rId19"/>
    <p:sldId id="260" r:id="rId20"/>
    <p:sldId id="261" r:id="rId21"/>
    <p:sldId id="277" r:id="rId22"/>
    <p:sldId id="279" r:id="rId23"/>
    <p:sldId id="280" r:id="rId24"/>
    <p:sldId id="281" r:id="rId25"/>
    <p:sldId id="366" r:id="rId26"/>
    <p:sldId id="401" r:id="rId27"/>
    <p:sldId id="402" r:id="rId28"/>
    <p:sldId id="403" r:id="rId29"/>
    <p:sldId id="404" r:id="rId30"/>
    <p:sldId id="397" r:id="rId31"/>
    <p:sldId id="405" r:id="rId32"/>
    <p:sldId id="406" r:id="rId33"/>
    <p:sldId id="407" r:id="rId34"/>
    <p:sldId id="396" r:id="rId35"/>
    <p:sldId id="410" r:id="rId36"/>
    <p:sldId id="409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ECFF"/>
    <a:srgbClr val="99CCFF"/>
    <a:srgbClr val="FFCC00"/>
    <a:srgbClr val="00CC00"/>
    <a:srgbClr val="66FF66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A18FE2-C389-4872-879B-D099F1ED8DD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39B86-C631-4209-A93A-0DC5C89BDDDB}" type="datetimeFigureOut">
              <a:rPr lang="cs-CZ" smtClean="0"/>
              <a:t>08.10.2020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E25F-3BC8-4075-A58D-CEF2680A8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81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E25F-3BC8-4075-A58D-CEF2680A8234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5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1185B-2E09-4FFD-B7D9-0975F1011AF7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13605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CADB-BCC7-47F4-80EC-14F1AAAF93EC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6131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F8D2-BF2A-4DEC-9416-C5953F80566F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80288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CC7172-ECB2-4859-86C0-069861AD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5140"/>
            <a:ext cx="7772400" cy="14319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BDBF1B-D596-459F-9532-59CD55807C0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>
            <a:extLst>
              <a:ext uri="{FF2B5EF4-FFF2-40B4-BE49-F238E27FC236}">
                <a16:creationId xmlns:a16="http://schemas.microsoft.com/office/drawing/2014/main" id="{7AD20499-5F16-4E6B-B00B-14DC7882757B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13869E-98F7-4BFA-90CC-444214ED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3B90AB-C8D1-4370-808D-7CFC0A1F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CEDCDD-5B3E-4AC8-95DF-9E2B323F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4D2E03-83B4-4A62-ADDB-AF75CD3C30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775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F944-F8B3-45D6-AD8D-4BF3A2E27D44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68960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F944-F8B3-45D6-AD8D-4BF3A2E27D44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59574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DD19-86D1-481B-B75B-C424A11C1D4D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71145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EC53C-B75F-42B9-A73B-83DFBA888420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9469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77B9-E5ED-46C4-9092-459806A6A05A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8067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1AF7-E116-4F77-B6F0-16CDAD3FE024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15632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46FD5-CC05-496C-AF8E-A56DBC02A3A4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80291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B4770-5415-425D-840E-F08EC02A6047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20428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F944-F8B3-45D6-AD8D-4BF3A2E27D44}" type="slidenum">
              <a:rPr lang="en-CA" altLang="cs-CZ" smtClean="0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701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4704"/>
            <a:ext cx="7772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7200" b="1" dirty="0">
                <a:solidFill>
                  <a:srgbClr val="002060"/>
                </a:solidFill>
              </a:rPr>
              <a:t>Proces hojení ran a ovlivňující faktory</a:t>
            </a:r>
            <a:endParaRPr lang="cs-CZ" altLang="cs-CZ" b="1" dirty="0">
              <a:solidFill>
                <a:srgbClr val="00206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212976"/>
            <a:ext cx="6400800" cy="2209800"/>
          </a:xfrm>
        </p:spPr>
        <p:txBody>
          <a:bodyPr/>
          <a:lstStyle/>
          <a:p>
            <a:pPr algn="l"/>
            <a:r>
              <a:rPr lang="cs-CZ" altLang="cs-CZ" sz="2800" b="1" dirty="0"/>
              <a:t>Chirurgická klinika</a:t>
            </a:r>
          </a:p>
          <a:p>
            <a:pPr algn="l"/>
            <a:r>
              <a:rPr lang="cs-CZ" altLang="cs-CZ" sz="2800" b="1" dirty="0"/>
              <a:t>FN Brno Bohunice</a:t>
            </a:r>
          </a:p>
        </p:txBody>
      </p:sp>
      <p:pic>
        <p:nvPicPr>
          <p:cNvPr id="6148" name="Picture 4" descr="A:\makrof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99159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:\popálen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04800"/>
            <a:ext cx="7772400" cy="1371600"/>
          </a:xfrm>
        </p:spPr>
        <p:txBody>
          <a:bodyPr>
            <a:normAutofit/>
          </a:bodyPr>
          <a:lstStyle/>
          <a:p>
            <a:r>
              <a:rPr lang="cs-CZ" altLang="cs-CZ" sz="4800" b="1" dirty="0">
                <a:solidFill>
                  <a:srgbClr val="002060"/>
                </a:solidFill>
              </a:rPr>
              <a:t>Termické a chemické rány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724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altLang="cs-CZ" sz="2200" b="1" dirty="0">
                <a:solidFill>
                  <a:srgbClr val="002060"/>
                </a:solidFill>
              </a:rPr>
              <a:t>Rozdělení omrzlin </a:t>
            </a:r>
          </a:p>
          <a:p>
            <a:r>
              <a:rPr lang="cs-CZ" altLang="cs-CZ" sz="2200" b="1" dirty="0">
                <a:solidFill>
                  <a:srgbClr val="FF6600"/>
                </a:solidFill>
              </a:rPr>
              <a:t>I stupeň </a:t>
            </a:r>
            <a:r>
              <a:rPr lang="cs-CZ" altLang="cs-CZ" sz="2200" b="1" dirty="0"/>
              <a:t>- </a:t>
            </a:r>
            <a:r>
              <a:rPr lang="cs-CZ" altLang="cs-CZ" sz="2200" dirty="0"/>
              <a:t>erytém</a:t>
            </a:r>
          </a:p>
          <a:p>
            <a:r>
              <a:rPr lang="cs-CZ" altLang="cs-CZ" sz="2200" b="1" dirty="0">
                <a:solidFill>
                  <a:srgbClr val="FF6600"/>
                </a:solidFill>
              </a:rPr>
              <a:t>II stupeň </a:t>
            </a:r>
            <a:r>
              <a:rPr lang="cs-CZ" altLang="cs-CZ" sz="2200" b="1" dirty="0"/>
              <a:t>- </a:t>
            </a:r>
            <a:r>
              <a:rPr lang="cs-CZ" altLang="cs-CZ" sz="2200" dirty="0"/>
              <a:t>tvorba puchýřů</a:t>
            </a:r>
          </a:p>
          <a:p>
            <a:r>
              <a:rPr lang="cs-CZ" altLang="cs-CZ" sz="2200" b="1" dirty="0">
                <a:solidFill>
                  <a:srgbClr val="FF6600"/>
                </a:solidFill>
              </a:rPr>
              <a:t>III stupeň </a:t>
            </a:r>
            <a:r>
              <a:rPr lang="cs-CZ" altLang="cs-CZ" sz="2200" b="1" dirty="0"/>
              <a:t>- </a:t>
            </a:r>
            <a:r>
              <a:rPr lang="cs-CZ" altLang="cs-CZ" sz="2200" dirty="0"/>
              <a:t>nekróza</a:t>
            </a:r>
          </a:p>
          <a:p>
            <a:r>
              <a:rPr lang="cs-CZ" altLang="cs-CZ" sz="2200" b="1" dirty="0">
                <a:solidFill>
                  <a:srgbClr val="FF6600"/>
                </a:solidFill>
              </a:rPr>
              <a:t>IV stupeň </a:t>
            </a:r>
            <a:r>
              <a:rPr lang="cs-CZ" altLang="cs-CZ" sz="2200" b="1" dirty="0"/>
              <a:t>- </a:t>
            </a:r>
            <a:r>
              <a:rPr lang="cs-CZ" altLang="cs-CZ" sz="2200" dirty="0"/>
              <a:t>tvorba trombů a uzávěr cév </a:t>
            </a:r>
          </a:p>
          <a:p>
            <a:pPr>
              <a:buFontTx/>
              <a:buNone/>
            </a:pPr>
            <a:endParaRPr lang="cs-CZ" altLang="cs-CZ" sz="2200" b="1" dirty="0"/>
          </a:p>
          <a:p>
            <a:pPr>
              <a:buFontTx/>
              <a:buNone/>
            </a:pPr>
            <a:r>
              <a:rPr lang="cs-CZ" altLang="cs-CZ" b="1" dirty="0"/>
              <a:t> </a:t>
            </a:r>
            <a:r>
              <a:rPr lang="cs-CZ" altLang="cs-CZ" sz="2200" dirty="0"/>
              <a:t>Poškození způsobená  </a:t>
            </a:r>
            <a:r>
              <a:rPr lang="cs-CZ" altLang="cs-CZ" sz="2200" b="1" dirty="0">
                <a:solidFill>
                  <a:srgbClr val="002060"/>
                </a:solidFill>
              </a:rPr>
              <a:t>kyselinami a louhy </a:t>
            </a:r>
            <a:r>
              <a:rPr lang="cs-CZ" altLang="cs-CZ" sz="2200" dirty="0"/>
              <a:t>jsou řazena  mezi  popáleniny  „chemické“,  po provedené neutralizaci zranění se ošetřují  jako popáleniny.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371600"/>
          </a:xfrm>
        </p:spPr>
        <p:txBody>
          <a:bodyPr/>
          <a:lstStyle/>
          <a:p>
            <a:r>
              <a:rPr lang="cs-CZ" altLang="cs-CZ" sz="5400" b="1" dirty="0">
                <a:solidFill>
                  <a:srgbClr val="002060"/>
                </a:solidFill>
              </a:rPr>
              <a:t>Chronické rány - vředy</a:t>
            </a:r>
            <a:r>
              <a:rPr lang="cs-CZ" altLang="cs-CZ" dirty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77724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altLang="cs-CZ" sz="2200" b="1" dirty="0"/>
              <a:t>Vznikají lokálními poruchami výživy kůže, které mohou být vyvolány poruchami: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00CC00"/>
                </a:solidFill>
              </a:rPr>
              <a:t> </a:t>
            </a:r>
            <a:r>
              <a:rPr lang="cs-CZ" altLang="cs-CZ" sz="2200" b="1" dirty="0">
                <a:solidFill>
                  <a:srgbClr val="FF6600"/>
                </a:solidFill>
              </a:rPr>
              <a:t>cévními</a:t>
            </a:r>
            <a:r>
              <a:rPr lang="cs-CZ" altLang="cs-CZ" sz="2200" b="1" dirty="0">
                <a:solidFill>
                  <a:srgbClr val="00CC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6600"/>
                </a:solidFill>
              </a:rPr>
              <a:t> neurologickými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b="1" dirty="0"/>
              <a:t> </a:t>
            </a:r>
            <a:r>
              <a:rPr lang="cs-CZ" altLang="cs-CZ" sz="2200" b="1" dirty="0">
                <a:solidFill>
                  <a:srgbClr val="FF6600"/>
                </a:solidFill>
              </a:rPr>
              <a:t>dlouhodobým působením tlaku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00CC00"/>
                </a:solidFill>
              </a:rPr>
              <a:t> </a:t>
            </a:r>
            <a:r>
              <a:rPr lang="cs-CZ" altLang="cs-CZ" sz="2200" b="1" dirty="0">
                <a:solidFill>
                  <a:srgbClr val="FF6600"/>
                </a:solidFill>
              </a:rPr>
              <a:t>projev systémového onemocnění </a:t>
            </a:r>
            <a:r>
              <a:rPr lang="cs-CZ" altLang="cs-CZ" sz="2200" dirty="0"/>
              <a:t>(krve, nádorového, cukrovky,  infekčních onemocnění kůže)</a:t>
            </a:r>
          </a:p>
          <a:p>
            <a:pPr>
              <a:buFontTx/>
              <a:buNone/>
            </a:pPr>
            <a:r>
              <a:rPr lang="cs-CZ" altLang="cs-CZ" sz="2200" b="1" dirty="0"/>
              <a:t>Poškození může postihovat všechny vrstvy kůže a zasahovat až ke kostem. </a:t>
            </a:r>
          </a:p>
          <a:p>
            <a:endParaRPr lang="cs-CZ" altLang="cs-CZ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:\bércové vře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2"/>
            <a:ext cx="7543800" cy="1450757"/>
          </a:xfrm>
        </p:spPr>
        <p:txBody>
          <a:bodyPr>
            <a:normAutofit/>
          </a:bodyPr>
          <a:lstStyle/>
          <a:p>
            <a:r>
              <a:rPr lang="cs-CZ" altLang="cs-CZ" sz="5400" b="1" dirty="0">
                <a:solidFill>
                  <a:srgbClr val="002060"/>
                </a:solidFill>
              </a:rPr>
              <a:t>Proces hojení ran</a:t>
            </a:r>
            <a:endParaRPr lang="cs-CZ" altLang="cs-CZ" sz="5400" dirty="0">
              <a:solidFill>
                <a:srgbClr val="00206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7724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altLang="cs-CZ" sz="2200" b="1" dirty="0"/>
              <a:t>Proces hojení probíhá ve fázích, které se časově překrývají a není možné je od sebe oddělovat:</a:t>
            </a:r>
          </a:p>
          <a:p>
            <a:pPr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00CC00"/>
                </a:solidFill>
              </a:rPr>
              <a:t> </a:t>
            </a:r>
            <a:r>
              <a:rPr lang="cs-CZ" altLang="cs-CZ" sz="2200" b="1" dirty="0">
                <a:solidFill>
                  <a:srgbClr val="FF6600"/>
                </a:solidFill>
              </a:rPr>
              <a:t>zánětlivá (exsudativní) fáze - </a:t>
            </a:r>
            <a:r>
              <a:rPr lang="cs-CZ" altLang="cs-CZ" sz="2200" dirty="0"/>
              <a:t>k zastavení krvácení a vyčištění rány</a:t>
            </a:r>
          </a:p>
          <a:p>
            <a:pPr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00CC00"/>
                </a:solidFill>
              </a:rPr>
              <a:t> </a:t>
            </a:r>
            <a:r>
              <a:rPr lang="cs-CZ" altLang="cs-CZ" sz="2200" b="1" dirty="0">
                <a:solidFill>
                  <a:srgbClr val="FF6600"/>
                </a:solidFill>
              </a:rPr>
              <a:t>proliferační fáze - </a:t>
            </a:r>
            <a:r>
              <a:rPr lang="cs-CZ" altLang="cs-CZ" sz="2200" dirty="0"/>
              <a:t>k novotvorbě granulační tkáně</a:t>
            </a:r>
          </a:p>
          <a:p>
            <a:pPr>
              <a:buClr>
                <a:srgbClr val="FFCC00"/>
              </a:buCl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00CC00"/>
                </a:solidFill>
              </a:rPr>
              <a:t> </a:t>
            </a:r>
            <a:r>
              <a:rPr lang="cs-CZ" altLang="cs-CZ" sz="2200" b="1" dirty="0">
                <a:solidFill>
                  <a:srgbClr val="FF6600"/>
                </a:solidFill>
              </a:rPr>
              <a:t>diferenciační fáze </a:t>
            </a:r>
            <a:r>
              <a:rPr lang="cs-CZ" altLang="cs-CZ" sz="2200" b="1" dirty="0" err="1">
                <a:solidFill>
                  <a:srgbClr val="FF6600"/>
                </a:solidFill>
              </a:rPr>
              <a:t>reepitelizace</a:t>
            </a:r>
            <a:r>
              <a:rPr lang="cs-CZ" altLang="cs-CZ" sz="2200" b="1" dirty="0">
                <a:solidFill>
                  <a:srgbClr val="FF6600"/>
                </a:solidFill>
              </a:rPr>
              <a:t> a reparace - </a:t>
            </a:r>
            <a:r>
              <a:rPr lang="cs-CZ" altLang="cs-CZ" sz="2200" dirty="0"/>
              <a:t>k vyzrávání buněk, diferenciaci epitelu a tvorbě jizvy</a:t>
            </a:r>
            <a:endParaRPr lang="cs-CZ" altLang="cs-CZ" sz="22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4604"/>
            <a:ext cx="7772400" cy="1371600"/>
          </a:xfrm>
        </p:spPr>
        <p:txBody>
          <a:bodyPr>
            <a:normAutofit/>
          </a:bodyPr>
          <a:lstStyle/>
          <a:p>
            <a:r>
              <a:rPr lang="cs-CZ" altLang="cs-CZ" b="1" dirty="0">
                <a:solidFill>
                  <a:srgbClr val="002060"/>
                </a:solidFill>
              </a:rPr>
              <a:t>Kvantitativní rozdělení procesu hojení a poruch hojení ran </a:t>
            </a:r>
            <a:endParaRPr lang="cs-CZ" altLang="cs-CZ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7772400" cy="4114800"/>
          </a:xfrm>
        </p:spPr>
        <p:txBody>
          <a:bodyPr>
            <a:normAutofit/>
          </a:bodyPr>
          <a:lstStyle/>
          <a:p>
            <a:r>
              <a:rPr lang="cs-CZ" altLang="cs-CZ" sz="2200" b="1" dirty="0">
                <a:solidFill>
                  <a:srgbClr val="FF6600"/>
                </a:solidFill>
              </a:rPr>
              <a:t>Primární hojení ran </a:t>
            </a:r>
            <a:r>
              <a:rPr lang="cs-CZ" altLang="cs-CZ" sz="2200" b="1" dirty="0"/>
              <a:t>(per </a:t>
            </a:r>
            <a:r>
              <a:rPr lang="cs-CZ" altLang="cs-CZ" sz="2200" b="1" dirty="0" err="1"/>
              <a:t>primam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intentionem</a:t>
            </a:r>
            <a:r>
              <a:rPr lang="cs-CZ" altLang="cs-CZ" sz="2200" b="1" dirty="0"/>
              <a:t>) </a:t>
            </a:r>
          </a:p>
          <a:p>
            <a:r>
              <a:rPr lang="cs-CZ" altLang="cs-CZ" sz="2200" b="1" dirty="0"/>
              <a:t>- </a:t>
            </a:r>
            <a:r>
              <a:rPr lang="cs-CZ" altLang="cs-CZ" sz="2200" dirty="0"/>
              <a:t>u hladkých řezných ran s malou destrukcí tkáně bez přítomnosti cizích těles a při absenci infekce, okraje rány jsou pevně spojeny po 8 dnech.</a:t>
            </a:r>
          </a:p>
        </p:txBody>
      </p:sp>
      <p:pic>
        <p:nvPicPr>
          <p:cNvPr id="9220" name="Picture 4" descr="A:\hojení rán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7696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3744" y="272362"/>
            <a:ext cx="7772400" cy="1371600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</a:rPr>
              <a:t>Kvantitativní rozdělení procesu hojení a poruch hojení ran </a:t>
            </a:r>
            <a:endParaRPr lang="cs-CZ" altLang="cs-CZ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57618" y="1916832"/>
            <a:ext cx="7772400" cy="4114800"/>
          </a:xfrm>
        </p:spPr>
        <p:txBody>
          <a:bodyPr>
            <a:normAutofit/>
          </a:bodyPr>
          <a:lstStyle/>
          <a:p>
            <a:r>
              <a:rPr lang="cs-CZ" altLang="cs-CZ" sz="2200" b="1" dirty="0">
                <a:solidFill>
                  <a:srgbClr val="FF6600"/>
                </a:solidFill>
              </a:rPr>
              <a:t>Primární odložené hojení </a:t>
            </a:r>
          </a:p>
          <a:p>
            <a:r>
              <a:rPr lang="cs-CZ" altLang="cs-CZ" sz="2200" dirty="0"/>
              <a:t>- u ran, kde je nutno počítat s možnou přítomností infekce, rána zůstává drénována  nebo je použito obložky, pokud k rozvoji infekce nedojde je možné ránu mezi 4. a 7. dnem uzavřít suturou. </a:t>
            </a:r>
          </a:p>
        </p:txBody>
      </p:sp>
      <p:pic>
        <p:nvPicPr>
          <p:cNvPr id="24580" name="Picture 4" descr="A:\hojení rán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8" y="3352174"/>
            <a:ext cx="76962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260650"/>
            <a:ext cx="7543800" cy="1450757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</a:rPr>
              <a:t>Kvantitativní rozdělení procesu hojení a poruch hojení ran </a:t>
            </a:r>
            <a:endParaRPr lang="cs-CZ" altLang="cs-CZ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916832"/>
            <a:ext cx="7772400" cy="4114800"/>
          </a:xfrm>
        </p:spPr>
        <p:txBody>
          <a:bodyPr/>
          <a:lstStyle/>
          <a:p>
            <a:r>
              <a:rPr lang="cs-CZ" altLang="cs-CZ" sz="2200" b="1" dirty="0">
                <a:solidFill>
                  <a:srgbClr val="FF6600"/>
                </a:solidFill>
              </a:rPr>
              <a:t>Sekundární hojení ran </a:t>
            </a:r>
            <a:r>
              <a:rPr lang="cs-CZ" altLang="cs-CZ" sz="2200" b="1" dirty="0"/>
              <a:t>(per </a:t>
            </a:r>
            <a:r>
              <a:rPr lang="cs-CZ" altLang="cs-CZ" sz="2200" b="1" dirty="0" err="1"/>
              <a:t>secundam</a:t>
            </a:r>
            <a:r>
              <a:rPr lang="cs-CZ" altLang="cs-CZ" sz="2200" b="1" dirty="0"/>
              <a:t> </a:t>
            </a:r>
            <a:r>
              <a:rPr lang="cs-CZ" altLang="cs-CZ" sz="2200" b="1" dirty="0" err="1"/>
              <a:t>intentionem</a:t>
            </a:r>
            <a:r>
              <a:rPr lang="cs-CZ" altLang="cs-CZ" sz="2200" b="1" dirty="0"/>
              <a:t>) </a:t>
            </a:r>
          </a:p>
          <a:p>
            <a:r>
              <a:rPr lang="cs-CZ" altLang="cs-CZ" sz="2200" dirty="0"/>
              <a:t>- když je nutno doplnit chybějící tkáň, např. když infekce brání přímému spojení okrajů rány, organismus pak musí ránu vyčistit a  vyplnit granulační tkání. </a:t>
            </a:r>
          </a:p>
          <a:p>
            <a:endParaRPr lang="cs-CZ" altLang="cs-CZ" dirty="0"/>
          </a:p>
        </p:txBody>
      </p:sp>
      <p:pic>
        <p:nvPicPr>
          <p:cNvPr id="26628" name="Picture 4" descr="A:\hojení rán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581400"/>
            <a:ext cx="7391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50"/>
            <a:ext cx="7543800" cy="1450757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</a:rPr>
              <a:t>Kvantitativní rozdělení procesu hojení a poruch hojení ran </a:t>
            </a:r>
            <a:endParaRPr lang="cs-CZ" altLang="cs-CZ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7772400" cy="4114800"/>
          </a:xfrm>
        </p:spPr>
        <p:txBody>
          <a:bodyPr>
            <a:normAutofit/>
          </a:bodyPr>
          <a:lstStyle/>
          <a:p>
            <a:r>
              <a:rPr lang="cs-CZ" altLang="cs-CZ" sz="2200" b="1" dirty="0">
                <a:solidFill>
                  <a:srgbClr val="FF6600"/>
                </a:solidFill>
              </a:rPr>
              <a:t>Chronický průběh hojení ran </a:t>
            </a:r>
          </a:p>
          <a:p>
            <a:r>
              <a:rPr lang="cs-CZ" altLang="cs-CZ" sz="2200" dirty="0"/>
              <a:t>- trvá-li proces hojení  déle jak 8 týdnů, nejčastěji vznikají z pokročilých destrukcí tkáně v důsledku cévních onemocnění nejrůznějšího původu. </a:t>
            </a:r>
          </a:p>
        </p:txBody>
      </p:sp>
      <p:pic>
        <p:nvPicPr>
          <p:cNvPr id="25604" name="Picture 4" descr="A:\hojení rány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3645024"/>
            <a:ext cx="7543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1094" y="260648"/>
            <a:ext cx="7772400" cy="1371600"/>
          </a:xfrm>
        </p:spPr>
        <p:txBody>
          <a:bodyPr>
            <a:normAutofit/>
          </a:bodyPr>
          <a:lstStyle/>
          <a:p>
            <a:r>
              <a:rPr lang="cs-CZ" altLang="cs-CZ" b="1" dirty="0">
                <a:solidFill>
                  <a:srgbClr val="002060"/>
                </a:solidFill>
              </a:rPr>
              <a:t>Faktory ovlivňující  proces</a:t>
            </a:r>
            <a:br>
              <a:rPr lang="cs-CZ" altLang="cs-CZ" b="1" dirty="0">
                <a:solidFill>
                  <a:srgbClr val="002060"/>
                </a:solidFill>
              </a:rPr>
            </a:br>
            <a:r>
              <a:rPr lang="cs-CZ" altLang="cs-CZ" b="1" dirty="0">
                <a:solidFill>
                  <a:srgbClr val="002060"/>
                </a:solidFill>
              </a:rPr>
              <a:t>hojení ran</a:t>
            </a:r>
            <a:endParaRPr lang="cs-CZ" altLang="cs-CZ" dirty="0">
              <a:solidFill>
                <a:srgbClr val="00206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0122" y="1844824"/>
            <a:ext cx="3810000" cy="4114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cs-CZ" altLang="cs-CZ" sz="2400" b="1" dirty="0">
                <a:solidFill>
                  <a:srgbClr val="FF6600"/>
                </a:solidFill>
              </a:rPr>
              <a:t>Obecné faktory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stáří pacienta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stav imunity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stav výživy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základní onemocnění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pooperační komplikace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následky akutních traumat,  šoku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léky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psychosociální aspekty</a:t>
            </a:r>
          </a:p>
          <a:p>
            <a:endParaRPr lang="cs-CZ" altLang="cs-CZ" sz="2400" b="1" dirty="0">
              <a:solidFill>
                <a:srgbClr val="00CC00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09283" y="1844824"/>
            <a:ext cx="3810000" cy="4114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altLang="cs-CZ" sz="2400" b="1" dirty="0">
                <a:solidFill>
                  <a:srgbClr val="FF6600"/>
                </a:solidFill>
              </a:rPr>
              <a:t>Místní vlivy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stáří rány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lokalizace rány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rozsah (rozměr, hloubka atd.)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znečištění, infekce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spodina rány (nekrózy, hnis atd.)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druh, délka a způsob chirurgického výkonu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kvalita ošetřování rány a ošetřovatelské péče</a:t>
            </a:r>
          </a:p>
          <a:p>
            <a:endParaRPr lang="cs-CZ" altLang="cs-CZ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7848600" cy="1371600"/>
          </a:xfrm>
        </p:spPr>
        <p:txBody>
          <a:bodyPr>
            <a:normAutofit/>
          </a:bodyPr>
          <a:lstStyle/>
          <a:p>
            <a:r>
              <a:rPr lang="cs-CZ" altLang="cs-CZ" sz="6600" dirty="0">
                <a:solidFill>
                  <a:srgbClr val="002060"/>
                </a:solidFill>
              </a:rPr>
              <a:t>Kůže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Kůže je hraniční vrstvou mezi organismem a jeho okolím, funguje jako   </a:t>
            </a:r>
            <a:r>
              <a:rPr lang="cs-CZ" altLang="cs-CZ" b="1" dirty="0">
                <a:solidFill>
                  <a:srgbClr val="FF6600"/>
                </a:solidFill>
              </a:rPr>
              <a:t>bariéra</a:t>
            </a:r>
            <a:r>
              <a:rPr lang="cs-CZ" altLang="cs-CZ" b="1" dirty="0"/>
              <a:t> na jedné straně a </a:t>
            </a:r>
            <a:r>
              <a:rPr lang="cs-CZ" altLang="cs-CZ" b="1" dirty="0">
                <a:solidFill>
                  <a:srgbClr val="FF6600"/>
                </a:solidFill>
              </a:rPr>
              <a:t>spojení mezi vnějším světem a vnitřními orgány</a:t>
            </a:r>
            <a:r>
              <a:rPr lang="cs-CZ" altLang="cs-CZ" b="1" dirty="0"/>
              <a:t>  na druhé straně. </a:t>
            </a:r>
          </a:p>
          <a:p>
            <a:pPr marL="0" indent="0">
              <a:buNone/>
            </a:pPr>
            <a:endParaRPr lang="cs-CZ" altLang="cs-CZ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Hojení ran spočívá ve schopnosti kůže </a:t>
            </a:r>
            <a:r>
              <a:rPr lang="cs-CZ" altLang="cs-CZ" b="1" dirty="0">
                <a:solidFill>
                  <a:srgbClr val="FF6600"/>
                </a:solidFill>
              </a:rPr>
              <a:t>regenerovat epitel a obnovovat vazivovou a podpůrnou tkáň </a:t>
            </a:r>
            <a:r>
              <a:rPr lang="cs-CZ" altLang="cs-CZ" b="1" dirty="0"/>
              <a:t>pomocí komplexu  buněčných aktivit, které se navzájem překrývají.</a:t>
            </a:r>
          </a:p>
          <a:p>
            <a:pPr>
              <a:buFontTx/>
              <a:buNone/>
            </a:pPr>
            <a:r>
              <a:rPr lang="cs-CZ" altLang="cs-CZ" b="1" dirty="0"/>
              <a:t>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371600"/>
          </a:xfrm>
        </p:spPr>
        <p:txBody>
          <a:bodyPr>
            <a:normAutofit/>
          </a:bodyPr>
          <a:lstStyle/>
          <a:p>
            <a:r>
              <a:rPr lang="cs-CZ" altLang="cs-CZ" sz="5400" b="1" dirty="0">
                <a:solidFill>
                  <a:srgbClr val="002060"/>
                </a:solidFill>
              </a:rPr>
              <a:t>Obecné faktory</a:t>
            </a:r>
            <a:r>
              <a:rPr lang="cs-CZ" altLang="cs-CZ" sz="5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88840"/>
            <a:ext cx="7772400" cy="4114800"/>
          </a:xfrm>
        </p:spPr>
        <p:txBody>
          <a:bodyPr>
            <a:normAutofit/>
          </a:bodyPr>
          <a:lstStyle/>
          <a:p>
            <a:r>
              <a:rPr lang="cs-CZ" altLang="cs-CZ" sz="2200" b="1" dirty="0">
                <a:solidFill>
                  <a:srgbClr val="FF6600"/>
                </a:solidFill>
              </a:rPr>
              <a:t>Stáří pacienta - </a:t>
            </a:r>
            <a:r>
              <a:rPr lang="cs-CZ" altLang="cs-CZ" sz="2200" dirty="0"/>
              <a:t>fyziologické stárnutí zpomaluje procesy hojení rány redukcí buněčných aktivit, ve stáří jsou pacienti častěji postiženi </a:t>
            </a:r>
            <a:r>
              <a:rPr lang="cs-CZ" altLang="cs-CZ" sz="2200" dirty="0" err="1"/>
              <a:t>polymorbiditou</a:t>
            </a:r>
            <a:r>
              <a:rPr lang="cs-CZ" altLang="cs-CZ" sz="2200" dirty="0"/>
              <a:t>.</a:t>
            </a:r>
          </a:p>
          <a:p>
            <a:r>
              <a:rPr lang="cs-CZ" altLang="cs-CZ" sz="2200" b="1" dirty="0">
                <a:solidFill>
                  <a:srgbClr val="FF6600"/>
                </a:solidFill>
              </a:rPr>
              <a:t>Stav imunity -</a:t>
            </a:r>
            <a:r>
              <a:rPr lang="cs-CZ" altLang="cs-CZ" sz="2400" b="1" dirty="0">
                <a:solidFill>
                  <a:srgbClr val="00CC00"/>
                </a:solidFill>
              </a:rPr>
              <a:t> </a:t>
            </a:r>
            <a:r>
              <a:rPr lang="cs-CZ" altLang="cs-CZ" sz="2200" dirty="0"/>
              <a:t>při </a:t>
            </a:r>
            <a:r>
              <a:rPr lang="cs-CZ" altLang="cs-CZ" sz="2200" dirty="0" err="1"/>
              <a:t>imunodefektech</a:t>
            </a:r>
            <a:r>
              <a:rPr lang="cs-CZ" altLang="cs-CZ" sz="2200" dirty="0"/>
              <a:t> dochází ke zvýšené náchylnosti rány k poruchám procesu hojení a infekčním komplikacím. </a:t>
            </a:r>
            <a:r>
              <a:rPr lang="cs-CZ" altLang="cs-CZ" sz="2200" dirty="0" err="1"/>
              <a:t>Imunodefekty</a:t>
            </a:r>
            <a:r>
              <a:rPr lang="cs-CZ" altLang="cs-CZ" sz="2200" dirty="0"/>
              <a:t> mohou být vrozené, nebo získané např. po operačních traumatech, virových, bakteriálních </a:t>
            </a:r>
            <a:r>
              <a:rPr lang="cs-CZ" altLang="cs-CZ" sz="2200" dirty="0" err="1"/>
              <a:t>infektech</a:t>
            </a:r>
            <a:r>
              <a:rPr lang="cs-CZ" altLang="cs-CZ" sz="2200" dirty="0"/>
              <a:t>, způsobené podvýživou, velkoplošnými popáleninami, ionizujícím zářením, </a:t>
            </a:r>
            <a:r>
              <a:rPr lang="cs-CZ" altLang="cs-CZ" sz="2200" dirty="0" err="1"/>
              <a:t>entero</a:t>
            </a:r>
            <a:r>
              <a:rPr lang="cs-CZ" altLang="cs-CZ" sz="2200" dirty="0"/>
              <a:t> nebo nefropatiemi s deficitem bílkovin, cytostatickou imunosupresivní terapií.</a:t>
            </a:r>
            <a:endParaRPr lang="cs-CZ" altLang="cs-CZ" sz="2200" dirty="0">
              <a:solidFill>
                <a:srgbClr val="00CC00"/>
              </a:solidFill>
            </a:endParaRPr>
          </a:p>
          <a:p>
            <a:pPr>
              <a:buFontTx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371600"/>
          </a:xfrm>
        </p:spPr>
        <p:txBody>
          <a:bodyPr>
            <a:normAutofit/>
          </a:bodyPr>
          <a:lstStyle/>
          <a:p>
            <a:r>
              <a:rPr lang="cs-CZ" altLang="cs-CZ" sz="5400" b="1" dirty="0">
                <a:solidFill>
                  <a:srgbClr val="002060"/>
                </a:solidFill>
              </a:rPr>
              <a:t>Obecné faktory</a:t>
            </a:r>
            <a:endParaRPr lang="cs-CZ" altLang="cs-CZ" sz="5400" dirty="0">
              <a:solidFill>
                <a:srgbClr val="00206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16832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sz="2400" b="1" dirty="0">
                <a:solidFill>
                  <a:srgbClr val="FF6600"/>
                </a:solidFill>
              </a:rPr>
              <a:t>Stav výživy - </a:t>
            </a:r>
            <a:r>
              <a:rPr lang="cs-CZ" altLang="cs-CZ" sz="2400" dirty="0"/>
              <a:t>jak u </a:t>
            </a:r>
            <a:r>
              <a:rPr lang="cs-CZ" altLang="cs-CZ" sz="2400" dirty="0" err="1"/>
              <a:t>adipózních</a:t>
            </a:r>
            <a:r>
              <a:rPr lang="cs-CZ" altLang="cs-CZ" sz="2400" dirty="0"/>
              <a:t> tak i u podvyživených či kachektických pacientů se častěji vyskytují komplikace hojení ran jako hnisání či dehiscence. </a:t>
            </a:r>
          </a:p>
          <a:p>
            <a:pPr>
              <a:buFontTx/>
              <a:buNone/>
            </a:pPr>
            <a:r>
              <a:rPr lang="cs-CZ" altLang="cs-CZ" sz="2400" b="1" dirty="0">
                <a:solidFill>
                  <a:srgbClr val="002060"/>
                </a:solidFill>
              </a:rPr>
              <a:t>Nedostatek: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accent1"/>
                </a:solidFill>
              </a:rPr>
              <a:t> </a:t>
            </a:r>
            <a:r>
              <a:rPr lang="cs-CZ" altLang="cs-CZ" sz="2200" b="1" dirty="0"/>
              <a:t>proteinů - </a:t>
            </a:r>
            <a:r>
              <a:rPr lang="cs-CZ" altLang="cs-CZ" sz="2200" dirty="0"/>
              <a:t>způsobuje oslabení imunitního systému, nedostatečná syntéza kolagenu, snížení schopnosti </a:t>
            </a:r>
            <a:r>
              <a:rPr lang="cs-CZ" altLang="cs-CZ" sz="2200" dirty="0" err="1"/>
              <a:t>fagocytozy</a:t>
            </a:r>
            <a:r>
              <a:rPr lang="cs-CZ" altLang="cs-CZ" sz="2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dirty="0">
                <a:solidFill>
                  <a:schemeClr val="accent1"/>
                </a:solidFill>
              </a:rPr>
              <a:t> </a:t>
            </a:r>
            <a:r>
              <a:rPr lang="cs-CZ" altLang="cs-CZ" sz="2200" b="1" dirty="0"/>
              <a:t>vitamínů</a:t>
            </a:r>
            <a:r>
              <a:rPr lang="cs-CZ" altLang="cs-CZ" sz="2200" b="1" dirty="0">
                <a:solidFill>
                  <a:schemeClr val="accent1"/>
                </a:solidFill>
              </a:rPr>
              <a:t> </a:t>
            </a:r>
            <a:r>
              <a:rPr lang="cs-CZ" altLang="cs-CZ" sz="2200" b="1" dirty="0"/>
              <a:t>- </a:t>
            </a:r>
            <a:r>
              <a:rPr lang="cs-CZ" altLang="cs-CZ" sz="2200" dirty="0"/>
              <a:t>negativně ovlivňuje</a:t>
            </a:r>
            <a:r>
              <a:rPr lang="cs-CZ" altLang="cs-CZ" sz="2200" b="1" dirty="0"/>
              <a:t> </a:t>
            </a:r>
            <a:r>
              <a:rPr lang="cs-CZ" altLang="cs-CZ" sz="2200" dirty="0"/>
              <a:t> biochemické reakce v těle, bez </a:t>
            </a:r>
            <a:r>
              <a:rPr lang="cs-CZ" altLang="cs-CZ" sz="2200" b="1" dirty="0"/>
              <a:t>vit. C </a:t>
            </a:r>
            <a:r>
              <a:rPr lang="cs-CZ" altLang="cs-CZ" sz="2200" dirty="0"/>
              <a:t>se syntetizuje méněcenný kolagen, snižuje se fragilita cév, bez </a:t>
            </a:r>
            <a:r>
              <a:rPr lang="cs-CZ" altLang="cs-CZ" sz="2200" b="1" dirty="0"/>
              <a:t>vit. A  </a:t>
            </a:r>
            <a:r>
              <a:rPr lang="cs-CZ" altLang="cs-CZ" sz="2200" dirty="0"/>
              <a:t>dochází ke zpomalení syntézy kolagenu, k opoždění epitelizace a </a:t>
            </a:r>
            <a:r>
              <a:rPr lang="cs-CZ" altLang="cs-CZ" sz="2200" dirty="0" err="1"/>
              <a:t>výsytu</a:t>
            </a:r>
            <a:r>
              <a:rPr lang="cs-CZ" altLang="cs-CZ" sz="2200" dirty="0"/>
              <a:t> těžkých infekcí.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chemeClr val="accent1"/>
                </a:solidFill>
              </a:rPr>
              <a:t> </a:t>
            </a:r>
            <a:r>
              <a:rPr lang="cs-CZ" altLang="cs-CZ" sz="2200" b="1" dirty="0"/>
              <a:t>minerálních látek  a stopových prvků - </a:t>
            </a:r>
            <a:r>
              <a:rPr lang="cs-CZ" altLang="cs-CZ" sz="2200" dirty="0"/>
              <a:t>negativně ovlivňuje látkovou výměnu  a specifické buněčné pochody, např. </a:t>
            </a:r>
            <a:r>
              <a:rPr lang="cs-CZ" altLang="cs-CZ" sz="2200" b="1" dirty="0"/>
              <a:t>železo a měď </a:t>
            </a:r>
            <a:r>
              <a:rPr lang="cs-CZ" altLang="cs-CZ" sz="2200" dirty="0"/>
              <a:t>pomáhají tvorbě kolagenové sítě, </a:t>
            </a:r>
            <a:r>
              <a:rPr lang="cs-CZ" altLang="cs-CZ" sz="2200" b="1" dirty="0"/>
              <a:t>zinek</a:t>
            </a:r>
            <a:r>
              <a:rPr lang="cs-CZ" altLang="cs-CZ" sz="2200" dirty="0"/>
              <a:t> je důležitý pro syntézu proteinů, proliferaci fibroblastů a epidermálních buněk.</a:t>
            </a:r>
            <a:endParaRPr lang="cs-CZ" altLang="cs-CZ" sz="2200" b="1" dirty="0"/>
          </a:p>
          <a:p>
            <a:pPr>
              <a:buFontTx/>
              <a:buNone/>
            </a:pPr>
            <a:endParaRPr lang="cs-CZ" altLang="cs-CZ" sz="2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2400" cy="1371600"/>
          </a:xfrm>
        </p:spPr>
        <p:txBody>
          <a:bodyPr>
            <a:normAutofit/>
          </a:bodyPr>
          <a:lstStyle/>
          <a:p>
            <a:r>
              <a:rPr lang="cs-CZ" altLang="cs-CZ" sz="5400" b="1" dirty="0">
                <a:solidFill>
                  <a:srgbClr val="002060"/>
                </a:solidFill>
              </a:rPr>
              <a:t>Obecné faktory</a:t>
            </a:r>
            <a:r>
              <a:rPr lang="cs-CZ" altLang="cs-CZ" sz="5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988840"/>
            <a:ext cx="7772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200" b="1" dirty="0">
                <a:solidFill>
                  <a:srgbClr val="FF6600"/>
                </a:solidFill>
              </a:rPr>
              <a:t>Základní onemocnění </a:t>
            </a:r>
            <a:endParaRPr lang="cs-CZ" altLang="cs-CZ" sz="2200" b="1" dirty="0"/>
          </a:p>
          <a:p>
            <a:pPr marL="0" indent="0">
              <a:buNone/>
            </a:pPr>
            <a:r>
              <a:rPr lang="cs-CZ" altLang="cs-CZ" sz="2200" b="1" dirty="0">
                <a:solidFill>
                  <a:srgbClr val="002060"/>
                </a:solidFill>
              </a:rPr>
              <a:t>proces hojení ovlivňují negativně hlavně onemocnění: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b="1" dirty="0"/>
              <a:t> </a:t>
            </a:r>
            <a:r>
              <a:rPr lang="cs-CZ" altLang="cs-CZ" b="1" dirty="0">
                <a:solidFill>
                  <a:schemeClr val="tx1"/>
                </a:solidFill>
              </a:rPr>
              <a:t>narušující imunitní systém </a:t>
            </a:r>
            <a:r>
              <a:rPr lang="cs-CZ" altLang="cs-CZ" dirty="0"/>
              <a:t>(např. nádorová, autoimunní, infekční)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/>
              <a:t> </a:t>
            </a:r>
            <a:r>
              <a:rPr lang="cs-CZ" altLang="cs-CZ" b="1" dirty="0">
                <a:solidFill>
                  <a:schemeClr val="tx1"/>
                </a:solidFill>
              </a:rPr>
              <a:t>onemocnění vazivové </a:t>
            </a:r>
            <a:r>
              <a:rPr lang="cs-CZ" altLang="cs-CZ" b="1" dirty="0" err="1">
                <a:solidFill>
                  <a:schemeClr val="tx1"/>
                </a:solidFill>
              </a:rPr>
              <a:t>tkáňe</a:t>
            </a:r>
            <a:r>
              <a:rPr lang="cs-CZ" altLang="cs-CZ" b="1" dirty="0">
                <a:solidFill>
                  <a:schemeClr val="tx1"/>
                </a:solidFill>
              </a:rPr>
              <a:t>   </a:t>
            </a:r>
            <a:r>
              <a:rPr lang="cs-CZ" altLang="cs-CZ" dirty="0"/>
              <a:t>(např. revmatické choroby)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/>
              <a:t> </a:t>
            </a:r>
            <a:r>
              <a:rPr lang="cs-CZ" altLang="cs-CZ" b="1" dirty="0">
                <a:solidFill>
                  <a:schemeClr val="tx1"/>
                </a:solidFill>
              </a:rPr>
              <a:t>onemocnění látkové výměny </a:t>
            </a:r>
            <a:r>
              <a:rPr lang="cs-CZ" altLang="cs-CZ" dirty="0"/>
              <a:t>(např. diabetes </a:t>
            </a:r>
            <a:r>
              <a:rPr lang="cs-CZ" altLang="cs-CZ" dirty="0" err="1"/>
              <a:t>mellitus</a:t>
            </a:r>
            <a:r>
              <a:rPr lang="cs-CZ" alt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/>
              <a:t> </a:t>
            </a:r>
            <a:r>
              <a:rPr lang="cs-CZ" altLang="cs-CZ" b="1" dirty="0">
                <a:solidFill>
                  <a:schemeClr val="tx1"/>
                </a:solidFill>
              </a:rPr>
              <a:t>cévní onemocnění </a:t>
            </a:r>
            <a:r>
              <a:rPr lang="cs-CZ" altLang="cs-CZ" dirty="0"/>
              <a:t>(ICHDKK, žilní </a:t>
            </a:r>
            <a:r>
              <a:rPr lang="cs-CZ" altLang="cs-CZ" dirty="0" err="1"/>
              <a:t>incuficience</a:t>
            </a:r>
            <a:r>
              <a:rPr lang="cs-CZ" altLang="cs-CZ" dirty="0"/>
              <a:t>)</a:t>
            </a:r>
          </a:p>
          <a:p>
            <a:pPr>
              <a:buFontTx/>
              <a:buNone/>
            </a:pPr>
            <a:endParaRPr lang="cs-CZ" altLang="cs-CZ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620000" cy="1371600"/>
          </a:xfrm>
        </p:spPr>
        <p:txBody>
          <a:bodyPr>
            <a:normAutofit/>
          </a:bodyPr>
          <a:lstStyle/>
          <a:p>
            <a:r>
              <a:rPr lang="cs-CZ" altLang="cs-CZ" sz="5400" b="1" dirty="0">
                <a:solidFill>
                  <a:srgbClr val="002060"/>
                </a:solidFill>
              </a:rPr>
              <a:t>Obecné faktory</a:t>
            </a:r>
            <a:endParaRPr lang="cs-CZ" altLang="cs-CZ" sz="5400" dirty="0">
              <a:solidFill>
                <a:srgbClr val="00206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63143" y="1916832"/>
            <a:ext cx="7772400" cy="4114800"/>
          </a:xfrm>
        </p:spPr>
        <p:txBody>
          <a:bodyPr>
            <a:normAutofit/>
          </a:bodyPr>
          <a:lstStyle/>
          <a:p>
            <a:r>
              <a:rPr lang="cs-CZ" altLang="cs-CZ" sz="2200" b="1" dirty="0">
                <a:solidFill>
                  <a:srgbClr val="FF6600"/>
                </a:solidFill>
              </a:rPr>
              <a:t>Pooperační komplikace </a:t>
            </a:r>
            <a:r>
              <a:rPr lang="cs-CZ" altLang="cs-CZ" sz="2200" b="1" dirty="0"/>
              <a:t>- </a:t>
            </a:r>
            <a:r>
              <a:rPr lang="cs-CZ" altLang="cs-CZ" sz="2200" dirty="0"/>
              <a:t>působí přímo na proces hojení ran, jako např.  trombózy, </a:t>
            </a:r>
            <a:r>
              <a:rPr lang="cs-CZ" altLang="cs-CZ" sz="2200" dirty="0" err="1"/>
              <a:t>trombembolická</a:t>
            </a:r>
            <a:r>
              <a:rPr lang="cs-CZ" altLang="cs-CZ" sz="2200" dirty="0"/>
              <a:t> nemoc (zvýšenými fibrinolytickými aktivitami), pneumonie, peritonitidy, uremie (toxickými látkami obsahujícími močovinu).</a:t>
            </a:r>
            <a:endParaRPr lang="cs-CZ" altLang="cs-CZ" sz="2200" dirty="0">
              <a:solidFill>
                <a:srgbClr val="00CC00"/>
              </a:solidFill>
            </a:endParaRPr>
          </a:p>
          <a:p>
            <a:r>
              <a:rPr lang="cs-CZ" altLang="cs-CZ" sz="2200" b="1" dirty="0">
                <a:solidFill>
                  <a:srgbClr val="FF6600"/>
                </a:solidFill>
              </a:rPr>
              <a:t>Následky akutních traumat a šoku </a:t>
            </a:r>
            <a:r>
              <a:rPr lang="cs-CZ" altLang="cs-CZ" sz="2200" b="1" dirty="0"/>
              <a:t>-</a:t>
            </a:r>
            <a:r>
              <a:rPr lang="cs-CZ" altLang="cs-CZ" sz="2200" dirty="0"/>
              <a:t> především vysokou ztrátou tekutin, krve dochází k poruchám mikrocirkulace a hypoxii tkání,  zvýšení kapilární permeability, </a:t>
            </a:r>
            <a:r>
              <a:rPr lang="cs-CZ" altLang="cs-CZ" sz="2200" dirty="0" err="1"/>
              <a:t>perfuzní</a:t>
            </a:r>
            <a:r>
              <a:rPr lang="cs-CZ" altLang="cs-CZ" sz="2200" dirty="0"/>
              <a:t> poruchy s  </a:t>
            </a:r>
            <a:r>
              <a:rPr lang="cs-CZ" altLang="cs-CZ" sz="2200" dirty="0" err="1"/>
              <a:t>nedostaečným</a:t>
            </a:r>
            <a:r>
              <a:rPr lang="cs-CZ" altLang="cs-CZ" sz="2200" dirty="0"/>
              <a:t> odstraněním produktů látkové výměny, které se hromadí v organismu.</a:t>
            </a:r>
            <a:endParaRPr lang="cs-CZ" altLang="cs-CZ" sz="22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086" y="332656"/>
            <a:ext cx="7772400" cy="1371600"/>
          </a:xfrm>
        </p:spPr>
        <p:txBody>
          <a:bodyPr>
            <a:normAutofit/>
          </a:bodyPr>
          <a:lstStyle/>
          <a:p>
            <a:r>
              <a:rPr lang="cs-CZ" altLang="cs-CZ" sz="5400" b="1" dirty="0">
                <a:solidFill>
                  <a:srgbClr val="002060"/>
                </a:solidFill>
              </a:rPr>
              <a:t>Obecné faktory</a:t>
            </a:r>
            <a:endParaRPr lang="cs-CZ" altLang="cs-CZ" sz="5400" dirty="0">
              <a:solidFill>
                <a:srgbClr val="00206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36086" y="1988840"/>
            <a:ext cx="7772400" cy="4114800"/>
          </a:xfrm>
        </p:spPr>
        <p:txBody>
          <a:bodyPr>
            <a:normAutofit/>
          </a:bodyPr>
          <a:lstStyle/>
          <a:p>
            <a:r>
              <a:rPr lang="cs-CZ" altLang="cs-CZ" sz="2200" b="1" dirty="0">
                <a:solidFill>
                  <a:srgbClr val="FF6600"/>
                </a:solidFill>
              </a:rPr>
              <a:t>Léky </a:t>
            </a:r>
            <a:r>
              <a:rPr lang="cs-CZ" altLang="cs-CZ" sz="2200" dirty="0"/>
              <a:t>- </a:t>
            </a:r>
            <a:r>
              <a:rPr lang="cs-CZ" altLang="cs-CZ" sz="2200" dirty="0" err="1"/>
              <a:t>imunosupresiva</a:t>
            </a:r>
            <a:r>
              <a:rPr lang="cs-CZ" altLang="cs-CZ" sz="2200" dirty="0"/>
              <a:t>, cytostatika, ATB širokospektrá,  antiflogistika (hlavně glukokortikoidy), antikoagulancia, ovlivňují srážení krve, zánětlivé procesy a proliferaci, zhoršují tvorbu granulací a vznik jizvy a je nutné počítat se sníženou pevností náhradní tkáně. </a:t>
            </a:r>
          </a:p>
          <a:p>
            <a:r>
              <a:rPr lang="cs-CZ" altLang="cs-CZ" sz="2200" b="1" dirty="0">
                <a:solidFill>
                  <a:srgbClr val="FF6600"/>
                </a:solidFill>
              </a:rPr>
              <a:t>Psychosociální faktory </a:t>
            </a:r>
            <a:r>
              <a:rPr lang="cs-CZ" altLang="cs-CZ" sz="2200" dirty="0"/>
              <a:t>- vždy je potřeba spolupráce pacienta, hlavně u chronicky se hojících ran, problematické je hojení u pacientů např. s demencí, aterosklerózou mozkových tepen, sebepoškozovacími tendencemi.</a:t>
            </a:r>
            <a:endParaRPr lang="cs-CZ" altLang="cs-CZ" sz="2200" b="1" dirty="0">
              <a:solidFill>
                <a:srgbClr val="00CC00"/>
              </a:solidFill>
            </a:endParaRPr>
          </a:p>
          <a:p>
            <a:r>
              <a:rPr lang="cs-CZ" altLang="cs-CZ" sz="2200" b="1" dirty="0">
                <a:solidFill>
                  <a:srgbClr val="FF6600"/>
                </a:solidFill>
              </a:rPr>
              <a:t>Abusus alkoholu, přísun nikotinu a drog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62622A0B-7953-4D30-96FD-0599CD1DEC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08305"/>
            <a:ext cx="8763000" cy="1163638"/>
          </a:xfrm>
        </p:spPr>
        <p:txBody>
          <a:bodyPr>
            <a:normAutofit/>
          </a:bodyPr>
          <a:lstStyle/>
          <a:p>
            <a:pPr algn="l"/>
            <a:r>
              <a:rPr lang="sk-SK" altLang="cs-CZ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Pooperační </a:t>
            </a:r>
            <a:r>
              <a:rPr lang="sk-SK" altLang="cs-CZ" sz="5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komplikace</a:t>
            </a:r>
            <a:r>
              <a:rPr lang="sk-SK" altLang="cs-CZ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sk-SK" altLang="cs-CZ" sz="5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ráně</a:t>
            </a:r>
            <a:endParaRPr lang="cs-CZ" altLang="cs-CZ" sz="5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3F3FAA1C-F269-463D-B4F6-B8177690C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SzTx/>
            </a:pPr>
            <a:endParaRPr lang="cs-CZ" alt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7333" name="Rectangle 5">
            <a:extLst>
              <a:ext uri="{FF2B5EF4-FFF2-40B4-BE49-F238E27FC236}">
                <a16:creationId xmlns:a16="http://schemas.microsoft.com/office/drawing/2014/main" id="{A19A0B56-3F4C-4C2F-AF2E-9BFA74B13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25" y="2147243"/>
            <a:ext cx="8991600" cy="310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571500" indent="-571500" eaLnBrk="0" hangingPunct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záněty kůže</a:t>
            </a:r>
          </a:p>
          <a:p>
            <a:pPr marL="571500" indent="-571500" eaLnBrk="0" hangingPunct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seromy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eaLnBrk="0" hangingPunct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hematomy </a:t>
            </a:r>
          </a:p>
          <a:p>
            <a:pPr marL="571500" indent="-571500" eaLnBrk="0" hangingPunct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nekrózy</a:t>
            </a:r>
          </a:p>
          <a:p>
            <a:pPr marL="571500" indent="-571500" eaLnBrk="0" hangingPunct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dehiscence</a:t>
            </a:r>
          </a:p>
          <a:p>
            <a:pPr marL="571500" indent="-571500" eaLnBrk="0" hangingPunct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hypertrofické jizvy a keloidy</a:t>
            </a:r>
          </a:p>
          <a:p>
            <a:pPr marL="571500" indent="-571500" eaLnBrk="0" hangingPunct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infekce rány</a:t>
            </a:r>
          </a:p>
          <a:p>
            <a:pPr eaLnBrk="0" hangingPunct="0">
              <a:buClr>
                <a:srgbClr val="66FF33"/>
              </a:buClr>
              <a:buSzTx/>
              <a:buFont typeface="Wingdings" panose="05000000000000000000" pitchFamily="2" charset="2"/>
              <a:buNone/>
            </a:pPr>
            <a:endParaRPr lang="cs-CZ" alt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A31C246B-6AC4-44AA-9F1D-4AC64D3BB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60425"/>
            <a:ext cx="7772400" cy="641350"/>
          </a:xfrm>
        </p:spPr>
        <p:txBody>
          <a:bodyPr>
            <a:noAutofit/>
          </a:bodyPr>
          <a:lstStyle/>
          <a:p>
            <a:r>
              <a:rPr lang="cs-CZ" altLang="cs-CZ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Zánět kůže</a:t>
            </a: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9CE6CCDC-B114-469D-8761-BE287E80A8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0" indent="0" eaLnBrk="0" hangingPunct="0">
              <a:buClr>
                <a:srgbClr val="FFC000"/>
              </a:buClr>
              <a:buNone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buClr>
                <a:srgbClr val="FFC000"/>
              </a:buClr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alergie na desinfekční prostředek, obvaz, náplast, povlečení a prádlo</a:t>
            </a:r>
          </a:p>
          <a:p>
            <a:pPr eaLnBrk="0" hangingPunct="0">
              <a:buClr>
                <a:srgbClr val="FFC000"/>
              </a:buClr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dráždění sekretem rány nebo píštěle</a:t>
            </a:r>
          </a:p>
          <a:p>
            <a:pPr>
              <a:buFontTx/>
              <a:buNone/>
            </a:pPr>
            <a:endParaRPr lang="cs-CZ" altLang="cs-CZ" sz="1600" dirty="0"/>
          </a:p>
          <a:p>
            <a:pPr>
              <a:buFontTx/>
              <a:buNone/>
            </a:pPr>
            <a:r>
              <a:rPr lang="cs-CZ" altLang="cs-CZ" sz="2200" b="1" dirty="0">
                <a:solidFill>
                  <a:srgbClr val="FF6600"/>
                </a:solidFill>
              </a:rPr>
              <a:t>charakter dermatitidy s erytémem až bulami</a:t>
            </a:r>
          </a:p>
        </p:txBody>
      </p:sp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7E9EC8F8-702D-4AC6-BA6E-E762BC5DF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60425"/>
            <a:ext cx="7772400" cy="641350"/>
          </a:xfrm>
        </p:spPr>
        <p:txBody>
          <a:bodyPr>
            <a:noAutofit/>
          </a:bodyPr>
          <a:lstStyle/>
          <a:p>
            <a:r>
              <a:rPr lang="cs-CZ" altLang="cs-CZ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Serom</a:t>
            </a:r>
            <a:endParaRPr lang="cs-CZ" altLang="cs-CZ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7564B8C5-E5C9-4EC6-9598-F55DAD111E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5272" y="1882775"/>
            <a:ext cx="7772400" cy="4114800"/>
          </a:xfrm>
        </p:spPr>
        <p:txBody>
          <a:bodyPr>
            <a:normAutofit/>
          </a:bodyPr>
          <a:lstStyle/>
          <a:p>
            <a:pPr marL="0" indent="0" eaLnBrk="0" hangingPunct="0">
              <a:buClr>
                <a:srgbClr val="FFC000"/>
              </a:buClr>
              <a:buSzPct val="100000"/>
              <a:buNone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buClr>
                <a:srgbClr val="FFC000"/>
              </a:buClr>
              <a:buSzPct val="100000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Nahromadění serózního exsudátu v dutinách rány</a:t>
            </a:r>
          </a:p>
          <a:p>
            <a:pPr eaLnBrk="0" hangingPunct="0">
              <a:buClr>
                <a:srgbClr val="FFC000"/>
              </a:buClr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reakce na cizí těleso (steh)</a:t>
            </a:r>
          </a:p>
          <a:p>
            <a:pPr eaLnBrk="0" hangingPunct="0">
              <a:buClr>
                <a:srgbClr val="FFC000"/>
              </a:buClr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zvýšené riziko infekce rány</a:t>
            </a:r>
          </a:p>
          <a:p>
            <a:pPr eaLnBrk="0" hangingPunct="0">
              <a:buClr>
                <a:srgbClr val="FFC000"/>
              </a:buClr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hangingPunct="0">
              <a:buClr>
                <a:srgbClr val="FFC000"/>
              </a:buClr>
              <a:buNone/>
            </a:pPr>
            <a:r>
              <a:rPr lang="cs-CZ" altLang="cs-CZ" sz="2400" b="1" dirty="0">
                <a:solidFill>
                  <a:srgbClr val="FF6600"/>
                </a:solidFill>
              </a:rPr>
              <a:t>Terapie - punkce, </a:t>
            </a:r>
            <a:r>
              <a:rPr lang="cs-CZ" altLang="cs-CZ" sz="2400" b="1" dirty="0" err="1">
                <a:solidFill>
                  <a:srgbClr val="FF6600"/>
                </a:solidFill>
              </a:rPr>
              <a:t>Redonova</a:t>
            </a:r>
            <a:r>
              <a:rPr lang="cs-CZ" altLang="cs-CZ" sz="2400" b="1" dirty="0">
                <a:solidFill>
                  <a:srgbClr val="FF6600"/>
                </a:solidFill>
              </a:rPr>
              <a:t> drenáž, komprese</a:t>
            </a:r>
          </a:p>
          <a:p>
            <a:pPr eaLnBrk="0" hangingPunct="0">
              <a:buClr>
                <a:srgbClr val="FFC000"/>
              </a:buClr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6E931A59-E617-482A-BAFE-4DE1612E7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764704"/>
            <a:ext cx="7772400" cy="641350"/>
          </a:xfrm>
        </p:spPr>
        <p:txBody>
          <a:bodyPr>
            <a:noAutofit/>
          </a:bodyPr>
          <a:lstStyle/>
          <a:p>
            <a:r>
              <a:rPr lang="cs-CZ" altLang="cs-CZ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Hematom</a:t>
            </a:r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D0232268-D6AB-4DDE-95FB-0AD85DDC85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628800"/>
            <a:ext cx="8077200" cy="5069160"/>
          </a:xfrm>
        </p:spPr>
        <p:txBody>
          <a:bodyPr>
            <a:noAutofit/>
          </a:bodyPr>
          <a:lstStyle/>
          <a:p>
            <a:pPr eaLnBrk="0" hangingPunct="0">
              <a:buClr>
                <a:srgbClr val="FFC000"/>
              </a:buClr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Krvácení do rány (i pozdní)</a:t>
            </a:r>
          </a:p>
          <a:p>
            <a:pPr eaLnBrk="0" hangingPunct="0">
              <a:buClr>
                <a:srgbClr val="FFC000"/>
              </a:buClr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vzestup TK, uvolnění ligatury, eroze cévky</a:t>
            </a:r>
          </a:p>
          <a:p>
            <a:pPr eaLnBrk="0" hangingPunct="0">
              <a:buClr>
                <a:srgbClr val="FFC000"/>
              </a:buClr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koagulační poruchy</a:t>
            </a:r>
          </a:p>
          <a:p>
            <a:pPr eaLnBrk="0" hangingPunct="0">
              <a:buClr>
                <a:srgbClr val="FFC000"/>
              </a:buClr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antikoagulační terapie (anopyrin, heparin, nesteroidní antirevmatika)</a:t>
            </a:r>
          </a:p>
          <a:p>
            <a:pPr marL="0" indent="0" eaLnBrk="0" hangingPunct="0">
              <a:buClr>
                <a:srgbClr val="FFC000"/>
              </a:buClr>
              <a:buNone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buClr>
                <a:srgbClr val="FFC000"/>
              </a:buClr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Retence v ráně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hematom</a:t>
            </a:r>
          </a:p>
          <a:p>
            <a:pPr lvl="1" eaLnBrk="0" hangingPunct="0">
              <a:lnSpc>
                <a:spcPct val="70000"/>
              </a:lnSpc>
              <a:buClr>
                <a:srgbClr val="FFC000"/>
              </a:buClr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provalí se ranou</a:t>
            </a:r>
          </a:p>
          <a:p>
            <a:pPr lvl="1" eaLnBrk="0" hangingPunct="0">
              <a:lnSpc>
                <a:spcPct val="70000"/>
              </a:lnSpc>
              <a:buClr>
                <a:srgbClr val="FFC000"/>
              </a:buClr>
            </a:pP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absceduje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- hrozí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fasciitida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0" hangingPunct="0">
              <a:lnSpc>
                <a:spcPct val="70000"/>
              </a:lnSpc>
              <a:buClr>
                <a:srgbClr val="FFC000"/>
              </a:buClr>
            </a:pP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serom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9013" name="Text Box 5">
            <a:extLst>
              <a:ext uri="{FF2B5EF4-FFF2-40B4-BE49-F238E27FC236}">
                <a16:creationId xmlns:a16="http://schemas.microsoft.com/office/drawing/2014/main" id="{4ED22A88-C51E-49D1-8184-BE8C01675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733256"/>
            <a:ext cx="82565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cs-CZ" altLang="cs-CZ" sz="2400" b="1" dirty="0">
                <a:solidFill>
                  <a:srgbClr val="FF6600"/>
                </a:solidFill>
              </a:rPr>
              <a:t>Terapie - spontánní resorpce, punkce, </a:t>
            </a:r>
            <a:r>
              <a:rPr lang="cs-CZ" altLang="cs-CZ" sz="2400" b="1" dirty="0" err="1">
                <a:solidFill>
                  <a:srgbClr val="FF6600"/>
                </a:solidFill>
              </a:rPr>
              <a:t>Redonova</a:t>
            </a:r>
            <a:r>
              <a:rPr lang="cs-CZ" altLang="cs-CZ" sz="2400" b="1" dirty="0">
                <a:solidFill>
                  <a:srgbClr val="FF6600"/>
                </a:solidFill>
              </a:rPr>
              <a:t> drenáž, revize rány, otevřené hojení rány</a:t>
            </a:r>
          </a:p>
        </p:txBody>
      </p:sp>
    </p:spTree>
  </p:cSld>
  <p:clrMapOvr>
    <a:masterClrMapping/>
  </p:clrMapOvr>
  <p:transition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18EDB129-A3B2-439D-AAA4-3DC855777D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850545"/>
            <a:ext cx="8763000" cy="685800"/>
          </a:xfrm>
        </p:spPr>
        <p:txBody>
          <a:bodyPr>
            <a:noAutofit/>
          </a:bodyPr>
          <a:lstStyle/>
          <a:p>
            <a:pPr algn="l"/>
            <a:r>
              <a:rPr lang="cs-CZ" altLang="cs-CZ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Nekróza</a:t>
            </a:r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FEF91367-A0B5-4774-8559-B8814F6AB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SzTx/>
            </a:pPr>
            <a:endParaRPr lang="cs-CZ" alt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0039" name="Rectangle 7">
            <a:extLst>
              <a:ext uri="{FF2B5EF4-FFF2-40B4-BE49-F238E27FC236}">
                <a16:creationId xmlns:a16="http://schemas.microsoft.com/office/drawing/2014/main" id="{FD153ACC-3EA0-4A61-8C0F-70ADED35B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06740"/>
            <a:ext cx="46482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120000"/>
              </a:lnSpc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cs-CZ" altLang="cs-CZ" sz="2400" dirty="0"/>
              <a:t>z poruchy výživy kůže odstraněním podkoží 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cs-CZ" altLang="cs-CZ" sz="2400" dirty="0"/>
              <a:t>nevhodný řez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cs-CZ" altLang="cs-CZ" sz="2400" dirty="0"/>
              <a:t>nefyziologické operování a traumatizace tkání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cs-CZ" altLang="cs-CZ" sz="2400" dirty="0"/>
              <a:t>spálení okrajů koagulací</a:t>
            </a:r>
          </a:p>
          <a:p>
            <a:pPr marL="342900" indent="-342900" eaLnBrk="0" hangingPunct="0">
              <a:lnSpc>
                <a:spcPct val="120000"/>
              </a:lnSpc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cs-CZ" altLang="cs-CZ" sz="2400" dirty="0"/>
              <a:t>sutura pod napětím</a:t>
            </a:r>
          </a:p>
        </p:txBody>
      </p:sp>
      <p:sp>
        <p:nvSpPr>
          <p:cNvPr id="300041" name="Text Box 9">
            <a:extLst>
              <a:ext uri="{FF2B5EF4-FFF2-40B4-BE49-F238E27FC236}">
                <a16:creationId xmlns:a16="http://schemas.microsoft.com/office/drawing/2014/main" id="{7506421B-EE6A-4D51-8560-7CBE2C5D9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61" y="5776622"/>
            <a:ext cx="78093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cs-CZ" altLang="cs-CZ" sz="2400" b="1" dirty="0">
                <a:solidFill>
                  <a:srgbClr val="FF6600"/>
                </a:solidFill>
              </a:rPr>
              <a:t>Terapie - vlhké nekrózy ihned odstranit, suché po demarkaci</a:t>
            </a:r>
          </a:p>
        </p:txBody>
      </p:sp>
      <p:pic>
        <p:nvPicPr>
          <p:cNvPr id="10" name="Zástupný symbol pro obsah 3">
            <a:extLst>
              <a:ext uri="{FF2B5EF4-FFF2-40B4-BE49-F238E27FC236}">
                <a16:creationId xmlns:a16="http://schemas.microsoft.com/office/drawing/2014/main" id="{3C9AC374-691E-4755-BB76-9CE4B87082EC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08" y="2228064"/>
            <a:ext cx="4176464" cy="313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1227" y="188640"/>
            <a:ext cx="7772400" cy="1371600"/>
          </a:xfrm>
        </p:spPr>
        <p:txBody>
          <a:bodyPr>
            <a:normAutofit/>
          </a:bodyPr>
          <a:lstStyle/>
          <a:p>
            <a:r>
              <a:rPr lang="cs-CZ" altLang="cs-CZ" sz="6000" dirty="0">
                <a:solidFill>
                  <a:srgbClr val="002060"/>
                </a:solidFill>
              </a:rPr>
              <a:t>Stavba kůže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7772400" cy="41148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cs-CZ" altLang="cs-CZ" b="1" dirty="0"/>
              <a:t>Směrem od povrchu dovnitř:</a:t>
            </a:r>
          </a:p>
          <a:p>
            <a:r>
              <a:rPr lang="cs-CZ" altLang="cs-CZ" b="1" dirty="0">
                <a:solidFill>
                  <a:srgbClr val="FF6600"/>
                </a:solidFill>
              </a:rPr>
              <a:t>epidermis</a:t>
            </a:r>
            <a:r>
              <a:rPr lang="cs-CZ" altLang="cs-CZ" b="1" dirty="0"/>
              <a:t> (pokožka)</a:t>
            </a:r>
            <a:r>
              <a:rPr lang="cs-CZ" altLang="cs-CZ" dirty="0"/>
              <a:t>- obnovení trvá asi 30 dnů </a:t>
            </a:r>
          </a:p>
          <a:p>
            <a:pPr>
              <a:buFontTx/>
              <a:buNone/>
            </a:pPr>
            <a:r>
              <a:rPr lang="cs-CZ" altLang="cs-CZ" dirty="0"/>
              <a:t>    - </a:t>
            </a:r>
            <a:r>
              <a:rPr lang="cs-CZ" altLang="cs-CZ" dirty="0" err="1"/>
              <a:t>stratum</a:t>
            </a:r>
            <a:r>
              <a:rPr lang="cs-CZ" altLang="cs-CZ" dirty="0"/>
              <a:t> </a:t>
            </a:r>
            <a:r>
              <a:rPr lang="cs-CZ" altLang="cs-CZ" dirty="0" err="1"/>
              <a:t>basale</a:t>
            </a:r>
            <a:r>
              <a:rPr lang="cs-CZ" altLang="cs-CZ" dirty="0"/>
              <a:t> (basální vrstva)</a:t>
            </a:r>
          </a:p>
          <a:p>
            <a:pPr>
              <a:buFontTx/>
              <a:buNone/>
            </a:pPr>
            <a:r>
              <a:rPr lang="cs-CZ" altLang="cs-CZ" dirty="0"/>
              <a:t>    - </a:t>
            </a:r>
            <a:r>
              <a:rPr lang="cs-CZ" altLang="cs-CZ" dirty="0" err="1"/>
              <a:t>stratum</a:t>
            </a:r>
            <a:r>
              <a:rPr lang="cs-CZ" altLang="cs-CZ" dirty="0"/>
              <a:t> </a:t>
            </a:r>
            <a:r>
              <a:rPr lang="cs-CZ" altLang="cs-CZ" dirty="0" err="1"/>
              <a:t>spinosum</a:t>
            </a:r>
            <a:r>
              <a:rPr lang="cs-CZ" altLang="cs-CZ" dirty="0"/>
              <a:t> (ostnitá vrstva)</a:t>
            </a:r>
          </a:p>
          <a:p>
            <a:pPr>
              <a:buFontTx/>
              <a:buNone/>
            </a:pPr>
            <a:r>
              <a:rPr lang="cs-CZ" altLang="cs-CZ" dirty="0"/>
              <a:t>    - </a:t>
            </a:r>
            <a:r>
              <a:rPr lang="cs-CZ" altLang="cs-CZ" dirty="0" err="1"/>
              <a:t>stratum</a:t>
            </a:r>
            <a:r>
              <a:rPr lang="cs-CZ" altLang="cs-CZ" dirty="0"/>
              <a:t> </a:t>
            </a:r>
            <a:r>
              <a:rPr lang="cs-CZ" altLang="cs-CZ" dirty="0" err="1"/>
              <a:t>granulosum</a:t>
            </a:r>
            <a:r>
              <a:rPr lang="cs-CZ" altLang="cs-CZ" dirty="0"/>
              <a:t> (zrnitá vrstva)</a:t>
            </a:r>
          </a:p>
          <a:p>
            <a:pPr>
              <a:buFontTx/>
              <a:buNone/>
            </a:pPr>
            <a:r>
              <a:rPr lang="cs-CZ" altLang="cs-CZ" dirty="0"/>
              <a:t>    - </a:t>
            </a:r>
            <a:r>
              <a:rPr lang="cs-CZ" altLang="cs-CZ" dirty="0" err="1"/>
              <a:t>stratum</a:t>
            </a:r>
            <a:r>
              <a:rPr lang="cs-CZ" altLang="cs-CZ" dirty="0"/>
              <a:t> </a:t>
            </a:r>
            <a:r>
              <a:rPr lang="cs-CZ" altLang="cs-CZ" dirty="0" err="1"/>
              <a:t>lucidum</a:t>
            </a:r>
            <a:r>
              <a:rPr lang="cs-CZ" altLang="cs-CZ" dirty="0"/>
              <a:t> (světlá vrstva)</a:t>
            </a:r>
          </a:p>
          <a:p>
            <a:r>
              <a:rPr lang="cs-CZ" altLang="cs-CZ" b="1" dirty="0">
                <a:solidFill>
                  <a:srgbClr val="FF6600"/>
                </a:solidFill>
              </a:rPr>
              <a:t>dermis</a:t>
            </a:r>
            <a:r>
              <a:rPr lang="cs-CZ" altLang="cs-CZ" b="1" dirty="0"/>
              <a:t> (korium - škára) </a:t>
            </a:r>
          </a:p>
          <a:p>
            <a:pPr>
              <a:buFontTx/>
              <a:buNone/>
            </a:pPr>
            <a:r>
              <a:rPr lang="cs-CZ" altLang="cs-CZ" b="1" dirty="0"/>
              <a:t>   </a:t>
            </a:r>
            <a:r>
              <a:rPr lang="cs-CZ" altLang="cs-CZ" dirty="0"/>
              <a:t> -</a:t>
            </a:r>
            <a:r>
              <a:rPr lang="cs-CZ" altLang="cs-CZ" b="1" dirty="0"/>
              <a:t> </a:t>
            </a:r>
            <a:r>
              <a:rPr lang="cs-CZ" altLang="cs-CZ" dirty="0" err="1"/>
              <a:t>pars</a:t>
            </a:r>
            <a:r>
              <a:rPr lang="cs-CZ" altLang="cs-CZ" dirty="0"/>
              <a:t> </a:t>
            </a:r>
            <a:r>
              <a:rPr lang="cs-CZ" altLang="cs-CZ" dirty="0" err="1"/>
              <a:t>papilaris</a:t>
            </a:r>
            <a:r>
              <a:rPr lang="cs-CZ" altLang="cs-CZ" dirty="0"/>
              <a:t> (papilární část)</a:t>
            </a:r>
          </a:p>
          <a:p>
            <a:pPr>
              <a:buFontTx/>
              <a:buNone/>
            </a:pPr>
            <a:r>
              <a:rPr lang="cs-CZ" altLang="cs-CZ" dirty="0"/>
              <a:t>    - </a:t>
            </a:r>
            <a:r>
              <a:rPr lang="cs-CZ" altLang="cs-CZ" dirty="0" err="1"/>
              <a:t>pars</a:t>
            </a:r>
            <a:r>
              <a:rPr lang="cs-CZ" altLang="cs-CZ" dirty="0"/>
              <a:t> </a:t>
            </a:r>
            <a:r>
              <a:rPr lang="cs-CZ" altLang="cs-CZ" dirty="0" err="1"/>
              <a:t>reticularis</a:t>
            </a:r>
            <a:r>
              <a:rPr lang="cs-CZ" altLang="cs-CZ" dirty="0"/>
              <a:t> (síťovitá část) </a:t>
            </a:r>
          </a:p>
          <a:p>
            <a:r>
              <a:rPr lang="cs-CZ" altLang="cs-CZ" b="1" dirty="0" err="1">
                <a:solidFill>
                  <a:srgbClr val="FF6600"/>
                </a:solidFill>
              </a:rPr>
              <a:t>subcutis</a:t>
            </a:r>
            <a:r>
              <a:rPr lang="cs-CZ" altLang="cs-CZ" b="1" dirty="0">
                <a:solidFill>
                  <a:srgbClr val="00CC00"/>
                </a:solidFill>
              </a:rPr>
              <a:t> </a:t>
            </a:r>
            <a:r>
              <a:rPr lang="cs-CZ" altLang="cs-CZ" b="1" dirty="0"/>
              <a:t>( </a:t>
            </a:r>
            <a:r>
              <a:rPr lang="cs-CZ" altLang="cs-CZ" b="1" dirty="0" err="1"/>
              <a:t>tela</a:t>
            </a:r>
            <a:r>
              <a:rPr lang="cs-CZ" altLang="cs-CZ" b="1" dirty="0"/>
              <a:t> </a:t>
            </a:r>
            <a:r>
              <a:rPr lang="cs-CZ" altLang="cs-CZ" b="1" dirty="0" err="1"/>
              <a:t>subcutanea</a:t>
            </a:r>
            <a:r>
              <a:rPr lang="cs-CZ" altLang="cs-CZ" b="1" dirty="0"/>
              <a:t> - podkoží)</a:t>
            </a:r>
            <a:endParaRPr lang="cs-CZ" altLang="cs-CZ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6040344B-D88B-4306-83C2-F59FB7FDE3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685800"/>
            <a:ext cx="7772400" cy="641350"/>
          </a:xfrm>
        </p:spPr>
        <p:txBody>
          <a:bodyPr>
            <a:noAutofit/>
          </a:bodyPr>
          <a:lstStyle/>
          <a:p>
            <a:r>
              <a:rPr lang="cs-CZ" altLang="cs-CZ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Dehiscence rány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D51666BC-BDB6-47DA-9E08-1B84E130A4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981955"/>
            <a:ext cx="4191000" cy="4724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endParaRPr lang="cs-CZ" altLang="cs-CZ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2600" dirty="0"/>
              <a:t>zvýšení  nitrobřišního tlaku - (kašel, zvracení, stolice, </a:t>
            </a:r>
            <a:r>
              <a:rPr lang="cs-CZ" altLang="cs-CZ" sz="2600" dirty="0" err="1"/>
              <a:t>extubace</a:t>
            </a:r>
            <a:r>
              <a:rPr lang="cs-CZ" altLang="cs-CZ" sz="2600" dirty="0"/>
              <a:t>,…)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2600" dirty="0" err="1"/>
              <a:t>peritonida</a:t>
            </a:r>
            <a:r>
              <a:rPr lang="cs-CZ" altLang="cs-CZ" sz="2600" dirty="0"/>
              <a:t> 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2600" dirty="0"/>
              <a:t>technická chyba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2600" dirty="0"/>
              <a:t>ascites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2600" dirty="0"/>
              <a:t>hematomy, infekce v ráně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2600" dirty="0" err="1"/>
              <a:t>hedyratace</a:t>
            </a:r>
            <a:r>
              <a:rPr lang="cs-CZ" altLang="cs-CZ" sz="2600" dirty="0"/>
              <a:t>, </a:t>
            </a:r>
            <a:r>
              <a:rPr lang="cs-CZ" altLang="cs-CZ" sz="2600" dirty="0" err="1"/>
              <a:t>hypoproteinemie</a:t>
            </a:r>
            <a:r>
              <a:rPr lang="cs-CZ" altLang="cs-CZ" sz="2600" dirty="0"/>
              <a:t>, </a:t>
            </a:r>
            <a:r>
              <a:rPr lang="cs-CZ" altLang="cs-CZ" sz="2600" dirty="0" err="1"/>
              <a:t>avitaminoza</a:t>
            </a:r>
            <a:r>
              <a:rPr lang="cs-CZ" altLang="cs-CZ" sz="2600" dirty="0"/>
              <a:t>, </a:t>
            </a:r>
            <a:r>
              <a:rPr lang="cs-CZ" altLang="cs-CZ" sz="2600" dirty="0" err="1"/>
              <a:t>synteza</a:t>
            </a:r>
            <a:r>
              <a:rPr lang="cs-CZ" altLang="cs-CZ" sz="2600" dirty="0"/>
              <a:t> kolagenu, obezita…</a:t>
            </a:r>
          </a:p>
          <a:p>
            <a:pPr eaLnBrk="0" hangingPunct="0">
              <a:lnSpc>
                <a:spcPct val="120000"/>
              </a:lnSpc>
              <a:buClr>
                <a:srgbClr val="66FF33"/>
              </a:buClr>
              <a:buFont typeface="Wingdings" panose="05000000000000000000" pitchFamily="2" charset="2"/>
              <a:buBlip>
                <a:blip r:embed="rId2"/>
              </a:buBlip>
            </a:pPr>
            <a:endParaRPr lang="cs-CZ" altLang="cs-CZ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lnSpc>
                <a:spcPct val="120000"/>
              </a:lnSpc>
              <a:buClr>
                <a:srgbClr val="66FF33"/>
              </a:buClr>
              <a:buFont typeface="Wingdings" panose="05000000000000000000" pitchFamily="2" charset="2"/>
              <a:buBlip>
                <a:blip r:embed="rId2"/>
              </a:buBlip>
            </a:pPr>
            <a:endParaRPr lang="cs-CZ" altLang="cs-CZ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2870" name="Picture 6">
            <a:extLst>
              <a:ext uri="{FF2B5EF4-FFF2-40B4-BE49-F238E27FC236}">
                <a16:creationId xmlns:a16="http://schemas.microsoft.com/office/drawing/2014/main" id="{B147EB5F-9672-45BA-9E2B-11042994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r="10484"/>
          <a:stretch>
            <a:fillRect/>
          </a:stretch>
        </p:blipFill>
        <p:spPr bwMode="auto">
          <a:xfrm>
            <a:off x="5292080" y="2286000"/>
            <a:ext cx="3657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71" name="Text Box 7">
            <a:extLst>
              <a:ext uri="{FF2B5EF4-FFF2-40B4-BE49-F238E27FC236}">
                <a16:creationId xmlns:a16="http://schemas.microsoft.com/office/drawing/2014/main" id="{3013C4C4-4020-4AB9-B654-BFE53C0A6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418783"/>
            <a:ext cx="6659415" cy="47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66FF33"/>
              </a:buClr>
              <a:buSzTx/>
              <a:buFont typeface="Wingdings" panose="05000000000000000000" pitchFamily="2" charset="2"/>
              <a:buNone/>
            </a:pPr>
            <a:r>
              <a:rPr lang="cs-CZ" altLang="cs-CZ" sz="2200" b="1" dirty="0"/>
              <a:t>Roztržení některé vrstvy nebo celé rány - „</a:t>
            </a:r>
            <a:r>
              <a:rPr lang="cs-CZ" altLang="cs-CZ" sz="2200" b="1" dirty="0" err="1"/>
              <a:t>Platzbauch</a:t>
            </a:r>
            <a:r>
              <a:rPr lang="cs-CZ" altLang="cs-CZ" sz="2200" b="1" dirty="0"/>
              <a:t>“</a:t>
            </a:r>
          </a:p>
        </p:txBody>
      </p:sp>
    </p:spTree>
  </p:cSld>
  <p:clrMapOvr>
    <a:masterClrMapping/>
  </p:clrMapOvr>
  <p:transition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284C9F34-799C-4802-BE5A-893D2CC61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08249"/>
            <a:ext cx="7772400" cy="641350"/>
          </a:xfrm>
        </p:spPr>
        <p:txBody>
          <a:bodyPr>
            <a:noAutofit/>
          </a:bodyPr>
          <a:lstStyle/>
          <a:p>
            <a:r>
              <a:rPr lang="cs-CZ" altLang="cs-CZ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Dehiscence rány</a:t>
            </a:r>
          </a:p>
        </p:txBody>
      </p:sp>
      <p:sp>
        <p:nvSpPr>
          <p:cNvPr id="301063" name="Rectangle 7">
            <a:extLst>
              <a:ext uri="{FF2B5EF4-FFF2-40B4-BE49-F238E27FC236}">
                <a16:creationId xmlns:a16="http://schemas.microsoft.com/office/drawing/2014/main" id="{99EF2252-21A0-4C7B-8E7D-CB0179D10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72816"/>
            <a:ext cx="7886700" cy="43513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cs-CZ" altLang="cs-CZ" sz="2200" dirty="0"/>
              <a:t>Výskyt 1-3 %</a:t>
            </a:r>
          </a:p>
          <a:p>
            <a:pPr>
              <a:buClr>
                <a:srgbClr val="FFC000"/>
              </a:buClr>
            </a:pPr>
            <a:r>
              <a:rPr lang="cs-CZ" altLang="cs-CZ" sz="2200" dirty="0"/>
              <a:t>nekompletní (bez peritonea) x kompletní</a:t>
            </a:r>
          </a:p>
          <a:p>
            <a:pPr>
              <a:buClr>
                <a:srgbClr val="FFC000"/>
              </a:buClr>
            </a:pPr>
            <a:r>
              <a:rPr lang="cs-CZ" altLang="cs-CZ" sz="2200" dirty="0"/>
              <a:t>krytá </a:t>
            </a:r>
            <a:r>
              <a:rPr lang="cs-CZ" altLang="cs-CZ" sz="2200" b="1" dirty="0"/>
              <a:t>eventrace</a:t>
            </a:r>
            <a:r>
              <a:rPr lang="cs-CZ" altLang="cs-CZ" sz="2200" dirty="0"/>
              <a:t> kůží, se serózní sekrecí</a:t>
            </a:r>
            <a:br>
              <a:rPr lang="cs-CZ" altLang="cs-CZ" sz="2200" dirty="0"/>
            </a:br>
            <a:endParaRPr lang="cs-CZ" altLang="cs-CZ" sz="2200" dirty="0"/>
          </a:p>
          <a:p>
            <a:pPr>
              <a:buClr>
                <a:srgbClr val="FFC000"/>
              </a:buClr>
            </a:pPr>
            <a:br>
              <a:rPr lang="cs-CZ" altLang="cs-CZ" sz="2200" dirty="0"/>
            </a:br>
            <a:endParaRPr lang="cs-CZ" altLang="cs-CZ" sz="2200" dirty="0"/>
          </a:p>
          <a:p>
            <a:pPr>
              <a:buClr>
                <a:srgbClr val="FFC000"/>
              </a:buClr>
            </a:pPr>
            <a:r>
              <a:rPr lang="cs-CZ" altLang="cs-CZ" sz="2200" b="1" dirty="0"/>
              <a:t>prevence </a:t>
            </a:r>
            <a:r>
              <a:rPr lang="cs-CZ" altLang="cs-CZ" sz="2200" dirty="0"/>
              <a:t>- pásy, volit vhodné laparotomie</a:t>
            </a:r>
          </a:p>
        </p:txBody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A6E20972-1E14-4C61-976F-B871DFF5A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SzTx/>
            </a:pPr>
            <a:endParaRPr lang="cs-CZ" alt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1061" name="Text Box 5">
            <a:extLst>
              <a:ext uri="{FF2B5EF4-FFF2-40B4-BE49-F238E27FC236}">
                <a16:creationId xmlns:a16="http://schemas.microsoft.com/office/drawing/2014/main" id="{ABA4471C-8D28-4F57-AC0B-FA39D02C5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198167"/>
            <a:ext cx="83657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cs-CZ" altLang="cs-CZ" sz="2400" b="1" dirty="0">
                <a:solidFill>
                  <a:srgbClr val="FF6600"/>
                </a:solidFill>
              </a:rPr>
              <a:t>Terapie - okamžitě revize a sešití peritonea, hrozí uskřinutí střeva</a:t>
            </a:r>
          </a:p>
        </p:txBody>
      </p:sp>
    </p:spTree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16EE8850-BE05-48F3-BC35-F6B997C10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772400" cy="579437"/>
          </a:xfrm>
        </p:spPr>
        <p:txBody>
          <a:bodyPr>
            <a:noAutofit/>
          </a:bodyPr>
          <a:lstStyle/>
          <a:p>
            <a:r>
              <a:rPr lang="cs-CZ" altLang="cs-CZ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Hypertrofické jizvy a keloidy</a:t>
            </a:r>
          </a:p>
        </p:txBody>
      </p:sp>
      <p:sp>
        <p:nvSpPr>
          <p:cNvPr id="302085" name="Rectangle 5">
            <a:extLst>
              <a:ext uri="{FF2B5EF4-FFF2-40B4-BE49-F238E27FC236}">
                <a16:creationId xmlns:a16="http://schemas.microsoft.com/office/drawing/2014/main" id="{6B44111C-F9FC-4424-9593-C28AAB86A8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72816"/>
            <a:ext cx="7482408" cy="4114800"/>
          </a:xfrm>
        </p:spPr>
        <p:txBody>
          <a:bodyPr>
            <a:normAutofit/>
          </a:bodyPr>
          <a:lstStyle/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2400" dirty="0"/>
              <a:t>predisponovaní jedinci 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2400" dirty="0"/>
              <a:t>nesprávně vedený řez (Langerovy štěpné linie)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2400" dirty="0"/>
              <a:t>popálení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2400" dirty="0"/>
              <a:t>keloidy recidivují, obtížně řešitelné - kortikoidy,</a:t>
            </a:r>
          </a:p>
          <a:p>
            <a:pPr marL="0" indent="0" eaLnBrk="0" hangingPunct="0">
              <a:lnSpc>
                <a:spcPct val="120000"/>
              </a:lnSpc>
              <a:buClr>
                <a:srgbClr val="FFC000"/>
              </a:buClr>
              <a:buNone/>
            </a:pPr>
            <a:r>
              <a:rPr lang="cs-CZ" altLang="cs-CZ" sz="2400" dirty="0"/>
              <a:t>   vitamin A, tlakové obvazy, ozařování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8A2F4B6E-4022-4CDE-824C-E076F148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SzTx/>
            </a:pPr>
            <a:endParaRPr lang="cs-CZ" alt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914F975F-FDF2-4176-BA09-C90333843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504031"/>
            <a:ext cx="7772400" cy="579438"/>
          </a:xfrm>
        </p:spPr>
        <p:txBody>
          <a:bodyPr>
            <a:noAutofit/>
          </a:bodyPr>
          <a:lstStyle/>
          <a:p>
            <a:r>
              <a:rPr lang="cs-CZ" altLang="cs-CZ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Infekce rány</a:t>
            </a:r>
          </a:p>
        </p:txBody>
      </p:sp>
      <p:sp>
        <p:nvSpPr>
          <p:cNvPr id="303109" name="Rectangle 5">
            <a:extLst>
              <a:ext uri="{FF2B5EF4-FFF2-40B4-BE49-F238E27FC236}">
                <a16:creationId xmlns:a16="http://schemas.microsoft.com/office/drawing/2014/main" id="{4398B2EC-5B63-4598-95AC-AB5C4CD398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268760"/>
            <a:ext cx="8229600" cy="1981200"/>
          </a:xfrm>
        </p:spPr>
        <p:txBody>
          <a:bodyPr>
            <a:normAutofit fontScale="25000" lnSpcReduction="20000"/>
          </a:bodyPr>
          <a:lstStyle/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8000" dirty="0"/>
              <a:t>Mikroorganismy nebo parazity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8000" dirty="0"/>
              <a:t>destrukce tkání s nekrózami, možnost šíření a vzniku sepse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8000" b="1" dirty="0"/>
              <a:t>příznaky</a:t>
            </a:r>
            <a:r>
              <a:rPr lang="cs-CZ" altLang="cs-CZ" sz="8000" dirty="0"/>
              <a:t> - zarudnutí, zduření, bolest, teplo, porucha funkce, </a:t>
            </a:r>
            <a:r>
              <a:rPr lang="cs-CZ" altLang="cs-CZ" sz="8000" dirty="0" err="1"/>
              <a:t>febrilie</a:t>
            </a:r>
            <a:r>
              <a:rPr lang="cs-CZ" altLang="cs-CZ" sz="8000" dirty="0"/>
              <a:t>, třesavka, zduření </a:t>
            </a:r>
            <a:r>
              <a:rPr lang="cs-CZ" altLang="cs-CZ" sz="8000" dirty="0" err="1"/>
              <a:t>regionál</a:t>
            </a:r>
            <a:r>
              <a:rPr lang="cs-CZ" altLang="cs-CZ" sz="8000" dirty="0"/>
              <a:t>. lymf. uzlin, rozvoj sepse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8000" dirty="0"/>
              <a:t>rozvoj infekce - dle stavu imunity a rány, celkového stav organismu, tvorby protilátek, virulence </a:t>
            </a:r>
            <a:r>
              <a:rPr lang="cs-CZ" altLang="cs-CZ" sz="8000" dirty="0" err="1"/>
              <a:t>patogena</a:t>
            </a:r>
            <a:r>
              <a:rPr lang="cs-CZ" altLang="cs-CZ" sz="8000" dirty="0"/>
              <a:t> - </a:t>
            </a:r>
            <a:r>
              <a:rPr lang="cs-CZ" altLang="cs-CZ" sz="8000" b="1" dirty="0"/>
              <a:t>ohraničená x šířící se</a:t>
            </a:r>
            <a:r>
              <a:rPr lang="cs-CZ" altLang="cs-CZ" sz="8000" dirty="0"/>
              <a:t> (flegmona), hnisavá, hnilobná, plynová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8000" dirty="0" err="1"/>
              <a:t>imunokompromitovaní</a:t>
            </a:r>
            <a:r>
              <a:rPr lang="cs-CZ" altLang="cs-CZ" sz="8000" dirty="0"/>
              <a:t> pacienti (diabetes, HIV, kortikoidy, cytostatika, </a:t>
            </a:r>
            <a:r>
              <a:rPr lang="cs-CZ" altLang="cs-CZ" sz="8000" dirty="0" err="1"/>
              <a:t>imunodefekty</a:t>
            </a:r>
            <a:r>
              <a:rPr lang="cs-CZ" altLang="cs-CZ" sz="8000" dirty="0"/>
              <a:t>, TBC)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8000" dirty="0"/>
              <a:t>nosokomiální kmeny, infekční agens i z oportunních patogenů (</a:t>
            </a:r>
            <a:r>
              <a:rPr lang="cs-CZ" altLang="cs-CZ" sz="8000" dirty="0" err="1"/>
              <a:t>E.coli,staphylococcus</a:t>
            </a:r>
            <a:r>
              <a:rPr lang="cs-CZ" altLang="cs-CZ" sz="8000" dirty="0"/>
              <a:t> epiderm.)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8000" dirty="0"/>
              <a:t>klostridiové infekce (očkování!!), plynaté sněti, růže - </a:t>
            </a:r>
            <a:r>
              <a:rPr lang="cs-CZ" altLang="cs-CZ" sz="8000" dirty="0" err="1"/>
              <a:t>erysipelas</a:t>
            </a:r>
            <a:r>
              <a:rPr lang="cs-CZ" altLang="cs-CZ" sz="8000" dirty="0"/>
              <a:t>,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8000" dirty="0" err="1"/>
              <a:t>ubi</a:t>
            </a:r>
            <a:r>
              <a:rPr lang="cs-CZ" altLang="cs-CZ" sz="8000" dirty="0"/>
              <a:t> pus, </a:t>
            </a:r>
            <a:r>
              <a:rPr lang="cs-CZ" altLang="cs-CZ" sz="8000" dirty="0" err="1"/>
              <a:t>ibi</a:t>
            </a:r>
            <a:r>
              <a:rPr lang="cs-CZ" altLang="cs-CZ" sz="8000" dirty="0"/>
              <a:t> </a:t>
            </a:r>
            <a:r>
              <a:rPr lang="cs-CZ" altLang="cs-CZ" sz="8000" dirty="0" err="1"/>
              <a:t>evacua</a:t>
            </a:r>
            <a:r>
              <a:rPr lang="cs-CZ" altLang="cs-CZ" sz="8000" dirty="0"/>
              <a:t>!</a:t>
            </a:r>
          </a:p>
          <a:p>
            <a:pPr eaLnBrk="0" hangingPunct="0">
              <a:lnSpc>
                <a:spcPct val="120000"/>
              </a:lnSpc>
              <a:buClr>
                <a:srgbClr val="66FF33"/>
              </a:buClr>
              <a:buFont typeface="Wingdings" panose="05000000000000000000" pitchFamily="2" charset="2"/>
              <a:buBlip>
                <a:blip r:embed="rId2"/>
              </a:buBlip>
            </a:pPr>
            <a:endParaRPr lang="cs-CZ" altLang="cs-CZ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11B155C3-254F-4381-B747-B11DD745F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SzTx/>
            </a:pPr>
            <a:endParaRPr lang="cs-CZ" alt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883DB50F-7289-4147-A124-0BCC9FC88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762000"/>
            <a:ext cx="7772400" cy="641350"/>
          </a:xfrm>
        </p:spPr>
        <p:txBody>
          <a:bodyPr>
            <a:noAutofit/>
          </a:bodyPr>
          <a:lstStyle/>
          <a:p>
            <a:r>
              <a:rPr lang="cs-CZ" altLang="cs-CZ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Patologické granulace</a:t>
            </a:r>
          </a:p>
        </p:txBody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59CEB6A6-6051-4F35-A28F-D40FC07419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993900"/>
            <a:ext cx="3810000" cy="4114800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cs-CZ" altLang="cs-CZ" sz="2400" dirty="0"/>
              <a:t>reakce na infekt a bakteriální osídlení rány (cizí těleso, steh)</a:t>
            </a:r>
          </a:p>
          <a:p>
            <a:pPr>
              <a:buClr>
                <a:srgbClr val="FFC000"/>
              </a:buClr>
            </a:pPr>
            <a:r>
              <a:rPr lang="cs-CZ" altLang="cs-CZ" sz="2400" dirty="0"/>
              <a:t>zpomalená epitelizace</a:t>
            </a:r>
          </a:p>
          <a:p>
            <a:pPr>
              <a:buClr>
                <a:srgbClr val="FFC000"/>
              </a:buClr>
            </a:pPr>
            <a:r>
              <a:rPr lang="cs-CZ" altLang="cs-CZ" sz="2400" dirty="0"/>
              <a:t>nevhodné prostředí v ráně</a:t>
            </a:r>
          </a:p>
          <a:p>
            <a:pPr>
              <a:buClr>
                <a:srgbClr val="FFC000"/>
              </a:buClr>
            </a:pPr>
            <a:r>
              <a:rPr lang="cs-CZ" altLang="cs-CZ" sz="2400" dirty="0"/>
              <a:t>četné převazy škodí</a:t>
            </a:r>
          </a:p>
        </p:txBody>
      </p:sp>
      <p:pic>
        <p:nvPicPr>
          <p:cNvPr id="291845" name="Picture 5">
            <a:extLst>
              <a:ext uri="{FF2B5EF4-FFF2-40B4-BE49-F238E27FC236}">
                <a16:creationId xmlns:a16="http://schemas.microsoft.com/office/drawing/2014/main" id="{D3A70123-3DCA-436C-913C-9ADFFCF67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5475"/>
          <a:stretch>
            <a:fillRect/>
          </a:stretch>
        </p:blipFill>
        <p:spPr bwMode="auto">
          <a:xfrm>
            <a:off x="4724400" y="1993900"/>
            <a:ext cx="3594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60038D40-A553-452B-A7BB-D33468C25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33059"/>
            <a:ext cx="7772400" cy="641350"/>
          </a:xfrm>
        </p:spPr>
        <p:txBody>
          <a:bodyPr>
            <a:noAutofit/>
          </a:bodyPr>
          <a:lstStyle/>
          <a:p>
            <a:r>
              <a:rPr lang="cs-CZ" altLang="cs-CZ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Píštěle</a:t>
            </a:r>
          </a:p>
        </p:txBody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id="{D1F91BF9-D751-4A0B-9337-4D1D593454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8840"/>
            <a:ext cx="7702624" cy="4114800"/>
          </a:xfrm>
        </p:spPr>
        <p:txBody>
          <a:bodyPr/>
          <a:lstStyle/>
          <a:p>
            <a:pPr>
              <a:buClr>
                <a:srgbClr val="FFC000"/>
              </a:buClr>
            </a:pPr>
            <a:r>
              <a:rPr lang="cs-CZ" altLang="cs-CZ" sz="2400" dirty="0"/>
              <a:t>Cizí tělesa</a:t>
            </a:r>
          </a:p>
          <a:p>
            <a:pPr>
              <a:buClr>
                <a:srgbClr val="FFC000"/>
              </a:buClr>
            </a:pPr>
            <a:r>
              <a:rPr lang="cs-CZ" altLang="cs-CZ" sz="2400" dirty="0" err="1"/>
              <a:t>nevstřebaletné</a:t>
            </a:r>
            <a:r>
              <a:rPr lang="cs-CZ" altLang="cs-CZ" sz="2400" dirty="0"/>
              <a:t> stehy, protézy, síťky, </a:t>
            </a:r>
          </a:p>
          <a:p>
            <a:pPr>
              <a:buClr>
                <a:srgbClr val="FFC000"/>
              </a:buClr>
            </a:pPr>
            <a:r>
              <a:rPr lang="cs-CZ" altLang="cs-CZ" sz="2400" dirty="0"/>
              <a:t>infekce nebo nádor v hloubi rány, </a:t>
            </a:r>
          </a:p>
          <a:p>
            <a:pPr>
              <a:buClr>
                <a:srgbClr val="FFC000"/>
              </a:buClr>
            </a:pPr>
            <a:r>
              <a:rPr lang="cs-CZ" altLang="cs-CZ" sz="2400" dirty="0"/>
              <a:t>komunikace s GIT (</a:t>
            </a:r>
            <a:r>
              <a:rPr lang="cs-CZ" altLang="cs-CZ" sz="2400" dirty="0" err="1"/>
              <a:t>m.Crohn,colitis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ulcerosa</a:t>
            </a:r>
            <a:r>
              <a:rPr lang="cs-CZ" altLang="cs-CZ" sz="2400" dirty="0"/>
              <a:t>)</a:t>
            </a:r>
          </a:p>
        </p:txBody>
      </p:sp>
    </p:spTree>
  </p:cSld>
  <p:clrMapOvr>
    <a:masterClrMapping/>
  </p:clrMapOvr>
  <p:transition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C95C7E1C-ABB9-4C6F-9EE7-78AB4D7BF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790110"/>
            <a:ext cx="7833650" cy="579437"/>
          </a:xfrm>
        </p:spPr>
        <p:txBody>
          <a:bodyPr>
            <a:noAutofit/>
          </a:bodyPr>
          <a:lstStyle/>
          <a:p>
            <a:r>
              <a:rPr lang="cs-CZ" altLang="cs-CZ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 ran - převazy</a:t>
            </a:r>
          </a:p>
        </p:txBody>
      </p:sp>
      <p:sp>
        <p:nvSpPr>
          <p:cNvPr id="307205" name="Rectangle 5">
            <a:extLst>
              <a:ext uri="{FF2B5EF4-FFF2-40B4-BE49-F238E27FC236}">
                <a16:creationId xmlns:a16="http://schemas.microsoft.com/office/drawing/2014/main" id="{C3152B47-8157-4A2E-B9FA-A5D6FE3838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687402" cy="2057400"/>
          </a:xfrm>
        </p:spPr>
        <p:txBody>
          <a:bodyPr>
            <a:normAutofit fontScale="25000" lnSpcReduction="20000"/>
          </a:bodyPr>
          <a:lstStyle/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9600" dirty="0"/>
              <a:t>šetrný pro pacienta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9600" dirty="0"/>
              <a:t>podle </a:t>
            </a:r>
            <a:r>
              <a:rPr lang="cs-CZ" altLang="cs-CZ" sz="9600" dirty="0" err="1"/>
              <a:t>prosaku</a:t>
            </a:r>
            <a:r>
              <a:rPr lang="cs-CZ" altLang="cs-CZ" sz="9600" dirty="0"/>
              <a:t> - první převaz následující den po operaci 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9600" dirty="0"/>
              <a:t>dále individuálně dle hygienických rizik, ne zbytečně často 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9600" dirty="0" err="1"/>
              <a:t>nesecernující</a:t>
            </a:r>
            <a:r>
              <a:rPr lang="cs-CZ" altLang="cs-CZ" sz="9600" dirty="0"/>
              <a:t> rány od 2.dne odkryté</a:t>
            </a:r>
          </a:p>
          <a:p>
            <a:pPr eaLnBrk="0" hangingPunct="0">
              <a:lnSpc>
                <a:spcPct val="120000"/>
              </a:lnSpc>
              <a:buClr>
                <a:srgbClr val="FFC000"/>
              </a:buClr>
            </a:pPr>
            <a:r>
              <a:rPr lang="cs-CZ" altLang="cs-CZ" sz="9600" dirty="0"/>
              <a:t>drény se odstraňují za 24-48 hod (dle sekrece).</a:t>
            </a:r>
          </a:p>
          <a:p>
            <a:pPr eaLnBrk="0" hangingPunct="0">
              <a:lnSpc>
                <a:spcPct val="120000"/>
              </a:lnSpc>
              <a:buClr>
                <a:srgbClr val="66FF33"/>
              </a:buClr>
              <a:buFont typeface="Wingdings" panose="05000000000000000000" pitchFamily="2" charset="2"/>
              <a:buBlip>
                <a:blip r:embed="rId2"/>
              </a:buBlip>
            </a:pP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lnSpc>
                <a:spcPct val="120000"/>
              </a:lnSpc>
              <a:buClr>
                <a:srgbClr val="66FF33"/>
              </a:buClr>
              <a:buFont typeface="Wingdings" panose="05000000000000000000" pitchFamily="2" charset="2"/>
              <a:buBlip>
                <a:blip r:embed="rId2"/>
              </a:buBlip>
            </a:pP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54E04FB2-9A91-4D6D-B946-D4C6552E2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899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SzTx/>
            </a:pPr>
            <a:endParaRPr lang="cs-CZ" altLang="cs-CZ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4B193-4546-42BD-956B-86E00239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 ran – vlhké hojení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06C08C-9D70-4DA4-931D-AFBC67C94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</a:pPr>
            <a:r>
              <a:rPr lang="cs-CZ" sz="2400" dirty="0"/>
              <a:t>Moderní terapeutická krytí pracují na principu tvorby optimálně vlhkého prostředí v ráně. Vlhkost rány je nezbytná pro dobrou granulaci a epitelizaci rány.</a:t>
            </a:r>
          </a:p>
          <a:p>
            <a:pPr>
              <a:buClr>
                <a:srgbClr val="FFC000"/>
              </a:buClr>
            </a:pPr>
            <a:r>
              <a:rPr lang="cs-CZ" sz="2400" dirty="0"/>
              <a:t>Vlhké krytí chrání ránu před sekundární </a:t>
            </a:r>
            <a:r>
              <a:rPr lang="cs-CZ" sz="2400" b="1" dirty="0"/>
              <a:t>infekcí</a:t>
            </a:r>
            <a:r>
              <a:rPr lang="cs-CZ" sz="2400" dirty="0"/>
              <a:t> a vnějšími vlivy, některá působí dokonce </a:t>
            </a:r>
            <a:r>
              <a:rPr lang="cs-CZ" sz="2400" b="1" dirty="0"/>
              <a:t>antisepticky</a:t>
            </a:r>
            <a:r>
              <a:rPr lang="cs-CZ" sz="2400" dirty="0"/>
              <a:t> (např díky využití stříbra)</a:t>
            </a:r>
          </a:p>
          <a:p>
            <a:pPr>
              <a:buClr>
                <a:srgbClr val="FFC000"/>
              </a:buClr>
            </a:pPr>
            <a:r>
              <a:rPr lang="cs-CZ" sz="2400" dirty="0"/>
              <a:t>Každé krytí má svá specifika a je vhodné na určitý typ či fázi hojení ran. Konkrétní typ vlhkého krytí, který na ránu zvolit, je dán zejména </a:t>
            </a:r>
            <a:r>
              <a:rPr lang="cs-CZ" sz="2400" b="1" dirty="0"/>
              <a:t>mírou exsudace </a:t>
            </a:r>
            <a:r>
              <a:rPr lang="cs-CZ" sz="2400" dirty="0"/>
              <a:t>rány, přítomností </a:t>
            </a:r>
            <a:r>
              <a:rPr lang="cs-CZ" sz="2400" b="1" dirty="0"/>
              <a:t>nekrózy</a:t>
            </a:r>
            <a:r>
              <a:rPr lang="cs-CZ" sz="2400" dirty="0"/>
              <a:t> nebo bakteriální </a:t>
            </a:r>
            <a:r>
              <a:rPr lang="cs-CZ" sz="2400" b="1" dirty="0"/>
              <a:t>kolonizace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872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4B193-4546-42BD-956B-86E00239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 ran – typy vlhkého krytí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06C08C-9D70-4DA4-931D-AFBC67C94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Neadherentní krytí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Antiseptická krytí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 err="1"/>
              <a:t>Hydrokoloidy</a:t>
            </a:r>
            <a:endParaRPr lang="cs-CZ" sz="2400" dirty="0"/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 err="1"/>
              <a:t>Hydrogely</a:t>
            </a:r>
            <a:endParaRPr lang="cs-CZ" sz="2400" dirty="0"/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Polyuretany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Algináty</a:t>
            </a:r>
          </a:p>
          <a:p>
            <a:pPr>
              <a:buClr>
                <a:srgbClr val="FFC000"/>
              </a:buClr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29348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4B193-4546-42BD-956B-86E00239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 ran – podtlaková terapie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06C08C-9D70-4DA4-931D-AFBC67C94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buNone/>
              <a:tabLst>
                <a:tab pos="457200" algn="l"/>
              </a:tabLst>
            </a:pPr>
            <a:r>
              <a:rPr lang="cs-CZ" sz="2400" b="1" dirty="0"/>
              <a:t>Moderní možnost hojení ran – aplikace řízeného podtlaku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Pomáhá nastartovat proces hojení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Kontinuální, nebo intermitentní podtlak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Odlučuje infikovanou a nekrotickou tkáň 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Odvádí </a:t>
            </a:r>
            <a:r>
              <a:rPr lang="cs-CZ" sz="2400" dirty="0" err="1"/>
              <a:t>exudát</a:t>
            </a:r>
            <a:endParaRPr lang="cs-CZ" sz="2400" dirty="0"/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Stimuluje granulaci</a:t>
            </a:r>
          </a:p>
          <a:p>
            <a:pPr>
              <a:buClr>
                <a:srgbClr val="FFC000"/>
              </a:buClr>
            </a:pPr>
            <a:r>
              <a:rPr lang="cs-CZ" sz="2400" dirty="0"/>
              <a:t>Zmenšuje velikost rány</a:t>
            </a:r>
          </a:p>
          <a:p>
            <a:pPr>
              <a:buClr>
                <a:srgbClr val="FFC000"/>
              </a:buClr>
            </a:pPr>
            <a:r>
              <a:rPr lang="cs-CZ" sz="2400" dirty="0"/>
              <a:t>Podporuje </a:t>
            </a:r>
            <a:r>
              <a:rPr lang="cs-CZ" sz="2400" dirty="0" err="1"/>
              <a:t>perfuzi</a:t>
            </a:r>
            <a:r>
              <a:rPr lang="cs-CZ" sz="2400" dirty="0"/>
              <a:t> tkáně</a:t>
            </a:r>
          </a:p>
          <a:p>
            <a:pPr>
              <a:buClr>
                <a:srgbClr val="FFC000"/>
              </a:buClr>
            </a:pPr>
            <a:r>
              <a:rPr lang="cs-CZ" sz="2400" dirty="0"/>
              <a:t>Zabezpečuje vlhké prostředí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4562BF-6C75-48FD-9FC0-5A4992E8F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638801"/>
            <a:ext cx="2758698" cy="36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:\stavba kůž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4B193-4546-42BD-956B-86E00239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 ran – podtlaková terapie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06C08C-9D70-4DA4-931D-AFBC67C94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buNone/>
              <a:tabLst>
                <a:tab pos="457200" algn="l"/>
              </a:tabLst>
            </a:pPr>
            <a:r>
              <a:rPr lang="cs-CZ" sz="2400" b="1" dirty="0">
                <a:solidFill>
                  <a:srgbClr val="FF6600"/>
                </a:solidFill>
              </a:rPr>
              <a:t>Indikace výběru rány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Akutní, subakutní, chronická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Popáleniny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Dekubity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Dehiscence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Spolupracující a poučený pacient / ventilovaný pacient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Zhodnocení všech dalších příčin stavu </a:t>
            </a:r>
          </a:p>
        </p:txBody>
      </p:sp>
    </p:spTree>
    <p:extLst>
      <p:ext uri="{BB962C8B-B14F-4D97-AF65-F5344CB8AC3E}">
        <p14:creationId xmlns:p14="http://schemas.microsoft.com/office/powerpoint/2010/main" val="420286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4B193-4546-42BD-956B-86E00239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 ran – podtlaková terapie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06C08C-9D70-4DA4-931D-AFBC67C94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buNone/>
              <a:tabLst>
                <a:tab pos="457200" algn="l"/>
              </a:tabLst>
            </a:pPr>
            <a:r>
              <a:rPr lang="cs-CZ" sz="2400" b="1" dirty="0">
                <a:solidFill>
                  <a:srgbClr val="FF6600"/>
                </a:solidFill>
              </a:rPr>
              <a:t>Kontraindikace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Zcela nekrotická tkáň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Obnažená céva nebo orgán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Neléčená osteomyelitida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Nejasné píštěle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Malignita v ráně</a:t>
            </a:r>
          </a:p>
          <a:p>
            <a:pPr lv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Pacient s aktivním krvácením</a:t>
            </a:r>
          </a:p>
        </p:txBody>
      </p:sp>
    </p:spTree>
    <p:extLst>
      <p:ext uri="{BB962C8B-B14F-4D97-AF65-F5344CB8AC3E}">
        <p14:creationId xmlns:p14="http://schemas.microsoft.com/office/powerpoint/2010/main" val="2641918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4B193-4546-42BD-956B-86E00239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 ran – podtlaková terapie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06C08C-9D70-4DA4-931D-AFBC67C94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buNone/>
              <a:tabLst>
                <a:tab pos="457200" algn="l"/>
              </a:tabLst>
            </a:pPr>
            <a:r>
              <a:rPr lang="cs-CZ" sz="2400" b="1" dirty="0">
                <a:solidFill>
                  <a:srgbClr val="FF6600"/>
                </a:solidFill>
              </a:rPr>
              <a:t>Postup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Za sterilních podmínek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Vložení polyuretanové pěny do rány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Přelepení fólií s přesahem 3 – 5cm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Napojení na odsávání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Opakované kontroly stavu 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tabLst>
                <a:tab pos="457200" algn="l"/>
              </a:tabLst>
            </a:pPr>
            <a:r>
              <a:rPr lang="cs-CZ" sz="2400" dirty="0"/>
              <a:t>Převaz možný za 48 – 72 hod</a:t>
            </a:r>
          </a:p>
        </p:txBody>
      </p:sp>
    </p:spTree>
    <p:extLst>
      <p:ext uri="{BB962C8B-B14F-4D97-AF65-F5344CB8AC3E}">
        <p14:creationId xmlns:p14="http://schemas.microsoft.com/office/powerpoint/2010/main" val="478567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D1205D-7581-40E2-A5E6-615164D9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0A8B31-91B9-4DDC-9314-66ED1BDEC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72E5AD-CB49-4A1C-A94B-C93538E53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9150358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5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9B231-ECBB-4D06-8DF3-7791CAEE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AB559A-3834-46B9-90DC-90962C4D3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6716" cy="6858000"/>
          </a:xfrm>
        </p:spPr>
      </p:pic>
    </p:spTree>
    <p:extLst>
      <p:ext uri="{BB962C8B-B14F-4D97-AF65-F5344CB8AC3E}">
        <p14:creationId xmlns:p14="http://schemas.microsoft.com/office/powerpoint/2010/main" val="648417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3A7C9-08B1-417E-BA44-F10E7C75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9C5C5A-97F3-4053-8BB0-DF94ADB1D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AB009B-63B9-4F25-B790-F742115D9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"/>
            <a:ext cx="9150358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54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61A842F-B34F-4F0F-A414-C621FA0D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6490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dirty="0">
                <a:solidFill>
                  <a:srgbClr val="00206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6944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772400" cy="1371600"/>
          </a:xfrm>
        </p:spPr>
        <p:txBody>
          <a:bodyPr>
            <a:noAutofit/>
          </a:bodyPr>
          <a:lstStyle/>
          <a:p>
            <a:r>
              <a:rPr lang="cs-CZ" altLang="cs-CZ" sz="5400" dirty="0">
                <a:solidFill>
                  <a:srgbClr val="002060"/>
                </a:solidFill>
              </a:rPr>
              <a:t>Definice rány a jednotlivé druhy ran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3600" b="1" dirty="0">
                <a:solidFill>
                  <a:srgbClr val="00CC00"/>
                </a:solidFill>
              </a:rPr>
              <a:t> </a:t>
            </a:r>
            <a:r>
              <a:rPr lang="cs-CZ" altLang="cs-CZ" sz="2200" b="1" dirty="0">
                <a:solidFill>
                  <a:srgbClr val="FF6600"/>
                </a:solidFill>
              </a:rPr>
              <a:t>Rána   je   porušení    integrity    tělesného krytu většinou spojené se ztrátou hmoty v místě defektu</a:t>
            </a:r>
          </a:p>
          <a:p>
            <a:pPr>
              <a:buFontTx/>
              <a:buNone/>
            </a:pPr>
            <a:r>
              <a:rPr lang="cs-CZ" altLang="cs-CZ" b="1" dirty="0"/>
              <a:t>  </a:t>
            </a:r>
          </a:p>
          <a:p>
            <a:pPr>
              <a:buFontTx/>
              <a:buNone/>
            </a:pPr>
            <a:r>
              <a:rPr lang="cs-CZ" altLang="cs-CZ" b="1" dirty="0"/>
              <a:t>Podle způsobu vzniku, hloubky a rozsahu defektu rány dělíme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6600"/>
                </a:solidFill>
              </a:rPr>
              <a:t> mechanické (traumatické) rány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6600"/>
                </a:solidFill>
              </a:rPr>
              <a:t> termické a chemické rány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FF6600"/>
                </a:solidFill>
              </a:rPr>
              <a:t> vředy </a:t>
            </a:r>
          </a:p>
          <a:p>
            <a:endParaRPr lang="cs-CZ" altLang="cs-CZ" b="1" dirty="0"/>
          </a:p>
          <a:p>
            <a:endParaRPr lang="cs-CZ" altLang="cs-CZ" b="1" dirty="0">
              <a:solidFill>
                <a:srgbClr val="00CC00"/>
              </a:solidFill>
            </a:endParaRPr>
          </a:p>
          <a:p>
            <a:pPr>
              <a:buFontTx/>
              <a:buNone/>
            </a:pPr>
            <a:endParaRPr lang="cs-CZ" altLang="cs-CZ" b="1" dirty="0">
              <a:solidFill>
                <a:srgbClr val="01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7772400" cy="1371600"/>
          </a:xfrm>
        </p:spPr>
        <p:txBody>
          <a:bodyPr>
            <a:normAutofit/>
          </a:bodyPr>
          <a:lstStyle/>
          <a:p>
            <a:r>
              <a:rPr lang="cs-CZ" altLang="cs-CZ" sz="5400" b="1" dirty="0">
                <a:solidFill>
                  <a:srgbClr val="002060"/>
                </a:solidFill>
              </a:rPr>
              <a:t>Mechanické rány</a:t>
            </a:r>
            <a:r>
              <a:rPr lang="cs-CZ" altLang="cs-CZ" sz="5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cs-CZ" altLang="cs-CZ" b="1" dirty="0"/>
              <a:t> Vznikají působením mechanických vlivů např.  operačním výkonem, úrazem , válečným  zraněním.</a:t>
            </a:r>
          </a:p>
          <a:p>
            <a:pPr>
              <a:buFontTx/>
              <a:buNone/>
            </a:pPr>
            <a:endParaRPr lang="cs-CZ" altLang="cs-CZ" b="1" dirty="0"/>
          </a:p>
          <a:p>
            <a:r>
              <a:rPr lang="cs-CZ" altLang="cs-CZ" sz="2200" b="1" dirty="0">
                <a:solidFill>
                  <a:srgbClr val="FF6600"/>
                </a:solidFill>
              </a:rPr>
              <a:t>Zavřené rány - </a:t>
            </a:r>
            <a:r>
              <a:rPr lang="cs-CZ" altLang="cs-CZ" dirty="0"/>
              <a:t>poškození tkáňových, kostních, cévních struktur a nervů, aniž by došlo k porušení celistvosti kůže (poranění mozku, zavřené zlomeniny, luxace, distorze …)</a:t>
            </a:r>
          </a:p>
          <a:p>
            <a:endParaRPr lang="cs-CZ" altLang="cs-CZ" b="1" dirty="0">
              <a:solidFill>
                <a:srgbClr val="00CC00"/>
              </a:solidFill>
            </a:endParaRPr>
          </a:p>
          <a:p>
            <a:r>
              <a:rPr lang="cs-CZ" altLang="cs-CZ" sz="2200" b="1" dirty="0">
                <a:solidFill>
                  <a:srgbClr val="FF6600"/>
                </a:solidFill>
              </a:rPr>
              <a:t>Povrchové rány - </a:t>
            </a:r>
            <a:r>
              <a:rPr lang="cs-CZ" altLang="cs-CZ" dirty="0"/>
              <a:t>postihují pouze epidermis , hojí se bez vzniku jizvy, např. po odběru kožního štěpu, transplantátu.</a:t>
            </a:r>
          </a:p>
          <a:p>
            <a:pPr>
              <a:buFontTx/>
              <a:buNone/>
            </a:pPr>
            <a:endParaRPr lang="cs-CZ" alt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1371600"/>
          </a:xfrm>
        </p:spPr>
        <p:txBody>
          <a:bodyPr>
            <a:normAutofit/>
          </a:bodyPr>
          <a:lstStyle/>
          <a:p>
            <a:r>
              <a:rPr lang="cs-CZ" altLang="cs-CZ" sz="5400" b="1" dirty="0">
                <a:solidFill>
                  <a:srgbClr val="002060"/>
                </a:solidFill>
              </a:rPr>
              <a:t>Mechanické rány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7772400" cy="4114800"/>
          </a:xfrm>
        </p:spPr>
        <p:txBody>
          <a:bodyPr>
            <a:normAutofit/>
          </a:bodyPr>
          <a:lstStyle/>
          <a:p>
            <a:r>
              <a:rPr lang="cs-CZ" altLang="cs-CZ" sz="2200" b="1" dirty="0">
                <a:solidFill>
                  <a:srgbClr val="FF6600"/>
                </a:solidFill>
              </a:rPr>
              <a:t>Perforující rány - </a:t>
            </a:r>
            <a:r>
              <a:rPr lang="cs-CZ" altLang="cs-CZ" sz="2200" dirty="0"/>
              <a:t>poškození kůže</a:t>
            </a:r>
            <a:r>
              <a:rPr lang="cs-CZ" altLang="cs-CZ" sz="2200" dirty="0">
                <a:solidFill>
                  <a:srgbClr val="00CC00"/>
                </a:solidFill>
              </a:rPr>
              <a:t> </a:t>
            </a:r>
            <a:r>
              <a:rPr lang="cs-CZ" altLang="cs-CZ" sz="2200" dirty="0"/>
              <a:t>zasahuje do škáry až podkoží, může být postižena i svalová tkáň,  např. rány řezné, bodné, střelné, způsobené kousnutím. </a:t>
            </a:r>
          </a:p>
          <a:p>
            <a:endParaRPr lang="cs-CZ" altLang="cs-CZ" sz="2200" b="1" dirty="0">
              <a:solidFill>
                <a:srgbClr val="00CC00"/>
              </a:solidFill>
            </a:endParaRPr>
          </a:p>
          <a:p>
            <a:r>
              <a:rPr lang="cs-CZ" altLang="cs-CZ" sz="2200" b="1" dirty="0">
                <a:solidFill>
                  <a:srgbClr val="FF6600"/>
                </a:solidFill>
              </a:rPr>
              <a:t>Komplikované rány -  </a:t>
            </a:r>
            <a:r>
              <a:rPr lang="cs-CZ" altLang="cs-CZ" sz="2200" dirty="0"/>
              <a:t>rozsáhlé traumatizace   měkkých tkání, otevřené zlomeniny, těžká pohmoždění, amputace nebo vytržení některé části těla, působením tupého nebo perforujícího násilí, termickými vlivy. </a:t>
            </a:r>
          </a:p>
          <a:p>
            <a:r>
              <a:rPr lang="cs-CZ" altLang="cs-CZ" sz="2200" dirty="0"/>
              <a:t>Závažným problémem je pak vážné poškození cév, nervů, infekce </a:t>
            </a:r>
            <a:r>
              <a:rPr lang="cs-CZ" altLang="cs-CZ" sz="2200" dirty="0" err="1"/>
              <a:t>kompartment</a:t>
            </a:r>
            <a:r>
              <a:rPr lang="cs-CZ" altLang="cs-CZ" sz="2200" dirty="0"/>
              <a:t> syndrom, celkové projevy, šokové stavy.</a:t>
            </a:r>
            <a:endParaRPr lang="cs-CZ" altLang="cs-CZ" sz="2200" dirty="0">
              <a:solidFill>
                <a:srgbClr val="00CC00"/>
              </a:solidFill>
            </a:endParaRP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:\mech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283" y="188640"/>
            <a:ext cx="7848600" cy="1371600"/>
          </a:xfrm>
        </p:spPr>
        <p:txBody>
          <a:bodyPr/>
          <a:lstStyle/>
          <a:p>
            <a:r>
              <a:rPr lang="cs-CZ" altLang="cs-CZ" sz="4800" b="1" dirty="0">
                <a:solidFill>
                  <a:srgbClr val="002060"/>
                </a:solidFill>
              </a:rPr>
              <a:t>Termické a chemické rány</a:t>
            </a:r>
            <a:r>
              <a:rPr lang="cs-CZ" altLang="cs-CZ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4135" y="1844824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cs-CZ" altLang="cs-CZ" sz="2400" b="1" dirty="0"/>
              <a:t> Vznikají působením tepla, chladu, tkáň poškozujícím zářením, kyselin a louhů. Typ poškození tkáně závisí na délce, intenzitě a výši působící teploty. </a:t>
            </a:r>
          </a:p>
          <a:p>
            <a:pPr>
              <a:buFontTx/>
              <a:buNone/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cs-CZ" altLang="cs-CZ" sz="2400" b="1" dirty="0">
                <a:solidFill>
                  <a:srgbClr val="002060"/>
                </a:solidFill>
              </a:rPr>
              <a:t>Rozdělení popálenin:</a:t>
            </a:r>
          </a:p>
          <a:p>
            <a:r>
              <a:rPr lang="cs-CZ" altLang="cs-CZ" sz="2400" b="1" dirty="0">
                <a:solidFill>
                  <a:srgbClr val="FF6600"/>
                </a:solidFill>
              </a:rPr>
              <a:t>I  stupeň </a:t>
            </a:r>
            <a:r>
              <a:rPr lang="cs-CZ" altLang="cs-CZ" sz="2400" b="1" dirty="0"/>
              <a:t>- </a:t>
            </a:r>
            <a:r>
              <a:rPr lang="cs-CZ" altLang="cs-CZ" sz="2400" dirty="0"/>
              <a:t>poškození epidermis - erytém </a:t>
            </a:r>
          </a:p>
          <a:p>
            <a:r>
              <a:rPr lang="cs-CZ" altLang="cs-CZ" sz="2400" b="1" dirty="0">
                <a:solidFill>
                  <a:srgbClr val="FF6600"/>
                </a:solidFill>
              </a:rPr>
              <a:t>II a stupeň </a:t>
            </a:r>
            <a:r>
              <a:rPr lang="cs-CZ" altLang="cs-CZ" sz="2400" b="1" dirty="0"/>
              <a:t>- </a:t>
            </a:r>
            <a:r>
              <a:rPr lang="cs-CZ" altLang="cs-CZ" sz="2400" dirty="0"/>
              <a:t>zničení epidermis k basální vrstvě - puchýře</a:t>
            </a:r>
          </a:p>
          <a:p>
            <a:r>
              <a:rPr lang="cs-CZ" altLang="cs-CZ" sz="2400" b="1" dirty="0">
                <a:solidFill>
                  <a:srgbClr val="FF6600"/>
                </a:solidFill>
              </a:rPr>
              <a:t>II b stupeň </a:t>
            </a:r>
            <a:r>
              <a:rPr lang="cs-CZ" altLang="cs-CZ" sz="2400" b="1" dirty="0"/>
              <a:t>- </a:t>
            </a:r>
            <a:r>
              <a:rPr lang="cs-CZ" altLang="cs-CZ" sz="2400" dirty="0"/>
              <a:t>hluboká dermální popálenina celé </a:t>
            </a:r>
            <a:r>
              <a:rPr lang="cs-CZ" altLang="cs-CZ" sz="2400" dirty="0" err="1"/>
              <a:t>epidremis</a:t>
            </a:r>
            <a:r>
              <a:rPr lang="cs-CZ" altLang="cs-CZ" sz="2400" dirty="0"/>
              <a:t> a téměř celé dermis</a:t>
            </a:r>
          </a:p>
          <a:p>
            <a:r>
              <a:rPr lang="cs-CZ" altLang="cs-CZ" sz="2400" b="1" dirty="0">
                <a:solidFill>
                  <a:srgbClr val="FF6600"/>
                </a:solidFill>
              </a:rPr>
              <a:t>III stupeň </a:t>
            </a:r>
            <a:r>
              <a:rPr lang="cs-CZ" altLang="cs-CZ" sz="2400" b="1" dirty="0"/>
              <a:t>- </a:t>
            </a:r>
            <a:r>
              <a:rPr lang="cs-CZ" altLang="cs-CZ" sz="2400" dirty="0"/>
              <a:t>nekróza, zničení epidermis, dermis, často i </a:t>
            </a:r>
            <a:r>
              <a:rPr lang="cs-CZ" altLang="cs-CZ" sz="2400" dirty="0" err="1"/>
              <a:t>subcutis</a:t>
            </a:r>
            <a:endParaRPr lang="cs-CZ" altLang="cs-CZ" sz="2400" dirty="0"/>
          </a:p>
          <a:p>
            <a:r>
              <a:rPr lang="cs-CZ" altLang="cs-CZ" sz="2400" b="1" dirty="0">
                <a:solidFill>
                  <a:srgbClr val="FF6600"/>
                </a:solidFill>
              </a:rPr>
              <a:t>IV stupeň </a:t>
            </a:r>
            <a:r>
              <a:rPr lang="cs-CZ" altLang="cs-CZ" sz="2400" b="1" dirty="0"/>
              <a:t>- </a:t>
            </a:r>
            <a:r>
              <a:rPr lang="cs-CZ" altLang="cs-CZ" sz="2400" dirty="0"/>
              <a:t>zuhelnatění, zasahující svaly, šlachy, popřípadě i kosti</a:t>
            </a:r>
            <a:endParaRPr lang="cs-CZ" altLang="cs-CZ" sz="2400" b="1" dirty="0"/>
          </a:p>
          <a:p>
            <a:endParaRPr lang="cs-CZ" altLang="cs-CZ" sz="2400" b="1" dirty="0">
              <a:solidFill>
                <a:srgbClr val="00CC00"/>
              </a:solidFill>
            </a:endParaRPr>
          </a:p>
          <a:p>
            <a:endParaRPr lang="cs-CZ" altLang="cs-CZ" sz="2400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1263</TotalTime>
  <Words>1972</Words>
  <Application>Microsoft Office PowerPoint</Application>
  <PresentationFormat>Předvádění na obrazovce (4:3)</PresentationFormat>
  <Paragraphs>253</Paragraphs>
  <Slides>46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Motiv Office</vt:lpstr>
      <vt:lpstr>Proces hojení ran a ovlivňující faktory</vt:lpstr>
      <vt:lpstr>Kůže</vt:lpstr>
      <vt:lpstr>Stavba kůže </vt:lpstr>
      <vt:lpstr>Prezentace aplikace PowerPoint</vt:lpstr>
      <vt:lpstr>Definice rány a jednotlivé druhy ran</vt:lpstr>
      <vt:lpstr>Mechanické rány </vt:lpstr>
      <vt:lpstr>Mechanické rány</vt:lpstr>
      <vt:lpstr>Prezentace aplikace PowerPoint</vt:lpstr>
      <vt:lpstr>Termické a chemické rány </vt:lpstr>
      <vt:lpstr>Prezentace aplikace PowerPoint</vt:lpstr>
      <vt:lpstr>Termické a chemické rány </vt:lpstr>
      <vt:lpstr>Chronické rány - vředy  </vt:lpstr>
      <vt:lpstr>Prezentace aplikace PowerPoint</vt:lpstr>
      <vt:lpstr>Proces hojení ran</vt:lpstr>
      <vt:lpstr>Kvantitativní rozdělení procesu hojení a poruch hojení ran </vt:lpstr>
      <vt:lpstr>Kvantitativní rozdělení procesu hojení a poruch hojení ran </vt:lpstr>
      <vt:lpstr>Kvantitativní rozdělení procesu hojení a poruch hojení ran </vt:lpstr>
      <vt:lpstr>Kvantitativní rozdělení procesu hojení a poruch hojení ran </vt:lpstr>
      <vt:lpstr>Faktory ovlivňující  proces hojení ran</vt:lpstr>
      <vt:lpstr>Obecné faktory </vt:lpstr>
      <vt:lpstr>Obecné faktory</vt:lpstr>
      <vt:lpstr>Obecné faktory </vt:lpstr>
      <vt:lpstr>Obecné faktory</vt:lpstr>
      <vt:lpstr>Obecné faktory</vt:lpstr>
      <vt:lpstr>Pooperační komplikace v ráně</vt:lpstr>
      <vt:lpstr>Zánět kůže</vt:lpstr>
      <vt:lpstr>Serom</vt:lpstr>
      <vt:lpstr>Hematom</vt:lpstr>
      <vt:lpstr>Nekróza</vt:lpstr>
      <vt:lpstr>Dehiscence rány</vt:lpstr>
      <vt:lpstr>Dehiscence rány</vt:lpstr>
      <vt:lpstr>Hypertrofické jizvy a keloidy</vt:lpstr>
      <vt:lpstr>Infekce rány</vt:lpstr>
      <vt:lpstr>Patologické granulace</vt:lpstr>
      <vt:lpstr>Píštěle</vt:lpstr>
      <vt:lpstr>Terapie ran - převazy</vt:lpstr>
      <vt:lpstr>Terapie ran – vlhké hojení</vt:lpstr>
      <vt:lpstr>Terapie ran – typy vlhkého krytí</vt:lpstr>
      <vt:lpstr>Terapie ran – podtlaková terapie</vt:lpstr>
      <vt:lpstr>Terapie ran – podtlaková terapie</vt:lpstr>
      <vt:lpstr>Terapie ran – podtlaková terapie</vt:lpstr>
      <vt:lpstr>Terapie ran – podtlaková terapie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FN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hojení ran</dc:title>
  <dc:creator>tom</dc:creator>
  <cp:lastModifiedBy>Jan Pospíšil</cp:lastModifiedBy>
  <cp:revision>27</cp:revision>
  <cp:lastPrinted>2002-04-22T16:49:25Z</cp:lastPrinted>
  <dcterms:created xsi:type="dcterms:W3CDTF">2002-04-17T09:08:20Z</dcterms:created>
  <dcterms:modified xsi:type="dcterms:W3CDTF">2020-10-08T19:51:24Z</dcterms:modified>
</cp:coreProperties>
</file>