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40"/>
  </p:notesMasterIdLst>
  <p:handoutMasterIdLst>
    <p:handoutMasterId r:id="rId41"/>
  </p:handoutMasterIdLst>
  <p:sldIdLst>
    <p:sldId id="256" r:id="rId2"/>
    <p:sldId id="257" r:id="rId3"/>
    <p:sldId id="258" r:id="rId4"/>
    <p:sldId id="260" r:id="rId5"/>
    <p:sldId id="295" r:id="rId6"/>
    <p:sldId id="261" r:id="rId7"/>
    <p:sldId id="262" r:id="rId8"/>
    <p:sldId id="263" r:id="rId9"/>
    <p:sldId id="259" r:id="rId10"/>
    <p:sldId id="264" r:id="rId11"/>
    <p:sldId id="296" r:id="rId12"/>
    <p:sldId id="289" r:id="rId13"/>
    <p:sldId id="265" r:id="rId14"/>
    <p:sldId id="266" r:id="rId15"/>
    <p:sldId id="267" r:id="rId16"/>
    <p:sldId id="288" r:id="rId17"/>
    <p:sldId id="268" r:id="rId18"/>
    <p:sldId id="269" r:id="rId19"/>
    <p:sldId id="270" r:id="rId20"/>
    <p:sldId id="271" r:id="rId21"/>
    <p:sldId id="284" r:id="rId22"/>
    <p:sldId id="272" r:id="rId23"/>
    <p:sldId id="273" r:id="rId24"/>
    <p:sldId id="287" r:id="rId25"/>
    <p:sldId id="297" r:id="rId26"/>
    <p:sldId id="274" r:id="rId27"/>
    <p:sldId id="286" r:id="rId28"/>
    <p:sldId id="275" r:id="rId29"/>
    <p:sldId id="276" r:id="rId30"/>
    <p:sldId id="277" r:id="rId31"/>
    <p:sldId id="278" r:id="rId32"/>
    <p:sldId id="279" r:id="rId33"/>
    <p:sldId id="280" r:id="rId34"/>
    <p:sldId id="281" r:id="rId35"/>
    <p:sldId id="285" r:id="rId36"/>
    <p:sldId id="298" r:id="rId37"/>
    <p:sldId id="282" r:id="rId38"/>
    <p:sldId id="302" r:id="rId3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287D"/>
    <a:srgbClr val="F01928"/>
    <a:srgbClr val="9100DC"/>
    <a:srgbClr val="5AC8AF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77" autoAdjust="0"/>
    <p:restoredTop sz="96754" autoAdjust="0"/>
  </p:normalViewPr>
  <p:slideViewPr>
    <p:cSldViewPr snapToGrid="0">
      <p:cViewPr varScale="1">
        <p:scale>
          <a:sx n="56" d="100"/>
          <a:sy n="56" d="100"/>
        </p:scale>
        <p:origin x="624" y="3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907534D-54C1-45F1-848D-D131E25FFB2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502" y="423331"/>
            <a:ext cx="3636264" cy="1069200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97C0165F-2D7A-4224-A2CE-15A0E11D30A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10" name="Rectangle 18">
            <a:extLst>
              <a:ext uri="{FF2B5EF4-FFF2-40B4-BE49-F238E27FC236}">
                <a16:creationId xmlns:a16="http://schemas.microsoft.com/office/drawing/2014/main" id="{C62DBBD6-EEE7-4E17-A9E1-BAAE2E1BAF2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E460895-9029-4EAC-AE49-B3E1E904B9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9EFA240-1600-4C90-ABDA-5BB3C7B63C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F30BC3D-8311-4B42-9A72-001E3518E59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48047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571273EA-F61C-4A0A-ABCC-7E5F2CB6260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378" y="2014200"/>
            <a:ext cx="9623244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2B68BC3-67A3-A244-8F7B-2ACD0926D3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7F9DEB8-F8A6-420E-B60D-4515B985E4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7912C5C-7CCE-4F96-8D4B-E736FC1507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FAC0208-8D3C-4F7E-9FA8-7D93594085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9CD2A1-EC28-42B3-9C80-A2CF9AEC95E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87451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42337EB-3F6A-40F1-A459-82F88D226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93CABA6-B5C3-4C4A-88B7-98740FF1D9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30B7306-1EC0-472D-99A7-8AA16CE2C4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F45C31-7B1D-4BBB-855C-18B0EED77BB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522294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5841B0-AAFA-4CC8-9C78-A57E320AC1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C594C3-FF60-4411-8836-1659507DA5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CC23394-F500-4A6E-A63D-0ED812AB40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E178B6-9517-4309-A358-9D2C952A76E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44573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A004C1A-0452-4A1F-A537-12025317D9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7976716-5817-4191-8495-7D19C6E35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301EFE9-6440-4E08-92EB-631C5D9A7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C4C73235-D7BB-4CEB-ACE8-774FFDD1E5E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81700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2EF0DE5D-1D11-40AF-8BC3-66C889BF38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833" y="421664"/>
            <a:ext cx="3624021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5BF20EB-641E-4534-901F-806964C0DB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0DBDC94-BB85-4907-A8F5-C3DE8CF7593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64966F0-BF21-46C2-AE3F-D341C26FCB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ED2882E9-4E25-42CE-9CDC-AB2AC9B8A2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EA3C484C-9B44-4494-874D-664939972C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BBFAC4E-6185-43C9-B0DE-6943663CBE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B59FD55-BC96-4BB0-A974-ED3755CC0CB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  <p:sldLayoutId id="2147483697" r:id="rId18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8D6E48-A098-416D-9446-53B52CE2E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489201"/>
            <a:ext cx="11361600" cy="939800"/>
          </a:xfrm>
        </p:spPr>
        <p:txBody>
          <a:bodyPr/>
          <a:lstStyle/>
          <a:p>
            <a:r>
              <a:rPr lang="cs-CZ" altLang="cs-CZ" sz="5000" dirty="0">
                <a:latin typeface="Arial" panose="020B0604020202020204" pitchFamily="34" charset="0"/>
              </a:rPr>
              <a:t>Onemocnění srdce III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CC89B0A-7F52-4C9F-8B8B-3AB1A92187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3643319"/>
            <a:ext cx="11361600" cy="21140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500" b="1" dirty="0">
                <a:solidFill>
                  <a:schemeClr val="tx2"/>
                </a:solidFill>
              </a:rPr>
              <a:t>Záněty srdce</a:t>
            </a:r>
          </a:p>
          <a:p>
            <a:pPr>
              <a:lnSpc>
                <a:spcPct val="90000"/>
              </a:lnSpc>
            </a:pPr>
            <a:r>
              <a:rPr lang="cs-CZ" sz="2500" b="1" dirty="0">
                <a:solidFill>
                  <a:schemeClr val="tx2"/>
                </a:solidFill>
              </a:rPr>
              <a:t>Kardiomyopatie </a:t>
            </a:r>
          </a:p>
          <a:p>
            <a:pPr>
              <a:lnSpc>
                <a:spcPct val="90000"/>
              </a:lnSpc>
            </a:pPr>
            <a:r>
              <a:rPr lang="cs-CZ" sz="2500" b="1" dirty="0">
                <a:solidFill>
                  <a:schemeClr val="tx2"/>
                </a:solidFill>
              </a:rPr>
              <a:t>Získané srdeční vady</a:t>
            </a:r>
          </a:p>
          <a:p>
            <a:pPr>
              <a:lnSpc>
                <a:spcPct val="90000"/>
              </a:lnSpc>
            </a:pPr>
            <a:r>
              <a:rPr lang="cs-CZ" sz="2500" b="1" dirty="0">
                <a:solidFill>
                  <a:schemeClr val="tx2"/>
                </a:solidFill>
              </a:rPr>
              <a:t>Vrozené srdeční vady</a:t>
            </a:r>
          </a:p>
          <a:p>
            <a:pPr>
              <a:lnSpc>
                <a:spcPct val="90000"/>
              </a:lnSpc>
            </a:pPr>
            <a:r>
              <a:rPr lang="cs-CZ" sz="2500" b="1" dirty="0">
                <a:solidFill>
                  <a:schemeClr val="tx2"/>
                </a:solidFill>
              </a:rPr>
              <a:t>Onemocnění aorty</a:t>
            </a:r>
          </a:p>
        </p:txBody>
      </p:sp>
    </p:spTree>
    <p:extLst>
      <p:ext uri="{BB962C8B-B14F-4D97-AF65-F5344CB8AC3E}">
        <p14:creationId xmlns:p14="http://schemas.microsoft.com/office/powerpoint/2010/main" val="490397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Dilatační kardiomyopatie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poškozena systolická i diastolická funkce komory</a:t>
            </a:r>
          </a:p>
          <a:p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komora dilatovaná, možnost trombů v LK</a:t>
            </a:r>
          </a:p>
          <a:p>
            <a:pPr marL="72000" indent="0">
              <a:buNone/>
            </a:pPr>
            <a:r>
              <a:rPr lang="cs-CZ" sz="2200" dirty="0">
                <a:solidFill>
                  <a:schemeClr val="tx2"/>
                </a:solidFill>
              </a:rPr>
              <a:t>Příznaky: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selhávání LK, poruchy rytmu, deviace osy srdeční</a:t>
            </a:r>
          </a:p>
          <a:p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RTG – zvětšení srdečního stínu, městnání v malém oběhu</a:t>
            </a:r>
          </a:p>
          <a:p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ECHO – dilatace komory, snížení EF</a:t>
            </a:r>
          </a:p>
          <a:p>
            <a:pPr marL="72000" indent="0">
              <a:buNone/>
            </a:pPr>
            <a:r>
              <a:rPr lang="cs-CZ" sz="2200" dirty="0">
                <a:solidFill>
                  <a:schemeClr val="tx2"/>
                </a:solidFill>
              </a:rPr>
              <a:t>Léčba: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klidový režim, diuretika, </a:t>
            </a:r>
            <a:r>
              <a:rPr lang="cs-CZ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vazodilatancia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cs-CZ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antikoagulace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transplantace srdce - recidivy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888AA19-4D56-4F56-8E24-7027B1BC9F0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4C7FA81-9AF5-40BD-BFE3-6D6B729A58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6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RTG hrudníku při dilatační kardiomyopatii</a:t>
            </a:r>
          </a:p>
        </p:txBody>
      </p:sp>
      <p:pic>
        <p:nvPicPr>
          <p:cNvPr id="61445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378" y="1373420"/>
            <a:ext cx="4711670" cy="4711670"/>
          </a:xfrm>
          <a:noFill/>
          <a:ln/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BFBF501-645D-41FA-B069-B4B45E1EAA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08159D9-A7D8-43A3-A7FB-7476E8F748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Kardiomyopatie</a:t>
            </a:r>
          </a:p>
        </p:txBody>
      </p:sp>
      <p:pic>
        <p:nvPicPr>
          <p:cNvPr id="50181" name="Picture 5" descr="cardiomyopathy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2687" y="429790"/>
            <a:ext cx="5293638" cy="53333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510C8C9-3E1D-4AB9-B464-8A6FE6BC1F1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5F5C548-66F1-44F3-B20E-DC1DD14F41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Hypertrofická kardiomyopatie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hypertrofie zejména mezikomorové přepážky, uzavírá výtokový trakt LK</a:t>
            </a:r>
          </a:p>
          <a:p>
            <a:pPr marL="72000" indent="0">
              <a:buNone/>
            </a:pPr>
            <a:r>
              <a:rPr lang="cs-CZ" sz="2200" dirty="0">
                <a:solidFill>
                  <a:schemeClr val="tx2"/>
                </a:solidFill>
              </a:rPr>
              <a:t>Příznaky: 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synkopy při námaze, chová se jako stenóza aortálního ústí</a:t>
            </a:r>
          </a:p>
          <a:p>
            <a:pPr marL="72000" indent="0">
              <a:buNone/>
            </a:pPr>
            <a:r>
              <a:rPr lang="cs-CZ" sz="2200" dirty="0">
                <a:solidFill>
                  <a:schemeClr val="tx2"/>
                </a:solidFill>
              </a:rPr>
              <a:t>Diagnóza: 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echokardiograficky</a:t>
            </a:r>
          </a:p>
          <a:p>
            <a:pPr marL="72000" indent="0">
              <a:buNone/>
            </a:pPr>
            <a:r>
              <a:rPr lang="cs-CZ" sz="2200" dirty="0">
                <a:solidFill>
                  <a:schemeClr val="tx2"/>
                </a:solidFill>
              </a:rPr>
              <a:t>Léčba: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Ca blokátory, betablokátory, vyloučen digoxin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1C956C5-8EC8-4AD3-BEB2-FD997077BFE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FD61C86-F5D0-4A5C-8263-854E6E04D1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Restriktivní kardiomyopatie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infiltrace myokardu a </a:t>
            </a:r>
            <a:r>
              <a:rPr lang="cs-CZ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subendokardu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vazivem, omezení roztažnosti komor v diastole, poruchy převodního systému</a:t>
            </a:r>
          </a:p>
          <a:p>
            <a:pPr marL="72000" indent="0">
              <a:buNone/>
            </a:pPr>
            <a:r>
              <a:rPr lang="cs-CZ" sz="2200" dirty="0">
                <a:solidFill>
                  <a:schemeClr val="tx2"/>
                </a:solidFill>
              </a:rPr>
              <a:t>Příznaky: 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pokles výkonnosti, zadýchávání, příznaky levostranného selhání</a:t>
            </a:r>
          </a:p>
          <a:p>
            <a:pPr marL="72000" indent="0">
              <a:buNone/>
            </a:pPr>
            <a:r>
              <a:rPr lang="cs-CZ" sz="2200" dirty="0">
                <a:solidFill>
                  <a:schemeClr val="tx2"/>
                </a:solidFill>
              </a:rPr>
              <a:t>Diagnostika: 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velmi obtížná, echo - nález je chudý </a:t>
            </a:r>
          </a:p>
          <a:p>
            <a:pPr marL="72000" indent="0">
              <a:buNone/>
            </a:pPr>
            <a:r>
              <a:rPr lang="cs-CZ" sz="2200" dirty="0">
                <a:solidFill>
                  <a:schemeClr val="tx2"/>
                </a:solidFill>
              </a:rPr>
              <a:t>Léčba: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neznámá, transplantace srdce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BE9B56F-0A97-4A13-ACAB-74D5016B53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9447E5C-BCDB-4519-BC57-CB886CF0F1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Endokarditida I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zánět srdeční nitroblány - bakteriální, </a:t>
            </a:r>
            <a:r>
              <a:rPr lang="cs-CZ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abakteriální</a:t>
            </a:r>
            <a:endParaRPr lang="cs-CZ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akutní endokarditida</a:t>
            </a:r>
          </a:p>
          <a:p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prudká sepse, nejčastěji zlatý stafylokok a hemolytický streptokok</a:t>
            </a:r>
          </a:p>
          <a:p>
            <a:pPr marL="72000" indent="0">
              <a:buNone/>
            </a:pPr>
            <a:r>
              <a:rPr lang="cs-CZ" sz="2200" dirty="0">
                <a:solidFill>
                  <a:schemeClr val="tx2"/>
                </a:solidFill>
              </a:rPr>
              <a:t>Etiologie: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invazivní zákroky – trhání zubu, tonzilektomie, tonzilitida – tvoří se vegetace na endokardu chlopní složené z fibrinu, leukocytů, destruují chlopně, ulamují se do krevního proudu – septické emboly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AF568ED-EC1E-4B87-9A9B-5233F8FB37D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B0D50BB-993A-4D6B-ABCE-18540FD776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Endokarditida</a:t>
            </a:r>
          </a:p>
        </p:txBody>
      </p:sp>
      <p:pic>
        <p:nvPicPr>
          <p:cNvPr id="47109" name="Picture 5" descr="valve_infection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7278" y="384214"/>
            <a:ext cx="5324295" cy="532429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7FAB962-091D-436B-AF6C-18EA299E36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3EFE29B-FC65-45D6-8EE0-33DD63BD63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Endokarditida II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pPr marL="0" indent="0">
              <a:buNone/>
            </a:pPr>
            <a:r>
              <a:rPr lang="cs-CZ" sz="2200" dirty="0">
                <a:solidFill>
                  <a:schemeClr val="tx2"/>
                </a:solidFill>
              </a:rPr>
              <a:t>Příznaky: </a:t>
            </a:r>
          </a:p>
          <a:p>
            <a:pPr marL="0" indent="0">
              <a:buNone/>
            </a:pPr>
            <a:r>
              <a:rPr lang="cs-CZ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</a:t>
            </a:r>
            <a:r>
              <a:rPr lang="cs-CZ" sz="2000" dirty="0"/>
              <a:t>horečky septického charakteru, petechie, septické emboly na kůži, kůže barvy bílé kávy, akutně vzniklý šelest (chlopňová vada), třískové hematomy na nehtech</a:t>
            </a:r>
          </a:p>
          <a:p>
            <a:pPr marL="0" indent="0">
              <a:buNone/>
            </a:pPr>
            <a:r>
              <a:rPr lang="cs-CZ" sz="2200" dirty="0">
                <a:solidFill>
                  <a:schemeClr val="tx2"/>
                </a:solidFill>
              </a:rPr>
              <a:t>Diagnostika: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poruchy koagulace, pozitivní hemokultury, echokardiografie</a:t>
            </a:r>
          </a:p>
          <a:p>
            <a:pPr marL="0" indent="0">
              <a:buNone/>
            </a:pPr>
            <a:r>
              <a:rPr lang="cs-CZ" sz="2200" dirty="0">
                <a:solidFill>
                  <a:schemeClr val="tx2"/>
                </a:solidFill>
              </a:rPr>
              <a:t>Léčba: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antibiotika ve velké dávce i. v. 6 týdnů, dále profylaxe před invazivními výkony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EA0FE04-77F6-4AE4-B722-C1399478809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218719B-58AE-481B-AC3E-A2B7632EB9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Endokarditis lenta I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původce – streptokok </a:t>
            </a:r>
            <a:r>
              <a:rPr lang="cs-CZ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viridující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nepyogenní</a:t>
            </a:r>
          </a:p>
          <a:p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snadněji vzniká na změněných chlopních, vegetace i větší, ale bez nekróz, úlomky vegetací „</a:t>
            </a:r>
            <a:r>
              <a:rPr lang="cs-CZ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blandní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infarkty“ – </a:t>
            </a:r>
            <a:r>
              <a:rPr lang="cs-CZ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Lohleinova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nefritida, </a:t>
            </a:r>
            <a:r>
              <a:rPr lang="cs-CZ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Oslerovy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uzlíky, ale ne abscesy</a:t>
            </a:r>
          </a:p>
          <a:p>
            <a:endParaRPr lang="cs-CZ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72000" indent="0">
              <a:buNone/>
            </a:pPr>
            <a:r>
              <a:rPr lang="cs-CZ" sz="2200" dirty="0">
                <a:solidFill>
                  <a:schemeClr val="tx2"/>
                </a:solidFill>
              </a:rPr>
              <a:t>Příznaky:</a:t>
            </a:r>
            <a:r>
              <a:rPr lang="cs-CZ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prakticky bez symptomů – únavnost, slabost, bledost – kůže barvy bílé kávy, bolesti v kloubech, nový šelest – nová srdeční vada, splenomegalie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9828DE8-784D-44A2-B691-C8E54D01E07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CC7A11F-6660-4C87-89FD-3EA8A951BC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Endokarditis lenta II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Laboratorně – hematurie, zvýšená sedimentace, leukocytóza, pozitivní hemokultury zřídka, nutno odebírat stěry z podezřelých míst</a:t>
            </a:r>
          </a:p>
          <a:p>
            <a:pPr marL="72000" indent="0">
              <a:buNone/>
            </a:pPr>
            <a:endParaRPr lang="cs-CZ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72000" indent="0">
              <a:buNone/>
            </a:pPr>
            <a:r>
              <a:rPr lang="cs-CZ" sz="2000" b="1" dirty="0">
                <a:solidFill>
                  <a:srgbClr val="FF0000"/>
                </a:solidFill>
              </a:rPr>
              <a:t>!! hemokultury je nutno odebírat při vzestupu teploty!! </a:t>
            </a:r>
            <a:r>
              <a:rPr lang="cs-CZ" sz="2000" b="1" dirty="0"/>
              <a:t>Nikoli „při TT nad 38“, v té chvíli už jsou aktivovány všechny obranné </a:t>
            </a:r>
            <a:r>
              <a:rPr lang="cs-CZ" sz="2000" b="1" dirty="0" err="1"/>
              <a:t>mechanízmy</a:t>
            </a:r>
            <a:r>
              <a:rPr lang="cs-CZ" sz="2000" b="1" dirty="0"/>
              <a:t> a snižuje se šance vykultivovat zachycenou bakterii</a:t>
            </a:r>
            <a:endParaRPr lang="cs-CZ" sz="2000" b="1" dirty="0">
              <a:solidFill>
                <a:srgbClr val="FF0000"/>
              </a:solidFill>
            </a:endParaRPr>
          </a:p>
          <a:p>
            <a:pPr marL="72000" indent="0">
              <a:buNone/>
            </a:pPr>
            <a:endParaRPr lang="cs-CZ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72000" indent="0">
              <a:buNone/>
            </a:pPr>
            <a:r>
              <a:rPr lang="cs-CZ" sz="2200" dirty="0">
                <a:solidFill>
                  <a:schemeClr val="tx2"/>
                </a:solidFill>
              </a:rPr>
              <a:t>Léčba: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antibiotika i. v., dlouhodobě, profylaxe při zákrocích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08DB0F7-AC3B-4875-A4B2-247BE0DBB5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FF4FA4-2715-4CA3-862F-721FFD2B7A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Záněty srdce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200" dirty="0">
                <a:solidFill>
                  <a:schemeClr val="tx2"/>
                </a:solidFill>
              </a:rPr>
              <a:t>Akutní perikarditida</a:t>
            </a:r>
          </a:p>
          <a:p>
            <a:pPr>
              <a:buClr>
                <a:schemeClr val="accent1"/>
              </a:buClr>
              <a:buFont typeface="Wingdings" pitchFamily="2" charset="2"/>
              <a:buChar char="Ø"/>
            </a:pP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bez výpotku – </a:t>
            </a:r>
            <a:r>
              <a:rPr lang="cs-CZ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pericarditis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sicca</a:t>
            </a:r>
            <a:endParaRPr lang="cs-CZ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Clr>
                <a:schemeClr val="accent1"/>
              </a:buClr>
              <a:buFont typeface="Wingdings" pitchFamily="2" charset="2"/>
              <a:buChar char="Ø"/>
            </a:pP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 výpotkem – </a:t>
            </a:r>
            <a:r>
              <a:rPr lang="cs-CZ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pericarditis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exsudativa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</a:t>
            </a:r>
            <a:r>
              <a:rPr lang="cs-CZ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sangvinolentní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serózní, hemoragický, hnisavý)</a:t>
            </a:r>
          </a:p>
          <a:p>
            <a:pPr marL="72000" indent="0">
              <a:buNone/>
            </a:pPr>
            <a:r>
              <a:rPr lang="cs-CZ" sz="2200" dirty="0">
                <a:solidFill>
                  <a:schemeClr val="tx2"/>
                </a:solidFill>
              </a:rPr>
              <a:t>Etiologie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– idiopatická, virová, </a:t>
            </a:r>
            <a:r>
              <a:rPr lang="cs-CZ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poinfarktová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při infekci, uremická, nádorová, </a:t>
            </a:r>
            <a:r>
              <a:rPr lang="cs-CZ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postperkardiotomický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syndrom, </a:t>
            </a:r>
            <a:r>
              <a:rPr lang="cs-CZ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hydroperikard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cs-CZ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hemoperikard</a:t>
            </a:r>
            <a:endParaRPr lang="cs-CZ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61D015D-D1F3-4AE3-BD59-3513B2CE82D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40B3CCF-FE4E-4D08-AC9F-72368DFA05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Získané srdeční vady I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mitrální stenóza – nejčastější </a:t>
            </a:r>
            <a:r>
              <a:rPr lang="cs-CZ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porevmatická</a:t>
            </a:r>
            <a:endParaRPr lang="cs-CZ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72000" indent="0">
              <a:buNone/>
            </a:pPr>
            <a:r>
              <a:rPr lang="cs-CZ" sz="2200" dirty="0">
                <a:solidFill>
                  <a:schemeClr val="tx2"/>
                </a:solidFill>
              </a:rPr>
              <a:t>Příznaky: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poslechový nález (</a:t>
            </a:r>
            <a:r>
              <a:rPr lang="cs-CZ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opening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snap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diastolický šelest) fibrilace síní, hemoptýza, vznik plicní hypertenze, embolizace při </a:t>
            </a:r>
            <a:r>
              <a:rPr lang="cs-CZ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fi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síní do velkého oběhu, kašel při námaze, plicní edém, facies </a:t>
            </a:r>
            <a:r>
              <a:rPr lang="cs-CZ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mitralis</a:t>
            </a:r>
            <a:endParaRPr lang="cs-CZ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72000" indent="0">
              <a:buNone/>
            </a:pPr>
            <a:r>
              <a:rPr lang="cs-CZ" sz="2200" dirty="0">
                <a:solidFill>
                  <a:schemeClr val="tx2"/>
                </a:solidFill>
              </a:rPr>
              <a:t>Diagnostika: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zvětšení LS na RTG, plicní hyperémie, echokardiografie</a:t>
            </a:r>
          </a:p>
          <a:p>
            <a:pPr marL="72000" indent="0">
              <a:buNone/>
            </a:pPr>
            <a:r>
              <a:rPr lang="cs-CZ" sz="2200" dirty="0">
                <a:solidFill>
                  <a:schemeClr val="tx2"/>
                </a:solidFill>
              </a:rPr>
              <a:t>Léčba: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komisurotomie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náhrada chlopně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D89E646-4E48-4B79-88B5-D2C9864CB4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74880A3-E68C-4A84-A428-AB1CFA6552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Mitrální stenóza - RTG</a:t>
            </a:r>
          </a:p>
        </p:txBody>
      </p:sp>
      <p:pic>
        <p:nvPicPr>
          <p:cNvPr id="31748" name="Picture 4" descr="Mistenoz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1861463"/>
            <a:ext cx="4848507" cy="395671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83A3090-1D91-4C5C-A732-14EE0ADC91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3491B7B-1A1B-47F4-9950-B1DDF24B77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Získané srdeční vady II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200" b="1" dirty="0">
                <a:solidFill>
                  <a:schemeClr val="tx2"/>
                </a:solidFill>
              </a:rPr>
              <a:t>Mitrální insuficience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nejčastěji je příčinou dilatace srdce, prolaps mitrální chlopně, ruptura </a:t>
            </a:r>
            <a:r>
              <a:rPr lang="cs-CZ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šlašinek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při IM, perforace chlopně při endokarditidě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diagnostika – RTG zvětšení LS i LK, echokardiograficky také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prolaps mitrální chlopně – u astenických osob, neohrožuje, doprovázen ES, lidé vnímají citlivě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DE77745-4EE5-4AFD-AB43-D4BF748C97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834F565-A713-4F1D-83F4-09B2222DF6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Získané srdeční vady III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200" b="1" dirty="0">
                <a:solidFill>
                  <a:schemeClr val="tx2"/>
                </a:solidFill>
              </a:rPr>
              <a:t>Aortální stenóza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omezení výtoku z LK, přetížení LK, za stenózou menší tlak, snížené plnění koronárních arterií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při námaze kolapsové stavy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TK – malý rozdíl mezi </a:t>
            </a:r>
            <a:r>
              <a:rPr lang="cs-CZ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TKs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 </a:t>
            </a:r>
            <a:r>
              <a:rPr lang="cs-CZ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TKd</a:t>
            </a:r>
            <a:endParaRPr lang="cs-CZ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RTG – zvětšení LK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EKG – přetížení a hypertrofie LK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léčba – chirurgicky – náhrada chlopně s bypassem, indikace podle gradientu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0F60E4B-B0FE-49A9-9328-6EF7ABEDD0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466F703-DC9C-41FE-865D-F39D4DA39E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Senilní aortální stenóza</a:t>
            </a:r>
          </a:p>
        </p:txBody>
      </p:sp>
      <p:pic>
        <p:nvPicPr>
          <p:cNvPr id="41989" name="Picture 5" descr="senile_aortic_stenosi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2687" y="750000"/>
            <a:ext cx="5554639" cy="5388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9C32B15-4D59-40C3-B6A0-44AD38C3A16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7229E85-BB53-4B30-96B7-526B76A83C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EKG při aortální stenóze</a:t>
            </a:r>
          </a:p>
        </p:txBody>
      </p:sp>
      <p:pic>
        <p:nvPicPr>
          <p:cNvPr id="64517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1327056"/>
            <a:ext cx="7400418" cy="4507302"/>
          </a:xfrm>
          <a:noFill/>
          <a:ln/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1260B21-A037-4E22-8CBD-8572DE179E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C2E3A3D-969E-4C64-AEAF-2B93A1CC84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Získané srdeční vady IV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200" b="1" dirty="0">
                <a:solidFill>
                  <a:schemeClr val="tx2"/>
                </a:solidFill>
              </a:rPr>
              <a:t>Aortální insuficience</a:t>
            </a:r>
          </a:p>
          <a:p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návrat části tepového objemu do komory, velký vypuzovaný objem</a:t>
            </a:r>
          </a:p>
          <a:p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příznaky – </a:t>
            </a:r>
            <a:r>
              <a:rPr lang="cs-CZ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Mussetův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příznak – kývání hlavou současně s pulsem, </a:t>
            </a:r>
            <a:r>
              <a:rPr lang="cs-CZ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Marfanův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syndrom – pavoukovité prsty, diastolický </a:t>
            </a:r>
            <a:r>
              <a:rPr lang="cs-CZ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foukavý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šelest, velký rozdíl mezi TK s a </a:t>
            </a:r>
            <a:r>
              <a:rPr lang="cs-CZ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TKd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cs-CZ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Corriganův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puls – </a:t>
            </a:r>
            <a:r>
              <a:rPr lang="cs-CZ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magnus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celer, </a:t>
            </a:r>
            <a:r>
              <a:rPr lang="cs-CZ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altus</a:t>
            </a:r>
            <a:endParaRPr lang="cs-CZ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diagnostika – zvětšená LK, zvětšená pulsující aorta</a:t>
            </a:r>
          </a:p>
          <a:p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léčba – náhrada aortální chlopně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4621980-9AB5-4F4E-9E61-5C44BFC19C6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19F890-3AC5-4213-A4BB-F9D31B04C2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Aortální insuficience</a:t>
            </a:r>
          </a:p>
        </p:txBody>
      </p:sp>
      <p:pic>
        <p:nvPicPr>
          <p:cNvPr id="37893" name="Picture 5" descr="aortic_regurgitatio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18789"/>
            <a:ext cx="5732481" cy="573248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C334F6C-9CE6-4A99-8249-7E0799A6C2C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BC6AF4-EAFC-42F1-890B-605D21CB7C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Vrozené srdeční vady I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0,3% živě narozených dětí má srdeční vadu</a:t>
            </a:r>
          </a:p>
          <a:p>
            <a:pPr marL="72000" indent="0">
              <a:buNone/>
            </a:pPr>
            <a:r>
              <a:rPr lang="cs-CZ" sz="2200" dirty="0">
                <a:solidFill>
                  <a:schemeClr val="tx2"/>
                </a:solidFill>
              </a:rPr>
              <a:t>Etiologie: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kontakt s noxou 20. - 50. den po ovulaci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anemie matky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intoxikace CO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vysokohorské prostředí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dědičnost</a:t>
            </a:r>
          </a:p>
          <a:p>
            <a:pPr marL="72000" indent="0">
              <a:buClr>
                <a:schemeClr val="bg1"/>
              </a:buClr>
              <a:buNone/>
            </a:pPr>
            <a:r>
              <a:rPr lang="cs-CZ" sz="2200" dirty="0">
                <a:solidFill>
                  <a:schemeClr val="tx2"/>
                </a:solidFill>
              </a:rPr>
              <a:t>Vývoj: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intrauterinně pouze výživný oběh, nikoli funkční – zkrat mezi předsíněmi, komorami, mezi </a:t>
            </a:r>
            <a:r>
              <a:rPr lang="cs-CZ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Ao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 plicnicí, po porodu se velký a malý oběh oddělí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C1DD08E-AFC0-4A60-AE58-DCAC402A0AA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E9FF3D0-C22C-446F-AC2E-759DCA8ADA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Vrozené srdeční vady II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200" b="1" dirty="0">
                <a:solidFill>
                  <a:schemeClr val="tx2"/>
                </a:solidFill>
              </a:rPr>
              <a:t>Vady zkratové </a:t>
            </a:r>
          </a:p>
          <a:p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zvýšená cirkulace plicním řečištěm, může vést k plicní hypertenzi a obrácení zkratu na pravolevý</a:t>
            </a:r>
          </a:p>
          <a:p>
            <a:pPr marL="0" indent="0">
              <a:buNone/>
            </a:pPr>
            <a:r>
              <a:rPr lang="cs-CZ" sz="2200" b="1" dirty="0">
                <a:solidFill>
                  <a:schemeClr val="tx2"/>
                </a:solidFill>
              </a:rPr>
              <a:t>Vady vytvářející překážku </a:t>
            </a:r>
          </a:p>
          <a:p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stenózy ústí</a:t>
            </a:r>
          </a:p>
          <a:p>
            <a:pPr marL="0" indent="0">
              <a:buNone/>
            </a:pPr>
            <a:r>
              <a:rPr lang="cs-CZ" sz="2200" b="1" dirty="0">
                <a:solidFill>
                  <a:schemeClr val="tx2"/>
                </a:solidFill>
              </a:rPr>
              <a:t>Vady neovlivňující průtok </a:t>
            </a:r>
          </a:p>
          <a:p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dextrokardie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961ACAA-6273-4D23-A38D-529A365DDF4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A2DD94-EEE0-47AE-9A5B-A286603176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Akutní perikarditida II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200" dirty="0">
                <a:solidFill>
                  <a:schemeClr val="tx2"/>
                </a:solidFill>
              </a:rPr>
              <a:t>Příznaky: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klidová bolest, bodavá, propagace do krku, mění se s polohou, horší při nádechu, při lehu na zádech, menší vsedě, při rozvoji výpotku bolest menší, pokud je výpotku hodně, bolest z rozpětí perikardu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fyzikální nález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perikardiální</a:t>
            </a:r>
            <a:r>
              <a:rPr lang="cs-CZ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třecí šelest – jemný škrabavý, šustivý zvuk vázaný na ozvy, při výpotku tlumené ozvy, příznaky tamponády – </a:t>
            </a:r>
            <a:r>
              <a:rPr lang="cs-CZ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pulsus</a:t>
            </a:r>
            <a:r>
              <a:rPr lang="cs-CZ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paradoxus</a:t>
            </a:r>
            <a:r>
              <a:rPr lang="cs-CZ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škytavka z podráždění bránice, polykací obtíže z útlaku jícnu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EAA984B-1333-4435-8360-7DAFD5F662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3E7D7D8-294C-4C91-9F8C-304E5DEE23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Vady zkratové I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200" b="1" dirty="0">
                <a:solidFill>
                  <a:schemeClr val="tx2"/>
                </a:solidFill>
              </a:rPr>
              <a:t>Defekt síňového septa</a:t>
            </a:r>
          </a:p>
          <a:p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krev přechází z levé síně do pravé síně, malý oběh je přetížený (fixovaný rozštěp II. ozvy, tanec hilů), až plicní hypertenze, systolický šelest ve 2. a 3. </a:t>
            </a:r>
            <a:r>
              <a:rPr lang="cs-CZ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mž</a:t>
            </a:r>
            <a:endParaRPr lang="cs-CZ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cs-CZ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cs-CZ" sz="2200" b="1" dirty="0">
                <a:solidFill>
                  <a:schemeClr val="tx2"/>
                </a:solidFill>
              </a:rPr>
              <a:t>Defekt komorového septa (M. Roger)</a:t>
            </a:r>
          </a:p>
          <a:p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krev prochází z levé komory do pravé komory, hlučný systolický šelest, čím menší otvor, tím hlučnější šelest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395850F-3B0A-46EC-A1D8-30D71C1350F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B8CF74B-D70D-471E-8424-A9EDF270A8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Vady zkratové II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200" b="1" dirty="0" err="1">
                <a:solidFill>
                  <a:schemeClr val="tx2"/>
                </a:solidFill>
              </a:rPr>
              <a:t>Ductus</a:t>
            </a:r>
            <a:r>
              <a:rPr lang="cs-CZ" sz="2200" b="1" dirty="0">
                <a:solidFill>
                  <a:schemeClr val="tx2"/>
                </a:solidFill>
              </a:rPr>
              <a:t> </a:t>
            </a:r>
            <a:r>
              <a:rPr lang="cs-CZ" sz="2200" b="1" dirty="0" err="1">
                <a:solidFill>
                  <a:schemeClr val="tx2"/>
                </a:solidFill>
              </a:rPr>
              <a:t>Botalli</a:t>
            </a:r>
            <a:r>
              <a:rPr lang="cs-CZ" sz="2200" b="1" dirty="0">
                <a:solidFill>
                  <a:schemeClr val="tx2"/>
                </a:solidFill>
              </a:rPr>
              <a:t> </a:t>
            </a:r>
            <a:r>
              <a:rPr lang="cs-CZ" sz="2200" b="1" dirty="0" err="1">
                <a:solidFill>
                  <a:schemeClr val="tx2"/>
                </a:solidFill>
              </a:rPr>
              <a:t>apertus</a:t>
            </a:r>
            <a:endParaRPr lang="cs-CZ" sz="2200" b="1" dirty="0">
              <a:solidFill>
                <a:schemeClr val="tx2"/>
              </a:solidFill>
            </a:endParaRPr>
          </a:p>
          <a:p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komunikace mezi aortou a plicnicí, opět přetížení malého oběhu, vývoj plicní hypertenze a obrácení proudu – cyanóza, lokomotivový šelest pod levou klíční kostí</a:t>
            </a:r>
          </a:p>
          <a:p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společné znaky </a:t>
            </a:r>
          </a:p>
          <a:p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malá výkonnost, dušnost, přetížení malého oběhu, postupně vývoj plicní hypertenze, obrácení proudu na pravolevý, vznik cyanózy – </a:t>
            </a:r>
            <a:r>
              <a:rPr lang="cs-CZ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Eisenmengerův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syndrom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B52787C-C64D-46C6-8368-FB6EF6EBF46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B416F39-E3D9-463B-90C4-06C49D7606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Další vrozené vady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200" b="1" dirty="0">
                <a:solidFill>
                  <a:schemeClr val="tx2"/>
                </a:solidFill>
              </a:rPr>
              <a:t>Stenóza plicnice </a:t>
            </a:r>
          </a:p>
          <a:p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PK překonává překážku, tlak vzrůstá až na 60-100mmHg, EKG - přetížení PK, RTG – </a:t>
            </a:r>
            <a:r>
              <a:rPr lang="cs-CZ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dřevákovité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srdce</a:t>
            </a:r>
          </a:p>
          <a:p>
            <a:pPr marL="0" indent="0">
              <a:buNone/>
            </a:pPr>
            <a:endParaRPr lang="cs-CZ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cs-CZ" sz="2200" b="1" dirty="0" err="1">
                <a:solidFill>
                  <a:schemeClr val="tx2"/>
                </a:solidFill>
              </a:rPr>
              <a:t>Fallotova</a:t>
            </a:r>
            <a:r>
              <a:rPr lang="cs-CZ" sz="2200" b="1" dirty="0">
                <a:solidFill>
                  <a:schemeClr val="tx2"/>
                </a:solidFill>
              </a:rPr>
              <a:t> tetralogie</a:t>
            </a:r>
          </a:p>
          <a:p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defekt komorového septa, transpozice velkých tepen, stenóza plicnice, hypertrofie PK – brzy pravolevý zkrat – </a:t>
            </a:r>
            <a:r>
              <a:rPr lang="cs-CZ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cynotizující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děti sedají na bobek, tím může téci více krve do plic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B11C375-EAFA-4C5D-84C4-E5D32E10798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C0A30A9-C6E9-4848-9745-53535AFC8A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Koarktace aorty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720000" y="1748646"/>
            <a:ext cx="10753200" cy="413999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zúžení až za odstupem a. </a:t>
            </a:r>
            <a:r>
              <a:rPr lang="cs-CZ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subclavia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sin.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hypertenze horní poloviny těla, hypotenze dolní poloviny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hypertenze vzniká pravděpodobně v ledvinách při nižším prokrvení renin - angiotensin - aldosteronovým systémem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postupně rozvoj hypertrofie LK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2E4BB29-B182-4C21-8901-3E79D3724E8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7CCA7F5-4CD6-47C4-8A48-54F83B42E2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Onemocnění aorty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cs-CZ" sz="2200" b="1" dirty="0">
                <a:solidFill>
                  <a:schemeClr val="tx2"/>
                </a:solidFill>
              </a:rPr>
              <a:t>Aneuryzma hrudní aorty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útlak mediastina a procházejících struktur, i eroze skeletu – příčina bolestí</a:t>
            </a:r>
          </a:p>
          <a:p>
            <a:pPr marL="0" indent="0">
              <a:lnSpc>
                <a:spcPct val="90000"/>
              </a:lnSpc>
              <a:buNone/>
            </a:pPr>
            <a:endParaRPr lang="cs-CZ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2200" b="1" dirty="0">
                <a:solidFill>
                  <a:schemeClr val="tx2"/>
                </a:solidFill>
              </a:rPr>
              <a:t>Syndrom aortálního oblouku</a:t>
            </a:r>
          </a:p>
          <a:p>
            <a:pPr marL="0" indent="0">
              <a:lnSpc>
                <a:spcPct val="90000"/>
              </a:lnSpc>
              <a:buNone/>
            </a:pPr>
            <a:endParaRPr lang="cs-CZ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2200" b="1" dirty="0" err="1">
                <a:solidFill>
                  <a:schemeClr val="tx2"/>
                </a:solidFill>
              </a:rPr>
              <a:t>Takayasuova</a:t>
            </a:r>
            <a:r>
              <a:rPr lang="cs-CZ" sz="2200" b="1" dirty="0">
                <a:solidFill>
                  <a:schemeClr val="tx2"/>
                </a:solidFill>
              </a:rPr>
              <a:t> </a:t>
            </a:r>
            <a:r>
              <a:rPr lang="cs-CZ" sz="2200" b="1" dirty="0" err="1">
                <a:solidFill>
                  <a:schemeClr val="tx2"/>
                </a:solidFill>
              </a:rPr>
              <a:t>bezpulsová</a:t>
            </a:r>
            <a:r>
              <a:rPr lang="cs-CZ" sz="2200" b="1" dirty="0">
                <a:solidFill>
                  <a:schemeClr val="tx2"/>
                </a:solidFill>
              </a:rPr>
              <a:t> choroba 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vaskulitida postihující intimu velkých cév, uzavírá odstupy větví</a:t>
            </a:r>
          </a:p>
          <a:p>
            <a:pPr marL="0" indent="0">
              <a:lnSpc>
                <a:spcPct val="90000"/>
              </a:lnSpc>
              <a:buNone/>
            </a:pPr>
            <a:endParaRPr lang="cs-CZ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2200" b="1" dirty="0">
                <a:solidFill>
                  <a:schemeClr val="tx2"/>
                </a:solidFill>
              </a:rPr>
              <a:t>Aneuryzma břišní aorty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většinou hmatné při palpaci břicha, eroze těl obratlů, kalcifikace na RTG, nad 5,5 cm hrozí ruptura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790A7D1-F50C-4184-941A-1BC05AF4FE5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F1D9281-A1CE-4D2E-8CE4-B746CF63C3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5376000" cy="451576"/>
          </a:xfrm>
        </p:spPr>
        <p:txBody>
          <a:bodyPr/>
          <a:lstStyle/>
          <a:p>
            <a:r>
              <a:rPr lang="cs-CZ" dirty="0"/>
              <a:t>Aneuryzma hrudní aorty</a:t>
            </a:r>
          </a:p>
        </p:txBody>
      </p:sp>
      <p:pic>
        <p:nvPicPr>
          <p:cNvPr id="34820" name="Picture 4" descr="Aoaneurysm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8367" y="378001"/>
            <a:ext cx="6712796" cy="547809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C97F5A5-8460-41C1-9674-8840DF049A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0792A59-8270-48F7-AF7A-2C962FEC51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90" name="Rectangle 6"/>
          <p:cNvSpPr>
            <a:spLocks noGrp="1" noChangeArrowheads="1"/>
          </p:cNvSpPr>
          <p:nvPr>
            <p:ph type="title"/>
          </p:nvPr>
        </p:nvSpPr>
        <p:spPr>
          <a:xfrm>
            <a:off x="666000" y="287867"/>
            <a:ext cx="10753200" cy="451576"/>
          </a:xfrm>
        </p:spPr>
        <p:txBody>
          <a:bodyPr>
            <a:noAutofit/>
          </a:bodyPr>
          <a:lstStyle/>
          <a:p>
            <a:r>
              <a:rPr lang="cs-CZ" dirty="0"/>
              <a:t>Ruptura aortálního aneurysmatu</a:t>
            </a:r>
          </a:p>
        </p:txBody>
      </p:sp>
      <p:pic>
        <p:nvPicPr>
          <p:cNvPr id="67589" name="Picture 5" descr="ruptura A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1064525"/>
            <a:ext cx="7460894" cy="496488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CF4FB33-42CF-4CBF-B26D-4E0EE12D52C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6F6F4AD-44FF-4C62-BA8E-6B5536FFF5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 err="1"/>
              <a:t>Dissekující</a:t>
            </a:r>
            <a:r>
              <a:rPr lang="cs-CZ" dirty="0"/>
              <a:t> aneuryzma aorty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porušení intimy, průnik krve do stěny, DIC </a:t>
            </a:r>
          </a:p>
          <a:p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bolesti až IM charakteru, ale EKG normální</a:t>
            </a:r>
          </a:p>
          <a:p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příznaky dle umístění – synkopa, renální selhání</a:t>
            </a:r>
          </a:p>
          <a:p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řešení – chirurgické dle naléhavosti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79E1C06-7585-435C-84A5-85F92F5098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36811DE-A882-4684-9F10-CAC5741472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DC0CED8-D6B8-4BE1-8F06-5261423452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Klinika interní, geriatrie a praktického lékařství Fakultní nemocnice Brno a Lékařské fakulty Masarykovy univerzity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F4D533C8-0DDA-4128-9E0E-99E45FBF3A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endParaRPr lang="cs-CZ" sz="5000" dirty="0">
              <a:solidFill>
                <a:schemeClr val="tx2"/>
              </a:solidFill>
            </a:endParaRPr>
          </a:p>
          <a:p>
            <a:pPr marL="72000" indent="0" algn="ctr">
              <a:buNone/>
            </a:pPr>
            <a:r>
              <a:rPr lang="cs-CZ" sz="5000" b="1" dirty="0">
                <a:solidFill>
                  <a:schemeClr val="tx2"/>
                </a:solidFill>
              </a:rPr>
              <a:t>Děkuji za pozornost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0732DA-C453-4D9D-B151-B2F17E28A0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3469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Akutní perikarditida III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cs-CZ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EKG – difuzně elevace ST – neodpovídá lokalizaci při ICHS</a:t>
            </a:r>
          </a:p>
          <a:p>
            <a:pPr>
              <a:buFont typeface="Wingdings" pitchFamily="2" charset="2"/>
              <a:buChar char="Ø"/>
            </a:pPr>
            <a:r>
              <a:rPr lang="cs-CZ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RTG – zvětšení srdečního stínu při výpotku nad 300ml</a:t>
            </a:r>
          </a:p>
          <a:p>
            <a:pPr>
              <a:buFont typeface="Wingdings" pitchFamily="2" charset="2"/>
              <a:buChar char="Ø"/>
            </a:pPr>
            <a:r>
              <a:rPr lang="cs-CZ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ECHO – suverénní metoda – </a:t>
            </a:r>
            <a:r>
              <a:rPr lang="cs-CZ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echovolný</a:t>
            </a:r>
            <a:r>
              <a:rPr lang="cs-CZ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prostor okolo srdce</a:t>
            </a:r>
          </a:p>
          <a:p>
            <a:pPr marL="72000" indent="0">
              <a:buNone/>
            </a:pPr>
            <a:endParaRPr lang="cs-CZ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72000" indent="0">
              <a:buNone/>
            </a:pPr>
            <a:r>
              <a:rPr lang="cs-CZ" sz="2000" dirty="0">
                <a:solidFill>
                  <a:schemeClr val="tx2"/>
                </a:solidFill>
              </a:rPr>
              <a:t>Léčba:</a:t>
            </a:r>
            <a:r>
              <a:rPr lang="cs-CZ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podle etiologie – antiflogistika, antibiotika, kortikoidy</a:t>
            </a:r>
          </a:p>
          <a:p>
            <a:pPr marL="72000" indent="0">
              <a:buNone/>
            </a:pPr>
            <a:endParaRPr lang="cs-CZ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72000" indent="0">
              <a:buNone/>
            </a:pPr>
            <a:r>
              <a:rPr lang="cs-CZ" sz="2000" dirty="0" err="1">
                <a:solidFill>
                  <a:schemeClr val="tx2"/>
                </a:solidFill>
              </a:rPr>
              <a:t>Pericarditis</a:t>
            </a:r>
            <a:r>
              <a:rPr lang="cs-CZ" sz="2000" dirty="0">
                <a:solidFill>
                  <a:schemeClr val="tx2"/>
                </a:solidFill>
              </a:rPr>
              <a:t> </a:t>
            </a:r>
            <a:r>
              <a:rPr lang="cs-CZ" sz="2000" dirty="0" err="1">
                <a:solidFill>
                  <a:schemeClr val="tx2"/>
                </a:solidFill>
              </a:rPr>
              <a:t>constrictiva</a:t>
            </a:r>
            <a:r>
              <a:rPr lang="cs-CZ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– ztluštělý nebo zvápenatělý osrdečník – kamenné srdce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ED86C5A-60E0-4BA7-92D4-FEEE06D4E5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7DBE09F-2B5E-4913-B145-8FDE8439A3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4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RTG hrudníku při </a:t>
            </a:r>
            <a:r>
              <a:rPr lang="cs-CZ" dirty="0" err="1"/>
              <a:t>perikardiálním</a:t>
            </a:r>
            <a:r>
              <a:rPr lang="cs-CZ" dirty="0"/>
              <a:t> výpotku</a:t>
            </a:r>
          </a:p>
        </p:txBody>
      </p:sp>
      <p:pic>
        <p:nvPicPr>
          <p:cNvPr id="58373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999" y="2024237"/>
            <a:ext cx="3769659" cy="3769659"/>
          </a:xfrm>
          <a:noFill/>
          <a:ln/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2594633-7B8B-42F9-9210-AF28756E79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A1CACBB-AB46-48E2-941E-0277980DAB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Myokarditida I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zánět srdečního svalu, obvykle pozdě a obtížně diagnostikovaný</a:t>
            </a:r>
          </a:p>
          <a:p>
            <a:r>
              <a:rPr lang="cs-CZ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myolýza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svalových vláken, infiltrace lymfocyty</a:t>
            </a:r>
          </a:p>
          <a:p>
            <a:pPr marL="72000" indent="0">
              <a:buNone/>
            </a:pPr>
            <a:endParaRPr lang="cs-CZ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72000" indent="0">
              <a:buNone/>
            </a:pPr>
            <a:r>
              <a:rPr lang="cs-CZ" sz="2200" dirty="0">
                <a:solidFill>
                  <a:schemeClr val="tx2"/>
                </a:solidFill>
              </a:rPr>
              <a:t>Etiologie</a:t>
            </a:r>
            <a:r>
              <a:rPr lang="cs-CZ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– 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mikrobiální toxin (difterie, streptokoky, </a:t>
            </a:r>
            <a:r>
              <a:rPr lang="cs-CZ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mykoplazmata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tyfus, klostridia, leptospiry), viry, imunologické děje</a:t>
            </a:r>
          </a:p>
          <a:p>
            <a:endParaRPr lang="cs-CZ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D967383-A340-423F-831E-97F69D21521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288A753-51AD-475F-B370-BF3E2F7F71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Myokarditida II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200" dirty="0">
                <a:solidFill>
                  <a:schemeClr val="tx2"/>
                </a:solidFill>
              </a:rPr>
              <a:t>Příznaky:</a:t>
            </a:r>
          </a:p>
          <a:p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únava, nevýkonnost, dušnost, bušení srdce, nepravidelnost chodu srdce, u dětí nevolnost, zvracení</a:t>
            </a:r>
          </a:p>
          <a:p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fyzikální nález</a:t>
            </a:r>
          </a:p>
          <a:p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teploty, arytmie, oslabený úder, temné – gumové srdeční ozvy, někdy cval, nižší TK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65DFE23-9430-46A1-BD12-A56D8810F25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0FB2AA5-67C0-49C8-9587-87B9716F4D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Myokarditida III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RTG – zvětšení srdečního stínu (nemusí být)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EKG – snížení voltáže QRS, někdy a-v-blokáda, změny ST-T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ECHO – snížení EF, edém myokardu, někdy segmentální poruchy kinetiky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myokardiální biopsie</a:t>
            </a:r>
          </a:p>
          <a:p>
            <a:pPr marL="72000" indent="0">
              <a:buNone/>
            </a:pPr>
            <a:endParaRPr lang="cs-CZ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72000" indent="0">
              <a:buNone/>
            </a:pPr>
            <a:r>
              <a:rPr lang="cs-CZ" sz="2200" dirty="0">
                <a:solidFill>
                  <a:schemeClr val="tx2"/>
                </a:solidFill>
              </a:rPr>
              <a:t>Léčba: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72000" indent="0">
              <a:buNone/>
            </a:pP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- klid na lůžku, dále dle etiologie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2E0B5AA-5524-4415-9CFA-DC8579312E7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B7CE36-ED62-45A5-B751-CDB7174E0D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Kardiomyopatie 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nespecifické postižení myokardu snižující výkonnost srdce</a:t>
            </a:r>
          </a:p>
          <a:p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degenerace, nekróza, fibróza myokardiálních buněk</a:t>
            </a:r>
          </a:p>
          <a:p>
            <a:pPr marL="72000" indent="0">
              <a:buNone/>
            </a:pPr>
            <a:r>
              <a:rPr lang="cs-CZ" sz="2200" dirty="0">
                <a:solidFill>
                  <a:schemeClr val="tx2"/>
                </a:solidFill>
              </a:rPr>
              <a:t>Etiologie: 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infekční, toxické, endokrinní, metabolické, při chronických chorobách</a:t>
            </a:r>
          </a:p>
          <a:p>
            <a:pPr marL="72000" indent="0">
              <a:buNone/>
            </a:pPr>
            <a:r>
              <a:rPr lang="cs-CZ" sz="2200" dirty="0">
                <a:solidFill>
                  <a:schemeClr val="tx2"/>
                </a:solidFill>
              </a:rPr>
              <a:t>Podle druhu postižení:</a:t>
            </a:r>
          </a:p>
          <a:p>
            <a:pPr>
              <a:buFontTx/>
              <a:buChar char="-"/>
            </a:pP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dilatační</a:t>
            </a:r>
          </a:p>
          <a:p>
            <a:pPr>
              <a:buFontTx/>
              <a:buChar char="-"/>
            </a:pP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hypertrofická</a:t>
            </a:r>
          </a:p>
          <a:p>
            <a:pPr>
              <a:buFontTx/>
              <a:buChar char="-"/>
            </a:pP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restrikční 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B1CFB5-6049-40F1-A391-A289B224CE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D249584-F0FD-43A7-8F55-2878200566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D93CEC68-B0E2-4F50-9397-CF56FB426367}" vid="{25042F54-EE2F-4CAA-B106-EE257721CFC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prezentace-med-cz-fnbrno-v02</Template>
  <TotalTime>1459</TotalTime>
  <Words>2003</Words>
  <Application>Microsoft Office PowerPoint</Application>
  <PresentationFormat>Širokoúhlá obrazovka</PresentationFormat>
  <Paragraphs>253</Paragraphs>
  <Slides>38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2" baseType="lpstr">
      <vt:lpstr>Arial</vt:lpstr>
      <vt:lpstr>Tahoma</vt:lpstr>
      <vt:lpstr>Wingdings</vt:lpstr>
      <vt:lpstr>Prezentace_MU_CZ</vt:lpstr>
      <vt:lpstr>Onemocnění srdce III</vt:lpstr>
      <vt:lpstr>Záněty srdce</vt:lpstr>
      <vt:lpstr>Akutní perikarditida II</vt:lpstr>
      <vt:lpstr>Akutní perikarditida III</vt:lpstr>
      <vt:lpstr>RTG hrudníku při perikardiálním výpotku</vt:lpstr>
      <vt:lpstr>Myokarditida I</vt:lpstr>
      <vt:lpstr>Myokarditida II</vt:lpstr>
      <vt:lpstr>Myokarditida III</vt:lpstr>
      <vt:lpstr>Kardiomyopatie I</vt:lpstr>
      <vt:lpstr>Dilatační kardiomyopatie</vt:lpstr>
      <vt:lpstr>RTG hrudníku při dilatační kardiomyopatii</vt:lpstr>
      <vt:lpstr>Kardiomyopatie</vt:lpstr>
      <vt:lpstr>Hypertrofická kardiomyopatie</vt:lpstr>
      <vt:lpstr>Restriktivní kardiomyopatie</vt:lpstr>
      <vt:lpstr>Endokarditida I </vt:lpstr>
      <vt:lpstr>Endokarditida</vt:lpstr>
      <vt:lpstr>Endokarditida II</vt:lpstr>
      <vt:lpstr>Endokarditis lenta I</vt:lpstr>
      <vt:lpstr>Endokarditis lenta II</vt:lpstr>
      <vt:lpstr>Získané srdeční vady I</vt:lpstr>
      <vt:lpstr>Mitrální stenóza - RTG</vt:lpstr>
      <vt:lpstr>Získané srdeční vady II</vt:lpstr>
      <vt:lpstr>Získané srdeční vady III</vt:lpstr>
      <vt:lpstr>Senilní aortální stenóza</vt:lpstr>
      <vt:lpstr>EKG při aortální stenóze</vt:lpstr>
      <vt:lpstr>Získané srdeční vady IV</vt:lpstr>
      <vt:lpstr>Aortální insuficience</vt:lpstr>
      <vt:lpstr>Vrozené srdeční vady I</vt:lpstr>
      <vt:lpstr>Vrozené srdeční vady II</vt:lpstr>
      <vt:lpstr>Vady zkratové I</vt:lpstr>
      <vt:lpstr>Vady zkratové II</vt:lpstr>
      <vt:lpstr>Další vrozené vady</vt:lpstr>
      <vt:lpstr>Koarktace aorty</vt:lpstr>
      <vt:lpstr>Onemocnění aorty</vt:lpstr>
      <vt:lpstr>Aneuryzma hrudní aorty</vt:lpstr>
      <vt:lpstr>Ruptura aortálního aneurysmatu</vt:lpstr>
      <vt:lpstr>Dissekující aneuryzma aorty</vt:lpstr>
      <vt:lpstr>Prezentace aplikace PowerPoint</vt:lpstr>
    </vt:vector>
  </TitlesOfParts>
  <Company>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Jitka Skládaná</dc:creator>
  <cp:lastModifiedBy>Hana Matějovská Kubešová</cp:lastModifiedBy>
  <cp:revision>88</cp:revision>
  <cp:lastPrinted>1601-01-01T00:00:00Z</cp:lastPrinted>
  <dcterms:created xsi:type="dcterms:W3CDTF">2021-04-27T07:29:37Z</dcterms:created>
  <dcterms:modified xsi:type="dcterms:W3CDTF">2021-09-03T13:31:41Z</dcterms:modified>
</cp:coreProperties>
</file>