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54"/>
  </p:notesMasterIdLst>
  <p:handoutMasterIdLst>
    <p:handoutMasterId r:id="rId55"/>
  </p:handout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61" d="100"/>
          <a:sy n="61" d="100"/>
        </p:scale>
        <p:origin x="64" y="464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65775BD-798C-4B1E-AC00-BB1A125FEA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21C4EF-BA52-4B03-9964-95BC6E22F5E3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93B28CE-0476-4C93-987D-8DFF587B0A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E5116E7-455C-4285-BA6B-EFE22BF3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1C9660D6-B22D-490E-9E11-86DE0C764F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059789-EE4C-477F-B735-2DB0C5FE9FBB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7EC7E8A-A540-4D80-999B-6AAFBE7310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B452271D-93CC-4D7D-85DA-42A3F077AF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515D0CC2-05B3-4A6F-BFB3-A79E0966E1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D41315-50DA-4FEB-B87C-6EDD7ABAB2F0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B770B16E-7859-4107-9C1F-4BD471108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775B12FC-5815-4917-ADC2-7180654DE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61973AB-CFD5-428A-B8C0-175FF922EA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C7CBBF-5612-463E-9F93-C5E3705C9512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D244D750-6C76-41EC-8289-CC984D2F84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C407E61E-CC4F-42FA-A30A-D4CD7DA0E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705174CB-2FBA-4BE0-97FC-62888AD433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AD8AC0-B2A4-4A5F-83CF-AAD920E00FDD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5C7B208-164D-48F2-8BCE-D6B16DE114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E004F222-72C4-4900-A30F-518A3DDD5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8B4CA1D3-A669-4D0B-89AD-6BB59C5021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8BBE47-FA35-4E96-90C2-B3898D2A3AA4}" type="slidenum">
              <a:rPr lang="cs-CZ" altLang="cs-CZ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23A24F61-522A-4240-9F62-45984FEDA4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3026CDE-587F-40F6-83C2-CBFDA346A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6394D80B-D652-4CC1-BB0F-228F2FAE91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B12F52-36E9-45B4-BA0E-1E43D81B2592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9939" name="Text Box 2">
            <a:extLst>
              <a:ext uri="{FF2B5EF4-FFF2-40B4-BE49-F238E27FC236}">
                <a16:creationId xmlns:a16="http://schemas.microsoft.com/office/drawing/2014/main" id="{927003F4-7472-42E6-A726-B885BC57F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738188"/>
            <a:ext cx="2571750" cy="3643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s-CZ" altLang="cs-CZ" sz="3200"/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F1B3A5A2-183B-43A2-9F35-1BF06FEE930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614863"/>
            <a:ext cx="5480050" cy="4370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CE8626A1-98D3-4703-918A-A71FF09FED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105F5C-75C6-4173-A23B-6D3019FC8EFE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C4EAC604-68CF-4980-962E-B797A3D5D7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AF1887C8-E1ED-4D93-810B-D06204173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E355938-9292-4134-984D-75DCA44A17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C08FF6-E1AB-4263-82A6-CEF9EA9177F3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0595392-B433-4A2F-A3A4-6140639DEF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334CF383-EA54-4E7B-AB7F-4E1BA2836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008A2A97-66FD-4A7F-B1CA-6187B297DE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89FDD4-AB3B-4D48-B046-C4ECAFB44F98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5B6251DB-F9C5-4561-A1E9-B40CD1A02A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9152F2BB-A85A-4F5F-8D6C-00C5B0F5A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36C884F2-EBB0-4E33-A052-1AC618DB95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CE5B75-BD93-425F-8E5B-E881F88D427F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37E7783-60D9-4A75-9D59-6C67F4CCC6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F5834D8A-9A4D-416D-AD7A-9C51C5225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611671B-9D7B-4EDD-B8C1-DA276D08AD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C3EA99-FF6E-4431-8EC8-E9690EE8BB9F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90E1B30-346E-498E-9CEE-06C0CA380D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2896723-E7F6-47AF-AC56-C3D93D0DD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8280B81A-7E2F-442B-B31F-14645B96A5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3A2478-5FFC-4968-ACAF-A452C0451980}" type="slidenum">
              <a:rPr lang="cs-CZ" altLang="cs-CZ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37F5F845-33F3-4E9D-B167-AE5BDFED7A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C769B5FE-7BCB-4EB0-B8BE-69146A84A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A914F890-127C-41CC-AC8E-F40CF4EEFA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B3CE8F-924C-4940-870B-4052D30983E3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0C1867C-7F50-494E-BC5D-43271FF6FC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4B4ACB1B-8ED2-4FEC-B948-95D9339DE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82B616C-0ED5-4852-8254-0696E262F2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3963B8-D570-4057-84AF-655FBE8A99CF}" type="slidenum">
              <a:rPr lang="cs-CZ" altLang="cs-CZ"/>
              <a:pPr>
                <a:spcBef>
                  <a:spcPct val="0"/>
                </a:spcBef>
              </a:pPr>
              <a:t>24</a:t>
            </a:fld>
            <a:endParaRPr lang="cs-CZ" altLang="cs-CZ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38A0F1CC-26F3-4A67-80BD-422D2A15F8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9BA835F0-3B7C-42DD-B8AF-1A10A7E77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2F68171F-F652-484D-B8D3-DFE005962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FD1F7A-F413-401C-B361-1D8D6FA10129}" type="slidenum">
              <a:rPr lang="cs-CZ" altLang="cs-CZ"/>
              <a:pPr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57FFBBD0-61A4-4722-9D97-DBD64AD5D1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700A9CF3-4AEA-4A45-B063-190E02F0B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484B54E8-8E41-456E-813B-AA86C2B175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AC172D-A6A8-4FCA-98E3-CB26E024390B}" type="slidenum">
              <a:rPr lang="cs-CZ" altLang="cs-CZ"/>
              <a:pPr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E80E4FEC-62EA-4805-A8C3-34B4E26B7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718382F3-E9CF-4687-B1A7-FFD2F327A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D2FFDD77-1DF9-4A17-B6A8-16A015CBFE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B8D3B0-62D4-48E3-A984-9AB10070E1E1}" type="slidenum">
              <a:rPr lang="cs-CZ" altLang="cs-CZ"/>
              <a:pPr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F5685FDB-6C87-417B-BB64-8C7AED8589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3B2CAA21-74AB-4C79-952A-50DA54BD2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0E79DB83-99ED-488A-9806-C1318BCE51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C2A7E1-539A-4C25-9EE1-A5588E6C706D}" type="slidenum">
              <a:rPr lang="cs-CZ" altLang="cs-CZ"/>
              <a:pPr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F9CF4AC4-22E6-486E-8F46-29915D50BA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22F98EEB-5B29-474E-874A-1F80A9123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8EC58998-14C8-4777-851E-62569B4DA0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9FB2DF-77F7-4CDF-AB34-1CAAB38D63A3}" type="slidenum">
              <a:rPr lang="cs-CZ" altLang="cs-CZ"/>
              <a:pPr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2FECB1B0-5BC3-4169-BAF3-21E89B4664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3F7936DA-8424-4E0D-A09F-50DCC1DCE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E76D2E88-531F-44D7-A354-451097C2EF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B02801-D18E-4436-BB1F-0CFA0C1F047E}" type="slidenum">
              <a:rPr lang="cs-CZ" altLang="cs-CZ"/>
              <a:pPr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DDE1EAE1-5E2F-4C6C-BE13-C58B356DC7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C71C3DEC-2C92-4F6B-93F7-5482A4957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D472C139-9BCD-46D7-8E6A-F7E36EF616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092856-D3E5-4C2A-92FF-035A8F8EF6D4}" type="slidenum">
              <a:rPr lang="cs-CZ" altLang="cs-CZ"/>
              <a:pPr>
                <a:spcBef>
                  <a:spcPct val="0"/>
                </a:spcBef>
              </a:pPr>
              <a:t>31</a:t>
            </a:fld>
            <a:endParaRPr lang="cs-CZ" altLang="cs-CZ"/>
          </a:p>
        </p:txBody>
      </p:sp>
      <p:sp>
        <p:nvSpPr>
          <p:cNvPr id="68611" name="Rectangle 1026">
            <a:extLst>
              <a:ext uri="{FF2B5EF4-FFF2-40B4-BE49-F238E27FC236}">
                <a16:creationId xmlns:a16="http://schemas.microsoft.com/office/drawing/2014/main" id="{13F4D832-B7C4-4CCE-BEC9-8A5BA793E9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68612" name="Rectangle 1027">
            <a:extLst>
              <a:ext uri="{FF2B5EF4-FFF2-40B4-BE49-F238E27FC236}">
                <a16:creationId xmlns:a16="http://schemas.microsoft.com/office/drawing/2014/main" id="{55BCE761-08DF-4BDF-8175-D3EA06321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432FC69D-04FB-48FD-9AAA-B16ADCCD3D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C0996B-5706-4C89-8982-A25B19FA8467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9FE4CAB-4F74-41EF-B867-BBA29A9950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9D222FF-F0B3-47F5-A271-CEB15A2BF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8D995FCE-E478-4C97-98EE-7A274303E5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FEB8E1-8F9B-4441-B6F7-919F6008AFA6}" type="slidenum">
              <a:rPr lang="cs-CZ" altLang="cs-CZ"/>
              <a:pPr>
                <a:spcBef>
                  <a:spcPct val="0"/>
                </a:spcBef>
              </a:pPr>
              <a:t>32</a:t>
            </a:fld>
            <a:endParaRPr lang="cs-CZ" altLang="cs-CZ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67817899-A6F4-43E8-ADBC-D7EC1B1C9A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B1FA0132-C8A8-44A8-802D-5B8607D56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AD74AF55-6282-4D1E-9E89-2166F6FDC6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5F48EA-3EC8-42F2-A6F5-9A942C252349}" type="slidenum">
              <a:rPr lang="cs-CZ" altLang="cs-CZ"/>
              <a:pPr>
                <a:spcBef>
                  <a:spcPct val="0"/>
                </a:spcBef>
              </a:pPr>
              <a:t>33</a:t>
            </a:fld>
            <a:endParaRPr lang="cs-CZ" altLang="cs-CZ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198EE0ED-8CEF-4A7A-9DB3-07C64F40FA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2556103C-95EA-4587-B7E0-D37C9521E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A941ED67-A891-43B8-B365-EE9FF4A715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CA213B-C391-4BF2-BC6D-08D1684600E2}" type="slidenum">
              <a:rPr lang="cs-CZ" altLang="cs-CZ"/>
              <a:pPr>
                <a:spcBef>
                  <a:spcPct val="0"/>
                </a:spcBef>
              </a:pPr>
              <a:t>34</a:t>
            </a:fld>
            <a:endParaRPr lang="cs-CZ" altLang="cs-CZ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E7B1823A-1AB7-4479-B609-5EFD69695A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80209FE7-E046-4845-BC41-59D623C7E0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8AC1016C-B341-4196-AFD2-21F10A6E57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A660E0-5A74-4729-9A3B-0744CA38A99D}" type="slidenum">
              <a:rPr lang="cs-CZ" altLang="cs-CZ"/>
              <a:pPr>
                <a:spcBef>
                  <a:spcPct val="0"/>
                </a:spcBef>
              </a:pPr>
              <a:t>35</a:t>
            </a:fld>
            <a:endParaRPr lang="cs-CZ" altLang="cs-CZ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2270B0EC-72AF-46B1-BD89-AD71AACF5C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51708447-E291-4654-B450-E9B340507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35900575-6CA0-4837-A857-6E60D85BAC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FB744E-54E5-409C-B7B2-79BE9A1B2FC8}" type="slidenum">
              <a:rPr lang="cs-CZ" altLang="cs-CZ"/>
              <a:pPr>
                <a:spcBef>
                  <a:spcPct val="0"/>
                </a:spcBef>
              </a:pPr>
              <a:t>36</a:t>
            </a:fld>
            <a:endParaRPr lang="cs-CZ" altLang="cs-CZ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A6647F40-391D-4892-B6D8-651E4BD276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8E576E9C-7184-4EAE-ADD7-CF22244C0D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A9C5292E-9DB2-4F72-A2FC-B72FC9E434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41EC14-BC91-492E-9795-B7F9CA61C0DB}" type="slidenum">
              <a:rPr lang="cs-CZ" altLang="cs-CZ"/>
              <a:pPr>
                <a:spcBef>
                  <a:spcPct val="0"/>
                </a:spcBef>
              </a:pPr>
              <a:t>37</a:t>
            </a:fld>
            <a:endParaRPr lang="cs-CZ" altLang="cs-CZ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2047560C-CD75-4BBA-AE74-3C5C082B28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6EDE4EC8-3E9F-4174-8655-2D3E84F940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8A9A8647-15B2-422C-ADBE-70C79A3AF3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ACD821-D2E0-4DE1-A0E7-09171D9F93A4}" type="slidenum">
              <a:rPr lang="cs-CZ" altLang="cs-CZ"/>
              <a:pPr>
                <a:spcBef>
                  <a:spcPct val="0"/>
                </a:spcBef>
              </a:pPr>
              <a:t>38</a:t>
            </a:fld>
            <a:endParaRPr lang="cs-CZ" altLang="cs-CZ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580BF107-1241-4093-BE6B-A94BA0F6EC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DAFB3A17-D5A4-4CD1-809F-E87CC0897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227E1940-2B9A-4592-9C71-6F35D0AC1B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B51053-4198-4DFB-9F06-FB738A336ADD}" type="slidenum">
              <a:rPr lang="cs-CZ" altLang="cs-CZ"/>
              <a:pPr>
                <a:spcBef>
                  <a:spcPct val="0"/>
                </a:spcBef>
              </a:pPr>
              <a:t>39</a:t>
            </a:fld>
            <a:endParaRPr lang="cs-CZ" altLang="cs-CZ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A24A07B7-BD2E-4F9E-AC5B-198E2ECC04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7D17AF6D-C3C7-4453-B3EF-046D6F9F5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32E2C80C-4FD5-4990-A493-356B8BB48A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38D898-76AE-4164-AA24-9700768B81A1}" type="slidenum">
              <a:rPr lang="cs-CZ" altLang="cs-CZ"/>
              <a:pPr>
                <a:spcBef>
                  <a:spcPct val="0"/>
                </a:spcBef>
              </a:pPr>
              <a:t>40</a:t>
            </a:fld>
            <a:endParaRPr lang="cs-CZ" altLang="cs-CZ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4033425C-6332-4F8A-B423-C37F3634E1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87A03885-81D7-4C90-9F69-AA30272963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86B74200-0391-4421-A540-8934ED6DD2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02B53D-6A4B-4C96-87E1-6CE09D10E0D3}" type="slidenum">
              <a:rPr lang="cs-CZ" altLang="cs-CZ"/>
              <a:pPr>
                <a:spcBef>
                  <a:spcPct val="0"/>
                </a:spcBef>
              </a:pPr>
              <a:t>41</a:t>
            </a:fld>
            <a:endParaRPr lang="cs-CZ" altLang="cs-CZ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2592A982-2CEE-4E4E-91CD-D60ACF91D6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E643C56E-0B56-4E21-AD95-8E7FC3F340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2B9D212C-C722-4B4C-B691-A4CF37A5E7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9CA09F-A93D-4D89-82A6-61DDD1BABEFB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DA9E3A3-079C-484E-939B-3058572810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92BE477-C11D-4B38-A248-8D398C85A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987FF9B8-63D4-4634-89C1-E38AF30F17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89B6C5-AC9D-4DFA-AB45-F3419671B253}" type="slidenum">
              <a:rPr lang="cs-CZ" altLang="cs-CZ"/>
              <a:pPr>
                <a:spcBef>
                  <a:spcPct val="0"/>
                </a:spcBef>
              </a:pPr>
              <a:t>42</a:t>
            </a:fld>
            <a:endParaRPr lang="cs-CZ" altLang="cs-CZ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049CB06F-80E8-4E26-82B4-7D7695F80A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8A152D55-35F1-4F6C-AA14-6125BFBC1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435AE254-EECF-46A7-A658-1D64B86DB6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076630-89B6-4841-95B1-60634B4BC8DF}" type="slidenum">
              <a:rPr lang="cs-CZ" altLang="cs-CZ"/>
              <a:pPr>
                <a:spcBef>
                  <a:spcPct val="0"/>
                </a:spcBef>
              </a:pPr>
              <a:t>43</a:t>
            </a:fld>
            <a:endParaRPr lang="cs-CZ" altLang="cs-CZ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8F4ED41E-6945-437B-B064-6A0D4FE308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93D1ED7C-D7CB-4EA1-BEF1-DD3186F86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491AD472-EE20-4805-BFCB-E9E597CBA1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9B633C-65FC-41BE-9B2A-6652D7D291F4}" type="slidenum">
              <a:rPr lang="cs-CZ" altLang="cs-CZ"/>
              <a:pPr>
                <a:spcBef>
                  <a:spcPct val="0"/>
                </a:spcBef>
              </a:pPr>
              <a:t>44</a:t>
            </a:fld>
            <a:endParaRPr lang="cs-CZ" altLang="cs-CZ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05815421-56D1-49C0-8C2B-270E322F85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EEA4015C-8D72-49E0-A622-A450B7E0C0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BFDCC7B7-5216-4A3E-BE9D-B15E632516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D39BA5-5161-43CB-9679-11C53F40340B}" type="slidenum">
              <a:rPr lang="cs-CZ" altLang="cs-CZ"/>
              <a:pPr>
                <a:spcBef>
                  <a:spcPct val="0"/>
                </a:spcBef>
              </a:pPr>
              <a:t>45</a:t>
            </a:fld>
            <a:endParaRPr lang="cs-CZ" altLang="cs-CZ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DE19169C-17E1-4F68-89F9-D8AB848C19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E7B82F1B-CD7C-4A4D-AEB4-A2848ABA80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F4F3059C-DD0D-465F-BEE7-58B559C388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EEA650-0738-44C1-BD1C-CE33FA9F087B}" type="slidenum">
              <a:rPr lang="cs-CZ" altLang="cs-CZ"/>
              <a:pPr>
                <a:spcBef>
                  <a:spcPct val="0"/>
                </a:spcBef>
              </a:pPr>
              <a:t>46</a:t>
            </a:fld>
            <a:endParaRPr lang="cs-CZ" altLang="cs-CZ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7F78EAF4-A1C8-4E57-A864-E5B5FDDF69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4958FAD3-BBDF-48C3-A4C3-93FDC33C2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25901BEA-6DE9-4436-AB52-1D8454DF76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1ADDCA-D073-4E57-98C4-EA3405A75FD4}" type="slidenum">
              <a:rPr lang="cs-CZ" altLang="cs-CZ"/>
              <a:pPr>
                <a:spcBef>
                  <a:spcPct val="0"/>
                </a:spcBef>
              </a:pPr>
              <a:t>47</a:t>
            </a:fld>
            <a:endParaRPr lang="cs-CZ" altLang="cs-CZ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879C9D89-8AF4-4B5E-8263-03162A51A0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FEDD5C5E-9971-4098-94DA-B69C13DDE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1C0E1F40-86A4-4A87-80F9-035B8CCB8D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D7ED16-AA4E-4E5F-B3C1-83AACEF0E1F6}" type="slidenum">
              <a:rPr lang="cs-CZ" altLang="cs-CZ"/>
              <a:pPr>
                <a:spcBef>
                  <a:spcPct val="0"/>
                </a:spcBef>
              </a:pPr>
              <a:t>48</a:t>
            </a:fld>
            <a:endParaRPr lang="cs-CZ" altLang="cs-CZ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DE57CE5F-176E-4389-81DB-4B7E44173C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525BDD16-0AB7-4A31-976A-C12FAF7106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01B878DF-A4FF-4E9C-B173-88AC0CC034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FA7C6B-F53C-4BCA-BBAC-7D68577A6A37}" type="slidenum">
              <a:rPr lang="cs-CZ" altLang="cs-CZ"/>
              <a:pPr>
                <a:spcBef>
                  <a:spcPct val="0"/>
                </a:spcBef>
              </a:pPr>
              <a:t>49</a:t>
            </a:fld>
            <a:endParaRPr lang="cs-CZ" altLang="cs-CZ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40BFD796-3776-4FFA-A483-CBC71411D9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8E7DA459-AC35-4294-85A9-B4F3AC1EA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0A2FE645-0D34-47EE-A594-6D4D0DC0C1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5FC69A-1359-4E35-905E-9B78B030E5F3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4717B4E-2535-4EAC-8BF9-B25043D0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11E6CA6-7D81-42B5-8634-1127AE1B4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6AECDDBC-A421-49EE-9B92-A606D233C5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2E6AB9-7AF7-4F14-936E-E197990E7ABE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0FBA495-A799-46E4-9179-7BD7245FD8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EBEFA9BE-3E9C-465E-8547-1A249671E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FE3F3D46-43BD-493A-81F9-A5013A1480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02F5A5-FD5A-41F5-A141-68E55F1A7CE9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2F03C11-A9D5-4A8E-8AAE-692DB96B39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926FC17F-13A6-4ED7-A2FF-263A30189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A874BFFC-F1C1-4A00-A086-F93D55F38D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AEA7-2A0C-43A8-ABE2-E8AC3A77B473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C5EE7915-48DE-477F-BD3D-A6AEB78ECC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7A9776A-1C60-4B60-B46A-F40250E8B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E34B49E2-81EC-44D5-AB49-C35B5AF18D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CB1B94-2861-4BC0-B594-8902D99E1FCD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41D7569-70FD-48BC-8CFA-FDFCA53AA8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90A77368-B4F0-44CE-9222-561C0508E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CA643F-0562-4C94-9D59-29561B995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1DB308-122D-4AC9-8F20-59D01A3F8C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90BA42-643C-47C7-ADD0-35FAB99B56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E06E9-C31C-4F73-BB16-FD3C1DE51512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183551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D29B49B-FCDD-42E3-9A2E-2FB0975C72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F41DF63-19F9-4149-90E0-5D21677935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D1910B7-7BAF-4C03-9A55-C76181B612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724A3-335C-4D35-BB2D-8CA3F50FF3F9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54364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1697A6-3DE5-46A9-AC56-066151DE8D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F76BFAB-F54A-4C1E-9669-B01CACCC11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A487BE6-EB7E-4AEE-BE82-54B9BED0FB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0E964-08FB-43AE-A161-6822D92EE594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080993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76B0AD-1B92-4C21-95B2-81FFAAC93E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4BF316-B844-4E6F-93D4-F0443065B5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1D6997-CBA5-41C0-9031-425F5302A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DEB57B-3120-435C-8AFF-495F50AA1F37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965769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83E8F-85BA-4E2F-83CF-8A47EF7912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730AD6-8974-49DC-A99C-579CEA826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FE2E74-6B00-4C14-996D-20C19807B9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A3FFA-3F21-44DA-950D-96CE5ECAF8C8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533997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BBDF1B9-CEFF-4AC6-82BE-88695A3AB0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B7295F9-8FEA-464D-9E12-7EFBD43D7C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AA26D58-C25E-412E-9B24-F50C59FB0C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6465E-D502-4935-8A2C-DD1B7ABDD5DB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43333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5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6.png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162.129.70.33/images/EAB.jpg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 dirty="0"/>
              <a:t>Biofyzikální ústav Lékařské fakulty</a:t>
            </a:r>
            <a:r>
              <a:rPr lang="en-GB" altLang="cs-CZ" sz="1200" dirty="0"/>
              <a:t> Masaryk</a:t>
            </a:r>
            <a:r>
              <a:rPr lang="cs-CZ" altLang="cs-CZ" sz="1200" dirty="0"/>
              <a:t>ovy univerzity, </a:t>
            </a:r>
            <a:r>
              <a:rPr lang="en-GB" altLang="cs-CZ" sz="1200" dirty="0"/>
              <a:t>Brno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dirty="0"/>
              <a:t>Přednášky z lékařské biofyziky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107605"/>
          </a:xfrm>
        </p:spPr>
        <p:txBody>
          <a:bodyPr/>
          <a:lstStyle/>
          <a:p>
            <a:pPr eaLnBrk="1" hangingPunct="1"/>
            <a:r>
              <a:rPr lang="cs-CZ" altLang="cs-CZ" sz="2800" b="1" dirty="0"/>
              <a:t>Fyzikální terapie</a:t>
            </a:r>
          </a:p>
          <a:p>
            <a:pPr eaLnBrk="1" hangingPunct="1"/>
            <a:r>
              <a:rPr lang="cs-CZ" altLang="cs-CZ" sz="2000" b="1" dirty="0"/>
              <a:t>a nežádoucí účinky některých fyzikálních faktorů</a:t>
            </a:r>
            <a:endParaRPr lang="en-GB" altLang="cs-CZ" sz="2000" b="1" dirty="0"/>
          </a:p>
        </p:txBody>
      </p:sp>
      <p:pic>
        <p:nvPicPr>
          <p:cNvPr id="6" name="Picture 12" descr="ultrazvuk_v">
            <a:extLst>
              <a:ext uri="{FF2B5EF4-FFF2-40B4-BE49-F238E27FC236}">
                <a16:creationId xmlns:a16="http://schemas.microsoft.com/office/drawing/2014/main" id="{C37325D9-E8FC-4773-89EE-7188D0EE0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896" y="378000"/>
            <a:ext cx="3240087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1">
            <a:extLst>
              <a:ext uri="{FF2B5EF4-FFF2-40B4-BE49-F238E27FC236}">
                <a16:creationId xmlns:a16="http://schemas.microsoft.com/office/drawing/2014/main" id="{39871920-89A6-475E-80B5-536EECEFB91A}"/>
              </a:ext>
            </a:extLst>
          </p:cNvPr>
          <p:cNvGrpSpPr>
            <a:grpSpLocks/>
          </p:cNvGrpSpPr>
          <p:nvPr/>
        </p:nvGrpSpPr>
        <p:grpSpPr bwMode="auto">
          <a:xfrm>
            <a:off x="7286004" y="3907958"/>
            <a:ext cx="4625050" cy="1642054"/>
            <a:chOff x="975" y="1480"/>
            <a:chExt cx="3787" cy="1478"/>
          </a:xfrm>
        </p:grpSpPr>
        <p:pic>
          <p:nvPicPr>
            <p:cNvPr id="8" name="Picture 5" descr="88159o">
              <a:extLst>
                <a:ext uri="{FF2B5EF4-FFF2-40B4-BE49-F238E27FC236}">
                  <a16:creationId xmlns:a16="http://schemas.microsoft.com/office/drawing/2014/main" id="{7CFC0387-6A4F-4974-86A8-6E49E55944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480"/>
              <a:ext cx="1769" cy="1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BiStim Module">
              <a:extLst>
                <a:ext uri="{FF2B5EF4-FFF2-40B4-BE49-F238E27FC236}">
                  <a16:creationId xmlns:a16="http://schemas.microsoft.com/office/drawing/2014/main" id="{18A0E598-E480-4CA6-8639-04FAE20779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1480"/>
              <a:ext cx="2018" cy="1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4CE5E9A-416F-474A-B062-F50C06123768}"/>
              </a:ext>
            </a:extLst>
          </p:cNvPr>
          <p:cNvSpPr txBox="1"/>
          <p:nvPr/>
        </p:nvSpPr>
        <p:spPr>
          <a:xfrm>
            <a:off x="7173978" y="5682676"/>
            <a:ext cx="24645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400" b="0" dirty="0"/>
              <a:t>Hubbard Hydrotherapy Tank, Carlos </a:t>
            </a:r>
            <a:r>
              <a:rPr lang="en-GB" altLang="cs-CZ" sz="1400" b="0" dirty="0" err="1"/>
              <a:t>Andreson</a:t>
            </a:r>
            <a:r>
              <a:rPr lang="en-GB" altLang="cs-CZ" sz="1400" b="0" dirty="0"/>
              <a:t>, Watercolour, 1943</a:t>
            </a:r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03A680C8-594E-43A9-9D37-22F44F925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83802"/>
            <a:ext cx="7500538" cy="451576"/>
          </a:xfrm>
        </p:spPr>
        <p:txBody>
          <a:bodyPr/>
          <a:lstStyle/>
          <a:p>
            <a:r>
              <a:rPr lang="cs-CZ" altLang="cs-CZ" dirty="0" err="1"/>
              <a:t>Kryokomory</a:t>
            </a:r>
            <a:r>
              <a:rPr lang="cs-CZ" altLang="cs-CZ" dirty="0"/>
              <a:t> (sauna naruby)</a:t>
            </a:r>
          </a:p>
        </p:txBody>
      </p:sp>
      <p:sp>
        <p:nvSpPr>
          <p:cNvPr id="25603" name="Zástupný symbol pro číslo snímku 3">
            <a:extLst>
              <a:ext uri="{FF2B5EF4-FFF2-40B4-BE49-F238E27FC236}">
                <a16:creationId xmlns:a16="http://schemas.microsoft.com/office/drawing/2014/main" id="{C2D8F178-DEA1-471C-9576-C59BB179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E87303-9687-48FE-A469-013AD19331C5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cs-CZ" sz="1400"/>
          </a:p>
        </p:txBody>
      </p:sp>
      <p:pic>
        <p:nvPicPr>
          <p:cNvPr id="25604" name="Picture 2" descr="V kryokomoře mráz léčí">
            <a:extLst>
              <a:ext uri="{FF2B5EF4-FFF2-40B4-BE49-F238E27FC236}">
                <a16:creationId xmlns:a16="http://schemas.microsoft.com/office/drawing/2014/main" id="{7F4CA6F3-D580-4088-A332-746DE2989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0" y="1341437"/>
            <a:ext cx="4338905" cy="251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http://img1.hyperinzerce.cz/x-cz/inz/5302/5302196-kryokomora-za-bezkonkurencni-cenu-1.jpg">
            <a:extLst>
              <a:ext uri="{FF2B5EF4-FFF2-40B4-BE49-F238E27FC236}">
                <a16:creationId xmlns:a16="http://schemas.microsoft.com/office/drawing/2014/main" id="{3414ECBC-97E4-4892-A1F7-5F8F97CDD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1341437"/>
            <a:ext cx="3816348" cy="508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ovéPole 6">
            <a:extLst>
              <a:ext uri="{FF2B5EF4-FFF2-40B4-BE49-F238E27FC236}">
                <a16:creationId xmlns:a16="http://schemas.microsoft.com/office/drawing/2014/main" id="{C87E1DEE-A364-41D8-A180-460EFDB44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984" y="4049987"/>
            <a:ext cx="381634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 dirty="0"/>
              <a:t>Působení suchého velmi chladného vzduchu (do -160</a:t>
            </a:r>
            <a:r>
              <a:rPr lang="en-GB" altLang="cs-CZ" sz="2400" b="0" dirty="0"/>
              <a:t>°C</a:t>
            </a:r>
            <a:r>
              <a:rPr lang="cs-CZ" altLang="cs-CZ" sz="2400" b="0" dirty="0"/>
              <a:t>) po dobu několika minut, následované aerobním cvičením</a:t>
            </a:r>
          </a:p>
        </p:txBody>
      </p:sp>
    </p:spTree>
    <p:extLst>
      <p:ext uri="{BB962C8B-B14F-4D97-AF65-F5344CB8AC3E}">
        <p14:creationId xmlns:p14="http://schemas.microsoft.com/office/powerpoint/2010/main" val="3575936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5">
            <a:extLst>
              <a:ext uri="{FF2B5EF4-FFF2-40B4-BE49-F238E27FC236}">
                <a16:creationId xmlns:a16="http://schemas.microsoft.com/office/drawing/2014/main" id="{A59EFBE4-D610-4DF3-9D9E-E08024C6B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B66A3-7F98-4EFD-8443-45023D850954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cs-CZ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FC29B0E4-F2E4-4FCB-9D92-413FC543D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7311" y="444500"/>
            <a:ext cx="3915103" cy="649288"/>
          </a:xfrm>
          <a:noFill/>
        </p:spPr>
        <p:txBody>
          <a:bodyPr/>
          <a:lstStyle/>
          <a:p>
            <a:pPr eaLnBrk="1" hangingPunct="1"/>
            <a:r>
              <a:rPr lang="cs-CZ" altLang="cs-CZ"/>
              <a:t>Elektroterapie</a:t>
            </a:r>
            <a:endParaRPr lang="en-GB" altLang="cs-CZ"/>
          </a:p>
        </p:txBody>
      </p:sp>
      <p:sp>
        <p:nvSpPr>
          <p:cNvPr id="26628" name="Text Box 7">
            <a:extLst>
              <a:ext uri="{FF2B5EF4-FFF2-40B4-BE49-F238E27FC236}">
                <a16:creationId xmlns:a16="http://schemas.microsoft.com/office/drawing/2014/main" id="{28C4F726-CBC3-494B-A609-A62281431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428" y="1557338"/>
            <a:ext cx="9165020" cy="390876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cs-CZ" altLang="cs-CZ" sz="2800" b="1" dirty="0"/>
              <a:t>Elektroterapeutické metody </a:t>
            </a:r>
            <a:r>
              <a:rPr lang="cs-CZ" altLang="cs-CZ" sz="2800" b="0" dirty="0"/>
              <a:t>využívají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cs-CZ" altLang="cs-CZ" sz="2800" b="0" dirty="0"/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cs-CZ" altLang="cs-CZ" sz="2800" b="0" dirty="0"/>
              <a:t> Stejnosměrného elektrického proudu (galvanoterapie, iontoforéza)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cs-CZ" altLang="cs-CZ" sz="2800" b="0" dirty="0"/>
              <a:t> Nízkofrekvenčního střídavého proudu nebo krátké impulsy stejnosměrného proudu (stimulace)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cs-CZ" altLang="cs-CZ" sz="2800" b="0" dirty="0"/>
              <a:t> Vysokofrekvenční střídavé proudy (diatermie)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cs-CZ" altLang="cs-CZ" sz="2800" b="0" dirty="0"/>
              <a:t> Vysokofrekvenční elektromagnetické záření (diatermie)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0" dirty="0"/>
          </a:p>
        </p:txBody>
      </p:sp>
    </p:spTree>
    <p:extLst>
      <p:ext uri="{BB962C8B-B14F-4D97-AF65-F5344CB8AC3E}">
        <p14:creationId xmlns:p14="http://schemas.microsoft.com/office/powerpoint/2010/main" val="111105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5">
            <a:extLst>
              <a:ext uri="{FF2B5EF4-FFF2-40B4-BE49-F238E27FC236}">
                <a16:creationId xmlns:a16="http://schemas.microsoft.com/office/drawing/2014/main" id="{CD08AC5D-8C8F-4575-A5EA-5E62D3EAD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6F5D85-7499-49B4-8672-CD970A5CD353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cs-CZ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872497F-0E39-4577-B132-56B9BA9BEE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404814"/>
            <a:ext cx="6573000" cy="1152525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Vedení elektrického proudu ve tkáních</a:t>
            </a:r>
            <a:endParaRPr lang="en-GB" altLang="cs-CZ" sz="3600" dirty="0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2757947-D29F-40E0-B838-F4F7FA5C5B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3283" y="2271832"/>
            <a:ext cx="10005848" cy="32416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Průchod elektrického proudu lidským tělem se řídí </a:t>
            </a:r>
            <a:r>
              <a:rPr lang="cs-CZ" altLang="cs-CZ" sz="2400" dirty="0" err="1"/>
              <a:t>Kirchhoffovými</a:t>
            </a:r>
            <a:r>
              <a:rPr lang="cs-CZ" altLang="cs-CZ" sz="2400" dirty="0"/>
              <a:t> zákony</a:t>
            </a:r>
            <a:r>
              <a:rPr lang="cs-CZ" altLang="cs-CZ" sz="2400" dirty="0">
                <a:cs typeface="Times New Roman" panose="02020603050405020304" pitchFamily="18" charset="0"/>
              </a:rPr>
              <a:t>. Tkáňový odpor se ale mění v čase. Nosiči proudu jsou </a:t>
            </a:r>
            <a:r>
              <a:rPr lang="cs-CZ" altLang="cs-CZ" sz="2400" b="1" dirty="0">
                <a:cs typeface="Times New Roman" panose="02020603050405020304" pitchFamily="18" charset="0"/>
              </a:rPr>
              <a:t>ionty</a:t>
            </a:r>
            <a:r>
              <a:rPr lang="cs-CZ" altLang="cs-CZ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Můžeme rozlišit dva druhy elektrické vodivosti tkání</a:t>
            </a:r>
            <a:r>
              <a:rPr lang="cs-CZ" altLang="cs-CZ" sz="2400" dirty="0">
                <a:cs typeface="Times New Roman" panose="02020603050405020304" pitchFamily="18" charset="0"/>
              </a:rPr>
              <a:t>. </a:t>
            </a:r>
            <a:r>
              <a:rPr lang="cs-CZ" altLang="cs-CZ" sz="2400" dirty="0"/>
              <a:t>C</a:t>
            </a:r>
            <a:r>
              <a:rPr lang="cs-CZ" altLang="cs-CZ" sz="2400" dirty="0">
                <a:cs typeface="Times New Roman" panose="02020603050405020304" pitchFamily="18" charset="0"/>
              </a:rPr>
              <a:t>ytoplazma a mezibuněčné prostředí se chovají jako vodiče, jejichž odpor nezávisí na frekvenci. Membránové struktury mají vlastnosti kondenzátorů, tj. jejich </a:t>
            </a:r>
            <a:r>
              <a:rPr lang="cs-CZ" altLang="cs-CZ" sz="2400" b="1" dirty="0">
                <a:cs typeface="Times New Roman" panose="02020603050405020304" pitchFamily="18" charset="0"/>
              </a:rPr>
              <a:t>impedance</a:t>
            </a:r>
            <a:r>
              <a:rPr lang="cs-CZ" altLang="cs-CZ" sz="2400" dirty="0">
                <a:cs typeface="Times New Roman" panose="02020603050405020304" pitchFamily="18" charset="0"/>
              </a:rPr>
              <a:t> </a:t>
            </a:r>
            <a:r>
              <a:rPr lang="cs-CZ" altLang="cs-CZ" sz="2400" i="1" dirty="0">
                <a:cs typeface="Times New Roman" panose="02020603050405020304" pitchFamily="18" charset="0"/>
              </a:rPr>
              <a:t>Z </a:t>
            </a:r>
            <a:r>
              <a:rPr lang="cs-CZ" altLang="cs-CZ" sz="2400" dirty="0">
                <a:cs typeface="Times New Roman" panose="02020603050405020304" pitchFamily="18" charset="0"/>
              </a:rPr>
              <a:t>závisí na frekvenci:</a:t>
            </a:r>
          </a:p>
        </p:txBody>
      </p:sp>
      <p:graphicFrame>
        <p:nvGraphicFramePr>
          <p:cNvPr id="28677" name="Object 4">
            <a:extLst>
              <a:ext uri="{FF2B5EF4-FFF2-40B4-BE49-F238E27FC236}">
                <a16:creationId xmlns:a16="http://schemas.microsoft.com/office/drawing/2014/main" id="{7B7FA7A3-13CB-4E97-A000-3B5FF8BCDC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23992" y="5268120"/>
          <a:ext cx="28194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3" imgW="1828571" imgH="561905" progId="Obraz programu Malování">
                  <p:embed/>
                </p:oleObj>
              </mc:Choice>
              <mc:Fallback>
                <p:oleObj name="Rastrový obraz" r:id="rId3" imgW="1828571" imgH="561905" progId="Obraz programu Malování">
                  <p:embed/>
                  <p:pic>
                    <p:nvPicPr>
                      <p:cNvPr id="28677" name="Object 4">
                        <a:extLst>
                          <a:ext uri="{FF2B5EF4-FFF2-40B4-BE49-F238E27FC236}">
                            <a16:creationId xmlns:a16="http://schemas.microsoft.com/office/drawing/2014/main" id="{7B7FA7A3-13CB-4E97-A000-3B5FF8BCDC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3992" y="5268120"/>
                        <a:ext cx="28194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8" name="Picture 5" descr="8-3">
            <a:extLst>
              <a:ext uri="{FF2B5EF4-FFF2-40B4-BE49-F238E27FC236}">
                <a16:creationId xmlns:a16="http://schemas.microsoft.com/office/drawing/2014/main" id="{137A9D7B-A924-482A-8879-CBE2F877E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6" r="38361" b="10376"/>
          <a:stretch>
            <a:fillRect/>
          </a:stretch>
        </p:blipFill>
        <p:spPr bwMode="auto">
          <a:xfrm>
            <a:off x="8656528" y="177801"/>
            <a:ext cx="228441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6AE1AC50-A4A5-4B7F-A3AE-16FEF3D44313}"/>
                  </a:ext>
                </a:extLst>
              </p:cNvPr>
              <p:cNvSpPr txBox="1"/>
              <p:nvPr/>
            </p:nvSpPr>
            <p:spPr>
              <a:xfrm>
                <a:off x="2738864" y="5270099"/>
                <a:ext cx="1841658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𝜛</m:t>
                          </m:r>
                          <m: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GB" sz="3200" b="0" dirty="0"/>
              </a:p>
            </p:txBody>
          </p:sp>
        </mc:Choice>
        <mc:Fallback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6AE1AC50-A4A5-4B7F-A3AE-16FEF3D44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864" y="5270099"/>
                <a:ext cx="1841658" cy="92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60098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5">
            <a:extLst>
              <a:ext uri="{FF2B5EF4-FFF2-40B4-BE49-F238E27FC236}">
                <a16:creationId xmlns:a16="http://schemas.microsoft.com/office/drawing/2014/main" id="{ACBFB3F8-5450-4C5E-8335-5AA6200E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E182BA-8B4E-4679-A7EB-901C48FC52D7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cs-CZ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2E3CEDD1-098B-4BEB-B951-1108793C59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413051"/>
            <a:ext cx="7729756" cy="648491"/>
          </a:xfrm>
        </p:spPr>
        <p:txBody>
          <a:bodyPr/>
          <a:lstStyle/>
          <a:p>
            <a:pPr eaLnBrk="1" hangingPunct="1"/>
            <a:r>
              <a:rPr lang="cs-CZ" altLang="cs-CZ" dirty="0"/>
              <a:t>Měrný elektrický odpor</a:t>
            </a:r>
            <a:r>
              <a:rPr lang="en-GB" altLang="cs-CZ" dirty="0"/>
              <a:t> </a:t>
            </a:r>
            <a:r>
              <a:rPr lang="cs-CZ" altLang="cs-CZ" dirty="0">
                <a:latin typeface="Symbol" panose="05050102010706020507" pitchFamily="18" charset="2"/>
              </a:rPr>
              <a:t>r </a:t>
            </a:r>
            <a:r>
              <a:rPr lang="cs-CZ" altLang="cs-CZ" dirty="0"/>
              <a:t>tkání</a:t>
            </a:r>
            <a:endParaRPr lang="en-GB" altLang="cs-CZ" dirty="0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59851DE0-E4B8-46DB-917E-EB155D99E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052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3200"/>
          </a:p>
        </p:txBody>
      </p:sp>
      <p:pic>
        <p:nvPicPr>
          <p:cNvPr id="30726" name="Obrázek 2">
            <a:extLst>
              <a:ext uri="{FF2B5EF4-FFF2-40B4-BE49-F238E27FC236}">
                <a16:creationId xmlns:a16="http://schemas.microsoft.com/office/drawing/2014/main" id="{0476A98D-4514-4CAD-B8A1-2E4F1C135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266" y="5157786"/>
            <a:ext cx="53863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ulka 3">
            <a:extLst>
              <a:ext uri="{FF2B5EF4-FFF2-40B4-BE49-F238E27FC236}">
                <a16:creationId xmlns:a16="http://schemas.microsoft.com/office/drawing/2014/main" id="{3BCBE7F0-B87F-4CFF-B055-CD72B9F7D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528232"/>
              </p:ext>
            </p:extLst>
          </p:nvPr>
        </p:nvGraphicFramePr>
        <p:xfrm>
          <a:off x="2231122" y="1877257"/>
          <a:ext cx="7729756" cy="2799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5164">
                  <a:extLst>
                    <a:ext uri="{9D8B030D-6E8A-4147-A177-3AD203B41FA5}">
                      <a16:colId xmlns:a16="http://schemas.microsoft.com/office/drawing/2014/main" val="820751448"/>
                    </a:ext>
                  </a:extLst>
                </a:gridCol>
                <a:gridCol w="609718">
                  <a:extLst>
                    <a:ext uri="{9D8B030D-6E8A-4147-A177-3AD203B41FA5}">
                      <a16:colId xmlns:a16="http://schemas.microsoft.com/office/drawing/2014/main" val="712925751"/>
                    </a:ext>
                  </a:extLst>
                </a:gridCol>
                <a:gridCol w="3874874">
                  <a:extLst>
                    <a:ext uri="{9D8B030D-6E8A-4147-A177-3AD203B41FA5}">
                      <a16:colId xmlns:a16="http://schemas.microsoft.com/office/drawing/2014/main" val="97772078"/>
                    </a:ext>
                  </a:extLst>
                </a:gridCol>
              </a:tblGrid>
              <a:tr h="399978">
                <a:tc>
                  <a:txBody>
                    <a:bodyPr/>
                    <a:lstStyle/>
                    <a:p>
                      <a:r>
                        <a:rPr lang="cs-CZ" dirty="0"/>
                        <a:t>Tkáň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Měrný odpor [</a:t>
                      </a:r>
                      <a:r>
                        <a:rPr lang="el-GR" dirty="0"/>
                        <a:t>Ω</a:t>
                      </a:r>
                      <a:r>
                        <a:rPr lang="el-G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</a:t>
                      </a:r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cs-CZ" dirty="0"/>
                        <a:t>]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909126"/>
                  </a:ext>
                </a:extLst>
              </a:tr>
              <a:tr h="399978">
                <a:tc>
                  <a:txBody>
                    <a:bodyPr/>
                    <a:lstStyle/>
                    <a:p>
                      <a:r>
                        <a:rPr lang="cs-CZ" dirty="0"/>
                        <a:t>Cytoplasma buněk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235473"/>
                  </a:ext>
                </a:extLst>
              </a:tr>
              <a:tr h="399978">
                <a:tc>
                  <a:txBody>
                    <a:bodyPr/>
                    <a:lstStyle/>
                    <a:p>
                      <a:r>
                        <a:rPr lang="cs-CZ" dirty="0"/>
                        <a:t>Tělesné tekutiny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0,8 – 1,3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967064"/>
                  </a:ext>
                </a:extLst>
              </a:tr>
              <a:tr h="399978">
                <a:tc>
                  <a:txBody>
                    <a:bodyPr/>
                    <a:lstStyle/>
                    <a:p>
                      <a:r>
                        <a:rPr lang="cs-CZ" dirty="0"/>
                        <a:t>Svalová tkáň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04275"/>
                  </a:ext>
                </a:extLst>
              </a:tr>
              <a:tr h="399978">
                <a:tc>
                  <a:txBody>
                    <a:bodyPr/>
                    <a:lstStyle/>
                    <a:p>
                      <a:r>
                        <a:rPr lang="cs-CZ" dirty="0"/>
                        <a:t>Parenchymatózní orgány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4 - 6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855974"/>
                  </a:ext>
                </a:extLst>
              </a:tr>
              <a:tr h="399978">
                <a:tc>
                  <a:txBody>
                    <a:bodyPr/>
                    <a:lstStyle/>
                    <a:p>
                      <a:r>
                        <a:rPr lang="cs-CZ" dirty="0"/>
                        <a:t>Tuková tkáň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10 - 15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930249"/>
                  </a:ext>
                </a:extLst>
              </a:tr>
              <a:tr h="399978">
                <a:tc>
                  <a:txBody>
                    <a:bodyPr/>
                    <a:lstStyle/>
                    <a:p>
                      <a:r>
                        <a:rPr lang="cs-CZ" dirty="0"/>
                        <a:t>Kostní tkáň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736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01640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5">
            <a:extLst>
              <a:ext uri="{FF2B5EF4-FFF2-40B4-BE49-F238E27FC236}">
                <a16:creationId xmlns:a16="http://schemas.microsoft.com/office/drawing/2014/main" id="{6D4E8494-C22F-46E0-80E4-B442A2A20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3EC719-5B48-47E3-883C-CC84614ABC77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cs-CZ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E2A1DD0-9FC8-4B8F-926A-C8100F1FB5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40"/>
            <a:ext cx="4745421" cy="681802"/>
          </a:xfrm>
        </p:spPr>
        <p:txBody>
          <a:bodyPr/>
          <a:lstStyle/>
          <a:p>
            <a:pPr eaLnBrk="1" hangingPunct="1"/>
            <a:r>
              <a:rPr lang="cs-CZ" altLang="cs-CZ" dirty="0"/>
              <a:t>Polarizace tkáně</a:t>
            </a:r>
            <a:endParaRPr lang="en-GB" altLang="cs-CZ" dirty="0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CD067802-098D-4E36-9FFB-366CE0B2C2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61241" y="1341439"/>
            <a:ext cx="9669518" cy="47847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>
                <a:cs typeface="Times New Roman" panose="02020603050405020304" pitchFamily="18" charset="0"/>
              </a:rPr>
              <a:t>Elektrické náboje přítomné ve tkáních nejsou vždy volné, často jsou vázány na makromolekuly, které jsou integrální součástí buněčných struktur a jejich pohyblivost je omezena</a:t>
            </a:r>
            <a:r>
              <a:rPr lang="en-GB" altLang="cs-CZ" sz="2400" dirty="0"/>
              <a:t>. 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Makromolekuly se chovají jako </a:t>
            </a:r>
            <a:r>
              <a:rPr lang="cs-CZ" altLang="cs-CZ" sz="2400" b="1" dirty="0"/>
              <a:t>elektrické dipóly – </a:t>
            </a:r>
            <a:r>
              <a:rPr lang="cs-CZ" altLang="cs-CZ" sz="2400" dirty="0"/>
              <a:t>různě orientované – jejich dipólové momenty se vzájemně kompenzují</a:t>
            </a:r>
            <a:r>
              <a:rPr lang="cs-CZ" altLang="cs-CZ" sz="2400" dirty="0">
                <a:cs typeface="Times New Roman" panose="02020603050405020304" pitchFamily="18" charset="0"/>
              </a:rPr>
              <a:t>. 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>
                <a:cs typeface="Times New Roman" panose="02020603050405020304" pitchFamily="18" charset="0"/>
              </a:rPr>
              <a:t>Elektrické dipóly se </a:t>
            </a:r>
            <a:r>
              <a:rPr lang="cs-CZ" altLang="cs-CZ" sz="2400" b="1" dirty="0">
                <a:cs typeface="Times New Roman" panose="02020603050405020304" pitchFamily="18" charset="0"/>
              </a:rPr>
              <a:t>orientují</a:t>
            </a:r>
            <a:r>
              <a:rPr lang="cs-CZ" altLang="cs-CZ" sz="2400" dirty="0">
                <a:cs typeface="Times New Roman" panose="02020603050405020304" pitchFamily="18" charset="0"/>
              </a:rPr>
              <a:t> podle směru vnějšího elektrického pole, pokud je přítomno – nastává jejich </a:t>
            </a:r>
            <a:r>
              <a:rPr lang="cs-CZ" altLang="cs-CZ" sz="2400" b="1" dirty="0">
                <a:cs typeface="Times New Roman" panose="02020603050405020304" pitchFamily="18" charset="0"/>
              </a:rPr>
              <a:t>polarizace</a:t>
            </a:r>
            <a:r>
              <a:rPr lang="cs-CZ" altLang="cs-CZ" sz="2400" dirty="0">
                <a:cs typeface="Times New Roman" panose="02020603050405020304" pitchFamily="18" charset="0"/>
              </a:rPr>
              <a:t>. Tím vzniká vnitřní elektrické pole s opačnou polaritou a intenzita vnějšího elektrického pole se  </a:t>
            </a:r>
            <a:r>
              <a:rPr lang="cs-CZ" altLang="cs-CZ" sz="2400" b="1" dirty="0">
                <a:cs typeface="Times New Roman" panose="02020603050405020304" pitchFamily="18" charset="0"/>
              </a:rPr>
              <a:t>snižuje</a:t>
            </a:r>
            <a:r>
              <a:rPr lang="cs-CZ" altLang="cs-CZ" sz="2400" dirty="0">
                <a:cs typeface="Times New Roman" panose="02020603050405020304" pitchFamily="18" charset="0"/>
              </a:rPr>
              <a:t>. Toto natáčení polárních molekul vede ke vzniku tzv.  </a:t>
            </a:r>
            <a:r>
              <a:rPr lang="cs-CZ" altLang="cs-CZ" sz="2400" b="1" dirty="0">
                <a:cs typeface="Times New Roman" panose="02020603050405020304" pitchFamily="18" charset="0"/>
              </a:rPr>
              <a:t>posuvného proudu</a:t>
            </a:r>
            <a:r>
              <a:rPr lang="cs-CZ" altLang="cs-CZ" sz="2400" dirty="0">
                <a:cs typeface="Times New Roman" panose="02020603050405020304" pitchFamily="18" charset="0"/>
              </a:rPr>
              <a:t>. Mírou schopnosti vytvářet tento proud je </a:t>
            </a:r>
            <a:r>
              <a:rPr lang="cs-CZ" altLang="cs-CZ" sz="2400" b="1" dirty="0">
                <a:cs typeface="Times New Roman" panose="02020603050405020304" pitchFamily="18" charset="0"/>
              </a:rPr>
              <a:t>permitivita </a:t>
            </a:r>
            <a:r>
              <a:rPr lang="cs-CZ" altLang="cs-CZ" sz="2400" b="1" dirty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cs-CZ" altLang="cs-CZ" sz="2400" dirty="0"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15821262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6">
            <a:extLst>
              <a:ext uri="{FF2B5EF4-FFF2-40B4-BE49-F238E27FC236}">
                <a16:creationId xmlns:a16="http://schemas.microsoft.com/office/drawing/2014/main" id="{2420531A-37F0-4B9D-9D11-AED772C9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22403F-8961-4D8B-8B54-1EAAEDD60124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cs-CZ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1BB33953-E2A3-4C4C-9F6C-FF18DB1D9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260350"/>
            <a:ext cx="9760262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Účinky stejnosměrného elektrického proudu (galvanoterapie, iontoforéza)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14D58753-13AE-4EB3-A062-A6F6F7EAF3E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67256" y="1644759"/>
            <a:ext cx="7136524" cy="4952891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>
                <a:cs typeface="Times New Roman" panose="02020603050405020304" pitchFamily="18" charset="0"/>
              </a:rPr>
              <a:t>Nepřerušovaný stejnosměrný proud nedráždí, avšak může </a:t>
            </a:r>
            <a:r>
              <a:rPr lang="cs-CZ" altLang="cs-CZ" sz="2400" i="1" dirty="0">
                <a:cs typeface="Times New Roman" panose="02020603050405020304" pitchFamily="18" charset="0"/>
              </a:rPr>
              <a:t>měnit </a:t>
            </a:r>
            <a:r>
              <a:rPr lang="cs-CZ" altLang="cs-CZ" sz="2400" dirty="0">
                <a:cs typeface="Times New Roman" panose="02020603050405020304" pitchFamily="18" charset="0"/>
              </a:rPr>
              <a:t>dráždivost. Tento účinek se nazývá </a:t>
            </a:r>
            <a:r>
              <a:rPr lang="cs-CZ" altLang="cs-CZ" sz="2400" b="1" dirty="0">
                <a:cs typeface="Times New Roman" panose="02020603050405020304" pitchFamily="18" charset="0"/>
              </a:rPr>
              <a:t>elektrotonus</a:t>
            </a:r>
            <a:r>
              <a:rPr lang="cs-CZ" altLang="cs-CZ" sz="2400" dirty="0">
                <a:cs typeface="Times New Roman" panose="02020603050405020304" pitchFamily="18" charset="0"/>
              </a:rPr>
              <a:t> a využívá se v </a:t>
            </a:r>
            <a:r>
              <a:rPr lang="cs-CZ" altLang="cs-CZ" sz="2400" b="1" dirty="0">
                <a:cs typeface="Times New Roman" panose="02020603050405020304" pitchFamily="18" charset="0"/>
              </a:rPr>
              <a:t>galvanoterapii.</a:t>
            </a:r>
            <a:r>
              <a:rPr lang="cs-CZ" altLang="cs-CZ" sz="2400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>
                <a:cs typeface="Times New Roman" panose="02020603050405020304" pitchFamily="18" charset="0"/>
              </a:rPr>
              <a:t>V oblasti katody (</a:t>
            </a:r>
            <a:r>
              <a:rPr lang="cs-CZ" altLang="cs-CZ" dirty="0"/>
              <a:t>-</a:t>
            </a:r>
            <a:r>
              <a:rPr lang="cs-CZ" altLang="cs-CZ" dirty="0">
                <a:cs typeface="Times New Roman" panose="02020603050405020304" pitchFamily="18" charset="0"/>
              </a:rPr>
              <a:t>) dochází ke zvyšování dráždivosti motorických nervů = </a:t>
            </a:r>
            <a:r>
              <a:rPr lang="cs-CZ" altLang="cs-CZ" b="1" dirty="0" err="1">
                <a:cs typeface="Times New Roman" panose="02020603050405020304" pitchFamily="18" charset="0"/>
              </a:rPr>
              <a:t>katelektrotonus</a:t>
            </a:r>
            <a:r>
              <a:rPr lang="cs-CZ" altLang="cs-CZ" dirty="0">
                <a:cs typeface="Times New Roman" panose="02020603050405020304" pitchFamily="18" charset="0"/>
              </a:rPr>
              <a:t>. </a:t>
            </a:r>
            <a:endParaRPr lang="cs-CZ" altLang="cs-CZ" dirty="0"/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V oblasti anody</a:t>
            </a:r>
            <a:r>
              <a:rPr lang="cs-CZ" altLang="cs-CZ" dirty="0">
                <a:cs typeface="Times New Roman" panose="02020603050405020304" pitchFamily="18" charset="0"/>
              </a:rPr>
              <a:t> (</a:t>
            </a:r>
            <a:r>
              <a:rPr lang="cs-CZ" altLang="cs-CZ" dirty="0"/>
              <a:t>+</a:t>
            </a:r>
            <a:r>
              <a:rPr lang="cs-CZ" altLang="cs-CZ" dirty="0">
                <a:cs typeface="Times New Roman" panose="02020603050405020304" pitchFamily="18" charset="0"/>
              </a:rPr>
              <a:t>) dochází ke snižování dráždivosti senzitivních nervů = </a:t>
            </a:r>
            <a:r>
              <a:rPr lang="cs-CZ" altLang="cs-CZ" b="1" dirty="0" err="1">
                <a:cs typeface="Times New Roman" panose="02020603050405020304" pitchFamily="18" charset="0"/>
              </a:rPr>
              <a:t>anelektrotonus</a:t>
            </a:r>
            <a:r>
              <a:rPr lang="cs-CZ" altLang="cs-CZ" dirty="0">
                <a:cs typeface="Times New Roman" panose="02020603050405020304" pitchFamily="18" charset="0"/>
              </a:rPr>
              <a:t>. </a:t>
            </a:r>
            <a:endParaRPr lang="cs-CZ" altLang="cs-CZ" dirty="0"/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Využití v elektroterapii.</a:t>
            </a: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Elektrokinetické jevy – pohyb iontů nebo rozpouštědla v elektrickém poli – </a:t>
            </a:r>
            <a:r>
              <a:rPr lang="cs-CZ" altLang="cs-CZ" sz="2400" b="1" dirty="0"/>
              <a:t>iontoforéza</a:t>
            </a:r>
            <a:r>
              <a:rPr lang="cs-CZ" altLang="cs-CZ" sz="2400" dirty="0"/>
              <a:t> – ionty jsou přiváděny do těla.</a:t>
            </a:r>
            <a:endParaRPr lang="cs-CZ" altLang="cs-CZ" sz="2400" dirty="0">
              <a:cs typeface="Times New Roman" panose="02020603050405020304" pitchFamily="18" charset="0"/>
            </a:endParaRPr>
          </a:p>
        </p:txBody>
      </p:sp>
      <p:pic>
        <p:nvPicPr>
          <p:cNvPr id="34821" name="Picture 5" descr="electra">
            <a:extLst>
              <a:ext uri="{FF2B5EF4-FFF2-40B4-BE49-F238E27FC236}">
                <a16:creationId xmlns:a16="http://schemas.microsoft.com/office/drawing/2014/main" id="{5DACD75B-E714-4129-ACFF-126A148D55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9084" y="1854675"/>
            <a:ext cx="3863316" cy="38633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97590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5">
            <a:extLst>
              <a:ext uri="{FF2B5EF4-FFF2-40B4-BE49-F238E27FC236}">
                <a16:creationId xmlns:a16="http://schemas.microsoft.com/office/drawing/2014/main" id="{EB12B64B-B3F5-47CB-B988-7497C1E27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70F229-EEF0-4019-8966-98C878E65DCD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cs-CZ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221AC4E2-1DB4-4B20-89C0-1871975125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000" y="274638"/>
            <a:ext cx="9796800" cy="944562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Nízkofrekvenční střídavé proudy – e</a:t>
            </a:r>
            <a:r>
              <a:rPr lang="cs-CZ" altLang="cs-CZ" sz="3600" dirty="0">
                <a:cs typeface="Times New Roman" panose="02020603050405020304" pitchFamily="18" charset="0"/>
              </a:rPr>
              <a:t>lektrické dráždění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2A9C45CE-40CF-44F8-9892-5ADDDEE914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5727" y="1487328"/>
            <a:ext cx="10731061" cy="48561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>
                <a:cs typeface="Times New Roman" panose="02020603050405020304" pitchFamily="18" charset="0"/>
              </a:rPr>
              <a:t>Dráždivost je nejlépe vyvinuta u tkáně nervové a svalové.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E</a:t>
            </a:r>
            <a:r>
              <a:rPr lang="cs-CZ" altLang="cs-CZ" sz="2400" b="1" dirty="0">
                <a:cs typeface="Times New Roman" panose="02020603050405020304" pitchFamily="18" charset="0"/>
              </a:rPr>
              <a:t>lektrické dráždění (stimulace)</a:t>
            </a:r>
            <a:r>
              <a:rPr lang="cs-CZ" altLang="cs-CZ" sz="2400" dirty="0">
                <a:cs typeface="Times New Roman" panose="02020603050405020304" pitchFamily="18" charset="0"/>
              </a:rPr>
              <a:t> </a:t>
            </a:r>
            <a:r>
              <a:rPr lang="cs-CZ" altLang="cs-CZ" sz="2400" dirty="0"/>
              <a:t>– schopnost tkáně reagovat na elektrický podnět</a:t>
            </a:r>
            <a:r>
              <a:rPr lang="cs-CZ" altLang="cs-CZ" sz="2400" dirty="0">
                <a:cs typeface="Times New Roman" panose="02020603050405020304" pitchFamily="18" charset="0"/>
              </a:rPr>
              <a:t>. Stejnosměrný proud má dráždivé účinky jen při náhlých změnách.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Elektrické dráždění je prahový jev, nastává pouze po překročení určité prahové intenzity proudu - </a:t>
            </a:r>
            <a:r>
              <a:rPr lang="cs-CZ" altLang="cs-CZ" sz="2400" b="1" dirty="0" err="1"/>
              <a:t>reobáze</a:t>
            </a:r>
            <a:r>
              <a:rPr lang="cs-CZ" altLang="cs-CZ" sz="2400" b="1" dirty="0">
                <a:cs typeface="Times New Roman" panose="02020603050405020304" pitchFamily="18" charset="0"/>
              </a:rPr>
              <a:t>. </a:t>
            </a:r>
            <a:endParaRPr lang="cs-CZ" altLang="cs-CZ" sz="24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Pro kvantifikaci dráždivosti je důležitější časový faktor: </a:t>
            </a:r>
            <a:r>
              <a:rPr lang="cs-CZ" altLang="cs-CZ" sz="2400" b="1" dirty="0"/>
              <a:t>C</a:t>
            </a:r>
            <a:r>
              <a:rPr lang="cs-CZ" altLang="cs-CZ" sz="2400" b="1" dirty="0">
                <a:cs typeface="Times New Roman" panose="02020603050405020304" pitchFamily="18" charset="0"/>
              </a:rPr>
              <a:t>hronaxie</a:t>
            </a:r>
            <a:r>
              <a:rPr lang="cs-CZ" altLang="cs-CZ" sz="2400" dirty="0">
                <a:cs typeface="Times New Roman" panose="02020603050405020304" pitchFamily="18" charset="0"/>
              </a:rPr>
              <a:t> je doba nutná pro vyvolání podráždění proudem, jehož intenzita je rovna dvojnásobku </a:t>
            </a:r>
            <a:r>
              <a:rPr lang="cs-CZ" altLang="cs-CZ" sz="2400" dirty="0" err="1">
                <a:cs typeface="Times New Roman" panose="02020603050405020304" pitchFamily="18" charset="0"/>
              </a:rPr>
              <a:t>reobáze</a:t>
            </a:r>
            <a:r>
              <a:rPr lang="cs-CZ" altLang="cs-CZ" sz="2400" dirty="0"/>
              <a:t>.</a:t>
            </a:r>
            <a:r>
              <a:rPr lang="cs-CZ" altLang="cs-CZ" sz="2400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Každý kosterní sval má charakteristickou chronaxii. Změny chronaxie pomáhají určit studeň poškození dráždivosti a tím i stupeň poškození svalu.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Nejkratší chronaxii mají kosterní svaly  (&lt; 1 </a:t>
            </a:r>
            <a:r>
              <a:rPr lang="cs-CZ" altLang="cs-CZ" sz="2000" dirty="0" err="1"/>
              <a:t>ms</a:t>
            </a:r>
            <a:r>
              <a:rPr lang="cs-CZ" altLang="cs-CZ" sz="2000" dirty="0"/>
              <a:t>),  srdeční sval (5 </a:t>
            </a:r>
            <a:r>
              <a:rPr lang="cs-CZ" altLang="cs-CZ" sz="2000" dirty="0" err="1"/>
              <a:t>ms</a:t>
            </a:r>
            <a:r>
              <a:rPr lang="cs-CZ" altLang="cs-CZ" sz="2000" dirty="0"/>
              <a:t>), nejdelší mají hladké svaly (50-700 </a:t>
            </a:r>
            <a:r>
              <a:rPr lang="cs-CZ" altLang="cs-CZ" sz="2000" dirty="0" err="1"/>
              <a:t>ms</a:t>
            </a:r>
            <a:r>
              <a:rPr lang="cs-CZ" altLang="cs-CZ" sz="2000" dirty="0"/>
              <a:t>). Chronaxii lze odečíst z tzv. I/t křivky, závislosti intenzity proudového impulsu schopného vyvolat podráždění na jeho délce.</a:t>
            </a:r>
            <a:endParaRPr lang="cs-CZ" altLang="cs-CZ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786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6">
            <a:extLst>
              <a:ext uri="{FF2B5EF4-FFF2-40B4-BE49-F238E27FC236}">
                <a16:creationId xmlns:a16="http://schemas.microsoft.com/office/drawing/2014/main" id="{C4A50C34-D16F-497B-B168-BC8CEF3B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875A7A-32F7-4416-9CCF-6E861A1FF302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cs-CZ" sz="1400"/>
          </a:p>
        </p:txBody>
      </p:sp>
      <p:sp>
        <p:nvSpPr>
          <p:cNvPr id="288770" name="Rectangle 2">
            <a:extLst>
              <a:ext uri="{FF2B5EF4-FFF2-40B4-BE49-F238E27FC236}">
                <a16:creationId xmlns:a16="http://schemas.microsoft.com/office/drawing/2014/main" id="{6D609468-32B0-4D50-9C8D-AC6359294C5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969877" y="1543872"/>
            <a:ext cx="5917324" cy="5147179"/>
          </a:xfrm>
          <a:solidFill>
            <a:schemeClr val="bg1">
              <a:alpha val="79999"/>
            </a:schemeClr>
          </a:solidFill>
        </p:spPr>
        <p:txBody>
          <a:bodyPr wrap="square" lIns="90000" tIns="46800" rIns="90000" bIns="46800" anchor="t">
            <a:spAutoFit/>
          </a:bodyPr>
          <a:lstStyle/>
          <a:p>
            <a:pPr marL="342900" indent="-342900"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cs-CZ" sz="2000" b="0" dirty="0">
                <a:solidFill>
                  <a:schemeClr val="tx1"/>
                </a:solidFill>
              </a:rPr>
              <a:t>Kosterní sval s normální inervací reaguje různě na dráždění elektrickými impulsy s rychlým nástupem (obdélníkové impulsy) a s pomalým nástupem (trojúhelníkové impulsy). Pro krátké impulsy pod cca 10 </a:t>
            </a:r>
            <a:r>
              <a:rPr lang="cs-CZ" sz="2000" b="0" dirty="0" err="1">
                <a:solidFill>
                  <a:schemeClr val="tx1"/>
                </a:solidFill>
              </a:rPr>
              <a:t>ms</a:t>
            </a:r>
            <a:r>
              <a:rPr lang="cs-CZ" sz="2000" b="0" dirty="0">
                <a:solidFill>
                  <a:schemeClr val="tx1"/>
                </a:solidFill>
              </a:rPr>
              <a:t>, má I/t křivka stejný průběh. U dlouhých obdélníkových impulsů se dráždivost nemění (křivka 1) avšak u trojúhelníkových impulsů se snižuje (křivka 2).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cs-CZ" sz="2000" b="0" dirty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cs-CZ" sz="2000" b="0" dirty="0">
                <a:solidFill>
                  <a:schemeClr val="tx1"/>
                </a:solidFill>
              </a:rPr>
              <a:t>Svaly s poškozenou inervací (denervované) nejsou drážditelné velmi krátkými impulsy. Jejich dráždivost dlouhými impulsy s  pomalým nástupem však roste (křivka 3). Tím vzniká </a:t>
            </a:r>
            <a:r>
              <a:rPr lang="cs-CZ" sz="2000" dirty="0">
                <a:solidFill>
                  <a:schemeClr val="tx1"/>
                </a:solidFill>
              </a:rPr>
              <a:t>oblast selektivní dráždivosti</a:t>
            </a:r>
            <a:r>
              <a:rPr lang="cs-CZ" sz="2000" b="0" dirty="0">
                <a:solidFill>
                  <a:schemeClr val="tx1"/>
                </a:solidFill>
              </a:rPr>
              <a:t> (OSD), která umožňuje stimulovat denervované svaly, aniž by docházelo ke stimulaci svalů zdravých.</a:t>
            </a:r>
          </a:p>
        </p:txBody>
      </p:sp>
      <p:pic>
        <p:nvPicPr>
          <p:cNvPr id="38916" name="Picture 3">
            <a:extLst>
              <a:ext uri="{FF2B5EF4-FFF2-40B4-BE49-F238E27FC236}">
                <a16:creationId xmlns:a16="http://schemas.microsoft.com/office/drawing/2014/main" id="{0CFE5E7A-EDCE-4931-B538-DC3D9959C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28" y="2126484"/>
            <a:ext cx="5139090" cy="431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5A60A5E-9064-4CB9-9B42-78A9E7FFE2BD}"/>
              </a:ext>
            </a:extLst>
          </p:cNvPr>
          <p:cNvSpPr txBox="1"/>
          <p:nvPr/>
        </p:nvSpPr>
        <p:spPr>
          <a:xfrm>
            <a:off x="941129" y="413170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tx2"/>
                </a:solidFill>
              </a:rPr>
              <a:t>I-t křivka</a:t>
            </a:r>
          </a:p>
          <a:p>
            <a:endParaRPr lang="cs-CZ" sz="2000" b="0" dirty="0"/>
          </a:p>
          <a:p>
            <a:r>
              <a:rPr lang="cs-CZ" sz="2000" b="0" dirty="0"/>
              <a:t>R – </a:t>
            </a:r>
            <a:r>
              <a:rPr lang="cs-CZ" sz="2000" b="0" dirty="0" err="1"/>
              <a:t>reobáze</a:t>
            </a:r>
            <a:endParaRPr lang="cs-CZ" sz="2000" b="0" dirty="0"/>
          </a:p>
          <a:p>
            <a:r>
              <a:rPr lang="cs-CZ" sz="2000" b="0" dirty="0"/>
              <a:t>CH - chronaxie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200471469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5">
            <a:extLst>
              <a:ext uri="{FF2B5EF4-FFF2-40B4-BE49-F238E27FC236}">
                <a16:creationId xmlns:a16="http://schemas.microsoft.com/office/drawing/2014/main" id="{DA0A7F9E-1979-4150-A0EE-66561353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3D8CD7-E860-449D-8509-12CD14318031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cs-CZ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9ADBFA17-DD7F-46A5-95D0-EE6616957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000" y="333375"/>
            <a:ext cx="9949200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Nízkofrekvenční střídavé proudy – frekvenční závislost dráždivých účinků</a:t>
            </a:r>
            <a:endParaRPr lang="en-GB" altLang="cs-CZ" sz="3600" dirty="0"/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5F87ECF-2F94-45FE-906D-0571E9F3D4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1844675"/>
            <a:ext cx="10195034" cy="468153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dirty="0">
                <a:cs typeface="Times New Roman" panose="02020603050405020304" pitchFamily="18" charset="0"/>
              </a:rPr>
              <a:t>U velmi nízkých frekvencí</a:t>
            </a:r>
            <a:r>
              <a:rPr lang="en-GB" altLang="cs-CZ" dirty="0">
                <a:cs typeface="Times New Roman" panose="02020603050405020304" pitchFamily="18" charset="0"/>
              </a:rPr>
              <a:t> (</a:t>
            </a:r>
            <a:r>
              <a:rPr lang="en-GB" altLang="cs-CZ" dirty="0">
                <a:cs typeface="Arial" panose="020B0604020202020204" pitchFamily="34" charset="0"/>
              </a:rPr>
              <a:t>&lt;</a:t>
            </a:r>
            <a:r>
              <a:rPr lang="en-GB" altLang="cs-CZ" dirty="0">
                <a:cs typeface="Times New Roman" panose="02020603050405020304" pitchFamily="18" charset="0"/>
              </a:rPr>
              <a:t> 100 Hz), </a:t>
            </a:r>
            <a:r>
              <a:rPr lang="cs-CZ" altLang="cs-CZ" dirty="0">
                <a:cs typeface="Times New Roman" panose="02020603050405020304" pitchFamily="18" charset="0"/>
              </a:rPr>
              <a:t>dráždivé účinky rostou lineárně s frekvencí</a:t>
            </a:r>
            <a:r>
              <a:rPr lang="en-GB" altLang="cs-CZ" dirty="0">
                <a:cs typeface="Times New Roman" panose="02020603050405020304" pitchFamily="18" charset="0"/>
              </a:rPr>
              <a:t>. </a:t>
            </a:r>
            <a:r>
              <a:rPr lang="cs-CZ" altLang="cs-CZ" dirty="0">
                <a:cs typeface="Times New Roman" panose="02020603050405020304" pitchFamily="18" charset="0"/>
              </a:rPr>
              <a:t>U vyšších frekvencí nárůst dráždivých účinků již není tak výrazný a od jisté frekvence se mění v pokles</a:t>
            </a:r>
            <a:r>
              <a:rPr lang="en-GB" altLang="cs-CZ" dirty="0">
                <a:cs typeface="Times New Roman" panose="02020603050405020304" pitchFamily="18" charset="0"/>
              </a:rPr>
              <a:t>. </a:t>
            </a:r>
            <a:r>
              <a:rPr lang="cs-CZ" altLang="cs-CZ" dirty="0">
                <a:cs typeface="Times New Roman" panose="02020603050405020304" pitchFamily="18" charset="0"/>
              </a:rPr>
              <a:t>V oblasti</a:t>
            </a:r>
            <a:r>
              <a:rPr lang="en-GB" altLang="cs-CZ" dirty="0">
                <a:cs typeface="Times New Roman" panose="02020603050405020304" pitchFamily="18" charset="0"/>
              </a:rPr>
              <a:t> 500 - 3000 Hz</a:t>
            </a:r>
            <a:r>
              <a:rPr lang="cs-CZ" altLang="cs-CZ" dirty="0">
                <a:cs typeface="Times New Roman" panose="02020603050405020304" pitchFamily="18" charset="0"/>
              </a:rPr>
              <a:t> prahová hodnota stimulačního proudu závisí na </a:t>
            </a:r>
            <a:r>
              <a:rPr lang="en-GB" altLang="cs-CZ" dirty="0">
                <a:cs typeface="Times New Roman" panose="02020603050405020304" pitchFamily="18" charset="0"/>
                <a:sym typeface="Symbol" panose="05050102010706020507" pitchFamily="18" charset="2"/>
              </a:rPr>
              <a:t></a:t>
            </a:r>
            <a:r>
              <a:rPr lang="en-GB" altLang="cs-CZ" dirty="0">
                <a:cs typeface="Times New Roman" panose="02020603050405020304" pitchFamily="18" charset="0"/>
              </a:rPr>
              <a:t>f. </a:t>
            </a:r>
            <a:r>
              <a:rPr lang="cs-CZ" altLang="cs-CZ" dirty="0">
                <a:cs typeface="Times New Roman" panose="02020603050405020304" pitchFamily="18" charset="0"/>
              </a:rPr>
              <a:t>K poklesu elektrické dráždivosti dochází od</a:t>
            </a:r>
            <a:r>
              <a:rPr lang="en-GB" altLang="cs-CZ" dirty="0">
                <a:cs typeface="Times New Roman" panose="02020603050405020304" pitchFamily="18" charset="0"/>
              </a:rPr>
              <a:t> 3000 Hz a</a:t>
            </a:r>
            <a:r>
              <a:rPr lang="cs-CZ" altLang="cs-CZ" dirty="0">
                <a:cs typeface="Times New Roman" panose="02020603050405020304" pitchFamily="18" charset="0"/>
              </a:rPr>
              <a:t> při cca</a:t>
            </a:r>
            <a:r>
              <a:rPr lang="en-GB" altLang="cs-CZ" dirty="0">
                <a:cs typeface="Times New Roman" panose="02020603050405020304" pitchFamily="18" charset="0"/>
              </a:rPr>
              <a:t> 10</a:t>
            </a:r>
            <a:r>
              <a:rPr lang="en-GB" altLang="cs-CZ" dirty="0"/>
              <a:t>0</a:t>
            </a:r>
            <a:r>
              <a:rPr lang="en-GB" altLang="cs-CZ" dirty="0">
                <a:cs typeface="Times New Roman" panose="02020603050405020304" pitchFamily="18" charset="0"/>
              </a:rPr>
              <a:t> kHz </a:t>
            </a:r>
            <a:r>
              <a:rPr lang="cs-CZ" altLang="cs-CZ" dirty="0">
                <a:cs typeface="Times New Roman" panose="02020603050405020304" pitchFamily="18" charset="0"/>
              </a:rPr>
              <a:t>zcela mizí</a:t>
            </a:r>
            <a:r>
              <a:rPr lang="en-GB" altLang="cs-CZ" dirty="0">
                <a:cs typeface="Times New Roman" panose="02020603050405020304" pitchFamily="18" charset="0"/>
              </a:rPr>
              <a:t>. </a:t>
            </a:r>
            <a:endParaRPr lang="cs-CZ" altLang="cs-CZ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dirty="0">
                <a:cs typeface="Times New Roman" panose="02020603050405020304" pitchFamily="18" charset="0"/>
              </a:rPr>
              <a:t>Vysokofrekvenční proudy nemají žádné dráždivé účinky, protože délka jedné periody kmitů je mnohem kratší než nejkratší chronaxie</a:t>
            </a:r>
            <a:r>
              <a:rPr lang="en-GB" altLang="cs-CZ" dirty="0">
                <a:cs typeface="Times New Roman" panose="02020603050405020304" pitchFamily="18" charset="0"/>
              </a:rPr>
              <a:t>. </a:t>
            </a:r>
            <a:r>
              <a:rPr lang="cs-CZ" altLang="cs-CZ" dirty="0">
                <a:cs typeface="Times New Roman" panose="02020603050405020304" pitchFamily="18" charset="0"/>
              </a:rPr>
              <a:t>Stejně tak nemají účinky elektrochemické</a:t>
            </a:r>
            <a:r>
              <a:rPr lang="en-GB" altLang="cs-CZ" dirty="0"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372508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6">
            <a:extLst>
              <a:ext uri="{FF2B5EF4-FFF2-40B4-BE49-F238E27FC236}">
                <a16:creationId xmlns:a16="http://schemas.microsoft.com/office/drawing/2014/main" id="{BEE24B0B-2689-4F2D-BADF-6BAAA221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4E1016-D53E-4DEB-9BA7-1FD0C471D2C5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cs-CZ" sz="1400"/>
          </a:p>
        </p:txBody>
      </p:sp>
      <p:sp>
        <p:nvSpPr>
          <p:cNvPr id="43011" name="Rectangle 6">
            <a:extLst>
              <a:ext uri="{FF2B5EF4-FFF2-40B4-BE49-F238E27FC236}">
                <a16:creationId xmlns:a16="http://schemas.microsoft.com/office/drawing/2014/main" id="{3F817EC0-7BB4-40E9-9032-F13EF4135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Elektrostimulace</a:t>
            </a:r>
            <a:endParaRPr lang="en-GB" altLang="cs-CZ" dirty="0"/>
          </a:p>
        </p:txBody>
      </p:sp>
      <p:pic>
        <p:nvPicPr>
          <p:cNvPr id="43012" name="Picture 5" descr="%E0%A4%C3%D7%E8%CD%A7%A1%C3%D0%B5%D8%E9%B9%E4%BF%BF%E9%D2">
            <a:extLst>
              <a:ext uri="{FF2B5EF4-FFF2-40B4-BE49-F238E27FC236}">
                <a16:creationId xmlns:a16="http://schemas.microsoft.com/office/drawing/2014/main" id="{F296C753-0967-4FB8-B187-B6DFCEF8655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8386" y="1773238"/>
            <a:ext cx="4651103" cy="293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43013" name="Picture 8" descr="45">
            <a:extLst>
              <a:ext uri="{FF2B5EF4-FFF2-40B4-BE49-F238E27FC236}">
                <a16:creationId xmlns:a16="http://schemas.microsoft.com/office/drawing/2014/main" id="{7B828ED7-4ABD-48F5-A243-FF377C847C4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7801" y="1627738"/>
            <a:ext cx="4329385" cy="29143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sp>
        <p:nvSpPr>
          <p:cNvPr id="43014" name="Text Box 10">
            <a:extLst>
              <a:ext uri="{FF2B5EF4-FFF2-40B4-BE49-F238E27FC236}">
                <a16:creationId xmlns:a16="http://schemas.microsoft.com/office/drawing/2014/main" id="{7B6EBD15-7599-4D51-A12D-FF106D93E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386" y="5143797"/>
            <a:ext cx="9151242" cy="830997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 dirty="0"/>
              <a:t>Dráždivé účinky závisejí na amplitudě, frekvenci</a:t>
            </a:r>
            <a:r>
              <a:rPr lang="en-GB" altLang="cs-CZ" sz="2400" b="0" dirty="0"/>
              <a:t>, </a:t>
            </a:r>
            <a:r>
              <a:rPr lang="cs-CZ" altLang="cs-CZ" sz="2400" b="0" dirty="0"/>
              <a:t>tvaru a modulaci impulsů a na druhu tkáně</a:t>
            </a:r>
            <a:r>
              <a:rPr lang="en-GB" altLang="cs-CZ" sz="2400" b="0" dirty="0"/>
              <a:t>!!!!!</a:t>
            </a:r>
          </a:p>
        </p:txBody>
      </p:sp>
    </p:spTree>
    <p:extLst>
      <p:ext uri="{BB962C8B-B14F-4D97-AF65-F5344CB8AC3E}">
        <p14:creationId xmlns:p14="http://schemas.microsoft.com/office/powerpoint/2010/main" val="276750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5">
            <a:extLst>
              <a:ext uri="{FF2B5EF4-FFF2-40B4-BE49-F238E27FC236}">
                <a16:creationId xmlns:a16="http://schemas.microsoft.com/office/drawing/2014/main" id="{A3E145BB-DB5F-4DCD-BA38-A5DBA4529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165AD3-8AF4-4313-B11F-5B344C866881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cs-CZ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BE054CE-AF69-4ACF-A1FF-79A7248F5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4163" y="404689"/>
            <a:ext cx="4530918" cy="720725"/>
          </a:xfrm>
          <a:noFill/>
        </p:spPr>
        <p:txBody>
          <a:bodyPr/>
          <a:lstStyle/>
          <a:p>
            <a:pPr eaLnBrk="1" hangingPunct="1"/>
            <a:r>
              <a:rPr lang="cs-CZ" altLang="cs-CZ" dirty="0"/>
              <a:t>Obsah přednášky</a:t>
            </a:r>
            <a:endParaRPr lang="en-GB" altLang="cs-CZ" dirty="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17B4DD43-32BF-4F95-B4EB-04DA78204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9503" y="1916114"/>
            <a:ext cx="10195035" cy="46815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Hlavní metody fyzikální terapie</a:t>
            </a:r>
            <a:r>
              <a:rPr lang="en-GB" altLang="cs-CZ" sz="2800" dirty="0"/>
              <a:t>:</a:t>
            </a:r>
            <a:endParaRPr lang="cs-CZ" altLang="cs-CZ" sz="28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10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Terapie mechanickým působením</a:t>
            </a:r>
            <a:endParaRPr lang="en-GB" altLang="cs-CZ" sz="2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Neelektrická léčba teplem</a:t>
            </a:r>
            <a:r>
              <a:rPr lang="en-GB" altLang="cs-CZ" sz="2800" dirty="0"/>
              <a:t> – (</a:t>
            </a:r>
            <a:r>
              <a:rPr lang="cs-CZ" altLang="cs-CZ" sz="2800" dirty="0"/>
              <a:t>ohřívání a ochlazování</a:t>
            </a:r>
            <a:r>
              <a:rPr lang="en-GB" altLang="cs-CZ" sz="2800" dirty="0"/>
              <a:t>, </a:t>
            </a:r>
            <a:r>
              <a:rPr lang="cs-CZ" altLang="cs-CZ" sz="2800" dirty="0"/>
              <a:t>vodoléčba</a:t>
            </a:r>
            <a:r>
              <a:rPr lang="en-GB" altLang="cs-CZ" sz="2800" dirty="0"/>
              <a:t>)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Elektroterapie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Léčba ultrazvukem</a:t>
            </a:r>
            <a:endParaRPr lang="en-GB" altLang="cs-CZ" sz="28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800" dirty="0" err="1"/>
              <a:t>Magnetoterap</a:t>
            </a:r>
            <a:r>
              <a:rPr lang="cs-CZ" altLang="cs-CZ" sz="2800" dirty="0" err="1"/>
              <a:t>ie</a:t>
            </a:r>
            <a:r>
              <a:rPr lang="en-GB" altLang="cs-CZ" sz="2800" dirty="0"/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F</a:t>
            </a:r>
            <a:r>
              <a:rPr lang="en-GB" altLang="cs-CZ" sz="2800" dirty="0" err="1"/>
              <a:t>ototerap</a:t>
            </a:r>
            <a:r>
              <a:rPr lang="cs-CZ" altLang="cs-CZ" sz="2800" dirty="0" err="1"/>
              <a:t>ie</a:t>
            </a:r>
            <a:endParaRPr lang="cs-CZ" altLang="cs-CZ" sz="2800" dirty="0"/>
          </a:p>
          <a:p>
            <a:pPr eaLnBrk="1" hangingPunct="1">
              <a:lnSpc>
                <a:spcPct val="100000"/>
              </a:lnSpc>
            </a:pPr>
            <a:endParaRPr lang="cs-CZ" altLang="cs-CZ" sz="2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1800" dirty="0"/>
              <a:t>Průběžně se zmiňujeme i některých nežádoucích účincích fyzikálních faktorů, které jinak nacházejí uplatnění ve fyzikální terapii. V některých případech jde o rizika fyzikální léčby, jindy i rizika diagnostiky.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cs-CZ" sz="1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193558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číslo snímku 5">
            <a:extLst>
              <a:ext uri="{FF2B5EF4-FFF2-40B4-BE49-F238E27FC236}">
                <a16:creationId xmlns:a16="http://schemas.microsoft.com/office/drawing/2014/main" id="{F39CA8A8-A2AD-4902-AEFA-F704E9271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E13D83-E0A3-42A8-8D0B-0A132488C1D8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cs-CZ" sz="14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867FA9E-0D83-4C91-9CA7-965018EAF7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374171"/>
            <a:ext cx="10753200" cy="451576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cs-CZ" altLang="cs-CZ" sz="3600" dirty="0"/>
              <a:t>Tepelné účinky vysokofrekvenčních (VF) proudů</a:t>
            </a:r>
            <a:endParaRPr lang="en-GB" altLang="cs-CZ" sz="3600" dirty="0"/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42B9116-B6C6-484A-936F-A465F8760B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1848" y="1190296"/>
            <a:ext cx="10300138" cy="5037704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dirty="0">
                <a:cs typeface="Times New Roman" panose="02020603050405020304" pitchFamily="18" charset="0"/>
              </a:rPr>
              <a:t>Mechanismus účinku těchto proudů je založen na přeměně absorbované elektrické energie v teplo </a:t>
            </a:r>
            <a:r>
              <a:rPr lang="cs-CZ" altLang="cs-CZ" i="1" dirty="0"/>
              <a:t>Q</a:t>
            </a:r>
            <a:r>
              <a:rPr lang="cs-CZ" altLang="cs-CZ" dirty="0"/>
              <a:t> dle </a:t>
            </a:r>
            <a:r>
              <a:rPr lang="cs-CZ" altLang="cs-CZ" b="1" dirty="0" err="1">
                <a:cs typeface="Times New Roman" panose="02020603050405020304" pitchFamily="18" charset="0"/>
              </a:rPr>
              <a:t>Jouleova</a:t>
            </a:r>
            <a:r>
              <a:rPr lang="cs-CZ" altLang="cs-CZ" b="1" dirty="0">
                <a:cs typeface="Times New Roman" panose="02020603050405020304" pitchFamily="18" charset="0"/>
              </a:rPr>
              <a:t> zákona</a:t>
            </a:r>
            <a:r>
              <a:rPr lang="cs-CZ" altLang="cs-CZ" dirty="0"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b="1" dirty="0">
                <a:cs typeface="Times New Roman" panose="02020603050405020304" pitchFamily="18" charset="0"/>
              </a:rPr>
              <a:t> </a:t>
            </a:r>
            <a:r>
              <a:rPr lang="en-GB" altLang="cs-CZ" b="1" i="1" dirty="0">
                <a:cs typeface="Times New Roman" panose="02020603050405020304" pitchFamily="18" charset="0"/>
              </a:rPr>
              <a:t>                        Q = </a:t>
            </a:r>
            <a:r>
              <a:rPr lang="en-GB" altLang="cs-CZ" b="1" i="1" dirty="0" err="1">
                <a:cs typeface="Times New Roman" panose="02020603050405020304" pitchFamily="18" charset="0"/>
              </a:rPr>
              <a:t>U</a:t>
            </a:r>
            <a:r>
              <a:rPr lang="en-GB" altLang="cs-CZ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GB" altLang="cs-CZ" b="1" i="1" dirty="0" err="1">
                <a:cs typeface="Times New Roman" panose="02020603050405020304" pitchFamily="18" charset="0"/>
              </a:rPr>
              <a:t>I</a:t>
            </a:r>
            <a:r>
              <a:rPr lang="en-GB" altLang="cs-CZ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GB" altLang="cs-CZ" b="1" i="1" dirty="0" err="1">
                <a:cs typeface="Times New Roman" panose="02020603050405020304" pitchFamily="18" charset="0"/>
              </a:rPr>
              <a:t>t</a:t>
            </a:r>
            <a:endParaRPr lang="cs-CZ" altLang="cs-CZ" b="1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b="1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dirty="0">
                <a:cs typeface="Times New Roman" panose="02020603050405020304" pitchFamily="18" charset="0"/>
              </a:rPr>
              <a:t>kde</a:t>
            </a:r>
            <a:r>
              <a:rPr lang="en-GB" altLang="cs-CZ" dirty="0">
                <a:cs typeface="Times New Roman" panose="02020603050405020304" pitchFamily="18" charset="0"/>
              </a:rPr>
              <a:t> </a:t>
            </a:r>
            <a:r>
              <a:rPr lang="en-GB" altLang="cs-CZ" i="1" dirty="0">
                <a:cs typeface="Times New Roman" panose="02020603050405020304" pitchFamily="18" charset="0"/>
              </a:rPr>
              <a:t>U</a:t>
            </a:r>
            <a:r>
              <a:rPr lang="en-GB" altLang="cs-CZ" dirty="0">
                <a:cs typeface="Times New Roman" panose="02020603050405020304" pitchFamily="18" charset="0"/>
              </a:rPr>
              <a:t> </a:t>
            </a:r>
            <a:r>
              <a:rPr lang="cs-CZ" altLang="cs-CZ" dirty="0">
                <a:cs typeface="Times New Roman" panose="02020603050405020304" pitchFamily="18" charset="0"/>
              </a:rPr>
              <a:t>je napětí</a:t>
            </a:r>
            <a:r>
              <a:rPr lang="en-GB" altLang="cs-CZ" dirty="0">
                <a:cs typeface="Times New Roman" panose="02020603050405020304" pitchFamily="18" charset="0"/>
              </a:rPr>
              <a:t>, </a:t>
            </a:r>
            <a:r>
              <a:rPr lang="en-GB" altLang="cs-CZ" i="1" dirty="0">
                <a:cs typeface="Times New Roman" panose="02020603050405020304" pitchFamily="18" charset="0"/>
              </a:rPr>
              <a:t>t</a:t>
            </a:r>
            <a:r>
              <a:rPr lang="en-GB" altLang="cs-CZ" dirty="0">
                <a:cs typeface="Times New Roman" panose="02020603050405020304" pitchFamily="18" charset="0"/>
              </a:rPr>
              <a:t> </a:t>
            </a:r>
            <a:r>
              <a:rPr lang="cs-CZ" altLang="cs-CZ" dirty="0">
                <a:cs typeface="Times New Roman" panose="02020603050405020304" pitchFamily="18" charset="0"/>
              </a:rPr>
              <a:t>je doba průchodu proudu </a:t>
            </a:r>
            <a:r>
              <a:rPr lang="cs-CZ" altLang="cs-CZ" i="1" dirty="0">
                <a:cs typeface="Times New Roman" panose="02020603050405020304" pitchFamily="18" charset="0"/>
              </a:rPr>
              <a:t>I</a:t>
            </a:r>
            <a:r>
              <a:rPr lang="en-GB" altLang="cs-CZ" dirty="0">
                <a:cs typeface="Times New Roman" panose="02020603050405020304" pitchFamily="18" charset="0"/>
              </a:rPr>
              <a:t>. </a:t>
            </a:r>
            <a:r>
              <a:rPr lang="cs-CZ" altLang="cs-CZ" dirty="0">
                <a:cs typeface="Times New Roman" panose="02020603050405020304" pitchFamily="18" charset="0"/>
              </a:rPr>
              <a:t>Tento mechanismus tvorby tepla závisí na způsobu aplikace VF proudů</a:t>
            </a:r>
            <a:r>
              <a:rPr lang="en-GB" altLang="cs-CZ" dirty="0">
                <a:cs typeface="Times New Roman" panose="02020603050405020304" pitchFamily="18" charset="0"/>
              </a:rPr>
              <a:t>. </a:t>
            </a:r>
            <a:endParaRPr lang="cs-CZ" altLang="cs-CZ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800" dirty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b="1" dirty="0">
                <a:cs typeface="Times New Roman" panose="02020603050405020304" pitchFamily="18" charset="0"/>
              </a:rPr>
              <a:t>Dielektrický ohřev</a:t>
            </a:r>
            <a:r>
              <a:rPr lang="en-GB" altLang="cs-CZ" sz="2400" dirty="0">
                <a:cs typeface="Times New Roman" panose="02020603050405020304" pitchFamily="18" charset="0"/>
              </a:rPr>
              <a:t> (</a:t>
            </a:r>
            <a:r>
              <a:rPr lang="cs-CZ" altLang="cs-CZ" sz="2400" dirty="0">
                <a:cs typeface="Times New Roman" panose="02020603050405020304" pitchFamily="18" charset="0"/>
              </a:rPr>
              <a:t>vliv tzv. ztrát v dielektriku</a:t>
            </a:r>
            <a:r>
              <a:rPr lang="en-GB" altLang="cs-CZ" sz="2400" dirty="0">
                <a:cs typeface="Times New Roman" panose="02020603050405020304" pitchFamily="18" charset="0"/>
              </a:rPr>
              <a:t>) </a:t>
            </a:r>
            <a:r>
              <a:rPr lang="cs-CZ" altLang="cs-CZ" sz="2400" dirty="0">
                <a:cs typeface="Times New Roman" panose="02020603050405020304" pitchFamily="18" charset="0"/>
              </a:rPr>
              <a:t>nastává při aplikaci proudu v poli kondenzátoru</a:t>
            </a:r>
            <a:r>
              <a:rPr lang="en-GB" altLang="cs-CZ" sz="2400" dirty="0">
                <a:cs typeface="Times New Roman" panose="02020603050405020304" pitchFamily="18" charset="0"/>
              </a:rPr>
              <a:t>.  </a:t>
            </a:r>
            <a:endParaRPr lang="en-GB" altLang="cs-CZ" sz="2400" dirty="0"/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>
                <a:cs typeface="Times New Roman" panose="02020603050405020304" pitchFamily="18" charset="0"/>
              </a:rPr>
              <a:t>Ve střídavém elektromagnetickém poli vznikají indukcí tzv. </a:t>
            </a:r>
            <a:r>
              <a:rPr lang="cs-CZ" altLang="cs-CZ" sz="2400" b="1" dirty="0">
                <a:cs typeface="Times New Roman" panose="02020603050405020304" pitchFamily="18" charset="0"/>
              </a:rPr>
              <a:t>vířivé proudy</a:t>
            </a:r>
            <a:r>
              <a:rPr lang="cs-CZ" altLang="cs-CZ" sz="2400" dirty="0">
                <a:cs typeface="Times New Roman" panose="02020603050405020304" pitchFamily="18" charset="0"/>
              </a:rPr>
              <a:t>, které též vedou k produkci tepla</a:t>
            </a:r>
            <a:r>
              <a:rPr lang="en-GB" altLang="cs-CZ" sz="2400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233849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5">
            <a:extLst>
              <a:ext uri="{FF2B5EF4-FFF2-40B4-BE49-F238E27FC236}">
                <a16:creationId xmlns:a16="http://schemas.microsoft.com/office/drawing/2014/main" id="{ED73C188-385D-462D-BECB-E57C16B7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61B2AD-B179-467D-BFD2-184A507A16C3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cs-CZ" sz="14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C922826-EC5F-4D57-A4C7-75C4ABEFA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476250"/>
            <a:ext cx="8229600" cy="575295"/>
          </a:xfrm>
        </p:spPr>
        <p:txBody>
          <a:bodyPr/>
          <a:lstStyle/>
          <a:p>
            <a:pPr eaLnBrk="1" hangingPunct="1"/>
            <a:r>
              <a:rPr lang="cs-CZ" altLang="cs-CZ" dirty="0"/>
              <a:t>Použití VF elektrických proudů</a:t>
            </a:r>
            <a:endParaRPr lang="en-GB" altLang="cs-CZ" dirty="0"/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E3E929B-E07D-4C5B-AFED-1E852575B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443466"/>
            <a:ext cx="9813578" cy="439261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U střídavých VF elektrických proudů</a:t>
            </a:r>
            <a:r>
              <a:rPr lang="en-GB" altLang="cs-CZ" sz="2400" dirty="0"/>
              <a:t> (&gt;100kHz)</a:t>
            </a:r>
            <a:r>
              <a:rPr lang="cs-CZ" altLang="cs-CZ" sz="2400" dirty="0"/>
              <a:t> zcela převládají tepelné účinky</a:t>
            </a:r>
            <a:r>
              <a:rPr lang="en-GB" altLang="cs-CZ" sz="2400" dirty="0"/>
              <a:t>. </a:t>
            </a:r>
            <a:r>
              <a:rPr lang="cs-CZ" altLang="cs-CZ" sz="2400" dirty="0"/>
              <a:t>Teplo vzniká přímo ve tkáních dielektrickým ohřevem, působením vířivých proudů nebo v důsledku absorpce elektromagnetické energie</a:t>
            </a:r>
            <a:r>
              <a:rPr lang="en-GB" altLang="cs-CZ" sz="2400" dirty="0"/>
              <a:t>.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10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Mezinárodními dohodami byly určeny následující frekvence pro léčbu pomocí VF proudů</a:t>
            </a:r>
            <a:r>
              <a:rPr lang="en-GB" altLang="cs-CZ" sz="2400" dirty="0"/>
              <a:t>: 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8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b="1" dirty="0"/>
              <a:t>Krátkovlnná diatermie</a:t>
            </a:r>
            <a:r>
              <a:rPr lang="en-GB" altLang="cs-CZ" sz="2000" dirty="0"/>
              <a:t> (27</a:t>
            </a:r>
            <a:r>
              <a:rPr lang="cs-CZ" altLang="cs-CZ" sz="2000" dirty="0"/>
              <a:t>,</a:t>
            </a:r>
            <a:r>
              <a:rPr lang="en-GB" altLang="cs-CZ" sz="2000" dirty="0"/>
              <a:t>12 MHz, </a:t>
            </a:r>
            <a:r>
              <a:rPr lang="cs-CZ" altLang="cs-CZ" sz="2000" dirty="0"/>
              <a:t>tj. vlnová délka</a:t>
            </a:r>
            <a:r>
              <a:rPr lang="en-GB" altLang="cs-CZ" sz="2000" dirty="0"/>
              <a:t> 11</a:t>
            </a:r>
            <a:r>
              <a:rPr lang="cs-CZ" altLang="cs-CZ" sz="2000" dirty="0"/>
              <a:t>,</a:t>
            </a:r>
            <a:r>
              <a:rPr lang="en-GB" altLang="cs-CZ" sz="2000" dirty="0"/>
              <a:t>06 m), 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b="1" dirty="0"/>
              <a:t>Ultrakrátkovlnná diatermie</a:t>
            </a:r>
            <a:r>
              <a:rPr lang="en-GB" altLang="cs-CZ" sz="2000" b="1" dirty="0"/>
              <a:t> </a:t>
            </a:r>
            <a:r>
              <a:rPr lang="en-GB" altLang="cs-CZ" sz="2000" dirty="0"/>
              <a:t>433</a:t>
            </a:r>
            <a:r>
              <a:rPr lang="cs-CZ" altLang="cs-CZ" sz="2000" dirty="0"/>
              <a:t>,</a:t>
            </a:r>
            <a:r>
              <a:rPr lang="en-GB" altLang="cs-CZ" sz="2000" dirty="0"/>
              <a:t>92 MHz (69 cm), 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b="1" dirty="0"/>
              <a:t>Terapie pomocí mikrovln</a:t>
            </a:r>
            <a:r>
              <a:rPr lang="en-GB" altLang="cs-CZ" sz="2000" dirty="0"/>
              <a:t> 2 400 </a:t>
            </a:r>
            <a:r>
              <a:rPr lang="cs-CZ" altLang="cs-CZ" sz="2000" dirty="0"/>
              <a:t>nebo</a:t>
            </a:r>
            <a:r>
              <a:rPr lang="en-GB" altLang="cs-CZ" sz="2000" dirty="0"/>
              <a:t> 2 450 MHz (12</a:t>
            </a:r>
            <a:r>
              <a:rPr lang="cs-CZ" altLang="cs-CZ" sz="2000" dirty="0"/>
              <a:t>,</a:t>
            </a:r>
            <a:r>
              <a:rPr lang="en-GB" altLang="cs-CZ" sz="2000" dirty="0"/>
              <a:t>4 </a:t>
            </a:r>
            <a:r>
              <a:rPr lang="cs-CZ" altLang="cs-CZ" sz="2000" dirty="0"/>
              <a:t>nebo</a:t>
            </a:r>
            <a:r>
              <a:rPr lang="en-GB" altLang="cs-CZ" sz="2000" dirty="0"/>
              <a:t> 12,25 cm) .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/>
              <a:t>Terapie pomocí VF proudů umožňuje hloubkové prohřívání</a:t>
            </a:r>
            <a:r>
              <a:rPr lang="en-GB" altLang="cs-CZ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1992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číslo snímku 5">
            <a:extLst>
              <a:ext uri="{FF2B5EF4-FFF2-40B4-BE49-F238E27FC236}">
                <a16:creationId xmlns:a16="http://schemas.microsoft.com/office/drawing/2014/main" id="{6369ABBC-1D13-420B-B399-44C85BFD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D5EB03-D212-4CAE-90F3-6064EB0C6A55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cs-CZ" sz="14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791A9554-1EB8-4966-BD0A-095B4F83B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31360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Tři způsoby aplikace VF proudů</a:t>
            </a:r>
            <a:r>
              <a:rPr lang="en-GB" altLang="cs-CZ" dirty="0"/>
              <a:t>: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6441D721-8F8E-4C82-B8D9-DF5B6CE05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6952" y="1600200"/>
            <a:ext cx="9574924" cy="48529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1. </a:t>
            </a:r>
            <a:r>
              <a:rPr lang="cs-CZ" altLang="cs-CZ" sz="2400" dirty="0"/>
              <a:t>Tkáň je zapojena do elektrického obvodu jako </a:t>
            </a:r>
            <a:r>
              <a:rPr lang="cs-CZ" altLang="cs-CZ" sz="2400" b="1" dirty="0"/>
              <a:t>odpor</a:t>
            </a:r>
            <a:r>
              <a:rPr lang="en-GB" altLang="cs-CZ" sz="2400" dirty="0"/>
              <a:t> </a:t>
            </a:r>
            <a:r>
              <a:rPr lang="cs-CZ" altLang="cs-CZ" sz="2400" dirty="0"/>
              <a:t>pomocí kontaktních elektrod</a:t>
            </a:r>
            <a:r>
              <a:rPr lang="en-GB" altLang="cs-CZ" sz="2400" dirty="0"/>
              <a:t> – </a:t>
            </a:r>
            <a:r>
              <a:rPr lang="cs-CZ" altLang="cs-CZ" sz="2400" dirty="0"/>
              <a:t>klasická diatermie</a:t>
            </a:r>
            <a:r>
              <a:rPr lang="en-GB" altLang="cs-CZ" sz="2400" dirty="0"/>
              <a:t>. </a:t>
            </a:r>
            <a:r>
              <a:rPr lang="cs-CZ" altLang="cs-CZ" sz="2400" dirty="0"/>
              <a:t>Dnes se v praxi nepoužívá</a:t>
            </a:r>
            <a:r>
              <a:rPr lang="en-GB" altLang="cs-CZ" sz="2400" dirty="0"/>
              <a:t>.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8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2. </a:t>
            </a:r>
            <a:r>
              <a:rPr lang="cs-CZ" altLang="cs-CZ" sz="2400" dirty="0"/>
              <a:t>Tkáň zapojená jako </a:t>
            </a:r>
            <a:r>
              <a:rPr lang="cs-CZ" altLang="cs-CZ" sz="2400" b="1" dirty="0"/>
              <a:t>dielektrikum</a:t>
            </a:r>
            <a:r>
              <a:rPr lang="cs-CZ" altLang="cs-CZ" sz="2400" dirty="0"/>
              <a:t> je umístěna mezi dvěma izolovanými elektrodami</a:t>
            </a:r>
            <a:r>
              <a:rPr lang="en-GB" altLang="cs-CZ" sz="2400" dirty="0"/>
              <a:t> – </a:t>
            </a:r>
            <a:r>
              <a:rPr lang="cs-CZ" altLang="cs-CZ" sz="2400" b="1" dirty="0"/>
              <a:t>ohřev v kondenzátorovém poli</a:t>
            </a:r>
            <a:r>
              <a:rPr lang="en-GB" altLang="cs-CZ" sz="2400" dirty="0"/>
              <a:t>. </a:t>
            </a:r>
            <a:r>
              <a:rPr lang="cs-CZ" altLang="cs-CZ" sz="2400" dirty="0"/>
              <a:t>Vznikající teplo je úměrné ztrátám v dielektriku</a:t>
            </a:r>
            <a:r>
              <a:rPr lang="en-GB" altLang="cs-CZ" sz="2400" dirty="0"/>
              <a:t>. </a:t>
            </a:r>
            <a:r>
              <a:rPr lang="cs-CZ" altLang="cs-CZ" sz="2400" dirty="0"/>
              <a:t>Množství tepla vznikajícího v podkožní tukové tkáni je menší než ve svalech</a:t>
            </a:r>
            <a:r>
              <a:rPr lang="en-GB" altLang="cs-CZ" sz="2400" dirty="0"/>
              <a:t>.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8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3. </a:t>
            </a:r>
            <a:r>
              <a:rPr lang="cs-CZ" altLang="cs-CZ" sz="2400" dirty="0"/>
              <a:t>Využití </a:t>
            </a:r>
            <a:r>
              <a:rPr lang="cs-CZ" altLang="cs-CZ" sz="2400" b="1" dirty="0"/>
              <a:t>vířivých proudů</a:t>
            </a:r>
            <a:r>
              <a:rPr lang="en-GB" altLang="cs-CZ" sz="2400" dirty="0"/>
              <a:t> </a:t>
            </a:r>
            <a:r>
              <a:rPr lang="cs-CZ" altLang="cs-CZ" sz="2400" dirty="0"/>
              <a:t>v magnetickém poli cívky</a:t>
            </a:r>
            <a:r>
              <a:rPr lang="en-GB" altLang="cs-CZ" sz="2400" dirty="0"/>
              <a:t> –</a:t>
            </a:r>
            <a:r>
              <a:rPr lang="en-GB" altLang="cs-CZ" sz="2400" b="1" dirty="0"/>
              <a:t> </a:t>
            </a:r>
            <a:r>
              <a:rPr lang="cs-CZ" altLang="cs-CZ" sz="2400" b="1" dirty="0"/>
              <a:t>ohřev indukcí</a:t>
            </a:r>
            <a:r>
              <a:rPr lang="en-GB" altLang="cs-CZ" sz="2400" dirty="0"/>
              <a:t>. </a:t>
            </a:r>
            <a:r>
              <a:rPr lang="cs-CZ" altLang="cs-CZ" sz="2400" dirty="0"/>
              <a:t>Izolovaný kabel je navinutý kolem končetiny nebo se k povrchu těla přikládá cívka</a:t>
            </a:r>
            <a:r>
              <a:rPr lang="en-GB" altLang="cs-CZ" sz="2400" dirty="0"/>
              <a:t>. </a:t>
            </a:r>
            <a:r>
              <a:rPr lang="cs-CZ" altLang="cs-CZ" sz="2400" dirty="0"/>
              <a:t>Kůže se zahřívá méně</a:t>
            </a:r>
            <a:r>
              <a:rPr lang="en-GB" altLang="cs-CZ" sz="2400" dirty="0"/>
              <a:t>, 2 cm </a:t>
            </a:r>
            <a:r>
              <a:rPr lang="cs-CZ" altLang="cs-CZ" sz="2400" dirty="0"/>
              <a:t>silná vrstva svalu snižuje ohřev na polovinu</a:t>
            </a:r>
            <a:r>
              <a:rPr lang="en-GB" alt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4551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číslo snímku 5">
            <a:extLst>
              <a:ext uri="{FF2B5EF4-FFF2-40B4-BE49-F238E27FC236}">
                <a16:creationId xmlns:a16="http://schemas.microsoft.com/office/drawing/2014/main" id="{A717F097-4567-466F-8356-BBF72804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C27BC1-DF2F-4C48-A9DF-07E8BE9C54E8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cs-CZ" sz="1400"/>
          </a:p>
        </p:txBody>
      </p:sp>
      <p:sp>
        <p:nvSpPr>
          <p:cNvPr id="51203" name="Rectangle 5">
            <a:extLst>
              <a:ext uri="{FF2B5EF4-FFF2-40B4-BE49-F238E27FC236}">
                <a16:creationId xmlns:a16="http://schemas.microsoft.com/office/drawing/2014/main" id="{F7AF24D0-FBDF-4235-A3B6-3745CC1E1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467366"/>
            <a:ext cx="7309903" cy="729386"/>
          </a:xfrm>
        </p:spPr>
        <p:txBody>
          <a:bodyPr/>
          <a:lstStyle/>
          <a:p>
            <a:pPr eaLnBrk="1" hangingPunct="1"/>
            <a:r>
              <a:rPr lang="cs-CZ" altLang="cs-CZ" dirty="0"/>
              <a:t>Různé způsoby VF diatermie</a:t>
            </a:r>
            <a:endParaRPr lang="en-GB" altLang="cs-CZ" dirty="0"/>
          </a:p>
        </p:txBody>
      </p:sp>
      <p:pic>
        <p:nvPicPr>
          <p:cNvPr id="51204" name="Picture 4" descr="47">
            <a:extLst>
              <a:ext uri="{FF2B5EF4-FFF2-40B4-BE49-F238E27FC236}">
                <a16:creationId xmlns:a16="http://schemas.microsoft.com/office/drawing/2014/main" id="{1A87CA29-706D-4031-8FCD-2704E98D6B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8549" y="2074869"/>
            <a:ext cx="8293801" cy="35586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885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číslo snímku 5">
            <a:extLst>
              <a:ext uri="{FF2B5EF4-FFF2-40B4-BE49-F238E27FC236}">
                <a16:creationId xmlns:a16="http://schemas.microsoft.com/office/drawing/2014/main" id="{FACF17C8-FDC0-406A-9659-CACFFBB0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C0CD85-FECA-45C4-AE92-F9396282A4C0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cs-CZ" sz="1400"/>
          </a:p>
        </p:txBody>
      </p:sp>
      <p:sp>
        <p:nvSpPr>
          <p:cNvPr id="53251" name="Rectangle 6">
            <a:extLst>
              <a:ext uri="{FF2B5EF4-FFF2-40B4-BE49-F238E27FC236}">
                <a16:creationId xmlns:a16="http://schemas.microsoft.com/office/drawing/2014/main" id="{C3633E9B-411F-4825-A6D4-126C52ABE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60972"/>
            <a:ext cx="7593683" cy="1045738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Krátkovlnná diatermie – ohřev v kondenzátorovém poli</a:t>
            </a:r>
            <a:endParaRPr lang="en-GB" altLang="cs-CZ" sz="3600" dirty="0"/>
          </a:p>
        </p:txBody>
      </p:sp>
      <p:pic>
        <p:nvPicPr>
          <p:cNvPr id="53252" name="Picture 14" descr="diatermie">
            <a:extLst>
              <a:ext uri="{FF2B5EF4-FFF2-40B4-BE49-F238E27FC236}">
                <a16:creationId xmlns:a16="http://schemas.microsoft.com/office/drawing/2014/main" id="{F4D2BAC9-EBDE-4EC3-931E-E61CB2FECA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1572" y="1660635"/>
            <a:ext cx="6095162" cy="45100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343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číslo snímku 5">
            <a:extLst>
              <a:ext uri="{FF2B5EF4-FFF2-40B4-BE49-F238E27FC236}">
                <a16:creationId xmlns:a16="http://schemas.microsoft.com/office/drawing/2014/main" id="{912C816D-9A02-4BD6-80B4-D5DF931D6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2CD886-00CE-4444-BDDD-51870CF46B87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cs-CZ" sz="14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F713DC71-305F-48A5-A082-7F73B192D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Terapie pomocí mikrovln</a:t>
            </a:r>
            <a:endParaRPr lang="en-GB" altLang="cs-CZ"/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3F97C2B-B3C8-4175-ACE7-016597180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1959" y="2276476"/>
            <a:ext cx="9154510" cy="348456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2800" dirty="0"/>
              <a:t>Zdroj</a:t>
            </a:r>
            <a:r>
              <a:rPr lang="en-GB" altLang="cs-CZ" sz="2800" dirty="0"/>
              <a:t>: magnetron. </a:t>
            </a:r>
            <a:r>
              <a:rPr lang="cs-CZ" altLang="cs-CZ" sz="2800" dirty="0"/>
              <a:t>Kmity elektromagnetického pole jsou přiváděny do zářiče</a:t>
            </a:r>
            <a:r>
              <a:rPr lang="en-GB" altLang="cs-CZ" sz="2800" dirty="0"/>
              <a:t> – </a:t>
            </a:r>
            <a:r>
              <a:rPr lang="cs-CZ" altLang="cs-CZ" sz="2800" dirty="0"/>
              <a:t>dipólu s reflektorem</a:t>
            </a:r>
            <a:r>
              <a:rPr lang="en-GB" altLang="cs-CZ" sz="2800" dirty="0"/>
              <a:t>. 1 cm </a:t>
            </a:r>
            <a:r>
              <a:rPr lang="cs-CZ" altLang="cs-CZ" sz="2800" dirty="0"/>
              <a:t>svalu snižuje intenzitu mikrovln na polovinu, poměr tvorby tepla mezi kůží a svaly je téměř vyrovnaný</a:t>
            </a:r>
            <a:r>
              <a:rPr lang="en-GB" altLang="cs-CZ" sz="2800" dirty="0"/>
              <a:t>. </a:t>
            </a:r>
            <a:endParaRPr lang="cs-CZ" altLang="cs-CZ" sz="28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2800" dirty="0"/>
              <a:t>Mikrovlny přivádějí elektricky nabité částice</a:t>
            </a:r>
            <a:r>
              <a:rPr lang="en-GB" altLang="cs-CZ" sz="2800" dirty="0"/>
              <a:t> (ion</a:t>
            </a:r>
            <a:r>
              <a:rPr lang="cs-CZ" altLang="cs-CZ" sz="2800" dirty="0"/>
              <a:t>ty</a:t>
            </a:r>
            <a:r>
              <a:rPr lang="en-GB" altLang="cs-CZ" sz="2800" dirty="0"/>
              <a:t>, dip</a:t>
            </a:r>
            <a:r>
              <a:rPr lang="cs-CZ" altLang="cs-CZ" sz="2800" dirty="0" err="1"/>
              <a:t>óly</a:t>
            </a:r>
            <a:r>
              <a:rPr lang="en-GB" altLang="cs-CZ" sz="2800" dirty="0"/>
              <a:t>) </a:t>
            </a:r>
            <a:r>
              <a:rPr lang="cs-CZ" altLang="cs-CZ" sz="2800" dirty="0"/>
              <a:t>do kmitavého pohybu, který se transformuje v teplo třením</a:t>
            </a:r>
            <a:r>
              <a:rPr lang="en-GB" altLang="cs-CZ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4804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číslo snímku 5">
            <a:extLst>
              <a:ext uri="{FF2B5EF4-FFF2-40B4-BE49-F238E27FC236}">
                <a16:creationId xmlns:a16="http://schemas.microsoft.com/office/drawing/2014/main" id="{A275FD9D-8FCC-437B-A307-3052490AA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D3C46D-359B-445C-8F6F-4E707856AFDD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cs-CZ" sz="1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8F9C7AB9-4F38-4825-B437-264BF15C7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41" y="430817"/>
            <a:ext cx="5523145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Mikrovlnná diatermie</a:t>
            </a:r>
            <a:endParaRPr lang="en-GB" altLang="cs-CZ" dirty="0"/>
          </a:p>
        </p:txBody>
      </p:sp>
      <p:pic>
        <p:nvPicPr>
          <p:cNvPr id="57348" name="Picture 5" descr="brd-dthm">
            <a:extLst>
              <a:ext uri="{FF2B5EF4-FFF2-40B4-BE49-F238E27FC236}">
                <a16:creationId xmlns:a16="http://schemas.microsoft.com/office/drawing/2014/main" id="{24E1A8F5-9775-4E43-97E9-C3A35E50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9" y="1341438"/>
            <a:ext cx="24669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6">
            <a:extLst>
              <a:ext uri="{FF2B5EF4-FFF2-40B4-BE49-F238E27FC236}">
                <a16:creationId xmlns:a16="http://schemas.microsoft.com/office/drawing/2014/main" id="{2EB734AA-54A4-4B84-BE49-DBD0092E6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6092826"/>
            <a:ext cx="2519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0"/>
              <a:t>(starší typ přístroje)</a:t>
            </a:r>
          </a:p>
        </p:txBody>
      </p:sp>
      <p:pic>
        <p:nvPicPr>
          <p:cNvPr id="57350" name="Picture 7" descr="mt3d">
            <a:extLst>
              <a:ext uri="{FF2B5EF4-FFF2-40B4-BE49-F238E27FC236}">
                <a16:creationId xmlns:a16="http://schemas.microsoft.com/office/drawing/2014/main" id="{E0A2B8F5-4B6B-41DE-989F-69212FA37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2" y="752030"/>
            <a:ext cx="3054623" cy="530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834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číslo snímku 5">
            <a:extLst>
              <a:ext uri="{FF2B5EF4-FFF2-40B4-BE49-F238E27FC236}">
                <a16:creationId xmlns:a16="http://schemas.microsoft.com/office/drawing/2014/main" id="{015103B4-6D5A-4426-8A19-6D78BA2CB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E9A710-3339-4945-AB20-348C7EE8B31F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cs-CZ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F1076D4F-A9B9-45E6-861C-F02B9954F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8800" y="287372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Možná rizika spojená s mikrovlnným a radiofrekvenčním zářením</a:t>
            </a:r>
            <a:endParaRPr lang="en-GB" altLang="cs-CZ" sz="3600" dirty="0"/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F4371BF0-AF4C-4FBA-826E-B4F6327D1F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199" y="1600200"/>
            <a:ext cx="8539655" cy="4148959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Účinky jsou především tepelné</a:t>
            </a:r>
            <a:r>
              <a:rPr lang="en-GB" altLang="cs-CZ" sz="2800" dirty="0"/>
              <a:t>. </a:t>
            </a:r>
            <a:endParaRPr lang="cs-CZ" altLang="cs-CZ" sz="28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800" dirty="0"/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Zdroje mikrovln</a:t>
            </a:r>
            <a:endParaRPr lang="en-GB" altLang="cs-CZ" sz="2400" dirty="0"/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Radar</a:t>
            </a:r>
            <a:r>
              <a:rPr lang="cs-CZ" altLang="cs-CZ" sz="2400" dirty="0"/>
              <a:t>y</a:t>
            </a:r>
            <a:endParaRPr lang="en-GB" altLang="cs-CZ" sz="2400" dirty="0"/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Mobilní telefony</a:t>
            </a:r>
            <a:endParaRPr lang="en-GB" altLang="cs-CZ" sz="2400" dirty="0"/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Rozhlasové a televizní vysílače</a:t>
            </a:r>
            <a:endParaRPr lang="en-GB" altLang="cs-CZ" sz="2400" dirty="0"/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Elektrická rozvodná síť</a:t>
            </a:r>
            <a:endParaRPr lang="en-GB" altLang="cs-CZ" sz="2400" dirty="0"/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Trolejová vedení</a:t>
            </a:r>
            <a:r>
              <a:rPr lang="en-GB" altLang="cs-CZ" sz="2400" dirty="0"/>
              <a:t> </a:t>
            </a:r>
            <a:endParaRPr lang="cs-CZ" altLang="cs-CZ" sz="2400" dirty="0"/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Některé studie popisující kancerogenní účinky mikrovln nebo nízkofrekvenčních elektromagnetických polí nebyly dostatečně ověřené</a:t>
            </a:r>
            <a:r>
              <a:rPr lang="en-GB" altLang="cs-CZ" sz="2400" dirty="0"/>
              <a:t>, </a:t>
            </a:r>
            <a:r>
              <a:rPr lang="cs-CZ" altLang="cs-CZ" sz="2400" dirty="0"/>
              <a:t>je však prozíravé omezovat expozice</a:t>
            </a:r>
            <a:r>
              <a:rPr lang="en-GB" alt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363852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číslo snímku 5">
            <a:extLst>
              <a:ext uri="{FF2B5EF4-FFF2-40B4-BE49-F238E27FC236}">
                <a16:creationId xmlns:a16="http://schemas.microsoft.com/office/drawing/2014/main" id="{0ACBFAB5-D85A-4E0B-8A8F-8276A1A9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CB43EB-858E-449F-8E8C-92FCC7208694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cs-CZ" sz="14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CB88D1AF-CD07-40D3-A728-C863A8615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2467" y="404814"/>
            <a:ext cx="5351189" cy="706437"/>
          </a:xfrm>
          <a:noFill/>
        </p:spPr>
        <p:txBody>
          <a:bodyPr/>
          <a:lstStyle/>
          <a:p>
            <a:pPr eaLnBrk="1" hangingPunct="1"/>
            <a:r>
              <a:rPr lang="cs-CZ" altLang="cs-CZ" dirty="0"/>
              <a:t>Ultrazvuková terapie</a:t>
            </a:r>
            <a:endParaRPr lang="en-GB" altLang="cs-CZ" dirty="0"/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D62B7968-CE7F-4D6E-A1FA-9D45154E6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0122" y="1111251"/>
            <a:ext cx="9923188" cy="525621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Ultrazvuková (UZ) terapie je založena na biologických účincích ultrazvukových (neelektrických) kmitů. Přesto se tato terapie někdy řadí mezi elektroterapeutické metody.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UZ terapeutický systém se skládá ze dvou hlavních částí: </a:t>
            </a:r>
            <a:r>
              <a:rPr lang="cs-CZ" altLang="cs-CZ" sz="2000" b="1" dirty="0"/>
              <a:t>generátoru</a:t>
            </a:r>
            <a:r>
              <a:rPr lang="cs-CZ" altLang="cs-CZ" sz="2000" dirty="0"/>
              <a:t> VF elektrického proudu a </a:t>
            </a:r>
            <a:r>
              <a:rPr lang="cs-CZ" altLang="cs-CZ" sz="2000" b="1" dirty="0"/>
              <a:t>aplikační hlavice</a:t>
            </a:r>
            <a:r>
              <a:rPr lang="cs-CZ" altLang="cs-CZ" sz="2000" dirty="0"/>
              <a:t>, tj. vlastního zdroje ultrazvuku tvořeného piezoelektrickým měničem.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V UZ terapii se používají frekvence 0,8 - 1 MHz, někdy až 3 MHz, s intenzitami typicky 0,5 - 1 W·cm</a:t>
            </a:r>
            <a:r>
              <a:rPr lang="cs-CZ" altLang="cs-CZ" sz="2000" baseline="30000" dirty="0"/>
              <a:t>-2</a:t>
            </a:r>
            <a:r>
              <a:rPr lang="cs-CZ" altLang="cs-CZ" sz="2000" dirty="0"/>
              <a:t> . Doby ozvučování bývají 5 - 15 min., v 5 - 10 opakováních. UZ lze aplikovat kontinuálně nebo v impulsech.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Hlavní léčebným mechanismem je </a:t>
            </a:r>
            <a:r>
              <a:rPr lang="cs-CZ" altLang="cs-CZ" sz="2000" b="1" dirty="0"/>
              <a:t>VF masáž</a:t>
            </a:r>
            <a:r>
              <a:rPr lang="cs-CZ" altLang="cs-CZ" sz="2000" dirty="0"/>
              <a:t> tkáně. Další účinky vyvolává </a:t>
            </a:r>
            <a:r>
              <a:rPr lang="cs-CZ" altLang="cs-CZ" sz="2000" b="1" dirty="0"/>
              <a:t>ohřev</a:t>
            </a:r>
            <a:r>
              <a:rPr lang="cs-CZ" altLang="cs-CZ" sz="2000" dirty="0"/>
              <a:t> tkáně (vedoucí k hyperémii) a některé </a:t>
            </a:r>
            <a:r>
              <a:rPr lang="cs-CZ" altLang="cs-CZ" sz="2000" b="1" dirty="0"/>
              <a:t>fyzikálně-chemické jevy</a:t>
            </a:r>
            <a:r>
              <a:rPr lang="cs-CZ" altLang="cs-CZ" sz="2000" dirty="0"/>
              <a:t>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Akustická vazba mezi hlavicí a tkání je zajišťována olejem nebo gelem (lokální aplikace), případně vodou (podvodní aplikace).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Hlavní indikace UZ terapie: chronická onemocnění kloubů, svalů a nervů. Jisté úspěchy byly zaznamenány i při hojení pooperačních ran a bércových vředů.</a:t>
            </a:r>
          </a:p>
        </p:txBody>
      </p:sp>
    </p:spTree>
    <p:extLst>
      <p:ext uri="{BB962C8B-B14F-4D97-AF65-F5344CB8AC3E}">
        <p14:creationId xmlns:p14="http://schemas.microsoft.com/office/powerpoint/2010/main" val="2386505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číslo snímku 6">
            <a:extLst>
              <a:ext uri="{FF2B5EF4-FFF2-40B4-BE49-F238E27FC236}">
                <a16:creationId xmlns:a16="http://schemas.microsoft.com/office/drawing/2014/main" id="{CD107472-4086-4BC5-A857-E4B6E0A31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9221D0-C49E-43EC-8C91-63B773CE1745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cs-CZ" sz="14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8C6BDEB9-3476-44BE-B2E1-2AC38F862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453971"/>
            <a:ext cx="6763407" cy="628650"/>
          </a:xfrm>
        </p:spPr>
        <p:txBody>
          <a:bodyPr/>
          <a:lstStyle/>
          <a:p>
            <a:pPr eaLnBrk="1" hangingPunct="1"/>
            <a:r>
              <a:rPr lang="en-GB" altLang="cs-CZ" dirty="0"/>
              <a:t>T</a:t>
            </a:r>
            <a:r>
              <a:rPr lang="cs-CZ" altLang="cs-CZ" dirty="0" err="1"/>
              <a:t>epelné</a:t>
            </a:r>
            <a:r>
              <a:rPr lang="cs-CZ" altLang="cs-CZ" dirty="0"/>
              <a:t> účinky ultrazvuku</a:t>
            </a:r>
            <a:endParaRPr lang="en-GB" altLang="cs-CZ" dirty="0"/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7E3E97CB-FA9D-42A4-90AA-2E1F8DA890D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66952" y="4292600"/>
            <a:ext cx="10811048" cy="179289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V UZ terapii je důležitá přeměna akustické energie na teplo. Ohřev tkání závisí na jejich fyzikálních vlastnostech a jejich krevním zásobení. K nejvyššímu ohřevu dochází na rozhraních mezi tkáněmi, které se od sebe silně odlišují akustickými impedancemi.  </a:t>
            </a:r>
            <a:endParaRPr lang="cs-CZ" altLang="cs-CZ" sz="22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Tepelné účinky UZ nelze uvažovat samostatně bez ohledu na jiné léčebné mechanismy (</a:t>
            </a:r>
            <a:r>
              <a:rPr lang="cs-CZ" altLang="cs-CZ" sz="2200" dirty="0" err="1"/>
              <a:t>mikromasáž</a:t>
            </a:r>
            <a:r>
              <a:rPr lang="cs-CZ" altLang="cs-CZ" sz="2200" dirty="0"/>
              <a:t> aj.)</a:t>
            </a:r>
          </a:p>
        </p:txBody>
      </p:sp>
      <p:pic>
        <p:nvPicPr>
          <p:cNvPr id="63493" name="Picture 10">
            <a:extLst>
              <a:ext uri="{FF2B5EF4-FFF2-40B4-BE49-F238E27FC236}">
                <a16:creationId xmlns:a16="http://schemas.microsoft.com/office/drawing/2014/main" id="{7D04F0FE-13D9-4305-9D94-3D62DDE50CF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04"/>
          <a:stretch>
            <a:fillRect/>
          </a:stretch>
        </p:blipFill>
        <p:spPr>
          <a:xfrm>
            <a:off x="3216275" y="1268413"/>
            <a:ext cx="5689600" cy="287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32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7">
            <a:extLst>
              <a:ext uri="{FF2B5EF4-FFF2-40B4-BE49-F238E27FC236}">
                <a16:creationId xmlns:a16="http://schemas.microsoft.com/office/drawing/2014/main" id="{D873CF5F-9016-4A8E-8F1D-AEA34C350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8C55A5-DE8B-4D87-8A96-5A5510B3E667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cs-CZ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50207057-F338-4232-9847-938421E48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260350"/>
            <a:ext cx="9544800" cy="1081088"/>
          </a:xfrm>
          <a:noFill/>
        </p:spPr>
        <p:txBody>
          <a:bodyPr/>
          <a:lstStyle/>
          <a:p>
            <a:pPr eaLnBrk="1" hangingPunct="1"/>
            <a:r>
              <a:rPr lang="cs-CZ" altLang="cs-CZ" dirty="0"/>
              <a:t>Terapie mechanickým působením - příklady</a:t>
            </a:r>
            <a:endParaRPr lang="en-GB" altLang="cs-CZ" dirty="0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B278A162-723A-489A-B582-636A5D445C4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09297" y="1973293"/>
            <a:ext cx="5384800" cy="4525963"/>
          </a:xfrm>
        </p:spPr>
        <p:txBody>
          <a:bodyPr/>
          <a:lstStyle/>
          <a:p>
            <a:pPr marL="0" algn="r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Masáže – ruční a strojové</a:t>
            </a:r>
            <a:endParaRPr lang="en-GB" altLang="cs-CZ" sz="2400" b="1" dirty="0"/>
          </a:p>
          <a:p>
            <a:pPr marL="0" algn="r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Změny v krevním oběhu, svalová relaxace</a:t>
            </a:r>
            <a:endParaRPr lang="en-GB" altLang="cs-CZ" sz="2400" dirty="0"/>
          </a:p>
          <a:p>
            <a:pPr marL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marL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2400" dirty="0"/>
          </a:p>
          <a:p>
            <a:pPr marL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2400" dirty="0"/>
          </a:p>
          <a:p>
            <a:pPr marL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Rehabilitační tělocvik</a:t>
            </a:r>
            <a:endParaRPr lang="en-GB" altLang="cs-CZ" sz="2400" b="1" dirty="0"/>
          </a:p>
          <a:p>
            <a:pPr marL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Zvyšování tělesné síly a pohyblivosti, psychické účinky</a:t>
            </a:r>
            <a:r>
              <a:rPr lang="en-GB" altLang="cs-CZ" sz="2400" dirty="0"/>
              <a:t>, </a:t>
            </a:r>
            <a:r>
              <a:rPr lang="cs-CZ" altLang="cs-CZ" sz="2400" dirty="0"/>
              <a:t>zlepšení držení těla</a:t>
            </a:r>
            <a:endParaRPr lang="en-GB" altLang="cs-CZ" sz="2400" dirty="0"/>
          </a:p>
        </p:txBody>
      </p:sp>
      <p:pic>
        <p:nvPicPr>
          <p:cNvPr id="11269" name="Picture 4" descr="massage6small">
            <a:extLst>
              <a:ext uri="{FF2B5EF4-FFF2-40B4-BE49-F238E27FC236}">
                <a16:creationId xmlns:a16="http://schemas.microsoft.com/office/drawing/2014/main" id="{CA9D4AEF-3D6B-46B3-ABB5-E18CE95E7A2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7801" y="1115613"/>
            <a:ext cx="3682999" cy="26277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11270" name="Picture 6" descr="Lecebny_telocvik">
            <a:extLst>
              <a:ext uri="{FF2B5EF4-FFF2-40B4-BE49-F238E27FC236}">
                <a16:creationId xmlns:a16="http://schemas.microsoft.com/office/drawing/2014/main" id="{5F23D886-EA77-4D16-AF40-11B04A9BB90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7801" y="3929668"/>
            <a:ext cx="3425496" cy="256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734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číslo snímku 8">
            <a:extLst>
              <a:ext uri="{FF2B5EF4-FFF2-40B4-BE49-F238E27FC236}">
                <a16:creationId xmlns:a16="http://schemas.microsoft.com/office/drawing/2014/main" id="{902E55E8-D030-445A-89EB-4170EBEC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E6346D-A115-408C-93A1-09F2BC9BEE14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cs-CZ" sz="14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D0C3DED1-AB22-460A-BC60-1DBAA189D62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981200" y="274639"/>
            <a:ext cx="8229600" cy="561975"/>
          </a:xfrm>
        </p:spPr>
        <p:txBody>
          <a:bodyPr/>
          <a:lstStyle/>
          <a:p>
            <a:pPr eaLnBrk="1" hangingPunct="1"/>
            <a:r>
              <a:rPr lang="cs-CZ" altLang="cs-CZ" dirty="0"/>
              <a:t>Ultrazvuková terapie</a:t>
            </a:r>
          </a:p>
        </p:txBody>
      </p:sp>
      <p:pic>
        <p:nvPicPr>
          <p:cNvPr id="65540" name="Picture 4" descr="ultrazvuk_v">
            <a:extLst>
              <a:ext uri="{FF2B5EF4-FFF2-40B4-BE49-F238E27FC236}">
                <a16:creationId xmlns:a16="http://schemas.microsoft.com/office/drawing/2014/main" id="{B5E691D4-E84D-4CD7-8F52-BA61435830D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1052513"/>
            <a:ext cx="5184775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65541" name="Picture 5" descr="sonic15">
            <a:extLst>
              <a:ext uri="{FF2B5EF4-FFF2-40B4-BE49-F238E27FC236}">
                <a16:creationId xmlns:a16="http://schemas.microsoft.com/office/drawing/2014/main" id="{11F0422F-205B-4BC3-B739-CC9C26381E6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5864" y="4581525"/>
            <a:ext cx="2016125" cy="187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65542" name="Picture 6" descr="sonopuls491UZ">
            <a:extLst>
              <a:ext uri="{FF2B5EF4-FFF2-40B4-BE49-F238E27FC236}">
                <a16:creationId xmlns:a16="http://schemas.microsoft.com/office/drawing/2014/main" id="{2A16AFB9-1E11-4AE2-A13B-78F1849A077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9963" y="1557338"/>
            <a:ext cx="2792412" cy="252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65543" name="Picture 7" descr="sonopuls591UZ">
            <a:extLst>
              <a:ext uri="{FF2B5EF4-FFF2-40B4-BE49-F238E27FC236}">
                <a16:creationId xmlns:a16="http://schemas.microsoft.com/office/drawing/2014/main" id="{004FEF4C-A84C-4221-9721-91A8017B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724400"/>
            <a:ext cx="29527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588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číslo snímku 5">
            <a:extLst>
              <a:ext uri="{FF2B5EF4-FFF2-40B4-BE49-F238E27FC236}">
                <a16:creationId xmlns:a16="http://schemas.microsoft.com/office/drawing/2014/main" id="{07B597B9-7AAD-4F9C-BBCC-09FE1FBCF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37A2CD-5F61-4508-BCBD-90BDF7E4C369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cs-CZ" sz="14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80E65A89-83BD-40FD-9AFE-FC0AD7317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9297" y="274638"/>
            <a:ext cx="9463417" cy="671293"/>
          </a:xfrm>
          <a:noFill/>
        </p:spPr>
        <p:txBody>
          <a:bodyPr/>
          <a:lstStyle/>
          <a:p>
            <a:pPr eaLnBrk="1" hangingPunct="1"/>
            <a:r>
              <a:rPr lang="cs-CZ" altLang="cs-CZ" sz="3600" dirty="0">
                <a:cs typeface="Times New Roman" panose="02020603050405020304" pitchFamily="18" charset="0"/>
              </a:rPr>
              <a:t>Účinky magnetických polí - magnetoterapie</a:t>
            </a:r>
            <a:endParaRPr lang="en-GB" altLang="cs-CZ" sz="3600" dirty="0">
              <a:cs typeface="Times New Roman" panose="02020603050405020304" pitchFamily="18" charset="0"/>
            </a:endParaRP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B9F576EE-8759-45C1-BCD4-59D13C29BC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669" y="1484314"/>
            <a:ext cx="10033171" cy="5157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Základní pojmy</a:t>
            </a:r>
            <a:r>
              <a:rPr lang="en-GB" altLang="cs-CZ" sz="2400" dirty="0"/>
              <a:t>: ma</a:t>
            </a:r>
            <a:r>
              <a:rPr lang="en-GB" altLang="cs-CZ" sz="2400" dirty="0">
                <a:cs typeface="Times New Roman" panose="02020603050405020304" pitchFamily="18" charset="0"/>
              </a:rPr>
              <a:t>gnetic</a:t>
            </a:r>
            <a:r>
              <a:rPr lang="cs-CZ" altLang="cs-CZ" sz="2400" dirty="0" err="1">
                <a:cs typeface="Times New Roman" panose="02020603050405020304" pitchFamily="18" charset="0"/>
              </a:rPr>
              <a:t>ká</a:t>
            </a:r>
            <a:r>
              <a:rPr lang="en-GB" altLang="cs-CZ" sz="2400" dirty="0"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cs typeface="Times New Roman" panose="02020603050405020304" pitchFamily="18" charset="0"/>
              </a:rPr>
              <a:t>pole</a:t>
            </a:r>
            <a:r>
              <a:rPr lang="en-GB" altLang="cs-CZ" sz="2400" dirty="0">
                <a:cs typeface="Times New Roman" panose="02020603050405020304" pitchFamily="18" charset="0"/>
              </a:rPr>
              <a:t>: static</a:t>
            </a:r>
            <a:r>
              <a:rPr lang="cs-CZ" altLang="cs-CZ" sz="2400" dirty="0" err="1">
                <a:cs typeface="Times New Roman" panose="02020603050405020304" pitchFamily="18" charset="0"/>
              </a:rPr>
              <a:t>ká</a:t>
            </a:r>
            <a:r>
              <a:rPr lang="en-GB" altLang="cs-CZ" sz="2400" dirty="0">
                <a:cs typeface="Times New Roman" panose="02020603050405020304" pitchFamily="18" charset="0"/>
              </a:rPr>
              <a:t>, </a:t>
            </a:r>
            <a:r>
              <a:rPr lang="cs-CZ" altLang="cs-CZ" sz="2400" dirty="0">
                <a:cs typeface="Times New Roman" panose="02020603050405020304" pitchFamily="18" charset="0"/>
              </a:rPr>
              <a:t>střídavá a pulsní</a:t>
            </a:r>
            <a:r>
              <a:rPr lang="en-GB" altLang="cs-CZ" sz="2400" dirty="0">
                <a:cs typeface="Times New Roman" panose="02020603050405020304" pitchFamily="18" charset="0"/>
              </a:rPr>
              <a:t>.</a:t>
            </a:r>
            <a:r>
              <a:rPr lang="cs-CZ" altLang="cs-CZ" sz="2400" dirty="0">
                <a:cs typeface="Times New Roman" panose="02020603050405020304" pitchFamily="18" charset="0"/>
              </a:rPr>
              <a:t> Homogenní a nehomogenní magnetická pole</a:t>
            </a:r>
            <a:r>
              <a:rPr lang="en-GB" altLang="cs-CZ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400" dirty="0">
                <a:cs typeface="Times New Roman" panose="02020603050405020304" pitchFamily="18" charset="0"/>
              </a:rPr>
              <a:t>Magnetic</a:t>
            </a:r>
            <a:r>
              <a:rPr lang="cs-CZ" altLang="cs-CZ" sz="2400" dirty="0" err="1">
                <a:cs typeface="Times New Roman" panose="02020603050405020304" pitchFamily="18" charset="0"/>
              </a:rPr>
              <a:t>ká</a:t>
            </a:r>
            <a:r>
              <a:rPr lang="cs-CZ" altLang="cs-CZ" sz="2400" dirty="0">
                <a:cs typeface="Times New Roman" panose="02020603050405020304" pitchFamily="18" charset="0"/>
              </a:rPr>
              <a:t> indukce</a:t>
            </a:r>
            <a:r>
              <a:rPr lang="en-GB" altLang="cs-CZ" sz="2400" dirty="0">
                <a:cs typeface="Times New Roman" panose="02020603050405020304" pitchFamily="18" charset="0"/>
              </a:rPr>
              <a:t> B </a:t>
            </a:r>
            <a:r>
              <a:rPr lang="cs-CZ" altLang="cs-CZ" sz="2400" dirty="0">
                <a:cs typeface="Times New Roman" panose="02020603050405020304" pitchFamily="18" charset="0"/>
              </a:rPr>
              <a:t>závisí na </a:t>
            </a:r>
            <a:r>
              <a:rPr lang="en-GB" altLang="cs-CZ" sz="2400" i="1" dirty="0">
                <a:cs typeface="Times New Roman" panose="02020603050405020304" pitchFamily="18" charset="0"/>
              </a:rPr>
              <a:t>m</a:t>
            </a:r>
            <a:r>
              <a:rPr lang="en-GB" altLang="cs-CZ" sz="2400" i="1" dirty="0"/>
              <a:t>agnetic</a:t>
            </a:r>
            <a:r>
              <a:rPr lang="cs-CZ" altLang="cs-CZ" sz="2400" i="1" dirty="0" err="1"/>
              <a:t>ké</a:t>
            </a:r>
            <a:r>
              <a:rPr lang="en-GB" altLang="cs-CZ" sz="2400" i="1" dirty="0">
                <a:cs typeface="Times New Roman" panose="02020603050405020304" pitchFamily="18" charset="0"/>
              </a:rPr>
              <a:t> </a:t>
            </a:r>
            <a:r>
              <a:rPr lang="en-GB" altLang="cs-CZ" sz="2400" i="1" dirty="0" err="1">
                <a:cs typeface="Times New Roman" panose="02020603050405020304" pitchFamily="18" charset="0"/>
              </a:rPr>
              <a:t>permeabilit</a:t>
            </a:r>
            <a:r>
              <a:rPr lang="cs-CZ" altLang="cs-CZ" sz="2400" i="1" dirty="0">
                <a:cs typeface="Times New Roman" panose="02020603050405020304" pitchFamily="18" charset="0"/>
              </a:rPr>
              <a:t>ě</a:t>
            </a:r>
            <a:r>
              <a:rPr lang="en-GB" altLang="cs-CZ" sz="2400" i="1" dirty="0">
                <a:cs typeface="Times New Roman" panose="02020603050405020304" pitchFamily="18" charset="0"/>
              </a:rPr>
              <a:t> </a:t>
            </a:r>
            <a:r>
              <a:rPr lang="cs-CZ" altLang="cs-CZ" sz="2400" i="1" dirty="0">
                <a:cs typeface="Times New Roman" panose="02020603050405020304" pitchFamily="18" charset="0"/>
              </a:rPr>
              <a:t>prostředí</a:t>
            </a:r>
            <a:r>
              <a:rPr lang="en-GB" altLang="cs-CZ" sz="2400" dirty="0">
                <a:cs typeface="Times New Roman" panose="02020603050405020304" pitchFamily="18" charset="0"/>
              </a:rPr>
              <a:t> </a:t>
            </a:r>
            <a:r>
              <a:rPr lang="en-GB" altLang="cs-CZ" sz="2400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altLang="cs-CZ" sz="2400" dirty="0"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lnSpc>
                <a:spcPct val="100000"/>
              </a:lnSpc>
              <a:buFont typeface="Symbol" panose="05050102010706020507" pitchFamily="18" charset="2"/>
              <a:buChar char="m"/>
            </a:pPr>
            <a:r>
              <a:rPr lang="en-GB" altLang="cs-CZ" sz="2800" b="1" dirty="0"/>
              <a:t>= </a:t>
            </a:r>
            <a:r>
              <a:rPr lang="en-GB" altLang="cs-CZ" sz="2800" b="1" dirty="0">
                <a:latin typeface="Symbol" panose="05050102010706020507" pitchFamily="18" charset="2"/>
              </a:rPr>
              <a:t>m</a:t>
            </a:r>
            <a:r>
              <a:rPr lang="en-GB" altLang="cs-CZ" sz="2800" b="1" baseline="-25000" dirty="0"/>
              <a:t>r</a:t>
            </a:r>
            <a:r>
              <a:rPr lang="en-GB" altLang="cs-CZ" sz="2800" b="1" dirty="0">
                <a:latin typeface="Symbol" panose="05050102010706020507" pitchFamily="18" charset="2"/>
              </a:rPr>
              <a:t>m</a:t>
            </a:r>
            <a:r>
              <a:rPr lang="en-GB" altLang="cs-CZ" sz="2800" b="1" baseline="-25000" dirty="0"/>
              <a:t>0</a:t>
            </a:r>
            <a:endParaRPr lang="cs-CZ" altLang="cs-CZ" sz="2800" b="1" baseline="-25000" dirty="0"/>
          </a:p>
          <a:p>
            <a:pPr algn="ctr" eaLnBrk="1" hangingPunct="1">
              <a:lnSpc>
                <a:spcPct val="100000"/>
              </a:lnSpc>
              <a:buFont typeface="Symbol" panose="05050102010706020507" pitchFamily="18" charset="2"/>
              <a:buChar char="m"/>
            </a:pPr>
            <a:endParaRPr lang="en-GB" altLang="cs-CZ" sz="800" b="1" dirty="0"/>
          </a:p>
          <a:p>
            <a:pPr lvl="1" eaLnBrk="1" hangingPunct="1">
              <a:lnSpc>
                <a:spcPct val="100000"/>
              </a:lnSpc>
            </a:pPr>
            <a:r>
              <a:rPr lang="en-GB" altLang="cs-CZ" sz="1800" b="1" dirty="0">
                <a:cs typeface="Times New Roman" panose="02020603050405020304" pitchFamily="18" charset="0"/>
              </a:rPr>
              <a:t>Ferromagnetic</a:t>
            </a:r>
            <a:r>
              <a:rPr lang="cs-CZ" altLang="cs-CZ" sz="1800" b="1" dirty="0" err="1">
                <a:cs typeface="Times New Roman" panose="02020603050405020304" pitchFamily="18" charset="0"/>
              </a:rPr>
              <a:t>ké</a:t>
            </a:r>
            <a:r>
              <a:rPr lang="cs-CZ" altLang="cs-CZ" sz="1800" b="1" dirty="0">
                <a:cs typeface="Times New Roman" panose="02020603050405020304" pitchFamily="18" charset="0"/>
              </a:rPr>
              <a:t> látky</a:t>
            </a:r>
            <a:r>
              <a:rPr lang="en-GB" altLang="cs-CZ" sz="1800" b="1" dirty="0">
                <a:cs typeface="Times New Roman" panose="02020603050405020304" pitchFamily="18" charset="0"/>
              </a:rPr>
              <a:t> </a:t>
            </a:r>
            <a:r>
              <a:rPr lang="en-GB" altLang="cs-CZ" sz="1800" b="1" dirty="0"/>
              <a:t>- </a:t>
            </a:r>
            <a:r>
              <a:rPr lang="en-GB" altLang="cs-CZ" sz="1800" dirty="0" err="1">
                <a:latin typeface="Symbol" panose="05050102010706020507" pitchFamily="18" charset="2"/>
              </a:rPr>
              <a:t>m</a:t>
            </a:r>
            <a:r>
              <a:rPr lang="en-GB" altLang="cs-CZ" sz="1800" baseline="-25000" dirty="0" err="1"/>
              <a:t>r</a:t>
            </a:r>
            <a:r>
              <a:rPr lang="en-GB" altLang="cs-CZ" sz="1800" b="1" dirty="0"/>
              <a:t> </a:t>
            </a:r>
            <a:r>
              <a:rPr lang="en-GB" altLang="cs-CZ" sz="1800" b="1" dirty="0">
                <a:cs typeface="Arial" panose="020B0604020202020204" pitchFamily="34" charset="0"/>
              </a:rPr>
              <a:t>&gt;&gt;</a:t>
            </a:r>
            <a:r>
              <a:rPr lang="en-GB" altLang="cs-CZ" sz="1800" dirty="0">
                <a:cs typeface="Times New Roman" panose="02020603050405020304" pitchFamily="18" charset="0"/>
              </a:rPr>
              <a:t>1. </a:t>
            </a:r>
            <a:endParaRPr lang="en-GB" altLang="cs-CZ" sz="1800" dirty="0"/>
          </a:p>
          <a:p>
            <a:pPr lvl="1" eaLnBrk="1" hangingPunct="1">
              <a:lnSpc>
                <a:spcPct val="100000"/>
              </a:lnSpc>
            </a:pPr>
            <a:r>
              <a:rPr lang="en-GB" altLang="cs-CZ" sz="1800" b="1" dirty="0"/>
              <a:t>D</a:t>
            </a:r>
            <a:r>
              <a:rPr lang="en-GB" altLang="cs-CZ" sz="1800" b="1" dirty="0">
                <a:cs typeface="Times New Roman" panose="02020603050405020304" pitchFamily="18" charset="0"/>
              </a:rPr>
              <a:t>iamagnetic</a:t>
            </a:r>
            <a:r>
              <a:rPr lang="cs-CZ" altLang="cs-CZ" sz="1800" b="1" dirty="0" err="1">
                <a:cs typeface="Times New Roman" panose="02020603050405020304" pitchFamily="18" charset="0"/>
              </a:rPr>
              <a:t>ké</a:t>
            </a:r>
            <a:r>
              <a:rPr lang="cs-CZ" altLang="cs-CZ" sz="1800" b="1" dirty="0">
                <a:cs typeface="Times New Roman" panose="02020603050405020304" pitchFamily="18" charset="0"/>
              </a:rPr>
              <a:t> látky</a:t>
            </a:r>
            <a:r>
              <a:rPr lang="en-GB" altLang="cs-CZ" sz="1800" b="1" dirty="0"/>
              <a:t> - </a:t>
            </a:r>
            <a:r>
              <a:rPr lang="en-GB" altLang="cs-CZ" sz="1800" dirty="0" err="1">
                <a:latin typeface="Symbol" panose="05050102010706020507" pitchFamily="18" charset="2"/>
              </a:rPr>
              <a:t>m</a:t>
            </a:r>
            <a:r>
              <a:rPr lang="en-GB" altLang="cs-CZ" sz="1800" baseline="-25000" dirty="0" err="1"/>
              <a:t>r</a:t>
            </a:r>
            <a:r>
              <a:rPr lang="en-GB" altLang="cs-CZ" sz="1800" b="1" dirty="0"/>
              <a:t> </a:t>
            </a:r>
            <a:r>
              <a:rPr lang="cs-CZ" altLang="cs-CZ" sz="1800" dirty="0"/>
              <a:t>je mírně nižší než </a:t>
            </a:r>
            <a:r>
              <a:rPr lang="en-GB" altLang="cs-CZ" sz="1800" dirty="0">
                <a:cs typeface="Times New Roman" panose="02020603050405020304" pitchFamily="18" charset="0"/>
              </a:rPr>
              <a:t>1</a:t>
            </a:r>
            <a:endParaRPr lang="en-GB" altLang="cs-CZ" sz="1800" dirty="0"/>
          </a:p>
          <a:p>
            <a:pPr lvl="1" eaLnBrk="1" hangingPunct="1">
              <a:lnSpc>
                <a:spcPct val="100000"/>
              </a:lnSpc>
            </a:pPr>
            <a:r>
              <a:rPr lang="en-GB" altLang="cs-CZ" sz="1800" b="1" dirty="0"/>
              <a:t>P</a:t>
            </a:r>
            <a:r>
              <a:rPr lang="en-GB" altLang="cs-CZ" sz="1800" b="1" dirty="0">
                <a:cs typeface="Times New Roman" panose="02020603050405020304" pitchFamily="18" charset="0"/>
              </a:rPr>
              <a:t>aramagnetic</a:t>
            </a:r>
            <a:r>
              <a:rPr lang="cs-CZ" altLang="cs-CZ" sz="1800" b="1" dirty="0" err="1">
                <a:cs typeface="Times New Roman" panose="02020603050405020304" pitchFamily="18" charset="0"/>
              </a:rPr>
              <a:t>ké</a:t>
            </a:r>
            <a:r>
              <a:rPr lang="cs-CZ" altLang="cs-CZ" sz="1800" b="1" dirty="0">
                <a:cs typeface="Times New Roman" panose="02020603050405020304" pitchFamily="18" charset="0"/>
              </a:rPr>
              <a:t> látky</a:t>
            </a:r>
            <a:r>
              <a:rPr lang="en-GB" altLang="cs-CZ" sz="1800" dirty="0">
                <a:cs typeface="Times New Roman" panose="02020603050405020304" pitchFamily="18" charset="0"/>
              </a:rPr>
              <a:t> </a:t>
            </a:r>
            <a:r>
              <a:rPr lang="en-GB" altLang="cs-CZ" sz="1800" dirty="0"/>
              <a:t>- </a:t>
            </a:r>
            <a:r>
              <a:rPr lang="en-GB" altLang="cs-CZ" sz="1800" dirty="0" err="1">
                <a:latin typeface="Symbol" panose="05050102010706020507" pitchFamily="18" charset="2"/>
              </a:rPr>
              <a:t>m</a:t>
            </a:r>
            <a:r>
              <a:rPr lang="en-GB" altLang="cs-CZ" sz="1800" baseline="-25000" dirty="0" err="1"/>
              <a:t>r</a:t>
            </a:r>
            <a:r>
              <a:rPr lang="en-GB" altLang="cs-CZ" sz="1800" dirty="0"/>
              <a:t> </a:t>
            </a:r>
            <a:r>
              <a:rPr lang="cs-CZ" altLang="cs-CZ" sz="1800" dirty="0"/>
              <a:t>je mírně vyšší než </a:t>
            </a:r>
            <a:r>
              <a:rPr lang="en-GB" altLang="cs-CZ" sz="1800" dirty="0"/>
              <a:t>1</a:t>
            </a:r>
            <a:r>
              <a:rPr lang="en-GB" altLang="cs-CZ" sz="1800" dirty="0">
                <a:cs typeface="Times New Roman" panose="02020603050405020304" pitchFamily="18" charset="0"/>
              </a:rPr>
              <a:t>. 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cs-CZ" altLang="cs-CZ" sz="1800" dirty="0">
                <a:cs typeface="Times New Roman" panose="02020603050405020304" pitchFamily="18" charset="0"/>
              </a:rPr>
              <a:t>(</a:t>
            </a:r>
            <a:r>
              <a:rPr lang="cs-CZ" altLang="cs-CZ" sz="1800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cs-CZ" altLang="cs-CZ" sz="1800" baseline="-25000" dirty="0">
                <a:cs typeface="Times New Roman" panose="02020603050405020304" pitchFamily="18" charset="0"/>
              </a:rPr>
              <a:t>0</a:t>
            </a:r>
            <a:r>
              <a:rPr lang="cs-CZ" altLang="cs-CZ" sz="1800" dirty="0">
                <a:cs typeface="Times New Roman" panose="02020603050405020304" pitchFamily="18" charset="0"/>
              </a:rPr>
              <a:t> je permeabilita vakua – 4</a:t>
            </a:r>
            <a:r>
              <a:rPr lang="cs-CZ" altLang="cs-CZ" sz="1800" dirty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cs-CZ" altLang="cs-CZ" sz="1800" dirty="0">
                <a:cs typeface="Times New Roman" panose="02020603050405020304" pitchFamily="18" charset="0"/>
              </a:rPr>
              <a:t>·10</a:t>
            </a:r>
            <a:r>
              <a:rPr lang="cs-CZ" altLang="cs-CZ" sz="1800" baseline="30000" dirty="0">
                <a:cs typeface="Times New Roman" panose="02020603050405020304" pitchFamily="18" charset="0"/>
              </a:rPr>
              <a:t>-7</a:t>
            </a:r>
            <a:r>
              <a:rPr lang="cs-CZ" altLang="cs-CZ" sz="1800" dirty="0">
                <a:cs typeface="Times New Roman" panose="02020603050405020304" pitchFamily="18" charset="0"/>
              </a:rPr>
              <a:t> N·A</a:t>
            </a:r>
            <a:r>
              <a:rPr lang="cs-CZ" altLang="cs-CZ" sz="1800" baseline="30000" dirty="0">
                <a:cs typeface="Times New Roman" panose="02020603050405020304" pitchFamily="18" charset="0"/>
              </a:rPr>
              <a:t>-2</a:t>
            </a:r>
            <a:r>
              <a:rPr lang="cs-CZ" altLang="cs-CZ" sz="1800" dirty="0"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endParaRPr lang="en-GB" altLang="cs-CZ" sz="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Tkáně lidského organismu jsou složeny téměř výhradně z diamagnetických a paramagnetických látek</a:t>
            </a:r>
            <a:r>
              <a:rPr lang="en-GB" altLang="cs-CZ" sz="2000" dirty="0">
                <a:cs typeface="Times New Roman" panose="02020603050405020304" pitchFamily="18" charset="0"/>
              </a:rPr>
              <a:t>. </a:t>
            </a:r>
            <a:r>
              <a:rPr lang="cs-CZ" altLang="cs-CZ" sz="2000" dirty="0">
                <a:cs typeface="Times New Roman" panose="02020603050405020304" pitchFamily="18" charset="0"/>
              </a:rPr>
              <a:t>Magnetická pole mohou ve tkáních vyvolávat elektrická napětí a proudy</a:t>
            </a:r>
            <a:r>
              <a:rPr lang="en-GB" altLang="cs-CZ" sz="2000" dirty="0"/>
              <a:t> (</a:t>
            </a:r>
            <a:r>
              <a:rPr lang="cs-CZ" altLang="cs-CZ" sz="2000" dirty="0"/>
              <a:t>účinkem </a:t>
            </a:r>
            <a:r>
              <a:rPr lang="en-GB" altLang="cs-CZ" sz="2000" dirty="0">
                <a:cs typeface="Times New Roman" panose="02020603050405020304" pitchFamily="18" charset="0"/>
              </a:rPr>
              <a:t>Lorentz</a:t>
            </a:r>
            <a:r>
              <a:rPr lang="cs-CZ" altLang="cs-CZ" sz="2000" dirty="0">
                <a:cs typeface="Times New Roman" panose="02020603050405020304" pitchFamily="18" charset="0"/>
              </a:rPr>
              <a:t>ovy síly na pohybující se elektrické náboje nebo dle </a:t>
            </a:r>
            <a:r>
              <a:rPr lang="en-GB" altLang="cs-CZ" sz="2000" dirty="0">
                <a:cs typeface="Times New Roman" panose="02020603050405020304" pitchFamily="18" charset="0"/>
              </a:rPr>
              <a:t>Farada</a:t>
            </a:r>
            <a:r>
              <a:rPr lang="en-GB" altLang="cs-CZ" sz="2000" dirty="0"/>
              <a:t>y</a:t>
            </a:r>
            <a:r>
              <a:rPr lang="cs-CZ" altLang="cs-CZ" sz="2000" dirty="0"/>
              <a:t>ova zákona působením proměnlivého magnetického pole</a:t>
            </a:r>
            <a:r>
              <a:rPr lang="en-GB" altLang="cs-CZ" sz="2000" dirty="0">
                <a:cs typeface="Times New Roman" panose="02020603050405020304" pitchFamily="18" charset="0"/>
              </a:rPr>
              <a:t>). </a:t>
            </a:r>
            <a:r>
              <a:rPr lang="cs-CZ" altLang="cs-CZ" sz="2000" dirty="0">
                <a:cs typeface="Times New Roman" panose="02020603050405020304" pitchFamily="18" charset="0"/>
              </a:rPr>
              <a:t>Tato indukovaná napětí však jsou podstatně nižší než membránové potenciály</a:t>
            </a:r>
            <a:r>
              <a:rPr lang="en-GB" altLang="cs-CZ" sz="2000" dirty="0">
                <a:cs typeface="Times New Roman" panose="02020603050405020304" pitchFamily="18" charset="0"/>
              </a:rPr>
              <a:t>. </a:t>
            </a:r>
            <a:endParaRPr lang="en-GB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25796393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číslo snímku 5">
            <a:extLst>
              <a:ext uri="{FF2B5EF4-FFF2-40B4-BE49-F238E27FC236}">
                <a16:creationId xmlns:a16="http://schemas.microsoft.com/office/drawing/2014/main" id="{673FC0EA-1AD6-4D9A-8AEA-EDBA6982B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671F62-E548-48A3-8776-50B6C52CAB7D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cs-CZ" sz="14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99C548D4-2545-44FA-A51C-683D744B6C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2869" y="260351"/>
            <a:ext cx="9121556" cy="993775"/>
          </a:xfrm>
        </p:spPr>
        <p:txBody>
          <a:bodyPr/>
          <a:lstStyle/>
          <a:p>
            <a:pPr eaLnBrk="1" hangingPunct="1"/>
            <a:r>
              <a:rPr lang="en-GB" altLang="cs-CZ" sz="3600" dirty="0" err="1"/>
              <a:t>Magnetomechanic</a:t>
            </a:r>
            <a:r>
              <a:rPr lang="cs-CZ" altLang="cs-CZ" sz="3600" dirty="0" err="1"/>
              <a:t>ké</a:t>
            </a:r>
            <a:r>
              <a:rPr lang="cs-CZ" altLang="cs-CZ" sz="3600" dirty="0"/>
              <a:t> </a:t>
            </a:r>
            <a:r>
              <a:rPr lang="en-GB" altLang="cs-CZ" sz="3600" dirty="0"/>
              <a:t>a </a:t>
            </a:r>
            <a:r>
              <a:rPr lang="en-GB" altLang="cs-CZ" sz="3600" dirty="0" err="1"/>
              <a:t>magnetochemic</a:t>
            </a:r>
            <a:r>
              <a:rPr lang="cs-CZ" altLang="cs-CZ" sz="3600" dirty="0" err="1"/>
              <a:t>ké</a:t>
            </a:r>
            <a:r>
              <a:rPr lang="en-GB" altLang="cs-CZ" sz="3600" dirty="0"/>
              <a:t> </a:t>
            </a:r>
            <a:r>
              <a:rPr lang="cs-CZ" altLang="cs-CZ" sz="3600" dirty="0"/>
              <a:t>účinky</a:t>
            </a:r>
            <a:endParaRPr lang="en-GB" altLang="cs-CZ" sz="3600" dirty="0"/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3C64C5A0-6FB6-42B8-85D1-C8DAF40E22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2870" y="1484314"/>
            <a:ext cx="10152992" cy="4969023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cs typeface="Times New Roman" panose="02020603050405020304" pitchFamily="18" charset="0"/>
              </a:rPr>
              <a:t>V silném homogenním mg poli </a:t>
            </a:r>
            <a:r>
              <a:rPr lang="cs-CZ" altLang="cs-CZ" sz="2400" dirty="0"/>
              <a:t>se </a:t>
            </a:r>
            <a:r>
              <a:rPr lang="cs-CZ" altLang="cs-CZ" sz="2400" b="1" dirty="0">
                <a:cs typeface="Times New Roman" panose="02020603050405020304" pitchFamily="18" charset="0"/>
              </a:rPr>
              <a:t>orient</a:t>
            </a:r>
            <a:r>
              <a:rPr lang="cs-CZ" altLang="cs-CZ" sz="2400" b="1" dirty="0"/>
              <a:t>ují</a:t>
            </a:r>
            <a:r>
              <a:rPr lang="cs-CZ" altLang="cs-CZ" sz="2400" b="1" dirty="0"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cs typeface="Times New Roman" panose="02020603050405020304" pitchFamily="18" charset="0"/>
              </a:rPr>
              <a:t>diamagnetick</a:t>
            </a:r>
            <a:r>
              <a:rPr lang="cs-CZ" altLang="cs-CZ" sz="2400" dirty="0"/>
              <a:t>é</a:t>
            </a:r>
            <a:r>
              <a:rPr lang="cs-CZ" altLang="cs-CZ" sz="2400" dirty="0">
                <a:cs typeface="Times New Roman" panose="02020603050405020304" pitchFamily="18" charset="0"/>
              </a:rPr>
              <a:t> a paramagnetick</a:t>
            </a:r>
            <a:r>
              <a:rPr lang="cs-CZ" altLang="cs-CZ" sz="2400" dirty="0"/>
              <a:t>é</a:t>
            </a:r>
            <a:r>
              <a:rPr lang="cs-CZ" altLang="cs-CZ" sz="2400" dirty="0">
                <a:cs typeface="Times New Roman" panose="02020603050405020304" pitchFamily="18" charset="0"/>
              </a:rPr>
              <a:t> molekul</a:t>
            </a:r>
            <a:r>
              <a:rPr lang="cs-CZ" altLang="cs-CZ" sz="2400" dirty="0"/>
              <a:t>y, aby </a:t>
            </a:r>
            <a:r>
              <a:rPr lang="cs-CZ" altLang="cs-CZ" sz="2400" dirty="0">
                <a:cs typeface="Times New Roman" panose="02020603050405020304" pitchFamily="18" charset="0"/>
              </a:rPr>
              <a:t>minimaliz</a:t>
            </a:r>
            <a:r>
              <a:rPr lang="cs-CZ" altLang="cs-CZ" sz="2400" dirty="0"/>
              <a:t>ovaly</a:t>
            </a:r>
            <a:r>
              <a:rPr lang="cs-CZ" altLang="cs-CZ" sz="2400" dirty="0">
                <a:cs typeface="Times New Roman" panose="02020603050405020304" pitchFamily="18" charset="0"/>
              </a:rPr>
              <a:t> </a:t>
            </a:r>
            <a:r>
              <a:rPr lang="cs-CZ" altLang="cs-CZ" sz="2400" dirty="0"/>
              <a:t>svou</a:t>
            </a:r>
            <a:r>
              <a:rPr lang="cs-CZ" altLang="cs-CZ" sz="2400" dirty="0">
                <a:cs typeface="Times New Roman" panose="02020603050405020304" pitchFamily="18" charset="0"/>
              </a:rPr>
              <a:t> energii. V nehomogenních polích s vysokými gradienty dochází k translačnímu </a:t>
            </a:r>
            <a:r>
              <a:rPr lang="cs-CZ" altLang="cs-CZ" sz="2400" b="1" dirty="0">
                <a:cs typeface="Times New Roman" panose="02020603050405020304" pitchFamily="18" charset="0"/>
              </a:rPr>
              <a:t>pohybu </a:t>
            </a:r>
            <a:r>
              <a:rPr lang="cs-CZ" altLang="cs-CZ" sz="2400" dirty="0">
                <a:cs typeface="Times New Roman" panose="02020603050405020304" pitchFamily="18" charset="0"/>
              </a:rPr>
              <a:t>ferromagnetických látek</a:t>
            </a:r>
            <a:r>
              <a:rPr lang="cs-CZ" altLang="cs-CZ" sz="2400" dirty="0"/>
              <a:t> (</a:t>
            </a:r>
            <a:r>
              <a:rPr lang="cs-CZ" altLang="cs-CZ" sz="2400" dirty="0">
                <a:cs typeface="Times New Roman" panose="02020603050405020304" pitchFamily="18" charset="0"/>
              </a:rPr>
              <a:t>u živých organismů zanedbateln</a:t>
            </a:r>
            <a:r>
              <a:rPr lang="cs-CZ" altLang="cs-CZ" sz="2400" dirty="0"/>
              <a:t>é)</a:t>
            </a:r>
            <a:r>
              <a:rPr lang="cs-CZ" altLang="cs-CZ" sz="2400" dirty="0">
                <a:cs typeface="Times New Roman" panose="02020603050405020304" pitchFamily="18" charset="0"/>
              </a:rPr>
              <a:t>. </a:t>
            </a:r>
            <a:r>
              <a:rPr lang="cs-CZ" altLang="cs-CZ" sz="2400" dirty="0"/>
              <a:t>Silné m</a:t>
            </a:r>
            <a:r>
              <a:rPr lang="cs-CZ" altLang="cs-CZ" sz="2400" dirty="0">
                <a:cs typeface="Times New Roman" panose="02020603050405020304" pitchFamily="18" charset="0"/>
              </a:rPr>
              <a:t>g pole (</a:t>
            </a:r>
            <a:r>
              <a:rPr lang="cs-CZ" altLang="cs-CZ" sz="2400" dirty="0"/>
              <a:t>cca</a:t>
            </a:r>
            <a:r>
              <a:rPr lang="cs-CZ" altLang="cs-CZ" sz="2400" dirty="0">
                <a:cs typeface="Times New Roman" panose="02020603050405020304" pitchFamily="18" charset="0"/>
              </a:rPr>
              <a:t> 10</a:t>
            </a:r>
            <a:r>
              <a:rPr lang="cs-CZ" altLang="cs-CZ" sz="2400" baseline="30000" dirty="0">
                <a:cs typeface="Times New Roman" panose="02020603050405020304" pitchFamily="18" charset="0"/>
              </a:rPr>
              <a:t>6</a:t>
            </a:r>
            <a:r>
              <a:rPr lang="cs-CZ" altLang="cs-CZ" sz="2400" dirty="0">
                <a:cs typeface="Times New Roman" panose="02020603050405020304" pitchFamily="18" charset="0"/>
              </a:rPr>
              <a:t>  A·m</a:t>
            </a:r>
            <a:r>
              <a:rPr lang="cs-CZ" altLang="cs-CZ" sz="2400" baseline="30000" dirty="0">
                <a:cs typeface="Times New Roman" panose="02020603050405020304" pitchFamily="18" charset="0"/>
              </a:rPr>
              <a:t>-1</a:t>
            </a:r>
            <a:r>
              <a:rPr lang="cs-CZ" altLang="cs-CZ" sz="2400" dirty="0">
                <a:cs typeface="Times New Roman" panose="02020603050405020304" pitchFamily="18" charset="0"/>
              </a:rPr>
              <a:t>, resp. nad 1 T) sniž</a:t>
            </a:r>
            <a:r>
              <a:rPr lang="cs-CZ" altLang="cs-CZ" sz="2400" dirty="0"/>
              <a:t>uje</a:t>
            </a:r>
            <a:r>
              <a:rPr lang="cs-CZ" altLang="cs-CZ" sz="2400" dirty="0">
                <a:cs typeface="Times New Roman" panose="02020603050405020304" pitchFamily="18" charset="0"/>
              </a:rPr>
              <a:t> průtok laminárně proudící kapaliny v trubici</a:t>
            </a:r>
            <a:r>
              <a:rPr lang="cs-CZ" altLang="cs-CZ" sz="2400" dirty="0"/>
              <a:t>.</a:t>
            </a:r>
          </a:p>
          <a:p>
            <a:pPr eaLnBrk="1" hangingPunct="1"/>
            <a:r>
              <a:rPr lang="cs-CZ" altLang="cs-CZ" sz="2400" dirty="0"/>
              <a:t>Dle některých autorů</a:t>
            </a:r>
            <a:r>
              <a:rPr lang="cs-CZ" altLang="cs-CZ" sz="2400" dirty="0">
                <a:cs typeface="Times New Roman" panose="02020603050405020304" pitchFamily="18" charset="0"/>
              </a:rPr>
              <a:t> stálé mg pole vyšších intenzit metabolické pochody tlumí, proměnné mg pole stimuluje. Tyto změny  jsou </a:t>
            </a:r>
            <a:r>
              <a:rPr lang="cs-CZ" altLang="cs-CZ" sz="2400" dirty="0"/>
              <a:t>přechodné</a:t>
            </a:r>
            <a:r>
              <a:rPr lang="cs-CZ" altLang="cs-CZ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cs-CZ" altLang="cs-CZ" sz="2400" dirty="0">
                <a:cs typeface="Times New Roman" panose="02020603050405020304" pitchFamily="18" charset="0"/>
              </a:rPr>
              <a:t>Interakcí magnetických polí s lidskými tkáněmi se využívá diagnosticky</a:t>
            </a:r>
            <a:r>
              <a:rPr lang="cs-CZ" altLang="cs-CZ" sz="2400" dirty="0"/>
              <a:t> i</a:t>
            </a:r>
            <a:r>
              <a:rPr lang="cs-CZ" altLang="cs-CZ" sz="2400" dirty="0">
                <a:cs typeface="Times New Roman" panose="02020603050405020304" pitchFamily="18" charset="0"/>
              </a:rPr>
              <a:t> léčebně. Příkladem budiž </a:t>
            </a:r>
            <a:r>
              <a:rPr lang="cs-CZ" altLang="cs-CZ" sz="2400" dirty="0"/>
              <a:t>MRI a </a:t>
            </a:r>
            <a:r>
              <a:rPr lang="cs-CZ" altLang="cs-CZ" sz="2400" b="1" dirty="0">
                <a:cs typeface="Times New Roman" panose="02020603050405020304" pitchFamily="18" charset="0"/>
              </a:rPr>
              <a:t>magnetická stimulace mozku.</a:t>
            </a:r>
            <a:endParaRPr lang="en-GB" altLang="cs-CZ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2803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číslo snímku 8">
            <a:extLst>
              <a:ext uri="{FF2B5EF4-FFF2-40B4-BE49-F238E27FC236}">
                <a16:creationId xmlns:a16="http://schemas.microsoft.com/office/drawing/2014/main" id="{2C0A5AE8-07D2-42C7-A268-34197CA0C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E2F5F7-913B-4882-8E78-3605C362DA26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cs-CZ" sz="14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A648085F-B79B-4FF1-A4AC-95E78254C7B5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680576" y="326539"/>
            <a:ext cx="5051425" cy="792162"/>
          </a:xfrm>
        </p:spPr>
        <p:txBody>
          <a:bodyPr/>
          <a:lstStyle/>
          <a:p>
            <a:pPr eaLnBrk="1" hangingPunct="1"/>
            <a:r>
              <a:rPr lang="cs-CZ" altLang="cs-CZ" dirty="0"/>
              <a:t>Magnety v medicíně</a:t>
            </a: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78874320-1CD4-41D2-BD56-5073938900E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672264" y="5589588"/>
            <a:ext cx="3240087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  <p:txBody>
          <a:bodyPr/>
          <a:lstStyle/>
          <a:p>
            <a:pPr marL="0" indent="22225"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Transkraniální magnetická stimulace</a:t>
            </a:r>
          </a:p>
        </p:txBody>
      </p:sp>
      <p:pic>
        <p:nvPicPr>
          <p:cNvPr id="71685" name="Picture 4" descr="biotesla_2000">
            <a:extLst>
              <a:ext uri="{FF2B5EF4-FFF2-40B4-BE49-F238E27FC236}">
                <a16:creationId xmlns:a16="http://schemas.microsoft.com/office/drawing/2014/main" id="{D1A59CA2-256F-402F-B6F9-AC07CF6B7D6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5162" y="1211019"/>
            <a:ext cx="28575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71686" name="Picture 5" descr="BiStim Module">
            <a:extLst>
              <a:ext uri="{FF2B5EF4-FFF2-40B4-BE49-F238E27FC236}">
                <a16:creationId xmlns:a16="http://schemas.microsoft.com/office/drawing/2014/main" id="{D602DA84-5AB6-44FA-B892-6D5B98DB065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1" y="3860800"/>
            <a:ext cx="3529013" cy="2586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71687" name="Picture 6" descr="mesmtub">
            <a:extLst>
              <a:ext uri="{FF2B5EF4-FFF2-40B4-BE49-F238E27FC236}">
                <a16:creationId xmlns:a16="http://schemas.microsoft.com/office/drawing/2014/main" id="{8FD66ABE-0BBA-47B1-8317-9F1ED1E2FA6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19339" y="404812"/>
            <a:ext cx="2768600" cy="3529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sp>
        <p:nvSpPr>
          <p:cNvPr id="71688" name="Text Box 7">
            <a:extLst>
              <a:ext uri="{FF2B5EF4-FFF2-40B4-BE49-F238E27FC236}">
                <a16:creationId xmlns:a16="http://schemas.microsoft.com/office/drawing/2014/main" id="{A414669A-0A17-47BF-8BD1-503326AA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3284538"/>
            <a:ext cx="1944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cs-CZ" sz="1800" b="0" dirty="0" err="1"/>
              <a:t>Magnetoterap</a:t>
            </a:r>
            <a:r>
              <a:rPr lang="cs-CZ" altLang="cs-CZ" sz="1800" b="0" dirty="0" err="1"/>
              <a:t>ie</a:t>
            </a:r>
            <a:endParaRPr lang="en-GB" altLang="cs-CZ" sz="1800" b="0" dirty="0"/>
          </a:p>
        </p:txBody>
      </p:sp>
      <p:sp>
        <p:nvSpPr>
          <p:cNvPr id="71689" name="Text Box 8">
            <a:extLst>
              <a:ext uri="{FF2B5EF4-FFF2-40B4-BE49-F238E27FC236}">
                <a16:creationId xmlns:a16="http://schemas.microsoft.com/office/drawing/2014/main" id="{A06E9F61-49C7-4671-AA4C-335205F2E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2323" y="4031101"/>
            <a:ext cx="313213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800" b="0" dirty="0"/>
              <a:t>Biomagnetism</a:t>
            </a:r>
            <a:r>
              <a:rPr lang="cs-CZ" altLang="cs-CZ" sz="1800" b="0" dirty="0" err="1"/>
              <a:t>us</a:t>
            </a:r>
            <a:r>
              <a:rPr lang="cs-CZ" altLang="cs-CZ" sz="1800" b="0" dirty="0"/>
              <a:t> – šarlatánství </a:t>
            </a:r>
            <a:r>
              <a:rPr lang="en-US" altLang="cs-CZ" sz="1800" b="0" dirty="0"/>
              <a:t>Franz</a:t>
            </a:r>
            <a:r>
              <a:rPr lang="cs-CZ" altLang="cs-CZ" sz="1800" b="0" dirty="0"/>
              <a:t>e</a:t>
            </a:r>
            <a:r>
              <a:rPr lang="en-US" altLang="cs-CZ" sz="1800" b="0" dirty="0"/>
              <a:t> Messmer</a:t>
            </a:r>
            <a:r>
              <a:rPr lang="cs-CZ" altLang="cs-CZ" sz="1800" b="0" dirty="0"/>
              <a:t>a</a:t>
            </a:r>
            <a:r>
              <a:rPr lang="en-US" altLang="cs-CZ" sz="1800" b="0" dirty="0"/>
              <a:t> </a:t>
            </a:r>
            <a:r>
              <a:rPr lang="cs-CZ" altLang="cs-CZ" sz="1800" b="0" dirty="0"/>
              <a:t>před </a:t>
            </a:r>
            <a:r>
              <a:rPr lang="en-US" altLang="cs-CZ" sz="1800" b="0" dirty="0"/>
              <a:t>200 </a:t>
            </a:r>
            <a:r>
              <a:rPr lang="cs-CZ" altLang="cs-CZ" sz="1800" b="0" dirty="0"/>
              <a:t>lety</a:t>
            </a:r>
            <a:endParaRPr lang="en-GB" altLang="cs-CZ" sz="1800" b="0" dirty="0"/>
          </a:p>
        </p:txBody>
      </p:sp>
    </p:spTree>
    <p:extLst>
      <p:ext uri="{BB962C8B-B14F-4D97-AF65-F5344CB8AC3E}">
        <p14:creationId xmlns:p14="http://schemas.microsoft.com/office/powerpoint/2010/main" val="203609483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číslo snímku 7">
            <a:extLst>
              <a:ext uri="{FF2B5EF4-FFF2-40B4-BE49-F238E27FC236}">
                <a16:creationId xmlns:a16="http://schemas.microsoft.com/office/drawing/2014/main" id="{19565A4A-50F2-46EC-8B61-B9EA8E25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DF6497-98BE-4176-9D2C-275C5856716E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cs-CZ" sz="14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5A5ABCA3-8E79-48FF-A817-66469BF9D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7706" y="465137"/>
            <a:ext cx="8229600" cy="706438"/>
          </a:xfrm>
          <a:noFill/>
        </p:spPr>
        <p:txBody>
          <a:bodyPr/>
          <a:lstStyle/>
          <a:p>
            <a:pPr eaLnBrk="1" hangingPunct="1"/>
            <a:r>
              <a:rPr lang="cs-CZ" altLang="cs-CZ"/>
              <a:t>Léčba světlem - f</a:t>
            </a:r>
            <a:r>
              <a:rPr lang="en-US" altLang="cs-CZ"/>
              <a:t>ototerap</a:t>
            </a:r>
            <a:r>
              <a:rPr lang="cs-CZ" altLang="cs-CZ"/>
              <a:t>ie</a:t>
            </a:r>
            <a:endParaRPr lang="en-GB" altLang="cs-CZ"/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F89F76F2-0FAE-43F8-A318-5326FFA74D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112360" y="2598366"/>
            <a:ext cx="4422228" cy="29083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Ultrafialové</a:t>
            </a:r>
            <a:r>
              <a:rPr lang="en-US" altLang="cs-CZ" sz="2800" dirty="0"/>
              <a:t> (UV), </a:t>
            </a:r>
            <a:r>
              <a:rPr lang="cs-CZ" altLang="cs-CZ" sz="2800" dirty="0"/>
              <a:t>viditelné</a:t>
            </a:r>
            <a:r>
              <a:rPr lang="en-US" altLang="cs-CZ" sz="2800" dirty="0"/>
              <a:t> (VIS) a</a:t>
            </a:r>
            <a:r>
              <a:rPr lang="cs-CZ" altLang="cs-CZ" sz="2800" dirty="0"/>
              <a:t> infračervené </a:t>
            </a:r>
            <a:r>
              <a:rPr lang="en-US" altLang="cs-CZ" sz="2800" dirty="0"/>
              <a:t>(IR) </a:t>
            </a:r>
            <a:r>
              <a:rPr lang="cs-CZ" altLang="cs-CZ" sz="2800" dirty="0"/>
              <a:t>světelné zdroje se běžně využívají v medicíně</a:t>
            </a:r>
            <a:r>
              <a:rPr lang="en-US" altLang="cs-CZ" sz="2800" dirty="0"/>
              <a:t>,</a:t>
            </a:r>
            <a:r>
              <a:rPr lang="cs-CZ" altLang="cs-CZ" sz="2800" dirty="0"/>
              <a:t> zejména ve fyzikální léčbě</a:t>
            </a:r>
            <a:r>
              <a:rPr lang="en-US" altLang="cs-CZ" sz="2800" dirty="0"/>
              <a:t>.</a:t>
            </a:r>
            <a:endParaRPr lang="en-GB" altLang="cs-CZ" sz="2800" dirty="0"/>
          </a:p>
        </p:txBody>
      </p:sp>
      <p:pic>
        <p:nvPicPr>
          <p:cNvPr id="73733" name="Picture 4" descr="brdk-uvl">
            <a:extLst>
              <a:ext uri="{FF2B5EF4-FFF2-40B4-BE49-F238E27FC236}">
                <a16:creationId xmlns:a16="http://schemas.microsoft.com/office/drawing/2014/main" id="{AC1BFFA2-70D8-4C07-A4F6-04097FBC317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2126" y="780743"/>
            <a:ext cx="1820150" cy="29625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73734" name="Picture 6" descr="solux">
            <a:extLst>
              <a:ext uri="{FF2B5EF4-FFF2-40B4-BE49-F238E27FC236}">
                <a16:creationId xmlns:a16="http://schemas.microsoft.com/office/drawing/2014/main" id="{897C013F-5A8D-4282-8A5F-8CE03C2E0A3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4681" y="3923413"/>
            <a:ext cx="3560160" cy="2556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760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číslo snímku 5">
            <a:extLst>
              <a:ext uri="{FF2B5EF4-FFF2-40B4-BE49-F238E27FC236}">
                <a16:creationId xmlns:a16="http://schemas.microsoft.com/office/drawing/2014/main" id="{CD372B42-8AAA-4DFC-A05A-17C8EDB5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C24D9B-0690-4AFC-BFA1-5E02B0A1A7FF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cs-CZ" sz="14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0654383E-73CB-4721-8BBD-32FB82926C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4758" y="329406"/>
            <a:ext cx="4188372" cy="641175"/>
          </a:xfrm>
        </p:spPr>
        <p:txBody>
          <a:bodyPr/>
          <a:lstStyle/>
          <a:p>
            <a:pPr eaLnBrk="1" hangingPunct="1"/>
            <a:r>
              <a:rPr lang="cs-CZ" altLang="cs-CZ" dirty="0"/>
              <a:t>Světelné záření</a:t>
            </a:r>
            <a:endParaRPr lang="en-GB" altLang="cs-CZ" dirty="0"/>
          </a:p>
        </p:txBody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3F260BB8-6DF4-4F78-87AD-C25EC371FF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55835" y="1600200"/>
            <a:ext cx="10026868" cy="4997450"/>
          </a:xfrm>
        </p:spPr>
        <p:txBody>
          <a:bodyPr/>
          <a:lstStyle/>
          <a:p>
            <a:pPr eaLnBrk="1" hangingPunct="1"/>
            <a:r>
              <a:rPr lang="cs-CZ" altLang="cs-CZ" sz="2400" b="1" dirty="0"/>
              <a:t>ultrafialové</a:t>
            </a:r>
            <a:r>
              <a:rPr lang="cs-CZ" altLang="cs-CZ" sz="2400" dirty="0"/>
              <a:t>  (UV)  1- 380 </a:t>
            </a:r>
            <a:r>
              <a:rPr lang="cs-CZ" altLang="cs-CZ" sz="2400" dirty="0" err="1"/>
              <a:t>nm</a:t>
            </a:r>
            <a:r>
              <a:rPr lang="cs-CZ" altLang="cs-CZ" sz="2400" dirty="0"/>
              <a:t>:		</a:t>
            </a:r>
            <a:r>
              <a:rPr lang="cs-CZ" altLang="cs-CZ" sz="2400" b="1" dirty="0"/>
              <a:t>UV-A</a:t>
            </a:r>
            <a:r>
              <a:rPr lang="cs-CZ" altLang="cs-CZ" sz="2400" dirty="0"/>
              <a:t>	380 - 315 </a:t>
            </a:r>
            <a:r>
              <a:rPr lang="cs-CZ" altLang="cs-CZ" sz="2400" dirty="0" err="1"/>
              <a:t>nm</a:t>
            </a:r>
            <a:endParaRPr lang="cs-CZ" altLang="cs-CZ" sz="2400" b="1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dirty="0"/>
              <a:t>						UV-B</a:t>
            </a:r>
            <a:r>
              <a:rPr lang="cs-CZ" altLang="cs-CZ" sz="2400" dirty="0"/>
              <a:t> 	315 - 280 </a:t>
            </a:r>
            <a:r>
              <a:rPr lang="cs-CZ" altLang="cs-CZ" sz="2400" dirty="0" err="1"/>
              <a:t>nm</a:t>
            </a:r>
            <a:endParaRPr lang="cs-CZ" altLang="cs-CZ" sz="2400" b="1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dirty="0"/>
              <a:t>						UV-C</a:t>
            </a:r>
            <a:r>
              <a:rPr lang="cs-CZ" altLang="cs-CZ" sz="2400" dirty="0"/>
              <a:t> 	280 - 190 </a:t>
            </a:r>
            <a:r>
              <a:rPr lang="cs-CZ" altLang="cs-CZ" sz="2400" dirty="0" err="1"/>
              <a:t>nm</a:t>
            </a:r>
            <a:endParaRPr lang="cs-CZ" altLang="cs-CZ" sz="2400" dirty="0"/>
          </a:p>
          <a:p>
            <a:pPr eaLnBrk="1" hangingPunct="1"/>
            <a:r>
              <a:rPr lang="cs-CZ" altLang="cs-CZ" sz="2400" b="1" dirty="0"/>
              <a:t>viditelné </a:t>
            </a:r>
            <a:r>
              <a:rPr lang="cs-CZ" altLang="cs-CZ" sz="2400" dirty="0"/>
              <a:t>(VIS) 380 - 780 </a:t>
            </a:r>
            <a:r>
              <a:rPr lang="cs-CZ" altLang="cs-CZ" sz="2400" dirty="0" err="1"/>
              <a:t>nm</a:t>
            </a:r>
            <a:endParaRPr lang="cs-CZ" altLang="cs-CZ" sz="2400" dirty="0"/>
          </a:p>
          <a:p>
            <a:pPr eaLnBrk="1" hangingPunct="1"/>
            <a:r>
              <a:rPr lang="cs-CZ" altLang="cs-CZ" sz="2400" b="1" dirty="0"/>
              <a:t>infračervené</a:t>
            </a:r>
            <a:r>
              <a:rPr lang="cs-CZ" altLang="cs-CZ" sz="2400" dirty="0"/>
              <a:t> (IR) 0,780 - 1mm: 		</a:t>
            </a:r>
            <a:r>
              <a:rPr lang="cs-CZ" altLang="cs-CZ" sz="2400" b="1" dirty="0"/>
              <a:t>IR-A</a:t>
            </a:r>
            <a:r>
              <a:rPr lang="cs-CZ" altLang="cs-CZ" sz="2400" dirty="0"/>
              <a:t> 0,78 – 1,4 µm</a:t>
            </a:r>
            <a:endParaRPr lang="cs-CZ" altLang="cs-CZ" sz="2400" b="1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dirty="0"/>
              <a:t>					    	IR-B </a:t>
            </a:r>
            <a:r>
              <a:rPr lang="cs-CZ" altLang="cs-CZ" sz="2400" dirty="0"/>
              <a:t>1,4 – 3,0 µm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dirty="0"/>
              <a:t>					     	</a:t>
            </a:r>
            <a:r>
              <a:rPr lang="cs-CZ" altLang="cs-CZ" sz="2400" b="1" dirty="0"/>
              <a:t>IR-C</a:t>
            </a:r>
            <a:r>
              <a:rPr lang="cs-CZ" altLang="cs-CZ" sz="2400" dirty="0"/>
              <a:t> 3,0 µm – 1,0 mm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eaLnBrk="1" hangingPunct="1"/>
            <a:r>
              <a:rPr lang="cs-CZ" altLang="cs-CZ" sz="2400" dirty="0"/>
              <a:t>Z praktického hlediska ultrafialová oblast začíná vlnovou délkou 190 </a:t>
            </a:r>
            <a:r>
              <a:rPr lang="cs-CZ" altLang="cs-CZ" sz="2400" dirty="0" err="1"/>
              <a:t>nm</a:t>
            </a:r>
            <a:r>
              <a:rPr lang="cs-CZ" altLang="cs-CZ" sz="2400" dirty="0"/>
              <a:t>. Spektrální oblast 1 - 190 </a:t>
            </a:r>
            <a:r>
              <a:rPr lang="cs-CZ" altLang="cs-CZ" sz="2400" dirty="0" err="1"/>
              <a:t>nm</a:t>
            </a:r>
            <a:r>
              <a:rPr lang="cs-CZ" altLang="cs-CZ" sz="2400" dirty="0"/>
              <a:t> je tzv. vakuové UV záření. Je silně zeslabováno vzduchem, a proto se jeho biologické účinky vyskytují zřídka.</a:t>
            </a:r>
          </a:p>
        </p:txBody>
      </p:sp>
    </p:spTree>
    <p:extLst>
      <p:ext uri="{BB962C8B-B14F-4D97-AF65-F5344CB8AC3E}">
        <p14:creationId xmlns:p14="http://schemas.microsoft.com/office/powerpoint/2010/main" val="72230418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číslo snímku 5">
            <a:extLst>
              <a:ext uri="{FF2B5EF4-FFF2-40B4-BE49-F238E27FC236}">
                <a16:creationId xmlns:a16="http://schemas.microsoft.com/office/drawing/2014/main" id="{68C9601E-B1BB-421D-8976-04D072342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E92306-6443-4426-84B0-F7A475C97252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cs-CZ" sz="14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2ACC664D-1BD0-4CE7-897F-A618DB2B9C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083" y="348017"/>
            <a:ext cx="3442138" cy="668512"/>
          </a:xfrm>
        </p:spPr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Zdroje světla</a:t>
            </a:r>
            <a:endParaRPr lang="en-GB" altLang="cs-CZ" dirty="0">
              <a:cs typeface="Times New Roman" panose="02020603050405020304" pitchFamily="18" charset="0"/>
            </a:endParaRPr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990A9502-6649-4396-A39A-C9E80CD595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6083" y="1289435"/>
            <a:ext cx="10547131" cy="532923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>
                <a:cs typeface="Times New Roman" panose="02020603050405020304" pitchFamily="18" charset="0"/>
              </a:rPr>
              <a:t>Jediný významný přirozený zdroj světla je </a:t>
            </a:r>
            <a:r>
              <a:rPr lang="cs-CZ" altLang="cs-CZ" sz="2400" b="1" dirty="0">
                <a:cs typeface="Times New Roman" panose="02020603050405020304" pitchFamily="18" charset="0"/>
              </a:rPr>
              <a:t>Slunce</a:t>
            </a:r>
            <a:r>
              <a:rPr lang="en-GB" altLang="cs-CZ" sz="2400" dirty="0">
                <a:cs typeface="Times New Roman" panose="02020603050405020304" pitchFamily="18" charset="0"/>
              </a:rPr>
              <a:t>. </a:t>
            </a:r>
            <a:endParaRPr lang="en-GB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Jiné zdroje jsou umělé a každý z nich emituje pouze část optického spektra</a:t>
            </a:r>
            <a:r>
              <a:rPr lang="en-GB" altLang="cs-CZ" sz="2400" dirty="0"/>
              <a:t>: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2400" dirty="0"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b="1" dirty="0">
                <a:cs typeface="Times New Roman" panose="02020603050405020304" pitchFamily="18" charset="0"/>
              </a:rPr>
              <a:t>Horká tělesa</a:t>
            </a:r>
            <a:r>
              <a:rPr lang="en-GB" altLang="cs-CZ" sz="2400" b="1" dirty="0">
                <a:cs typeface="Times New Roman" panose="02020603050405020304" pitchFamily="18" charset="0"/>
              </a:rPr>
              <a:t>. </a:t>
            </a:r>
            <a:r>
              <a:rPr lang="cs-CZ" altLang="cs-CZ" sz="2400" dirty="0">
                <a:cs typeface="Times New Roman" panose="02020603050405020304" pitchFamily="18" charset="0"/>
              </a:rPr>
              <a:t>Vlnová</a:t>
            </a:r>
            <a:r>
              <a:rPr lang="en-GB" altLang="cs-CZ" sz="2400" dirty="0"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cs typeface="Times New Roman" panose="02020603050405020304" pitchFamily="18" charset="0"/>
              </a:rPr>
              <a:t>délka záření závisí na teplotě zdroje. Vyzařované spektrum je spojité</a:t>
            </a:r>
            <a:r>
              <a:rPr lang="en-GB" altLang="cs-CZ" sz="2400" dirty="0">
                <a:cs typeface="Times New Roman" panose="02020603050405020304" pitchFamily="18" charset="0"/>
              </a:rPr>
              <a:t>. </a:t>
            </a:r>
            <a:r>
              <a:rPr lang="cs-CZ" altLang="cs-CZ" sz="2400" dirty="0">
                <a:cs typeface="Times New Roman" panose="02020603050405020304" pitchFamily="18" charset="0"/>
              </a:rPr>
              <a:t>Žárovky a různé zdroje sálavého tepla</a:t>
            </a:r>
            <a:r>
              <a:rPr lang="en-GB" altLang="cs-CZ" sz="2400" dirty="0">
                <a:cs typeface="Times New Roman" panose="02020603050405020304" pitchFamily="18" charset="0"/>
              </a:rPr>
              <a:t>.</a:t>
            </a:r>
            <a:endParaRPr lang="cs-CZ" altLang="cs-CZ" sz="2400" dirty="0"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b="1" dirty="0">
                <a:cs typeface="Times New Roman" panose="02020603050405020304" pitchFamily="18" charset="0"/>
              </a:rPr>
              <a:t>Luminiscenční zdroje</a:t>
            </a:r>
            <a:r>
              <a:rPr lang="en-GB" altLang="cs-CZ" sz="2400" b="1" dirty="0">
                <a:cs typeface="Times New Roman" panose="02020603050405020304" pitchFamily="18" charset="0"/>
              </a:rPr>
              <a:t> </a:t>
            </a:r>
            <a:r>
              <a:rPr lang="en-GB" altLang="cs-CZ" sz="2400" dirty="0">
                <a:cs typeface="Times New Roman" panose="02020603050405020304" pitchFamily="18" charset="0"/>
              </a:rPr>
              <a:t>(</a:t>
            </a:r>
            <a:r>
              <a:rPr lang="cs-CZ" altLang="cs-CZ" sz="2400" dirty="0">
                <a:cs typeface="Times New Roman" panose="02020603050405020304" pitchFamily="18" charset="0"/>
              </a:rPr>
              <a:t>zářivky a výbojky</a:t>
            </a:r>
            <a:r>
              <a:rPr lang="en-GB" altLang="cs-CZ" sz="2400" dirty="0">
                <a:cs typeface="Times New Roman" panose="02020603050405020304" pitchFamily="18" charset="0"/>
              </a:rPr>
              <a:t>). </a:t>
            </a:r>
            <a:r>
              <a:rPr lang="cs-CZ" altLang="cs-CZ" sz="2400" dirty="0">
                <a:cs typeface="Times New Roman" panose="02020603050405020304" pitchFamily="18" charset="0"/>
              </a:rPr>
              <a:t>Jejich principem jsou </a:t>
            </a:r>
            <a:r>
              <a:rPr lang="cs-CZ" altLang="cs-CZ" sz="2400" dirty="0" err="1">
                <a:cs typeface="Times New Roman" panose="02020603050405020304" pitchFamily="18" charset="0"/>
              </a:rPr>
              <a:t>deexcitační</a:t>
            </a:r>
            <a:r>
              <a:rPr lang="cs-CZ" altLang="cs-CZ" sz="2400" dirty="0">
                <a:cs typeface="Times New Roman" panose="02020603050405020304" pitchFamily="18" charset="0"/>
              </a:rPr>
              <a:t> procesy u atomů a molekul</a:t>
            </a:r>
            <a:r>
              <a:rPr lang="en-GB" altLang="cs-CZ" sz="2400" dirty="0">
                <a:cs typeface="Times New Roman" panose="02020603050405020304" pitchFamily="18" charset="0"/>
              </a:rPr>
              <a:t>. </a:t>
            </a:r>
            <a:r>
              <a:rPr lang="cs-CZ" altLang="cs-CZ" sz="2400" dirty="0">
                <a:cs typeface="Times New Roman" panose="02020603050405020304" pitchFamily="18" charset="0"/>
              </a:rPr>
              <a:t>Spektrum těchto zdrojů může být čárové.</a:t>
            </a: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2400" dirty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dirty="0">
                <a:cs typeface="Times New Roman" panose="02020603050405020304" pitchFamily="18" charset="0"/>
              </a:rPr>
              <a:t>Oba tyto typy zdrojů emitují nekoherentní záření</a:t>
            </a:r>
            <a:r>
              <a:rPr lang="en-GB" altLang="cs-CZ" sz="2400" dirty="0">
                <a:cs typeface="Times New Roman" panose="02020603050405020304" pitchFamily="18" charset="0"/>
              </a:rPr>
              <a:t>.</a:t>
            </a:r>
            <a:endParaRPr lang="cs-CZ" altLang="cs-CZ" sz="2400" dirty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>
                <a:cs typeface="Times New Roman" panose="02020603050405020304" pitchFamily="18" charset="0"/>
              </a:rPr>
              <a:t>Jediný umělý zdroj intenzivního koherentního světla je </a:t>
            </a:r>
            <a:r>
              <a:rPr lang="en-GB" altLang="cs-CZ" sz="2400" b="1" dirty="0">
                <a:cs typeface="Times New Roman" panose="02020603050405020304" pitchFamily="18" charset="0"/>
              </a:rPr>
              <a:t>laser</a:t>
            </a:r>
            <a:r>
              <a:rPr lang="en-GB" altLang="cs-CZ" sz="2400" dirty="0">
                <a:cs typeface="Times New Roman" panose="02020603050405020304" pitchFamily="18" charset="0"/>
              </a:rPr>
              <a:t>.</a:t>
            </a:r>
            <a:endParaRPr lang="en-GB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34434328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číslo snímku 7">
            <a:extLst>
              <a:ext uri="{FF2B5EF4-FFF2-40B4-BE49-F238E27FC236}">
                <a16:creationId xmlns:a16="http://schemas.microsoft.com/office/drawing/2014/main" id="{344BCF2C-532A-4CF1-9C0A-2A8DE285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5B52C5-77F7-4FC8-AA2E-10378D2B10E9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GB" altLang="cs-CZ" sz="1400"/>
          </a:p>
        </p:txBody>
      </p:sp>
      <p:pic>
        <p:nvPicPr>
          <p:cNvPr id="79875" name="Picture 2" descr="1919%20fremont%20street%20neon">
            <a:extLst>
              <a:ext uri="{FF2B5EF4-FFF2-40B4-BE49-F238E27FC236}">
                <a16:creationId xmlns:a16="http://schemas.microsoft.com/office/drawing/2014/main" id="{8DA4AA1C-96E1-4B7C-935B-14873654829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89892" y="3455813"/>
            <a:ext cx="2270125" cy="3024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sp>
        <p:nvSpPr>
          <p:cNvPr id="79876" name="Rectangle 3">
            <a:extLst>
              <a:ext uri="{FF2B5EF4-FFF2-40B4-BE49-F238E27FC236}">
                <a16:creationId xmlns:a16="http://schemas.microsoft.com/office/drawing/2014/main" id="{618CF783-39C6-475A-AA19-149BD02D2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78000"/>
            <a:ext cx="6448097" cy="922337"/>
          </a:xfrm>
        </p:spPr>
        <p:txBody>
          <a:bodyPr/>
          <a:lstStyle/>
          <a:p>
            <a:pPr eaLnBrk="1" hangingPunct="1"/>
            <a:r>
              <a:rPr lang="cs-CZ" altLang="cs-CZ" dirty="0"/>
              <a:t>Zdroje viditelného světla</a:t>
            </a:r>
            <a:endParaRPr lang="en-GB" altLang="cs-CZ" dirty="0"/>
          </a:p>
        </p:txBody>
      </p:sp>
      <p:pic>
        <p:nvPicPr>
          <p:cNvPr id="79877" name="Picture 4" descr="lamps">
            <a:extLst>
              <a:ext uri="{FF2B5EF4-FFF2-40B4-BE49-F238E27FC236}">
                <a16:creationId xmlns:a16="http://schemas.microsoft.com/office/drawing/2014/main" id="{1616775B-8F64-43E1-A180-2943B97F32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6493" y="1200833"/>
            <a:ext cx="3744912" cy="3427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79878" name="Picture 5" descr="laser-coh">
            <a:extLst>
              <a:ext uri="{FF2B5EF4-FFF2-40B4-BE49-F238E27FC236}">
                <a16:creationId xmlns:a16="http://schemas.microsoft.com/office/drawing/2014/main" id="{BFF8D256-64C8-413B-874B-BA7939BB3AB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8" y="1557339"/>
            <a:ext cx="1884362" cy="1944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sp>
        <p:nvSpPr>
          <p:cNvPr id="79879" name="Text Box 7">
            <a:extLst>
              <a:ext uri="{FF2B5EF4-FFF2-40B4-BE49-F238E27FC236}">
                <a16:creationId xmlns:a16="http://schemas.microsoft.com/office/drawing/2014/main" id="{3A7FCE44-9EDD-4BC1-8D7A-5BACF6C55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521450"/>
            <a:ext cx="5795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b="0"/>
              <a:t>http://solarscience.msfc.nasa.gov/predict.shtml</a:t>
            </a:r>
            <a:endParaRPr lang="cs-CZ" altLang="cs-CZ" sz="3200" b="0"/>
          </a:p>
        </p:txBody>
      </p:sp>
      <p:pic>
        <p:nvPicPr>
          <p:cNvPr id="79880" name="Picture 10" descr="http://solarscience.msfc.nasa.gov/images/ssn_predict_l.gif">
            <a:extLst>
              <a:ext uri="{FF2B5EF4-FFF2-40B4-BE49-F238E27FC236}">
                <a16:creationId xmlns:a16="http://schemas.microsoft.com/office/drawing/2014/main" id="{21C242F9-F03B-4085-B911-AA49756BA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06" y="3635613"/>
            <a:ext cx="34559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50007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číslo snímku 5">
            <a:extLst>
              <a:ext uri="{FF2B5EF4-FFF2-40B4-BE49-F238E27FC236}">
                <a16:creationId xmlns:a16="http://schemas.microsoft.com/office/drawing/2014/main" id="{3DB4ACDC-169F-4CAF-B8D8-E478E9ACB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3AF882-6948-4489-9F76-7E598E87FF9D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GB" altLang="cs-CZ" sz="14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9DFBBBFE-1C57-4E57-BABB-00A5D7148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2566" y="274638"/>
            <a:ext cx="9128234" cy="1066800"/>
          </a:xfrm>
        </p:spPr>
        <p:txBody>
          <a:bodyPr/>
          <a:lstStyle/>
          <a:p>
            <a:pPr eaLnBrk="1" hangingPunct="1"/>
            <a:r>
              <a:rPr lang="cs-CZ" altLang="cs-CZ" sz="3600" dirty="0">
                <a:cs typeface="Times New Roman" panose="02020603050405020304" pitchFamily="18" charset="0"/>
              </a:rPr>
              <a:t>Molekulární mechanismy biologických účinků světla</a:t>
            </a:r>
          </a:p>
        </p:txBody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808F118D-97D4-4290-8B6D-4CAA847C61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0429" y="1557339"/>
            <a:ext cx="9774620" cy="496728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Energie </a:t>
            </a:r>
            <a:r>
              <a:rPr lang="cs-CZ" altLang="cs-CZ" sz="2000" b="1" dirty="0"/>
              <a:t>jednotlivých atomů </a:t>
            </a:r>
            <a:r>
              <a:rPr lang="cs-CZ" altLang="cs-CZ" sz="2000" dirty="0"/>
              <a:t>závisí na jejich elektronové konfiguraci</a:t>
            </a:r>
            <a:r>
              <a:rPr lang="cs-CZ" altLang="cs-CZ" sz="2000" dirty="0">
                <a:cs typeface="Times New Roman" panose="02020603050405020304" pitchFamily="18" charset="0"/>
              </a:rPr>
              <a:t>. Dodání energie způsobuje přeskoky elektronů do vyšších energetických hladin </a:t>
            </a:r>
            <a:r>
              <a:rPr lang="cs-CZ" altLang="cs-CZ" sz="2000" dirty="0"/>
              <a:t>(</a:t>
            </a:r>
            <a:r>
              <a:rPr lang="cs-CZ" altLang="cs-CZ" sz="2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cs-CZ" altLang="cs-CZ" sz="2000" dirty="0" err="1"/>
              <a:t>E</a:t>
            </a:r>
            <a:r>
              <a:rPr lang="cs-CZ" altLang="cs-CZ" sz="2000" baseline="-30000" dirty="0" err="1">
                <a:cs typeface="Times New Roman" panose="02020603050405020304" pitchFamily="18" charset="0"/>
              </a:rPr>
              <a:t>e</a:t>
            </a:r>
            <a:r>
              <a:rPr lang="cs-CZ" altLang="cs-CZ" sz="2000" dirty="0"/>
              <a:t>)</a:t>
            </a:r>
            <a:r>
              <a:rPr lang="cs-CZ" altLang="cs-CZ" sz="2000" dirty="0">
                <a:cs typeface="Times New Roman" panose="02020603050405020304" pitchFamily="18" charset="0"/>
              </a:rPr>
              <a:t> – vzniká excitovaný stav. Absorpční spektrum je nespojité. K excitaci dochází hlavně ve valenční vrstvě.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Změny energetických stavů </a:t>
            </a:r>
            <a:r>
              <a:rPr lang="cs-CZ" altLang="cs-CZ" sz="2000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cs-CZ" altLang="cs-CZ" sz="2000" i="1" dirty="0">
                <a:cs typeface="Times New Roman" panose="02020603050405020304" pitchFamily="18" charset="0"/>
              </a:rPr>
              <a:t>E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cs typeface="Times New Roman" panose="02020603050405020304" pitchFamily="18" charset="0"/>
              </a:rPr>
              <a:t>jednotlivých molekul</a:t>
            </a:r>
            <a:r>
              <a:rPr lang="cs-CZ" altLang="cs-CZ" sz="2000" dirty="0">
                <a:cs typeface="Times New Roman" panose="02020603050405020304" pitchFamily="18" charset="0"/>
              </a:rPr>
              <a:t> jsou v zásadě součtem změn energie elektronů daných změnami elektronové konfigurace </a:t>
            </a:r>
            <a:r>
              <a:rPr lang="cs-CZ" altLang="cs-CZ" sz="2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cs-CZ" altLang="cs-CZ" sz="2000" dirty="0" err="1"/>
              <a:t>E</a:t>
            </a:r>
            <a:r>
              <a:rPr lang="cs-CZ" altLang="cs-CZ" sz="2000" baseline="-30000" dirty="0" err="1">
                <a:cs typeface="Times New Roman" panose="02020603050405020304" pitchFamily="18" charset="0"/>
              </a:rPr>
              <a:t>e</a:t>
            </a:r>
            <a:r>
              <a:rPr lang="cs-CZ" altLang="cs-CZ" sz="2000" dirty="0">
                <a:cs typeface="Times New Roman" panose="02020603050405020304" pitchFamily="18" charset="0"/>
              </a:rPr>
              <a:t>,</a:t>
            </a:r>
            <a:r>
              <a:rPr lang="cs-CZ" altLang="cs-CZ" sz="2000" i="1" dirty="0"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cs typeface="Times New Roman" panose="02020603050405020304" pitchFamily="18" charset="0"/>
              </a:rPr>
              <a:t>vibračních stavů </a:t>
            </a:r>
            <a:r>
              <a:rPr lang="cs-CZ" altLang="cs-CZ" sz="2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cs-CZ" altLang="cs-CZ" sz="2000" i="1" dirty="0" err="1">
                <a:cs typeface="Times New Roman" panose="02020603050405020304" pitchFamily="18" charset="0"/>
              </a:rPr>
              <a:t>E</a:t>
            </a:r>
            <a:r>
              <a:rPr lang="cs-CZ" altLang="cs-CZ" sz="2000" i="1" baseline="-30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/>
              <a:t> a rotačních stavů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cs-CZ" altLang="cs-CZ" sz="2000" i="1" dirty="0" err="1">
                <a:cs typeface="Times New Roman" panose="02020603050405020304" pitchFamily="18" charset="0"/>
              </a:rPr>
              <a:t>E</a:t>
            </a:r>
            <a:r>
              <a:rPr lang="cs-CZ" altLang="cs-CZ" sz="2000" i="1" baseline="-30000" dirty="0" err="1">
                <a:cs typeface="Times New Roman" panose="02020603050405020304" pitchFamily="18" charset="0"/>
              </a:rPr>
              <a:t>r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/>
              <a:t>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800" dirty="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cs-CZ" altLang="cs-CZ" sz="2400" b="1" i="1" dirty="0">
                <a:cs typeface="Times New Roman" panose="02020603050405020304" pitchFamily="18" charset="0"/>
              </a:rPr>
              <a:t>E  =  </a:t>
            </a:r>
            <a:r>
              <a:rPr lang="cs-CZ" altLang="cs-CZ" sz="2400" b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cs-CZ" altLang="cs-CZ" sz="2400" b="1" i="1" dirty="0" err="1">
                <a:cs typeface="Times New Roman" panose="02020603050405020304" pitchFamily="18" charset="0"/>
              </a:rPr>
              <a:t>E</a:t>
            </a:r>
            <a:r>
              <a:rPr lang="cs-CZ" altLang="cs-CZ" sz="2400" b="1" i="1" baseline="-30000" dirty="0" err="1">
                <a:cs typeface="Times New Roman" panose="02020603050405020304" pitchFamily="18" charset="0"/>
              </a:rPr>
              <a:t>e</a:t>
            </a:r>
            <a:r>
              <a:rPr lang="cs-CZ" altLang="cs-CZ" sz="2400" b="1" i="1" dirty="0">
                <a:cs typeface="Times New Roman" panose="02020603050405020304" pitchFamily="18" charset="0"/>
              </a:rPr>
              <a:t> +  </a:t>
            </a:r>
            <a:r>
              <a:rPr lang="cs-CZ" altLang="cs-CZ" sz="2400" b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cs-CZ" altLang="cs-CZ" sz="2400" b="1" i="1" dirty="0" err="1">
                <a:cs typeface="Times New Roman" panose="02020603050405020304" pitchFamily="18" charset="0"/>
              </a:rPr>
              <a:t>E</a:t>
            </a:r>
            <a:r>
              <a:rPr lang="cs-CZ" altLang="cs-CZ" sz="2400" b="1" i="1" baseline="-30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cs-CZ" altLang="cs-CZ" sz="2400" b="1" i="1" dirty="0">
                <a:cs typeface="Times New Roman" panose="02020603050405020304" pitchFamily="18" charset="0"/>
              </a:rPr>
              <a:t>  +  </a:t>
            </a:r>
            <a:r>
              <a:rPr lang="cs-CZ" altLang="cs-CZ" sz="2400" b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cs-CZ" altLang="cs-CZ" sz="2400" b="1" i="1" dirty="0" err="1">
                <a:cs typeface="Times New Roman" panose="02020603050405020304" pitchFamily="18" charset="0"/>
              </a:rPr>
              <a:t>E</a:t>
            </a:r>
            <a:r>
              <a:rPr lang="cs-CZ" altLang="cs-CZ" sz="2400" b="1" i="1" baseline="-30000" dirty="0" err="1">
                <a:cs typeface="Times New Roman" panose="02020603050405020304" pitchFamily="18" charset="0"/>
              </a:rPr>
              <a:t>r</a:t>
            </a:r>
            <a:endParaRPr lang="cs-CZ" altLang="cs-CZ" sz="2400" b="1" i="1" baseline="-30000" dirty="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800" b="1" i="1" baseline="-30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Všechny tyto tři druhy energie jsou kvantované. Účinek záření závisí na energii fotonů. Nejnižší energii mají fotony IR</a:t>
            </a:r>
            <a:r>
              <a:rPr lang="cs-CZ" altLang="cs-CZ" sz="2000" dirty="0"/>
              <a:t>-</a:t>
            </a:r>
            <a:r>
              <a:rPr lang="cs-CZ" altLang="cs-CZ" sz="2000" dirty="0">
                <a:cs typeface="Times New Roman" panose="02020603050405020304" pitchFamily="18" charset="0"/>
              </a:rPr>
              <a:t>C</a:t>
            </a:r>
            <a:r>
              <a:rPr lang="cs-CZ" altLang="cs-CZ" sz="2000" dirty="0"/>
              <a:t>, odpovídá změnám rotačních stavů molekul. Energie fotonů </a:t>
            </a:r>
            <a:r>
              <a:rPr lang="cs-CZ" altLang="cs-CZ" sz="2000" dirty="0">
                <a:cs typeface="Times New Roman" panose="02020603050405020304" pitchFamily="18" charset="0"/>
              </a:rPr>
              <a:t>IR</a:t>
            </a:r>
            <a:r>
              <a:rPr lang="cs-CZ" altLang="cs-CZ" sz="2000" dirty="0"/>
              <a:t>-</a:t>
            </a:r>
            <a:r>
              <a:rPr lang="cs-CZ" altLang="cs-CZ" sz="2000" dirty="0">
                <a:cs typeface="Times New Roman" panose="02020603050405020304" pitchFamily="18" charset="0"/>
              </a:rPr>
              <a:t>B a IR</a:t>
            </a:r>
            <a:r>
              <a:rPr lang="cs-CZ" altLang="cs-CZ" sz="2000" dirty="0"/>
              <a:t>-</a:t>
            </a:r>
            <a:r>
              <a:rPr lang="cs-CZ" altLang="cs-CZ" sz="2000" dirty="0">
                <a:cs typeface="Times New Roman" panose="02020603050405020304" pitchFamily="18" charset="0"/>
              </a:rPr>
              <a:t>A může ovlivnit jak vibrační tak i rotační stavy molekul. Energie fotonů </a:t>
            </a:r>
            <a:r>
              <a:rPr lang="cs-CZ" altLang="cs-CZ" sz="2000" dirty="0"/>
              <a:t>VIS</a:t>
            </a:r>
            <a:r>
              <a:rPr lang="cs-CZ" altLang="cs-CZ" sz="2000" dirty="0">
                <a:cs typeface="Times New Roman" panose="02020603050405020304" pitchFamily="18" charset="0"/>
              </a:rPr>
              <a:t> a </a:t>
            </a:r>
            <a:r>
              <a:rPr lang="cs-CZ" altLang="cs-CZ" sz="2000" dirty="0"/>
              <a:t>UV může ovlivnit rotační a vibrační stavy i elektronovou konfiguraci</a:t>
            </a:r>
            <a:r>
              <a:rPr lang="cs-CZ" altLang="cs-CZ" sz="2000" dirty="0"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36090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číslo snímku 6">
            <a:extLst>
              <a:ext uri="{FF2B5EF4-FFF2-40B4-BE49-F238E27FC236}">
                <a16:creationId xmlns:a16="http://schemas.microsoft.com/office/drawing/2014/main" id="{4583BFB1-E9DC-423C-AAAC-D4A80E47E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DB85DF-4A06-4B00-871A-49A4D733B952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GB" altLang="cs-CZ" sz="14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EB2A72E8-FABB-43AE-937F-69A9F632F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7441" y="411224"/>
            <a:ext cx="6446946" cy="709612"/>
          </a:xfrm>
        </p:spPr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Účinky viditelného světla</a:t>
            </a:r>
            <a:r>
              <a:rPr lang="cs-CZ" altLang="cs-CZ" dirty="0"/>
              <a:t> </a:t>
            </a:r>
          </a:p>
        </p:txBody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082765F1-D429-429F-A90D-66ADF6F42DB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847850" y="1700214"/>
            <a:ext cx="7715250" cy="1252537"/>
          </a:xfrm>
        </p:spPr>
        <p:txBody>
          <a:bodyPr/>
          <a:lstStyle/>
          <a:p>
            <a:pPr eaLnBrk="1" hangingPunct="1"/>
            <a:r>
              <a:rPr lang="cs-CZ" altLang="cs-CZ"/>
              <a:t>Fotosyntéza </a:t>
            </a:r>
            <a:r>
              <a:rPr lang="cs-CZ" altLang="cs-CZ">
                <a:sym typeface="Wingdings 2" panose="05020102010507070707" pitchFamily="18" charset="2"/>
              </a:rPr>
              <a:t>biochemie</a:t>
            </a:r>
          </a:p>
          <a:p>
            <a:pPr eaLnBrk="1" hangingPunct="1"/>
            <a:r>
              <a:rPr lang="cs-CZ" altLang="cs-CZ">
                <a:sym typeface="Wingdings 2" panose="05020102010507070707" pitchFamily="18" charset="2"/>
              </a:rPr>
              <a:t>Fotorecepce biofyzika zraku</a:t>
            </a:r>
          </a:p>
        </p:txBody>
      </p:sp>
      <p:pic>
        <p:nvPicPr>
          <p:cNvPr id="83973" name="Picture 4" descr="obr8-7">
            <a:extLst>
              <a:ext uri="{FF2B5EF4-FFF2-40B4-BE49-F238E27FC236}">
                <a16:creationId xmlns:a16="http://schemas.microsoft.com/office/drawing/2014/main" id="{8970F5BA-A17B-4D3F-B598-D933BD66A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88" b="17169"/>
          <a:stretch>
            <a:fillRect/>
          </a:stretch>
        </p:blipFill>
        <p:spPr bwMode="auto">
          <a:xfrm>
            <a:off x="1057441" y="2768318"/>
            <a:ext cx="4352394" cy="325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5" descr="S_rhodopsin">
            <a:extLst>
              <a:ext uri="{FF2B5EF4-FFF2-40B4-BE49-F238E27FC236}">
                <a16:creationId xmlns:a16="http://schemas.microsoft.com/office/drawing/2014/main" id="{674610CF-C88F-461C-98FA-7B7F9DD71BA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1905" y="3007157"/>
            <a:ext cx="5902654" cy="32958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27174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5">
            <a:extLst>
              <a:ext uri="{FF2B5EF4-FFF2-40B4-BE49-F238E27FC236}">
                <a16:creationId xmlns:a16="http://schemas.microsoft.com/office/drawing/2014/main" id="{675C5D6B-3BE8-479A-947C-DA72AA46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E1CD8C-B811-4466-8633-E1E1B1126AB9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cs-CZ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8480B5B-67EE-47A0-B5DC-02F21EE89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9144" y="241238"/>
            <a:ext cx="8229600" cy="706437"/>
          </a:xfrm>
          <a:noFill/>
        </p:spPr>
        <p:txBody>
          <a:bodyPr/>
          <a:lstStyle/>
          <a:p>
            <a:pPr eaLnBrk="1" hangingPunct="1"/>
            <a:r>
              <a:rPr lang="cs-CZ" altLang="cs-CZ" dirty="0"/>
              <a:t>Léčba teplem (termoterapie)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BFF02DD-3EB3-4600-BF17-A441C12AB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9144" y="1052513"/>
            <a:ext cx="10011104" cy="54721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200" dirty="0"/>
              <a:t>Působení tepla je (z hlediska biofyziky) zásahem do termoregulace. Teplo může být do organismu dodáváno (</a:t>
            </a:r>
            <a:r>
              <a:rPr lang="cs-CZ" altLang="cs-CZ" sz="2200" b="1" dirty="0"/>
              <a:t>pozitivní termoterapie)</a:t>
            </a:r>
            <a:r>
              <a:rPr lang="cs-CZ" altLang="cs-CZ" sz="2200" dirty="0"/>
              <a:t>, nebo z něj odebíráno  </a:t>
            </a:r>
            <a:r>
              <a:rPr lang="cs-CZ" altLang="cs-CZ" sz="2200" b="1" dirty="0"/>
              <a:t>(negativní termoterapie).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200" dirty="0"/>
              <a:t>Odpověď organismu závisí na: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200" dirty="0"/>
              <a:t>-</a:t>
            </a:r>
            <a:r>
              <a:rPr lang="cs-CZ" altLang="cs-CZ" sz="2200" b="1" dirty="0"/>
              <a:t> Způsobu aplikace – </a:t>
            </a:r>
            <a:r>
              <a:rPr lang="cs-CZ" altLang="cs-CZ" sz="2200" dirty="0"/>
              <a:t>vedením, prouděním nebo zářením (viz elektroterapie a fototerapie)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200" b="1" dirty="0"/>
              <a:t>- Intenzitě, pronikavosti a době trvání tepelného podnětu</a:t>
            </a:r>
            <a:r>
              <a:rPr lang="cs-CZ" altLang="cs-CZ" sz="2200" dirty="0"/>
              <a:t>. Neelektrická termoterapie vyvolává zejména změny teploty povrchu těla (do hloubky 2 – 3 cm), pomocí elektroterapie můžeme prohřívat hlouběji uložené tkáně.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200" dirty="0"/>
              <a:t>-</a:t>
            </a:r>
            <a:r>
              <a:rPr lang="cs-CZ" altLang="cs-CZ" sz="2200" b="1" dirty="0"/>
              <a:t> Velikosti a geometrii aplikační oblasti</a:t>
            </a:r>
            <a:r>
              <a:rPr lang="cs-CZ" altLang="cs-CZ" sz="2200" dirty="0"/>
              <a:t> v případě </a:t>
            </a:r>
            <a:r>
              <a:rPr lang="cs-CZ" altLang="cs-CZ" sz="2200" b="1" dirty="0"/>
              <a:t>místní aplikace</a:t>
            </a:r>
            <a:r>
              <a:rPr lang="cs-CZ" altLang="cs-CZ" sz="2200" dirty="0"/>
              <a:t>: Teplota tkáně se zvyšuje, jestliže množství tepla přijímaného převažuje na množstvím tepla odevzdávaného. Válcovité části těla se zahřívají rychleji při malém poloměru. Uvažujeme-li pouze vedení tepla, </a:t>
            </a:r>
            <a:r>
              <a:rPr lang="cs-CZ" altLang="cs-CZ" sz="2200" b="1" dirty="0"/>
              <a:t>tepelný odpor tkáně </a:t>
            </a:r>
            <a:r>
              <a:rPr lang="cs-CZ" altLang="cs-CZ" sz="2200" dirty="0"/>
              <a:t>roste lineárně s tloušťkou vrstvy tkáně. Ve válcovitě tvarovaných tkáních roste nelineárně.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200" dirty="0"/>
              <a:t>-</a:t>
            </a:r>
            <a:r>
              <a:rPr lang="cs-CZ" altLang="cs-CZ" sz="2200" b="1" dirty="0"/>
              <a:t> Na zdravotním stavu pacienta (jeho termoregulační schopnosti)</a:t>
            </a:r>
            <a:r>
              <a:rPr lang="cs-CZ" altLang="cs-CZ" sz="22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03887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číslo snímku 5">
            <a:extLst>
              <a:ext uri="{FF2B5EF4-FFF2-40B4-BE49-F238E27FC236}">
                <a16:creationId xmlns:a16="http://schemas.microsoft.com/office/drawing/2014/main" id="{D5158F04-25CF-496B-999C-6414FC35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F6F3B2-8CB8-4ED9-9420-BBCE73161BB4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GB" altLang="cs-CZ" sz="14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212C25AE-F1D2-4125-8C06-A5737E2CC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3531" y="260349"/>
            <a:ext cx="9243848" cy="777875"/>
          </a:xfrm>
        </p:spPr>
        <p:txBody>
          <a:bodyPr/>
          <a:lstStyle/>
          <a:p>
            <a:pPr eaLnBrk="1" hangingPunct="1"/>
            <a:r>
              <a:rPr lang="cs-CZ" altLang="cs-CZ" sz="3600" dirty="0">
                <a:cs typeface="Times New Roman" panose="02020603050405020304" pitchFamily="18" charset="0"/>
              </a:rPr>
              <a:t>Molekulární účinky ultrafialového záření</a:t>
            </a:r>
            <a:r>
              <a:rPr lang="cs-CZ" altLang="cs-CZ" sz="3600" dirty="0"/>
              <a:t> </a:t>
            </a:r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44E18918-CDE8-4DB6-8281-0931524EDA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5422" y="1268414"/>
            <a:ext cx="10026868" cy="5329237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cs typeface="Times New Roman" panose="02020603050405020304" pitchFamily="18" charset="0"/>
              </a:rPr>
              <a:t>Vezmeme-li v úvahu biologicky významné sloučeniny, nejcitlivější jsou ty, které obsahují konjugované dvojné vazby.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800" dirty="0"/>
          </a:p>
          <a:p>
            <a:pPr eaLnBrk="1" hangingPunct="1"/>
            <a:r>
              <a:rPr lang="cs-CZ" altLang="cs-CZ" sz="2000" dirty="0">
                <a:cs typeface="Times New Roman" panose="02020603050405020304" pitchFamily="18" charset="0"/>
              </a:rPr>
              <a:t>V bílkovinách jsou nejcitlivější zbytky aminokyselin tyrosinu a tryptofanu </a:t>
            </a:r>
            <a:r>
              <a:rPr lang="cs-CZ" altLang="cs-CZ" sz="2000" dirty="0"/>
              <a:t>(</a:t>
            </a:r>
            <a:r>
              <a:rPr lang="cs-CZ" altLang="cs-CZ" sz="2000" dirty="0" err="1">
                <a:cs typeface="Times New Roman" panose="02020603050405020304" pitchFamily="18" charset="0"/>
              </a:rPr>
              <a:t>abs</a:t>
            </a:r>
            <a:r>
              <a:rPr lang="cs-CZ" altLang="cs-CZ" sz="2000" dirty="0"/>
              <a:t>.</a:t>
            </a:r>
            <a:r>
              <a:rPr lang="cs-CZ" altLang="cs-CZ" sz="2000" dirty="0">
                <a:cs typeface="Times New Roman" panose="02020603050405020304" pitchFamily="18" charset="0"/>
              </a:rPr>
              <a:t> maximum kolem 280 </a:t>
            </a:r>
            <a:r>
              <a:rPr lang="cs-CZ" altLang="cs-CZ" sz="2000" dirty="0" err="1">
                <a:cs typeface="Times New Roman" panose="02020603050405020304" pitchFamily="18" charset="0"/>
              </a:rPr>
              <a:t>nm</a:t>
            </a:r>
            <a:r>
              <a:rPr lang="cs-CZ" altLang="cs-CZ" sz="2000" dirty="0"/>
              <a:t>)</a:t>
            </a:r>
            <a:r>
              <a:rPr lang="cs-CZ" altLang="cs-CZ" sz="2000" dirty="0">
                <a:cs typeface="Times New Roman" panose="02020603050405020304" pitchFamily="18" charset="0"/>
              </a:rPr>
              <a:t>.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800" dirty="0"/>
          </a:p>
          <a:p>
            <a:pPr eaLnBrk="1" hangingPunct="1"/>
            <a:r>
              <a:rPr lang="cs-CZ" altLang="cs-CZ" sz="2000" dirty="0">
                <a:cs typeface="Times New Roman" panose="02020603050405020304" pitchFamily="18" charset="0"/>
              </a:rPr>
              <a:t>V nukleových kyselinách jsou citlivé dusíkaté báze. Absorbance NA je vyšší než absorbance bílkovin, maximum je při 240-290 </a:t>
            </a:r>
            <a:r>
              <a:rPr lang="cs-CZ" altLang="cs-CZ" sz="2000" dirty="0" err="1">
                <a:cs typeface="Times New Roman" panose="02020603050405020304" pitchFamily="18" charset="0"/>
              </a:rPr>
              <a:t>nm</a:t>
            </a:r>
            <a:r>
              <a:rPr lang="cs-CZ" altLang="cs-CZ" sz="20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800" dirty="0"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000" dirty="0">
                <a:cs typeface="Times New Roman" panose="02020603050405020304" pitchFamily="18" charset="0"/>
              </a:rPr>
              <a:t>UV záření proniká pouze do povrchových vrstev kůže.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800" dirty="0"/>
          </a:p>
          <a:p>
            <a:pPr eaLnBrk="1" hangingPunct="1"/>
            <a:r>
              <a:rPr lang="cs-CZ" altLang="cs-CZ" sz="2000" dirty="0">
                <a:cs typeface="Times New Roman" panose="02020603050405020304" pitchFamily="18" charset="0"/>
              </a:rPr>
              <a:t>Účinek UV záření na kůži se projevuje jako zčervenání – </a:t>
            </a:r>
            <a:r>
              <a:rPr lang="cs-CZ" altLang="cs-CZ" sz="2000" b="1" dirty="0">
                <a:cs typeface="Times New Roman" panose="02020603050405020304" pitchFamily="18" charset="0"/>
              </a:rPr>
              <a:t>erytém</a:t>
            </a:r>
            <a:r>
              <a:rPr lang="cs-CZ" altLang="cs-CZ" sz="2000" dirty="0">
                <a:cs typeface="Times New Roman" panose="02020603050405020304" pitchFamily="18" charset="0"/>
              </a:rPr>
              <a:t> – následované melaninovou </a:t>
            </a:r>
            <a:r>
              <a:rPr lang="cs-CZ" altLang="cs-CZ" sz="2000" b="1" dirty="0">
                <a:cs typeface="Times New Roman" panose="02020603050405020304" pitchFamily="18" charset="0"/>
              </a:rPr>
              <a:t>pigmentací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cs-CZ" altLang="cs-CZ" sz="2000" b="1" dirty="0">
                <a:cs typeface="Times New Roman" panose="02020603050405020304" pitchFamily="18" charset="0"/>
              </a:rPr>
              <a:t> ochranný mechanismus </a:t>
            </a:r>
            <a:r>
              <a:rPr lang="cs-CZ" altLang="cs-CZ" sz="2000" dirty="0">
                <a:cs typeface="Times New Roman" panose="02020603050405020304" pitchFamily="18" charset="0"/>
              </a:rPr>
              <a:t>proti dalšímu pronikání UV. </a:t>
            </a:r>
            <a:r>
              <a:rPr lang="cs-CZ" altLang="cs-CZ" sz="2000" b="1" dirty="0">
                <a:cs typeface="Times New Roman" panose="02020603050405020304" pitchFamily="18" charset="0"/>
              </a:rPr>
              <a:t>Syntéza vitaminu D, který řídí metabolismus</a:t>
            </a:r>
            <a:r>
              <a:rPr lang="cs-CZ" altLang="cs-CZ" sz="2000" b="1" dirty="0"/>
              <a:t> </a:t>
            </a:r>
            <a:r>
              <a:rPr lang="cs-CZ" altLang="cs-CZ" sz="2000" dirty="0"/>
              <a:t>Ca a P (jeho nedostatek způsobuje křivici - rachitis), je významným pozitivním účinkem UV světla</a:t>
            </a:r>
            <a:r>
              <a:rPr lang="cs-CZ" altLang="cs-CZ" sz="2000" dirty="0">
                <a:cs typeface="Times New Roman" panose="02020603050405020304" pitchFamily="18" charset="0"/>
              </a:rPr>
              <a:t>. Nelze také vyloučit kancerogenní účinky UV, protože téměř 90% případů rakoviny kůže se objevuje na jejích nekrytých oblastech.</a:t>
            </a:r>
          </a:p>
        </p:txBody>
      </p:sp>
    </p:spTree>
    <p:extLst>
      <p:ext uri="{BB962C8B-B14F-4D97-AF65-F5344CB8AC3E}">
        <p14:creationId xmlns:p14="http://schemas.microsoft.com/office/powerpoint/2010/main" val="3303116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číslo snímku 5">
            <a:extLst>
              <a:ext uri="{FF2B5EF4-FFF2-40B4-BE49-F238E27FC236}">
                <a16:creationId xmlns:a16="http://schemas.microsoft.com/office/drawing/2014/main" id="{7AFE7DFD-713F-4D4A-9AC2-40C166D9C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D1B910-AC75-4212-8A4B-192268C156F6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GB" altLang="cs-CZ" sz="14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9B373201-AA3F-4029-B9D0-46823F4F3D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260350"/>
            <a:ext cx="7054412" cy="619402"/>
          </a:xfrm>
        </p:spPr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Zdroje ultrafialového záření</a:t>
            </a:r>
            <a:endParaRPr lang="en-GB" altLang="cs-CZ" dirty="0">
              <a:cs typeface="Times New Roman" panose="02020603050405020304" pitchFamily="18" charset="0"/>
            </a:endParaRPr>
          </a:p>
        </p:txBody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83518B93-F451-4616-9667-F85147CAAA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1844676"/>
            <a:ext cx="8229600" cy="4525963"/>
          </a:xfrm>
        </p:spPr>
        <p:txBody>
          <a:bodyPr/>
          <a:lstStyle/>
          <a:p>
            <a:pPr marL="365125" indent="-365125" eaLnBrk="1" hangingPunct="1">
              <a:lnSpc>
                <a:spcPct val="90000"/>
              </a:lnSpc>
            </a:pPr>
            <a:r>
              <a:rPr lang="cs-CZ" altLang="cs-CZ"/>
              <a:t>Slunce</a:t>
            </a:r>
          </a:p>
          <a:p>
            <a:pPr marL="365125" indent="-36512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000"/>
          </a:p>
          <a:p>
            <a:pPr marL="365125" indent="-365125" eaLnBrk="1" hangingPunct="1">
              <a:lnSpc>
                <a:spcPct val="90000"/>
              </a:lnSpc>
            </a:pPr>
            <a:r>
              <a:rPr lang="cs-CZ" altLang="cs-CZ"/>
              <a:t>Rtuťové výbojky (používané v medicíně)</a:t>
            </a:r>
          </a:p>
          <a:p>
            <a:pPr marL="365125" indent="-36512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000"/>
          </a:p>
          <a:p>
            <a:pPr marL="365125" indent="-365125" eaLnBrk="1" hangingPunct="1">
              <a:lnSpc>
                <a:spcPct val="90000"/>
              </a:lnSpc>
            </a:pPr>
            <a:r>
              <a:rPr lang="cs-CZ" altLang="cs-CZ"/>
              <a:t>Vodíkové a deuteriové výbojky (používané ve výzkumu)</a:t>
            </a:r>
          </a:p>
          <a:p>
            <a:pPr marL="365125" indent="-36512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000"/>
          </a:p>
          <a:p>
            <a:pPr marL="365125" indent="-365125" eaLnBrk="1" hangingPunct="1">
              <a:lnSpc>
                <a:spcPct val="90000"/>
              </a:lnSpc>
            </a:pPr>
            <a:r>
              <a:rPr lang="cs-CZ" altLang="cs-CZ"/>
              <a:t>Xenonové lampy (výbojky)</a:t>
            </a:r>
          </a:p>
          <a:p>
            <a:pPr marL="365125" indent="-36512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000"/>
          </a:p>
          <a:p>
            <a:pPr marL="365125" indent="-365125" eaLnBrk="1" hangingPunct="1">
              <a:lnSpc>
                <a:spcPct val="90000"/>
              </a:lnSpc>
            </a:pPr>
            <a:r>
              <a:rPr lang="cs-CZ" altLang="cs-CZ"/>
              <a:t>Elektrický oblouk, blesky atd.</a:t>
            </a:r>
          </a:p>
          <a:p>
            <a:pPr marL="365125" indent="-36512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900"/>
          </a:p>
          <a:p>
            <a:pPr marL="365125" indent="-365125" eaLnBrk="1" hangingPunct="1">
              <a:lnSpc>
                <a:spcPct val="90000"/>
              </a:lnSpc>
            </a:pPr>
            <a:r>
              <a:rPr lang="cs-CZ" altLang="cs-CZ"/>
              <a:t>Některé lasery</a:t>
            </a:r>
          </a:p>
        </p:txBody>
      </p:sp>
    </p:spTree>
    <p:extLst>
      <p:ext uri="{BB962C8B-B14F-4D97-AF65-F5344CB8AC3E}">
        <p14:creationId xmlns:p14="http://schemas.microsoft.com/office/powerpoint/2010/main" val="987261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číslo snímku 5">
            <a:extLst>
              <a:ext uri="{FF2B5EF4-FFF2-40B4-BE49-F238E27FC236}">
                <a16:creationId xmlns:a16="http://schemas.microsoft.com/office/drawing/2014/main" id="{8C276012-CBFE-4F95-BC13-15117109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922AA8-87E8-4169-871A-7287E7E7CB26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GB" altLang="cs-CZ" sz="14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A803FE72-A532-4D45-812B-582AD605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0317" y="274639"/>
            <a:ext cx="4978347" cy="1641475"/>
          </a:xfrm>
        </p:spPr>
        <p:txBody>
          <a:bodyPr/>
          <a:lstStyle/>
          <a:p>
            <a:pPr eaLnBrk="1" hangingPunct="1"/>
            <a:r>
              <a:rPr lang="cs-CZ" altLang="cs-CZ" dirty="0"/>
              <a:t>Pronikavost </a:t>
            </a:r>
            <a:r>
              <a:rPr lang="en-GB" altLang="cs-CZ" dirty="0"/>
              <a:t>UV</a:t>
            </a:r>
            <a:r>
              <a:rPr lang="cs-CZ" altLang="cs-CZ" dirty="0"/>
              <a:t> záření</a:t>
            </a:r>
            <a:endParaRPr lang="en-GB" altLang="cs-CZ" dirty="0"/>
          </a:p>
        </p:txBody>
      </p:sp>
      <p:pic>
        <p:nvPicPr>
          <p:cNvPr id="90116" name="Picture 3" descr="fig1">
            <a:extLst>
              <a:ext uri="{FF2B5EF4-FFF2-40B4-BE49-F238E27FC236}">
                <a16:creationId xmlns:a16="http://schemas.microsoft.com/office/drawing/2014/main" id="{BBE6C003-7785-4D5F-9CA3-F2216A730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88914"/>
            <a:ext cx="363855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CEFD2F4-9D8B-47A8-BBDD-D78BF6FF3749}"/>
              </a:ext>
            </a:extLst>
          </p:cNvPr>
          <p:cNvSpPr txBox="1"/>
          <p:nvPr/>
        </p:nvSpPr>
        <p:spPr>
          <a:xfrm>
            <a:off x="1576552" y="2617076"/>
            <a:ext cx="4159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Povšimněte si silné závislosti na vlnové délce!</a:t>
            </a:r>
            <a:endParaRPr lang="en-GB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623824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číslo snímku 8">
            <a:extLst>
              <a:ext uri="{FF2B5EF4-FFF2-40B4-BE49-F238E27FC236}">
                <a16:creationId xmlns:a16="http://schemas.microsoft.com/office/drawing/2014/main" id="{D4A0C466-3769-4CD9-A4AF-B29881C1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036DB5-DA45-4771-B6D6-58B536BD5BB7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GB" altLang="cs-CZ" sz="1400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ED1C2C8E-5031-4415-BDE1-BC3B9B33800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666001" y="260351"/>
            <a:ext cx="8238311" cy="1008063"/>
          </a:xfrm>
        </p:spPr>
        <p:txBody>
          <a:bodyPr/>
          <a:lstStyle/>
          <a:p>
            <a:pPr eaLnBrk="1" hangingPunct="1"/>
            <a:r>
              <a:rPr lang="cs-CZ" altLang="cs-CZ" sz="3600" dirty="0">
                <a:cs typeface="Times New Roman" panose="02020603050405020304" pitchFamily="18" charset="0"/>
              </a:rPr>
              <a:t>Účinky ultrafialového záření na živý organismus</a:t>
            </a:r>
          </a:p>
        </p:txBody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475C99FD-CCB0-4E9B-90AF-C0AA4FCA859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524000" y="1605082"/>
            <a:ext cx="6879024" cy="29083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cs typeface="Times New Roman" panose="02020603050405020304" pitchFamily="18" charset="0"/>
              </a:rPr>
              <a:t>Sluneční spáleniny - erytémy</a:t>
            </a:r>
          </a:p>
          <a:p>
            <a:pPr eaLnBrk="1" hangingPunct="1"/>
            <a:r>
              <a:rPr lang="cs-CZ" altLang="cs-CZ" sz="2000" dirty="0">
                <a:cs typeface="Times New Roman" panose="02020603050405020304" pitchFamily="18" charset="0"/>
              </a:rPr>
              <a:t>Účinky na oko</a:t>
            </a:r>
            <a:r>
              <a:rPr lang="cs-CZ" altLang="cs-CZ" sz="2000" dirty="0"/>
              <a:t>:</a:t>
            </a:r>
            <a:r>
              <a:rPr lang="cs-CZ" altLang="cs-CZ" sz="2000" dirty="0">
                <a:cs typeface="Times New Roman" panose="02020603050405020304" pitchFamily="18" charset="0"/>
              </a:rPr>
              <a:t> blefarospasmus (neovladatelné sevření víček)</a:t>
            </a:r>
            <a:r>
              <a:rPr lang="cs-CZ" altLang="cs-CZ" sz="2000" dirty="0"/>
              <a:t> – vzniká při poškození rohovky UV zářením (</a:t>
            </a:r>
            <a:r>
              <a:rPr lang="cs-CZ" altLang="cs-CZ" sz="2000" i="1" dirty="0"/>
              <a:t>keratitis </a:t>
            </a:r>
            <a:r>
              <a:rPr lang="cs-CZ" altLang="cs-CZ" sz="2000" i="1" dirty="0" err="1"/>
              <a:t>photoelectrica</a:t>
            </a:r>
            <a:r>
              <a:rPr lang="cs-CZ" altLang="cs-CZ" sz="2000" dirty="0"/>
              <a:t>)</a:t>
            </a:r>
            <a:r>
              <a:rPr lang="cs-CZ" altLang="cs-CZ" sz="2000" dirty="0">
                <a:cs typeface="Times New Roman" panose="02020603050405020304" pitchFamily="18" charset="0"/>
              </a:rPr>
              <a:t>. </a:t>
            </a:r>
            <a:r>
              <a:rPr lang="cs-CZ" altLang="cs-CZ" sz="20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cs-CZ" altLang="cs-CZ" sz="2000" dirty="0">
                <a:cs typeface="Times New Roman" panose="02020603050405020304" pitchFamily="18" charset="0"/>
              </a:rPr>
              <a:t> Ochrana pomocí brýlí s UV filtrem. Může vzniknout též zákal čočky – katarakta (obr.↓)</a:t>
            </a:r>
          </a:p>
          <a:p>
            <a:pPr eaLnBrk="1" hangingPunct="1"/>
            <a:r>
              <a:rPr lang="cs-CZ" altLang="cs-CZ" sz="2000" dirty="0">
                <a:cs typeface="Times New Roman" panose="02020603050405020304" pitchFamily="18" charset="0"/>
              </a:rPr>
              <a:t>U</a:t>
            </a:r>
            <a:r>
              <a:rPr lang="cs-CZ" altLang="cs-CZ" sz="2000" dirty="0"/>
              <a:t>V-C</a:t>
            </a:r>
            <a:r>
              <a:rPr lang="cs-CZ" altLang="cs-CZ" sz="2000" dirty="0">
                <a:cs typeface="Times New Roman" panose="02020603050405020304" pitchFamily="18" charset="0"/>
              </a:rPr>
              <a:t> s vlnovou délkou pod 280 </a:t>
            </a:r>
            <a:r>
              <a:rPr lang="cs-CZ" altLang="cs-CZ" sz="2000" dirty="0" err="1">
                <a:cs typeface="Times New Roman" panose="02020603050405020304" pitchFamily="18" charset="0"/>
              </a:rPr>
              <a:t>nm</a:t>
            </a:r>
            <a:r>
              <a:rPr lang="cs-CZ" altLang="cs-CZ" sz="2000" dirty="0">
                <a:cs typeface="Times New Roman" panose="02020603050405020304" pitchFamily="18" charset="0"/>
              </a:rPr>
              <a:t> má výrazný </a:t>
            </a:r>
            <a:r>
              <a:rPr lang="cs-CZ" altLang="cs-CZ" sz="2000" b="1" dirty="0">
                <a:cs typeface="Times New Roman" panose="02020603050405020304" pitchFamily="18" charset="0"/>
              </a:rPr>
              <a:t>baktericidní účinek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cs-CZ" altLang="cs-CZ" sz="2000" dirty="0">
                <a:cs typeface="Times New Roman" panose="02020603050405020304" pitchFamily="18" charset="0"/>
              </a:rPr>
              <a:t> sterilizace laboratoří, boxů a chirurgických sálů.</a:t>
            </a:r>
            <a:endParaRPr lang="cs-CZ" altLang="cs-CZ" sz="2000" dirty="0"/>
          </a:p>
        </p:txBody>
      </p:sp>
      <p:pic>
        <p:nvPicPr>
          <p:cNvPr id="92165" name="Picture 4" descr="sunburn">
            <a:extLst>
              <a:ext uri="{FF2B5EF4-FFF2-40B4-BE49-F238E27FC236}">
                <a16:creationId xmlns:a16="http://schemas.microsoft.com/office/drawing/2014/main" id="{AD5449DE-8F74-4F2B-8164-ED4EAC1EF45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4432" y="1605082"/>
            <a:ext cx="1762125" cy="142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92166" name="Picture 5" descr="cataract%20eye">
            <a:extLst>
              <a:ext uri="{FF2B5EF4-FFF2-40B4-BE49-F238E27FC236}">
                <a16:creationId xmlns:a16="http://schemas.microsoft.com/office/drawing/2014/main" id="{6BE8EF19-4BA4-4DEC-8EEA-CD892430400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2565" y="4410074"/>
            <a:ext cx="2928937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92167" name="Picture 6" descr="23promo1">
            <a:extLst>
              <a:ext uri="{FF2B5EF4-FFF2-40B4-BE49-F238E27FC236}">
                <a16:creationId xmlns:a16="http://schemas.microsoft.com/office/drawing/2014/main" id="{04254487-9E8D-433C-8673-30EED8440BD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4545" y="3661598"/>
            <a:ext cx="2928937" cy="2128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00621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číslo snímku 5">
            <a:extLst>
              <a:ext uri="{FF2B5EF4-FFF2-40B4-BE49-F238E27FC236}">
                <a16:creationId xmlns:a16="http://schemas.microsoft.com/office/drawing/2014/main" id="{08679A22-48FF-40E3-BC34-0DCE13EA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E7202B-E957-4897-8CCF-930AC4897695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GB" altLang="cs-CZ" sz="1400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1A67A8FC-620D-462B-BB79-8BFC83F29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307612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3600" dirty="0">
                <a:cs typeface="Times New Roman" panose="02020603050405020304" pitchFamily="18" charset="0"/>
              </a:rPr>
              <a:t>Zdroje a účinky infračerveného světla</a:t>
            </a:r>
            <a:endParaRPr lang="cs-CZ" altLang="cs-CZ" sz="3600" dirty="0"/>
          </a:p>
        </p:txBody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BC200CAD-40C7-42DB-8F38-12FA69A7B2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56138" y="1371600"/>
            <a:ext cx="9953296" cy="4953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Všechny tří pásma </a:t>
            </a:r>
            <a:r>
              <a:rPr lang="cs-CZ" altLang="cs-CZ" sz="2000" dirty="0"/>
              <a:t>IR</a:t>
            </a:r>
            <a:r>
              <a:rPr lang="cs-CZ" altLang="cs-CZ" sz="2000" dirty="0">
                <a:cs typeface="Times New Roman" panose="02020603050405020304" pitchFamily="18" charset="0"/>
              </a:rPr>
              <a:t> světla mají </a:t>
            </a:r>
            <a:r>
              <a:rPr lang="cs-CZ" altLang="cs-CZ" sz="2000" b="1" dirty="0">
                <a:cs typeface="Times New Roman" panose="02020603050405020304" pitchFamily="18" charset="0"/>
              </a:rPr>
              <a:t>tepelné účinky</a:t>
            </a:r>
            <a:r>
              <a:rPr lang="cs-CZ" altLang="cs-CZ" sz="2000" dirty="0">
                <a:cs typeface="Times New Roman" panose="02020603050405020304" pitchFamily="18" charset="0"/>
              </a:rPr>
              <a:t>. </a:t>
            </a:r>
            <a:endParaRPr lang="cs-CZ" altLang="cs-CZ" sz="2000" dirty="0"/>
          </a:p>
          <a:p>
            <a:pPr lvl="1" eaLnBrk="1" hangingPunct="1">
              <a:lnSpc>
                <a:spcPct val="100000"/>
              </a:lnSpc>
              <a:buFontTx/>
              <a:buChar char="•"/>
            </a:pPr>
            <a:r>
              <a:rPr lang="cs-CZ" altLang="cs-CZ" sz="2000" dirty="0">
                <a:cs typeface="Times New Roman" panose="02020603050405020304" pitchFamily="18" charset="0"/>
              </a:rPr>
              <a:t>IR-A je součástí slunečního záření. Prochází sklem a je jen mírně absorbováno vodou. </a:t>
            </a:r>
            <a:endParaRPr lang="cs-CZ" altLang="cs-CZ" sz="2000" dirty="0"/>
          </a:p>
          <a:p>
            <a:pPr lvl="1" eaLnBrk="1" hangingPunct="1">
              <a:lnSpc>
                <a:spcPct val="100000"/>
              </a:lnSpc>
              <a:buFontTx/>
              <a:buChar char="•"/>
            </a:pPr>
            <a:r>
              <a:rPr lang="cs-CZ" altLang="cs-CZ" sz="2000" dirty="0">
                <a:cs typeface="Times New Roman" panose="02020603050405020304" pitchFamily="18" charset="0"/>
              </a:rPr>
              <a:t>IR-B je emitováno různými žárovkami a výbojkami. Prochází sklem, je však dobře absorbováno vodou. </a:t>
            </a:r>
            <a:endParaRPr lang="cs-CZ" altLang="cs-CZ" sz="2000" dirty="0"/>
          </a:p>
          <a:p>
            <a:pPr lvl="1" eaLnBrk="1" hangingPunct="1">
              <a:lnSpc>
                <a:spcPct val="100000"/>
              </a:lnSpc>
              <a:buFontTx/>
              <a:buChar char="•"/>
            </a:pPr>
            <a:r>
              <a:rPr lang="cs-CZ" altLang="cs-CZ" sz="2000" dirty="0">
                <a:cs typeface="Times New Roman" panose="02020603050405020304" pitchFamily="18" charset="0"/>
              </a:rPr>
              <a:t>IR-C je emitováno z topných a horkých těles, lidských těl…. Je absorbováno sklem i vodou.</a:t>
            </a:r>
          </a:p>
          <a:p>
            <a:pPr lvl="1" eaLnBrk="1" hangingPunct="1">
              <a:lnSpc>
                <a:spcPct val="100000"/>
              </a:lnSpc>
              <a:buFontTx/>
              <a:buChar char="•"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Téměř veškeré </a:t>
            </a:r>
            <a:r>
              <a:rPr lang="cs-CZ" altLang="cs-CZ" sz="2000" dirty="0"/>
              <a:t>IR</a:t>
            </a:r>
            <a:r>
              <a:rPr lang="cs-CZ" altLang="cs-CZ" sz="2000" dirty="0">
                <a:cs typeface="Times New Roman" panose="02020603050405020304" pitchFamily="18" charset="0"/>
              </a:rPr>
              <a:t> záření je pohlcováno v pokožce. Způsobuje místní vasodilataci a </a:t>
            </a:r>
            <a:r>
              <a:rPr lang="cs-CZ" altLang="cs-CZ" sz="2000" b="1" dirty="0">
                <a:cs typeface="Times New Roman" panose="02020603050405020304" pitchFamily="18" charset="0"/>
              </a:rPr>
              <a:t>tepelný erytém</a:t>
            </a:r>
            <a:r>
              <a:rPr lang="cs-CZ" altLang="cs-CZ" sz="2000" dirty="0"/>
              <a:t> vypadající jako difuzní červené skvrny. Na rozdíl od erytému způsobeného UV zářením je jeho trvání krátké. Pigmentace je velmi slabá</a:t>
            </a:r>
            <a:r>
              <a:rPr lang="cs-CZ" altLang="cs-CZ" sz="20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Ozáření </a:t>
            </a:r>
            <a:r>
              <a:rPr lang="cs-CZ" altLang="cs-CZ" sz="2000" dirty="0"/>
              <a:t>IR zářením však zvyšuje citlivost pokožky k záření ultrafialovému – využití v soláriích</a:t>
            </a:r>
            <a:r>
              <a:rPr lang="cs-CZ" altLang="cs-CZ" sz="20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Dlouhé vystavení očí IR záření může u některých profesí (foukači skla, hutníci, taviči, oceláři apod.) způsobit tzv. </a:t>
            </a:r>
            <a:r>
              <a:rPr lang="cs-CZ" altLang="cs-CZ" sz="2000" b="1" dirty="0">
                <a:cs typeface="Times New Roman" panose="02020603050405020304" pitchFamily="18" charset="0"/>
              </a:rPr>
              <a:t>žárovou kataraktu</a:t>
            </a:r>
            <a:r>
              <a:rPr lang="cs-CZ" altLang="cs-CZ" sz="2000" dirty="0">
                <a:cs typeface="Times New Roman" panose="02020603050405020304" pitchFamily="18" charset="0"/>
              </a:rPr>
              <a:t> (zákal čočky). </a:t>
            </a:r>
          </a:p>
        </p:txBody>
      </p:sp>
    </p:spTree>
    <p:extLst>
      <p:ext uri="{BB962C8B-B14F-4D97-AF65-F5344CB8AC3E}">
        <p14:creationId xmlns:p14="http://schemas.microsoft.com/office/powerpoint/2010/main" val="382361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Zástupný symbol pro číslo snímku 5">
            <a:extLst>
              <a:ext uri="{FF2B5EF4-FFF2-40B4-BE49-F238E27FC236}">
                <a16:creationId xmlns:a16="http://schemas.microsoft.com/office/drawing/2014/main" id="{800567A0-C3C9-4295-8D08-C1230226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04BD0F-7A3D-410E-A621-ACCBDB6C11A0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GB" altLang="cs-CZ" sz="1400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1B6EEF11-5A07-4784-B76D-B19D0B6A7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293324"/>
            <a:ext cx="617611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Přenos tepla </a:t>
            </a:r>
            <a:r>
              <a:rPr lang="en-GB" altLang="cs-CZ" dirty="0"/>
              <a:t>IR </a:t>
            </a:r>
            <a:r>
              <a:rPr lang="cs-CZ" altLang="cs-CZ" dirty="0"/>
              <a:t>zářením</a:t>
            </a:r>
            <a:endParaRPr lang="en-GB" altLang="cs-CZ" dirty="0"/>
          </a:p>
        </p:txBody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B6733049-B3E6-4CF8-8592-2B3364F3B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2261" y="1773238"/>
            <a:ext cx="9722069" cy="45656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Tepelné účinky viditelného a infračerveného záření z umělých zdrojů: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             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Žárovkové skříně – sálavé teplo v uzavřeném prostoru. Jsou drážděny kožní receptory a nastává celkové zahřátí těla.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IR lampy: Solux, </a:t>
            </a:r>
            <a:r>
              <a:rPr lang="cs-CZ" altLang="cs-CZ" sz="2400" b="1" dirty="0" err="1"/>
              <a:t>Sirius</a:t>
            </a:r>
            <a:r>
              <a:rPr lang="cs-CZ" altLang="cs-CZ" sz="2400" b="1" dirty="0"/>
              <a:t> </a:t>
            </a:r>
            <a:r>
              <a:rPr lang="cs-CZ" altLang="cs-CZ" sz="2400" dirty="0"/>
              <a:t>– výkonné žárovky s modrými nebo červenými filtry, infračervené zářiče. Záření je absorbováno hlavně tělesným povrchem. Používá se nejvíce v dermatologii, ORL a zubním lékařství. Jsou stimulovány kožní receptory, dostavuje se sugestivní pocit tepla, nastává reflexní vasodilatace a svalová relaxace.</a:t>
            </a:r>
          </a:p>
        </p:txBody>
      </p:sp>
    </p:spTree>
    <p:extLst>
      <p:ext uri="{BB962C8B-B14F-4D97-AF65-F5344CB8AC3E}">
        <p14:creationId xmlns:p14="http://schemas.microsoft.com/office/powerpoint/2010/main" val="31791601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číslo snímku 5">
            <a:extLst>
              <a:ext uri="{FF2B5EF4-FFF2-40B4-BE49-F238E27FC236}">
                <a16:creationId xmlns:a16="http://schemas.microsoft.com/office/drawing/2014/main" id="{F09540FC-3AA9-4E5D-BE85-E4351369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855362-0F90-4EA2-B1BB-BBED532CA241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GB" altLang="cs-CZ" sz="14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8EFB7751-C72C-4B81-A454-78DE9D97E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1" y="2852738"/>
            <a:ext cx="3827463" cy="16764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2400" dirty="0"/>
              <a:t>Snížení intenzity světla na </a:t>
            </a:r>
            <a:r>
              <a:rPr lang="en-GB" altLang="cs-CZ" sz="2400" dirty="0"/>
              <a:t>35 % </a:t>
            </a:r>
            <a:r>
              <a:rPr lang="cs-CZ" altLang="cs-CZ" sz="2400" dirty="0"/>
              <a:t>původní hodnoty. Obrázek má souvislost s depilací pomocí laseru.</a:t>
            </a:r>
          </a:p>
        </p:txBody>
      </p:sp>
      <p:pic>
        <p:nvPicPr>
          <p:cNvPr id="98308" name="Picture 3" descr="newsf17">
            <a:extLst>
              <a:ext uri="{FF2B5EF4-FFF2-40B4-BE49-F238E27FC236}">
                <a16:creationId xmlns:a16="http://schemas.microsoft.com/office/drawing/2014/main" id="{77AEB350-38EC-45AF-AEE6-5EB51FA5F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33375"/>
            <a:ext cx="354965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Rectangle 4">
            <a:extLst>
              <a:ext uri="{FF2B5EF4-FFF2-40B4-BE49-F238E27FC236}">
                <a16:creationId xmlns:a16="http://schemas.microsoft.com/office/drawing/2014/main" id="{B04CBC11-B910-4D2F-B29C-A0099FEBF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404814"/>
            <a:ext cx="4114800" cy="1570037"/>
          </a:xfrm>
          <a:noFill/>
        </p:spPr>
        <p:txBody>
          <a:bodyPr/>
          <a:lstStyle/>
          <a:p>
            <a:pPr eaLnBrk="1" hangingPunct="1"/>
            <a:r>
              <a:rPr lang="cs-CZ" altLang="cs-CZ"/>
              <a:t>Pronikavost</a:t>
            </a:r>
            <a:r>
              <a:rPr lang="en-GB" altLang="cs-CZ"/>
              <a:t> IR</a:t>
            </a:r>
            <a:r>
              <a:rPr lang="cs-CZ" altLang="cs-CZ"/>
              <a:t> záření</a:t>
            </a:r>
            <a:endParaRPr lang="en-GB" altLang="cs-CZ"/>
          </a:p>
        </p:txBody>
      </p:sp>
      <p:sp>
        <p:nvSpPr>
          <p:cNvPr id="98310" name="Rectangle 5">
            <a:extLst>
              <a:ext uri="{FF2B5EF4-FFF2-40B4-BE49-F238E27FC236}">
                <a16:creationId xmlns:a16="http://schemas.microsoft.com/office/drawing/2014/main" id="{17C77BFE-8C29-4687-B440-10C527443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900" y="6521450"/>
            <a:ext cx="3594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1600" b="0"/>
              <a:t>http://www.depilazione.net/news4.htm</a:t>
            </a:r>
          </a:p>
        </p:txBody>
      </p:sp>
    </p:spTree>
    <p:extLst>
      <p:ext uri="{BB962C8B-B14F-4D97-AF65-F5344CB8AC3E}">
        <p14:creationId xmlns:p14="http://schemas.microsoft.com/office/powerpoint/2010/main" val="239398163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číslo snímku 6">
            <a:extLst>
              <a:ext uri="{FF2B5EF4-FFF2-40B4-BE49-F238E27FC236}">
                <a16:creationId xmlns:a16="http://schemas.microsoft.com/office/drawing/2014/main" id="{D5788F88-E259-4D09-8649-055D4D950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38F10F-275B-48CF-8409-DFBAF4C06207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GB" altLang="cs-CZ" sz="1400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A035C9BB-F23A-49C2-9FB0-ECA0C870D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593" y="351959"/>
            <a:ext cx="4041186" cy="451576"/>
          </a:xfrm>
        </p:spPr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Tepelný erytém</a:t>
            </a:r>
          </a:p>
        </p:txBody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AAC6CB32-EDC0-44AB-AFED-05B20076248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681656" y="2508580"/>
            <a:ext cx="3641672" cy="2549525"/>
          </a:xfrm>
        </p:spPr>
        <p:txBody>
          <a:bodyPr/>
          <a:lstStyle/>
          <a:p>
            <a:pPr marL="0" indent="0" algn="r"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Tepelný erytém jako důsledek nadměrného používání elektrické podušky! </a:t>
            </a:r>
            <a:endParaRPr lang="cs-CZ" altLang="cs-CZ" sz="1600" dirty="0"/>
          </a:p>
        </p:txBody>
      </p:sp>
      <p:pic>
        <p:nvPicPr>
          <p:cNvPr id="100357" name="Picture 4" descr="BACK: erythema ab igne">
            <a:hlinkClick r:id="rId3"/>
            <a:extLst>
              <a:ext uri="{FF2B5EF4-FFF2-40B4-BE49-F238E27FC236}">
                <a16:creationId xmlns:a16="http://schemas.microsoft.com/office/drawing/2014/main" id="{138241B1-AEE2-450F-9C51-5EDF1E417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7" y="1420855"/>
            <a:ext cx="5232345" cy="392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Rectangle 5">
            <a:extLst>
              <a:ext uri="{FF2B5EF4-FFF2-40B4-BE49-F238E27FC236}">
                <a16:creationId xmlns:a16="http://schemas.microsoft.com/office/drawing/2014/main" id="{FCCD64CE-B7A2-44FB-A6FA-7A1BD05BB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6983" y="5586030"/>
            <a:ext cx="6234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1600" b="0"/>
              <a:t>http://dermatlas.med.jhmi.edu/derm/Display.cfm?ImageName=EAB</a:t>
            </a:r>
          </a:p>
        </p:txBody>
      </p:sp>
    </p:spTree>
    <p:extLst>
      <p:ext uri="{BB962C8B-B14F-4D97-AF65-F5344CB8AC3E}">
        <p14:creationId xmlns:p14="http://schemas.microsoft.com/office/powerpoint/2010/main" val="319148122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číslo snímku 5">
            <a:extLst>
              <a:ext uri="{FF2B5EF4-FFF2-40B4-BE49-F238E27FC236}">
                <a16:creationId xmlns:a16="http://schemas.microsoft.com/office/drawing/2014/main" id="{3DF1D31C-F46F-4377-80A8-9D2127E9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24B5B4-1269-4423-966E-2E6B9E18C592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GB" altLang="cs-CZ" sz="140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9DEF81FE-437E-4468-967C-2EC4023C09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9348910" cy="451576"/>
          </a:xfrm>
        </p:spPr>
        <p:txBody>
          <a:bodyPr/>
          <a:lstStyle/>
          <a:p>
            <a:pPr eaLnBrk="1" hangingPunct="1"/>
            <a:r>
              <a:rPr lang="en-GB" altLang="cs-CZ" sz="3600" dirty="0"/>
              <a:t>S</a:t>
            </a:r>
            <a:r>
              <a:rPr lang="cs-CZ" altLang="cs-CZ" sz="3600" dirty="0" err="1"/>
              <a:t>ouhrn</a:t>
            </a:r>
            <a:r>
              <a:rPr lang="cs-CZ" altLang="cs-CZ" sz="3600" dirty="0"/>
              <a:t> – účinky světla na lidský organismus</a:t>
            </a:r>
            <a:endParaRPr lang="en-GB" altLang="cs-CZ" sz="3600" dirty="0"/>
          </a:p>
        </p:txBody>
      </p:sp>
      <p:pic>
        <p:nvPicPr>
          <p:cNvPr id="102404" name="Picture 3" descr="fig13a">
            <a:extLst>
              <a:ext uri="{FF2B5EF4-FFF2-40B4-BE49-F238E27FC236}">
                <a16:creationId xmlns:a16="http://schemas.microsoft.com/office/drawing/2014/main" id="{C55CE1D2-1746-4B8F-847E-3E63F85D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171" y="1961387"/>
            <a:ext cx="7920038" cy="4392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45304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>
            <a:extLst>
              <a:ext uri="{FF2B5EF4-FFF2-40B4-BE49-F238E27FC236}">
                <a16:creationId xmlns:a16="http://schemas.microsoft.com/office/drawing/2014/main" id="{2A1700C2-8987-4C69-A987-A4CB3B67AF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92313" y="1396574"/>
            <a:ext cx="4464050" cy="15843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Autor: </a:t>
            </a:r>
            <a:br>
              <a:rPr lang="cs-CZ" altLang="cs-CZ" sz="2400" dirty="0">
                <a:solidFill>
                  <a:srgbClr val="FFCC99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Vojtěch Mornstein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273412" name="Rectangle 4">
            <a:extLst>
              <a:ext uri="{FF2B5EF4-FFF2-40B4-BE49-F238E27FC236}">
                <a16:creationId xmlns:a16="http://schemas.microsoft.com/office/drawing/2014/main" id="{7A4DC1F1-DCBF-4BA6-A38D-E738DC521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4" y="2565401"/>
            <a:ext cx="6478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cs-CZ" altLang="cs-CZ" sz="2400" b="0" dirty="0">
                <a:solidFill>
                  <a:schemeClr val="tx2"/>
                </a:solidFill>
                <a:latin typeface="+mn-lt"/>
              </a:rPr>
              <a:t>Obsahová spolupráce</a:t>
            </a:r>
            <a:r>
              <a:rPr lang="en-GB" altLang="cs-CZ" sz="2400" b="0" dirty="0">
                <a:solidFill>
                  <a:schemeClr val="tx2"/>
                </a:solidFill>
                <a:latin typeface="+mn-lt"/>
              </a:rPr>
              <a:t>: </a:t>
            </a:r>
            <a:br>
              <a:rPr lang="en-GB" altLang="cs-CZ" sz="2400" b="0" dirty="0">
                <a:solidFill>
                  <a:srgbClr val="FFCC99"/>
                </a:solidFill>
                <a:latin typeface="+mn-lt"/>
              </a:rPr>
            </a:br>
            <a:r>
              <a:rPr lang="cs-CZ" altLang="cs-CZ" sz="2400" dirty="0">
                <a:latin typeface="+mn-lt"/>
              </a:rPr>
              <a:t>Ivo Hrazdira, </a:t>
            </a:r>
            <a:r>
              <a:rPr lang="en-GB" altLang="cs-CZ" sz="2400" dirty="0">
                <a:latin typeface="+mn-lt"/>
              </a:rPr>
              <a:t>Carmel J. Caruana</a:t>
            </a:r>
          </a:p>
        </p:txBody>
      </p:sp>
      <p:sp>
        <p:nvSpPr>
          <p:cNvPr id="273414" name="Rectangle 6">
            <a:extLst>
              <a:ext uri="{FF2B5EF4-FFF2-40B4-BE49-F238E27FC236}">
                <a16:creationId xmlns:a16="http://schemas.microsoft.com/office/drawing/2014/main" id="{1D0CF535-D5B7-4433-8E60-BEC412CE5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633" y="4480717"/>
            <a:ext cx="5772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400" b="0" dirty="0">
                <a:solidFill>
                  <a:srgbClr val="0000DC"/>
                </a:solidFill>
                <a:latin typeface="+mj-lt"/>
              </a:rPr>
              <a:t>Poslední revize a ozvučení</a:t>
            </a:r>
            <a:r>
              <a:rPr lang="en-GB" altLang="cs-CZ" sz="2400" b="0" dirty="0">
                <a:solidFill>
                  <a:srgbClr val="0000DC"/>
                </a:solidFill>
                <a:latin typeface="+mj-lt"/>
              </a:rPr>
              <a:t>: </a:t>
            </a:r>
            <a:r>
              <a:rPr lang="cs-CZ" altLang="cs-CZ" sz="2400" b="0" dirty="0">
                <a:latin typeface="+mj-lt"/>
              </a:rPr>
              <a:t>duben </a:t>
            </a:r>
            <a:r>
              <a:rPr lang="en-GB" altLang="cs-CZ" sz="2400" b="0" dirty="0">
                <a:latin typeface="+mj-lt"/>
              </a:rPr>
              <a:t>20</a:t>
            </a:r>
            <a:r>
              <a:rPr lang="cs-CZ" altLang="cs-CZ" sz="2400" b="0" dirty="0">
                <a:latin typeface="+mj-lt"/>
              </a:rPr>
              <a:t>21</a:t>
            </a:r>
            <a:endParaRPr lang="en-GB" altLang="cs-CZ"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83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7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27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7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1" presetID="48" presetClass="exit" presetSubtype="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73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5" presetClass="exit" presetSubtype="0" fill="hold" grpId="2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/>
      <p:bldP spid="273410" grpId="1"/>
      <p:bldP spid="273410" grpId="2"/>
      <p:bldP spid="273412" grpId="0"/>
      <p:bldP spid="273412" grpId="1"/>
      <p:bldP spid="273412" grpId="2"/>
      <p:bldP spid="273414" grpId="0"/>
      <p:bldP spid="273414" grpId="1"/>
      <p:bldP spid="27341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5">
            <a:extLst>
              <a:ext uri="{FF2B5EF4-FFF2-40B4-BE49-F238E27FC236}">
                <a16:creationId xmlns:a16="http://schemas.microsoft.com/office/drawing/2014/main" id="{5AA77F6A-4C5A-43B4-9E9C-98C799EB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E8496A-D294-4762-AF3E-F857BC2745C8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cs-CZ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7706F28-0E69-4031-882F-8E6B54643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78000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dirty="0"/>
              <a:t>Léčba teplem (termoterapie)</a:t>
            </a:r>
            <a:endParaRPr lang="en-GB" altLang="cs-CZ" dirty="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30D2E5F-EFB7-48CD-A0E6-06B90CC73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6345" y="1600201"/>
            <a:ext cx="8844455" cy="4924425"/>
          </a:xfrm>
        </p:spPr>
        <p:txBody>
          <a:bodyPr/>
          <a:lstStyle/>
          <a:p>
            <a:pPr indent="-36512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V termoterapii se používají tyto </a:t>
            </a:r>
            <a:r>
              <a:rPr lang="cs-CZ" altLang="cs-CZ" sz="2800" b="1" dirty="0"/>
              <a:t>zdroje</a:t>
            </a:r>
            <a:r>
              <a:rPr lang="en-GB" altLang="cs-CZ" sz="2800" dirty="0"/>
              <a:t> </a:t>
            </a:r>
            <a:r>
              <a:rPr lang="cs-CZ" altLang="cs-CZ" sz="2800" dirty="0"/>
              <a:t>tepla</a:t>
            </a:r>
            <a:r>
              <a:rPr lang="en-GB" altLang="cs-CZ" sz="2800" dirty="0"/>
              <a:t>: </a:t>
            </a:r>
          </a:p>
          <a:p>
            <a:pPr indent="-365125" eaLnBrk="1" hangingPunct="1">
              <a:lnSpc>
                <a:spcPct val="100000"/>
              </a:lnSpc>
              <a:buFontTx/>
              <a:buAutoNum type="alphaLcParenR"/>
            </a:pPr>
            <a:r>
              <a:rPr lang="cs-CZ" altLang="cs-CZ" sz="2800" b="1" dirty="0"/>
              <a:t>Vnitřní</a:t>
            </a:r>
            <a:r>
              <a:rPr lang="en-GB" altLang="cs-CZ" sz="2800" b="1" dirty="0"/>
              <a:t> </a:t>
            </a:r>
            <a:r>
              <a:rPr lang="en-GB" altLang="cs-CZ" sz="2800" dirty="0"/>
              <a:t>(</a:t>
            </a:r>
            <a:r>
              <a:rPr lang="cs-CZ" altLang="cs-CZ" sz="2800" dirty="0"/>
              <a:t>teplo si vytváří organismus sám</a:t>
            </a:r>
            <a:r>
              <a:rPr lang="en-GB" altLang="cs-CZ" sz="2800" dirty="0"/>
              <a:t>)</a:t>
            </a:r>
          </a:p>
          <a:p>
            <a:pPr indent="-365125" eaLnBrk="1" hangingPunct="1">
              <a:lnSpc>
                <a:spcPct val="100000"/>
              </a:lnSpc>
              <a:buFontTx/>
              <a:buAutoNum type="alphaLcParenR"/>
            </a:pPr>
            <a:r>
              <a:rPr lang="cs-CZ" altLang="cs-CZ" sz="2800" b="1" dirty="0"/>
              <a:t>Vnější. </a:t>
            </a:r>
            <a:r>
              <a:rPr lang="en-GB" altLang="cs-CZ" sz="2800" dirty="0"/>
              <a:t> </a:t>
            </a:r>
            <a:r>
              <a:rPr lang="cs-CZ" altLang="cs-CZ" sz="2800" dirty="0"/>
              <a:t>Podle vzniku a přenosu tepla se </a:t>
            </a:r>
          </a:p>
          <a:p>
            <a:pPr indent="-365125" eaLnBrk="1" hangingPunct="1">
              <a:lnSpc>
                <a:spcPct val="100000"/>
              </a:lnSpc>
              <a:buFontTx/>
              <a:buAutoNum type="alphaLcParenR"/>
            </a:pPr>
            <a:endParaRPr lang="cs-CZ" altLang="cs-CZ" dirty="0"/>
          </a:p>
          <a:p>
            <a:pPr eaLnBrk="1" hangingPunct="1">
              <a:lnSpc>
                <a:spcPct val="100000"/>
              </a:lnSpc>
            </a:pPr>
            <a:r>
              <a:rPr lang="cs-CZ" altLang="cs-CZ" dirty="0" err="1"/>
              <a:t>T</a:t>
            </a:r>
            <a:r>
              <a:rPr lang="cs-CZ" altLang="cs-CZ" sz="2800" dirty="0" err="1"/>
              <a:t>eploléčebné</a:t>
            </a:r>
            <a:r>
              <a:rPr lang="cs-CZ" altLang="cs-CZ" sz="2800" dirty="0"/>
              <a:t> metody dělí do pěti hlavních skupin založených na</a:t>
            </a:r>
            <a:r>
              <a:rPr lang="en-GB" altLang="cs-CZ" sz="2800" dirty="0"/>
              <a:t>:</a:t>
            </a:r>
          </a:p>
          <a:p>
            <a:pPr marL="914400" lvl="4" indent="-342900">
              <a:lnSpc>
                <a:spcPct val="100000"/>
              </a:lnSpc>
            </a:pPr>
            <a:r>
              <a:rPr lang="en-GB" altLang="cs-CZ" dirty="0"/>
              <a:t>- </a:t>
            </a:r>
            <a:r>
              <a:rPr lang="cs-CZ" altLang="cs-CZ" sz="2400" dirty="0"/>
              <a:t>Vedení tepla (kondukci)</a:t>
            </a:r>
            <a:r>
              <a:rPr lang="en-GB" altLang="cs-CZ" sz="2400" dirty="0"/>
              <a:t> </a:t>
            </a:r>
          </a:p>
          <a:p>
            <a:pPr marL="914400" lvl="4" indent="-342900">
              <a:lnSpc>
                <a:spcPct val="100000"/>
              </a:lnSpc>
            </a:pPr>
            <a:r>
              <a:rPr lang="en-GB" altLang="cs-CZ" sz="2400" dirty="0"/>
              <a:t>- </a:t>
            </a:r>
            <a:r>
              <a:rPr lang="cs-CZ" altLang="cs-CZ" sz="2400" dirty="0"/>
              <a:t>Proudění tepla</a:t>
            </a:r>
            <a:r>
              <a:rPr lang="en-GB" altLang="cs-CZ" sz="2400" dirty="0"/>
              <a:t> </a:t>
            </a:r>
            <a:r>
              <a:rPr lang="cs-CZ" altLang="cs-CZ" sz="2400" dirty="0"/>
              <a:t>(konvekci)</a:t>
            </a:r>
            <a:endParaRPr lang="en-GB" altLang="cs-CZ" sz="2400" dirty="0"/>
          </a:p>
          <a:p>
            <a:pPr marL="914400" lvl="4" indent="-342900">
              <a:lnSpc>
                <a:spcPct val="100000"/>
              </a:lnSpc>
            </a:pPr>
            <a:r>
              <a:rPr lang="en-GB" altLang="cs-CZ" sz="2400" dirty="0"/>
              <a:t>- </a:t>
            </a:r>
            <a:r>
              <a:rPr lang="cs-CZ" altLang="cs-CZ" sz="2400" dirty="0"/>
              <a:t>Sálání (radiaci)</a:t>
            </a:r>
            <a:endParaRPr lang="en-GB" altLang="cs-CZ" sz="2400" dirty="0"/>
          </a:p>
          <a:p>
            <a:pPr marL="914400" lvl="4" indent="-342900">
              <a:lnSpc>
                <a:spcPct val="100000"/>
              </a:lnSpc>
            </a:pPr>
            <a:r>
              <a:rPr lang="en-GB" altLang="cs-CZ" sz="2400" dirty="0"/>
              <a:t>- </a:t>
            </a:r>
            <a:r>
              <a:rPr lang="cs-CZ" altLang="cs-CZ" sz="2400" dirty="0"/>
              <a:t>Vysokofrekvenčních elektrických proudech</a:t>
            </a:r>
            <a:endParaRPr lang="en-GB" altLang="cs-CZ" sz="2400" dirty="0"/>
          </a:p>
          <a:p>
            <a:pPr marL="914400" lvl="4" indent="-342900">
              <a:lnSpc>
                <a:spcPct val="100000"/>
              </a:lnSpc>
            </a:pPr>
            <a:r>
              <a:rPr lang="en-GB" altLang="cs-CZ" sz="2400" dirty="0"/>
              <a:t>- </a:t>
            </a:r>
            <a:r>
              <a:rPr lang="cs-CZ" altLang="cs-CZ" sz="2400" dirty="0"/>
              <a:t>Tepelných účincích ultrazvuku</a:t>
            </a:r>
            <a:r>
              <a:rPr lang="en-GB" alt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82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7">
            <a:extLst>
              <a:ext uri="{FF2B5EF4-FFF2-40B4-BE49-F238E27FC236}">
                <a16:creationId xmlns:a16="http://schemas.microsoft.com/office/drawing/2014/main" id="{4720F189-A229-486C-B665-42BC1884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911A47-DDDB-4399-AF23-7E4D8A84B665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cs-CZ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22E66A10-E98E-4DFB-8B6F-1EC10A0BF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chemeClr val="tx1"/>
                </a:solidFill>
              </a:rPr>
              <a:t>Vedení tepla</a:t>
            </a:r>
            <a:endParaRPr lang="en-GB" altLang="cs-CZ">
              <a:solidFill>
                <a:schemeClr val="tx1"/>
              </a:solidFill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A5014A5-7092-4BA7-804B-59F600A2CD0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08690" y="1455739"/>
            <a:ext cx="5242911" cy="49244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Hlavně </a:t>
            </a:r>
            <a:r>
              <a:rPr lang="cs-CZ" altLang="cs-CZ" sz="2400" b="1" dirty="0"/>
              <a:t>zábaly a obklady. </a:t>
            </a:r>
            <a:r>
              <a:rPr lang="cs-CZ" altLang="cs-CZ" sz="2400" dirty="0"/>
              <a:t>Podle velikosti pokryté části těla se dělí na celkové nebo částečné, podle teploty na </a:t>
            </a:r>
            <a:r>
              <a:rPr lang="cs-CZ" altLang="cs-CZ" sz="2400" b="1" dirty="0"/>
              <a:t>teplé, indiferentní</a:t>
            </a:r>
            <a:r>
              <a:rPr lang="cs-CZ" altLang="cs-CZ" sz="2400" dirty="0"/>
              <a:t> nebo </a:t>
            </a:r>
            <a:r>
              <a:rPr lang="cs-CZ" altLang="cs-CZ" sz="2400" b="1" dirty="0"/>
              <a:t>chladné</a:t>
            </a:r>
            <a:r>
              <a:rPr lang="cs-CZ" altLang="cs-CZ" sz="2400" dirty="0"/>
              <a:t>, a dále na vlhké nebo suché.</a:t>
            </a:r>
          </a:p>
          <a:p>
            <a:pPr eaLnBrk="1" hangingPunct="1">
              <a:lnSpc>
                <a:spcPct val="100000"/>
              </a:lnSpc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Obklady mohou být suché (přikrývky, láhve), </a:t>
            </a:r>
            <a:r>
              <a:rPr lang="cs-CZ" altLang="cs-CZ" sz="2400" dirty="0" err="1">
                <a:solidFill>
                  <a:srgbClr val="0066FF"/>
                </a:solidFill>
              </a:rPr>
              <a:t>peloidové</a:t>
            </a:r>
            <a:r>
              <a:rPr lang="cs-CZ" altLang="cs-CZ" sz="2400" dirty="0">
                <a:solidFill>
                  <a:srgbClr val="0066FF"/>
                </a:solidFill>
              </a:rPr>
              <a:t> (bahenní</a:t>
            </a:r>
            <a:r>
              <a:rPr lang="cs-CZ" altLang="cs-CZ" sz="2400" dirty="0"/>
              <a:t>) a </a:t>
            </a:r>
            <a:r>
              <a:rPr lang="cs-CZ" altLang="cs-CZ" sz="2400" dirty="0">
                <a:solidFill>
                  <a:srgbClr val="FF0000"/>
                </a:solidFill>
              </a:rPr>
              <a:t>parafínové</a:t>
            </a:r>
            <a:r>
              <a:rPr lang="cs-CZ" altLang="cs-CZ" sz="2400" dirty="0"/>
              <a:t>. Jejich teplota se pohybuje od 45 do 55 </a:t>
            </a:r>
            <a:r>
              <a:rPr lang="cs-CZ" altLang="cs-CZ" sz="2400" dirty="0">
                <a:cs typeface="Arial" panose="020B0604020202020204" pitchFamily="34" charset="0"/>
              </a:rPr>
              <a:t>º</a:t>
            </a:r>
            <a:r>
              <a:rPr lang="cs-CZ" altLang="cs-CZ" sz="2400" dirty="0"/>
              <a:t>C (suché obklady), od 60 do 77 </a:t>
            </a:r>
            <a:r>
              <a:rPr lang="cs-CZ" altLang="cs-CZ" sz="2400" dirty="0">
                <a:cs typeface="Arial" panose="020B0604020202020204" pitchFamily="34" charset="0"/>
              </a:rPr>
              <a:t>º</a:t>
            </a:r>
            <a:r>
              <a:rPr lang="cs-CZ" altLang="cs-CZ" sz="2400" dirty="0"/>
              <a:t>C u obkladů parafínových.</a:t>
            </a:r>
          </a:p>
        </p:txBody>
      </p:sp>
      <p:pic>
        <p:nvPicPr>
          <p:cNvPr id="17413" name="Picture 4" descr="Thalasso-Views">
            <a:extLst>
              <a:ext uri="{FF2B5EF4-FFF2-40B4-BE49-F238E27FC236}">
                <a16:creationId xmlns:a16="http://schemas.microsoft.com/office/drawing/2014/main" id="{DA7F2222-2440-4BF4-B064-D427A52EAB2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4063" y="4076699"/>
            <a:ext cx="3416792" cy="25514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17414" name="Picture 6" descr="mud3">
            <a:extLst>
              <a:ext uri="{FF2B5EF4-FFF2-40B4-BE49-F238E27FC236}">
                <a16:creationId xmlns:a16="http://schemas.microsoft.com/office/drawing/2014/main" id="{26A717FF-2DF4-4755-9331-FDB1B5464E2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9964" y="927682"/>
            <a:ext cx="2890836" cy="29267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sp>
        <p:nvSpPr>
          <p:cNvPr id="17415" name="Line 9">
            <a:extLst>
              <a:ext uri="{FF2B5EF4-FFF2-40B4-BE49-F238E27FC236}">
                <a16:creationId xmlns:a16="http://schemas.microsoft.com/office/drawing/2014/main" id="{A22620EF-A4F4-4FD7-BAA0-BF44A31C7D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8098" y="4687614"/>
            <a:ext cx="4465966" cy="71464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17416" name="Line 10">
            <a:extLst>
              <a:ext uri="{FF2B5EF4-FFF2-40B4-BE49-F238E27FC236}">
                <a16:creationId xmlns:a16="http://schemas.microsoft.com/office/drawing/2014/main" id="{E7A2076E-FE92-4ED9-81D9-34C110715B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6070" y="2564524"/>
            <a:ext cx="3693893" cy="1512174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25169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5">
            <a:extLst>
              <a:ext uri="{FF2B5EF4-FFF2-40B4-BE49-F238E27FC236}">
                <a16:creationId xmlns:a16="http://schemas.microsoft.com/office/drawing/2014/main" id="{F9911C8C-8690-4DF0-89A0-07862B90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EC5D7E-C607-4C07-B669-5960BC241C3C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cs-CZ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7D2AD80-191F-46F4-8EAD-35BD92CA9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6539" y="274639"/>
            <a:ext cx="9942076" cy="706437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Proudění tepla</a:t>
            </a:r>
            <a:r>
              <a:rPr lang="en-GB" altLang="cs-CZ" sz="3600" dirty="0"/>
              <a:t> – </a:t>
            </a:r>
            <a:r>
              <a:rPr lang="cs-CZ" altLang="cs-CZ" sz="3600" dirty="0"/>
              <a:t>vodoléčba (hydroterapie)</a:t>
            </a:r>
            <a:endParaRPr lang="en-GB" altLang="cs-CZ" sz="3600" dirty="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5CED883-CA5E-432D-8E8B-E44358732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6441" y="1412874"/>
            <a:ext cx="9942076" cy="50671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100" b="1" dirty="0"/>
              <a:t>Hydroterapie </a:t>
            </a:r>
            <a:r>
              <a:rPr lang="cs-CZ" altLang="cs-CZ" sz="2100" dirty="0"/>
              <a:t>zahrnuje tepelné i mechanické účinky (vztlak, hydrostatický tlak, pohyb vody). Působí především na kardiovaskulární systém, vegetativní nervstvo a psychiku. Teplo napomáhá relaxaci svalů, omezuje bolest, urychluje resorpci otoků. Procedury se liší </a:t>
            </a:r>
            <a:r>
              <a:rPr lang="cs-CZ" altLang="cs-CZ" sz="2100" b="1" dirty="0"/>
              <a:t>způsobem přenosu tepla</a:t>
            </a:r>
            <a:r>
              <a:rPr lang="cs-CZ" altLang="cs-CZ" sz="2100" dirty="0"/>
              <a:t>, </a:t>
            </a:r>
            <a:r>
              <a:rPr lang="cs-CZ" altLang="cs-CZ" sz="2100" b="1" dirty="0"/>
              <a:t>poměrem vedení a proudění</a:t>
            </a:r>
            <a:r>
              <a:rPr lang="cs-CZ" altLang="cs-CZ" sz="2100" dirty="0"/>
              <a:t> a mírou </a:t>
            </a:r>
            <a:r>
              <a:rPr lang="cs-CZ" altLang="cs-CZ" sz="2100" b="1" dirty="0"/>
              <a:t>homogenity</a:t>
            </a:r>
            <a:r>
              <a:rPr lang="cs-CZ" altLang="cs-CZ" sz="2100" dirty="0"/>
              <a:t> tepelného toku:</a:t>
            </a:r>
          </a:p>
          <a:p>
            <a:pPr eaLnBrk="1" hangingPunct="1">
              <a:lnSpc>
                <a:spcPct val="100000"/>
              </a:lnSpc>
            </a:pPr>
            <a:endParaRPr lang="cs-CZ" altLang="cs-CZ" sz="21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1800" b="1" dirty="0"/>
              <a:t>studené</a:t>
            </a:r>
            <a:r>
              <a:rPr lang="en-GB" altLang="cs-CZ" sz="1800" b="1" dirty="0"/>
              <a:t> </a:t>
            </a:r>
            <a:r>
              <a:rPr lang="en-GB" altLang="cs-CZ" sz="1800" dirty="0"/>
              <a:t>(</a:t>
            </a:r>
            <a:r>
              <a:rPr lang="cs-CZ" altLang="cs-CZ" sz="1800" dirty="0"/>
              <a:t>do</a:t>
            </a:r>
            <a:r>
              <a:rPr lang="en-GB" altLang="cs-CZ" sz="1800" dirty="0"/>
              <a:t> 18 °C), </a:t>
            </a:r>
            <a:r>
              <a:rPr lang="cs-CZ" altLang="cs-CZ" sz="1800" b="1" dirty="0"/>
              <a:t>chladné</a:t>
            </a:r>
            <a:r>
              <a:rPr lang="en-GB" altLang="cs-CZ" sz="1800" dirty="0"/>
              <a:t> (18 – 24 °C), </a:t>
            </a:r>
            <a:r>
              <a:rPr lang="cs-CZ" altLang="cs-CZ" sz="1800" b="1" dirty="0"/>
              <a:t>vlažné</a:t>
            </a:r>
            <a:r>
              <a:rPr lang="en-GB" altLang="cs-CZ" sz="1800" b="1" dirty="0"/>
              <a:t> </a:t>
            </a:r>
            <a:r>
              <a:rPr lang="en-GB" altLang="cs-CZ" sz="1800" dirty="0"/>
              <a:t>(24 – 33 °C), </a:t>
            </a:r>
            <a:r>
              <a:rPr lang="cs-CZ" altLang="cs-CZ" sz="1800" b="1" dirty="0"/>
              <a:t>teplé</a:t>
            </a:r>
            <a:r>
              <a:rPr lang="cs-CZ" altLang="cs-CZ" sz="1800" dirty="0"/>
              <a:t> </a:t>
            </a:r>
            <a:r>
              <a:rPr lang="en-GB" altLang="cs-CZ" sz="1800" dirty="0"/>
              <a:t>(33 – 36 °C)</a:t>
            </a:r>
            <a:r>
              <a:rPr lang="cs-CZ" altLang="cs-CZ" sz="1800" dirty="0"/>
              <a:t> nebo </a:t>
            </a:r>
            <a:r>
              <a:rPr lang="cs-CZ" altLang="cs-CZ" sz="1800" b="1" dirty="0"/>
              <a:t>horké</a:t>
            </a:r>
            <a:r>
              <a:rPr lang="en-GB" altLang="cs-CZ" sz="1800" dirty="0"/>
              <a:t> (37 – 42 °C).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800" b="1" dirty="0"/>
              <a:t>Nebo: hypotermické</a:t>
            </a:r>
            <a:r>
              <a:rPr lang="cs-CZ" altLang="cs-CZ" sz="1800" dirty="0"/>
              <a:t> (10 - 34 °C, 5 min.), </a:t>
            </a:r>
            <a:r>
              <a:rPr lang="cs-CZ" altLang="cs-CZ" sz="1800" b="1" dirty="0"/>
              <a:t>izotermické</a:t>
            </a:r>
            <a:r>
              <a:rPr lang="cs-CZ" altLang="cs-CZ" sz="1800" dirty="0"/>
              <a:t> (34 - 36°C, 20 - 30 min),</a:t>
            </a:r>
            <a:r>
              <a:rPr lang="cs-CZ" altLang="cs-CZ" sz="1800" b="1" dirty="0"/>
              <a:t> hypertermické </a:t>
            </a:r>
            <a:r>
              <a:rPr lang="cs-CZ" altLang="cs-CZ" sz="1800" dirty="0"/>
              <a:t>(37 - 42°C, krátké trvání). </a:t>
            </a:r>
          </a:p>
          <a:p>
            <a:pPr eaLnBrk="1" hangingPunct="1">
              <a:lnSpc>
                <a:spcPct val="100000"/>
              </a:lnSpc>
            </a:pPr>
            <a:endParaRPr lang="cs-CZ" altLang="cs-CZ" sz="21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100" dirty="0"/>
              <a:t>Účinek celotělové koupele je dán především povrchovou teplotou těla. Po ponoření je povrch těla vystaven skutečné teplotě prostředí, dokud nedojde k vytvoření tepelné rovnováhy v několik mm silné vrstvě vody a nezačne působit </a:t>
            </a:r>
            <a:r>
              <a:rPr lang="cs-CZ" altLang="cs-CZ" sz="2100" b="1" dirty="0"/>
              <a:t>efektivní teplota koupele.</a:t>
            </a:r>
            <a:r>
              <a:rPr lang="cs-CZ" altLang="cs-CZ" sz="2100" dirty="0"/>
              <a:t>  Narušování této vrstvy zabraňuje ustálení efektivní teploty, a proto se nemá pacient v lázni pohybovat.</a:t>
            </a:r>
          </a:p>
        </p:txBody>
      </p:sp>
    </p:spTree>
    <p:extLst>
      <p:ext uri="{BB962C8B-B14F-4D97-AF65-F5344CB8AC3E}">
        <p14:creationId xmlns:p14="http://schemas.microsoft.com/office/powerpoint/2010/main" val="154272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7">
            <a:extLst>
              <a:ext uri="{FF2B5EF4-FFF2-40B4-BE49-F238E27FC236}">
                <a16:creationId xmlns:a16="http://schemas.microsoft.com/office/drawing/2014/main" id="{CCCBCE05-95C3-48F3-8861-C5640CEEF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7953DC-4360-44E1-ACBC-9AA6BBD3D8D2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cs-CZ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E4E4FC2-AC86-4062-A272-7BF9CD1F6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9806152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Vířivé koupele, podvodní masáže</a:t>
            </a:r>
            <a:r>
              <a:rPr lang="en-GB" altLang="cs-CZ" sz="3600" dirty="0"/>
              <a:t>, </a:t>
            </a:r>
            <a:r>
              <a:rPr lang="cs-CZ" altLang="cs-CZ" sz="3600" dirty="0"/>
              <a:t>skotské střiky </a:t>
            </a:r>
          </a:p>
        </p:txBody>
      </p:sp>
      <p:pic>
        <p:nvPicPr>
          <p:cNvPr id="21508" name="Picture 4" descr="hydrotherapy1">
            <a:extLst>
              <a:ext uri="{FF2B5EF4-FFF2-40B4-BE49-F238E27FC236}">
                <a16:creationId xmlns:a16="http://schemas.microsoft.com/office/drawing/2014/main" id="{3C7DE1C7-417F-49FA-A422-AE70EB328DF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638" y="1825117"/>
            <a:ext cx="3979645" cy="20965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21509" name="Picture 8" descr="hydrof">
            <a:extLst>
              <a:ext uri="{FF2B5EF4-FFF2-40B4-BE49-F238E27FC236}">
                <a16:creationId xmlns:a16="http://schemas.microsoft.com/office/drawing/2014/main" id="{F86FD05C-D33F-43C1-B930-0C9B0C3AD7C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7944" y="3796727"/>
            <a:ext cx="3741683" cy="28788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sp>
        <p:nvSpPr>
          <p:cNvPr id="21510" name="Text Box 10">
            <a:extLst>
              <a:ext uri="{FF2B5EF4-FFF2-40B4-BE49-F238E27FC236}">
                <a16:creationId xmlns:a16="http://schemas.microsoft.com/office/drawing/2014/main" id="{5666883C-7BD1-429A-9555-E5538DDC1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241" y="3984625"/>
            <a:ext cx="346485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0" dirty="0"/>
              <a:t>Pro horní a dolní končetiny se používají mírně hypertermické vířivé koupele – zvyšují prokrvení a metabolismus, aktivují kožní receptory </a:t>
            </a:r>
          </a:p>
        </p:txBody>
      </p:sp>
      <p:pic>
        <p:nvPicPr>
          <p:cNvPr id="21511" name="Picture 12" descr="hydrotherapy_02_sm">
            <a:extLst>
              <a:ext uri="{FF2B5EF4-FFF2-40B4-BE49-F238E27FC236}">
                <a16:creationId xmlns:a16="http://schemas.microsoft.com/office/drawing/2014/main" id="{B8A5758C-A919-4EBC-AC48-CB741C33D22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08567" y="1049887"/>
            <a:ext cx="2590964" cy="25909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sp>
        <p:nvSpPr>
          <p:cNvPr id="21512" name="Text Box 14">
            <a:extLst>
              <a:ext uri="{FF2B5EF4-FFF2-40B4-BE49-F238E27FC236}">
                <a16:creationId xmlns:a16="http://schemas.microsoft.com/office/drawing/2014/main" id="{0711C682-4DF4-4EE9-805A-4DAC1C1DE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2691" y="1329706"/>
            <a:ext cx="239094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800" b="0" dirty="0"/>
              <a:t>Skotské střiky: Střídavé aplikace ostrých horkých a studených vodních proudů - metoda s výborným aktivačním účinkem</a:t>
            </a:r>
            <a:r>
              <a:rPr lang="en-GB" altLang="cs-CZ" sz="18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497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5">
            <a:extLst>
              <a:ext uri="{FF2B5EF4-FFF2-40B4-BE49-F238E27FC236}">
                <a16:creationId xmlns:a16="http://schemas.microsoft.com/office/drawing/2014/main" id="{83D23315-0C1C-4B14-962E-F1CD675FE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185443-680D-47D5-9218-98E4FF3D4C9D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cs-CZ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C172634-9F69-48AD-A830-A3AEBF185A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4961" y="412353"/>
            <a:ext cx="292709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Sauna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6982C361-C633-4341-A901-5913B3D95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8662" y="5471938"/>
            <a:ext cx="9165020" cy="111804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Účinek horkého vzduchu</a:t>
            </a:r>
            <a:r>
              <a:rPr lang="en-GB" altLang="cs-CZ" sz="2400" dirty="0"/>
              <a:t> (80 - 100°C) </a:t>
            </a:r>
            <a:r>
              <a:rPr lang="cs-CZ" altLang="cs-CZ" sz="2400" dirty="0"/>
              <a:t>o nízké relativní vlhkosti</a:t>
            </a:r>
            <a:r>
              <a:rPr lang="en-GB" altLang="cs-CZ" sz="2400" dirty="0"/>
              <a:t> (10-30%), </a:t>
            </a:r>
            <a:r>
              <a:rPr lang="cs-CZ" altLang="cs-CZ" sz="2400" dirty="0"/>
              <a:t>následovaný ochlazením v chladné vodě</a:t>
            </a:r>
            <a:r>
              <a:rPr lang="en-GB" altLang="cs-CZ" sz="2400" dirty="0"/>
              <a:t>. </a:t>
            </a:r>
            <a:r>
              <a:rPr lang="cs-CZ" altLang="cs-CZ" sz="2400" dirty="0"/>
              <a:t>Výborný tonizující účinek</a:t>
            </a:r>
            <a:r>
              <a:rPr lang="en-GB" altLang="cs-CZ" sz="2400" dirty="0"/>
              <a:t>.</a:t>
            </a:r>
            <a:r>
              <a:rPr lang="cs-CZ" altLang="cs-CZ" sz="2400" dirty="0"/>
              <a:t> Parní lázeň: kolem 45</a:t>
            </a:r>
            <a:r>
              <a:rPr lang="en-GB" altLang="cs-CZ" sz="2400" dirty="0"/>
              <a:t>°C</a:t>
            </a:r>
            <a:r>
              <a:rPr lang="cs-CZ" altLang="cs-CZ" sz="2400" dirty="0"/>
              <a:t>, vlhkost až 100%.</a:t>
            </a:r>
            <a:endParaRPr lang="en-GB" altLang="cs-CZ" sz="2400" dirty="0"/>
          </a:p>
        </p:txBody>
      </p:sp>
      <p:pic>
        <p:nvPicPr>
          <p:cNvPr id="23557" name="Picture 9" descr="Sauna">
            <a:extLst>
              <a:ext uri="{FF2B5EF4-FFF2-40B4-BE49-F238E27FC236}">
                <a16:creationId xmlns:a16="http://schemas.microsoft.com/office/drawing/2014/main" id="{C0CEB029-588A-4DCE-93BB-95624EB3F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49" y="1019503"/>
            <a:ext cx="6942697" cy="418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37447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AB2800-9959-43A3-AFA0-8D9683547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98</TotalTime>
  <Words>3465</Words>
  <Application>Microsoft Office PowerPoint</Application>
  <PresentationFormat>Širokoúhlá obrazovka</PresentationFormat>
  <Paragraphs>380</Paragraphs>
  <Slides>49</Slides>
  <Notes>47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7" baseType="lpstr">
      <vt:lpstr>Arial</vt:lpstr>
      <vt:lpstr>Calibri</vt:lpstr>
      <vt:lpstr>Cambria Math</vt:lpstr>
      <vt:lpstr>Symbol</vt:lpstr>
      <vt:lpstr>Tahoma</vt:lpstr>
      <vt:lpstr>Wingdings</vt:lpstr>
      <vt:lpstr>Presentation_MU_EN</vt:lpstr>
      <vt:lpstr>Rastrový obraz</vt:lpstr>
      <vt:lpstr>Přednášky z lékařské biofyziky</vt:lpstr>
      <vt:lpstr>Obsah přednášky</vt:lpstr>
      <vt:lpstr>Terapie mechanickým působením - příklady</vt:lpstr>
      <vt:lpstr>Léčba teplem (termoterapie)</vt:lpstr>
      <vt:lpstr>Léčba teplem (termoterapie)</vt:lpstr>
      <vt:lpstr>Vedení tepla</vt:lpstr>
      <vt:lpstr>Proudění tepla – vodoléčba (hydroterapie)</vt:lpstr>
      <vt:lpstr>Vířivé koupele, podvodní masáže, skotské střiky </vt:lpstr>
      <vt:lpstr>Sauna</vt:lpstr>
      <vt:lpstr>Kryokomory (sauna naruby)</vt:lpstr>
      <vt:lpstr>Elektroterapie</vt:lpstr>
      <vt:lpstr>Vedení elektrického proudu ve tkáních</vt:lpstr>
      <vt:lpstr>Měrný elektrický odpor r tkání</vt:lpstr>
      <vt:lpstr>Polarizace tkáně</vt:lpstr>
      <vt:lpstr>Účinky stejnosměrného elektrického proudu (galvanoterapie, iontoforéza)</vt:lpstr>
      <vt:lpstr>Nízkofrekvenční střídavé proudy – elektrické dráždění</vt:lpstr>
      <vt:lpstr>Prezentace aplikace PowerPoint</vt:lpstr>
      <vt:lpstr>Nízkofrekvenční střídavé proudy – frekvenční závislost dráždivých účinků</vt:lpstr>
      <vt:lpstr>Elektrostimulace</vt:lpstr>
      <vt:lpstr>Tepelné účinky vysokofrekvenčních (VF) proudů</vt:lpstr>
      <vt:lpstr>Použití VF elektrických proudů</vt:lpstr>
      <vt:lpstr>Tři způsoby aplikace VF proudů:</vt:lpstr>
      <vt:lpstr>Různé způsoby VF diatermie</vt:lpstr>
      <vt:lpstr>Krátkovlnná diatermie – ohřev v kondenzátorovém poli</vt:lpstr>
      <vt:lpstr>Terapie pomocí mikrovln</vt:lpstr>
      <vt:lpstr>Mikrovlnná diatermie</vt:lpstr>
      <vt:lpstr>Možná rizika spojená s mikrovlnným a radiofrekvenčním zářením</vt:lpstr>
      <vt:lpstr>Ultrazvuková terapie</vt:lpstr>
      <vt:lpstr>Tepelné účinky ultrazvuku</vt:lpstr>
      <vt:lpstr>Ultrazvuková terapie</vt:lpstr>
      <vt:lpstr>Účinky magnetických polí - magnetoterapie</vt:lpstr>
      <vt:lpstr>Magnetomechanické a magnetochemické účinky</vt:lpstr>
      <vt:lpstr>Magnety v medicíně</vt:lpstr>
      <vt:lpstr>Léčba světlem - fototerapie</vt:lpstr>
      <vt:lpstr>Světelné záření</vt:lpstr>
      <vt:lpstr>Zdroje světla</vt:lpstr>
      <vt:lpstr>Zdroje viditelného světla</vt:lpstr>
      <vt:lpstr>Molekulární mechanismy biologických účinků světla</vt:lpstr>
      <vt:lpstr>Účinky viditelného světla </vt:lpstr>
      <vt:lpstr>Molekulární účinky ultrafialového záření </vt:lpstr>
      <vt:lpstr>Zdroje ultrafialového záření</vt:lpstr>
      <vt:lpstr>Pronikavost UV záření</vt:lpstr>
      <vt:lpstr>Účinky ultrafialového záření na živý organismus</vt:lpstr>
      <vt:lpstr>Zdroje a účinky infračerveného světla</vt:lpstr>
      <vt:lpstr>Přenos tepla IR zářením</vt:lpstr>
      <vt:lpstr>Pronikavost IR záření</vt:lpstr>
      <vt:lpstr>Tepelný erytém</vt:lpstr>
      <vt:lpstr>Souhrn – účinky světla na lidský organismus</vt:lpstr>
      <vt:lpstr>Autor:  Vojtěch Mornstein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 z lékařské biofyziky</dc:title>
  <dc:creator>Vojtěch Mornstein</dc:creator>
  <cp:lastModifiedBy>Vojtěch Mornstein</cp:lastModifiedBy>
  <cp:revision>11</cp:revision>
  <cp:lastPrinted>1601-01-01T00:00:00Z</cp:lastPrinted>
  <dcterms:created xsi:type="dcterms:W3CDTF">2021-04-04T13:51:40Z</dcterms:created>
  <dcterms:modified xsi:type="dcterms:W3CDTF">2021-04-04T15:30:00Z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