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81" r:id="rId4"/>
    <p:sldId id="258" r:id="rId5"/>
    <p:sldId id="269" r:id="rId6"/>
    <p:sldId id="268" r:id="rId7"/>
    <p:sldId id="270" r:id="rId8"/>
    <p:sldId id="276" r:id="rId9"/>
    <p:sldId id="275" r:id="rId10"/>
    <p:sldId id="260" r:id="rId11"/>
    <p:sldId id="266" r:id="rId12"/>
    <p:sldId id="263" r:id="rId13"/>
    <p:sldId id="267" r:id="rId14"/>
    <p:sldId id="282" r:id="rId15"/>
    <p:sldId id="261" r:id="rId16"/>
    <p:sldId id="297" r:id="rId17"/>
    <p:sldId id="285" r:id="rId18"/>
    <p:sldId id="262" r:id="rId19"/>
    <p:sldId id="277" r:id="rId20"/>
    <p:sldId id="273" r:id="rId21"/>
    <p:sldId id="274" r:id="rId22"/>
    <p:sldId id="289" r:id="rId23"/>
    <p:sldId id="279" r:id="rId24"/>
    <p:sldId id="290" r:id="rId25"/>
    <p:sldId id="288" r:id="rId26"/>
    <p:sldId id="280" r:id="rId27"/>
    <p:sldId id="286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27E37-E3FA-4442-BF7B-0B26A93CDF46}" v="47" dt="2022-05-10T08:45:08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992" autoAdjust="0"/>
  </p:normalViewPr>
  <p:slideViewPr>
    <p:cSldViewPr snapToGrid="0">
      <p:cViewPr varScale="1">
        <p:scale>
          <a:sx n="86" d="100"/>
          <a:sy n="86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F02B-3BFE-471A-A08D-F09B6C4AA104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F40C-0677-4607-8E20-3DA124009A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8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7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9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17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91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9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52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24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6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7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56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61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7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96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7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71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62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40C-0677-4607-8E20-3DA124009AF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29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7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72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6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04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7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6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202D075-1F0A-4325-9922-0BDC065C7B41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75AF13-9DC8-4F87-B93F-2FEB668A0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23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F17ED-F179-74F6-61C6-0B3C14F65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294" y="1178052"/>
            <a:ext cx="5777316" cy="4501896"/>
          </a:xfrm>
        </p:spPr>
        <p:txBody>
          <a:bodyPr anchor="ctr">
            <a:normAutofit/>
          </a:bodyPr>
          <a:lstStyle/>
          <a:p>
            <a:pPr algn="ctr"/>
            <a:r>
              <a:rPr lang="cs-CZ" sz="8000" dirty="0">
                <a:solidFill>
                  <a:schemeClr val="bg1"/>
                </a:solidFill>
              </a:rPr>
              <a:t>Probiotika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26E500-8569-DD3D-508F-E613D6C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511" y="1178052"/>
            <a:ext cx="3807707" cy="4501896"/>
          </a:xfrm>
        </p:spPr>
        <p:txBody>
          <a:bodyPr anchor="ctr">
            <a:normAutofit/>
          </a:bodyPr>
          <a:lstStyle/>
          <a:p>
            <a:r>
              <a:rPr lang="cs-CZ" dirty="0"/>
              <a:t>Eliška Pivrncová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516611A-59E5-A773-9826-1D2620C34457}"/>
              </a:ext>
            </a:extLst>
          </p:cNvPr>
          <p:cNvCxnSpPr/>
          <p:nvPr/>
        </p:nvCxnSpPr>
        <p:spPr>
          <a:xfrm>
            <a:off x="7431110" y="1178052"/>
            <a:ext cx="0" cy="45018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9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53C47-9599-7761-6BD6-D9B6864B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9608356" cy="3766185"/>
          </a:xfrm>
        </p:spPr>
        <p:txBody>
          <a:bodyPr>
            <a:normAutofit/>
          </a:bodyPr>
          <a:lstStyle/>
          <a:p>
            <a:r>
              <a:rPr lang="cs-CZ" sz="1800" b="1" dirty="0">
                <a:effectLst/>
              </a:rPr>
              <a:t>- Probiotické kultury trávicí trakt hostitele v drtivé většině případů nekolonizují trvale</a:t>
            </a:r>
          </a:p>
          <a:p>
            <a:endParaRPr lang="cs-CZ" sz="1500" dirty="0"/>
          </a:p>
          <a:p>
            <a:r>
              <a:rPr lang="cs-CZ" sz="1800" b="1" dirty="0"/>
              <a:t>- Mechanismy působení se liší kmen od kmene </a:t>
            </a:r>
          </a:p>
          <a:p>
            <a:r>
              <a:rPr lang="cs-CZ" sz="1500" dirty="0"/>
              <a:t>Mezi základní úrovně působení patří:</a:t>
            </a:r>
          </a:p>
          <a:p>
            <a:pPr lvl="1"/>
            <a:r>
              <a:rPr lang="cs-CZ" sz="1500" dirty="0"/>
              <a:t>Soupeření o vazebné místo</a:t>
            </a:r>
          </a:p>
          <a:p>
            <a:pPr lvl="1"/>
            <a:r>
              <a:rPr lang="cs-CZ" sz="1500" dirty="0"/>
              <a:t>Soupeření o nezbytné látky</a:t>
            </a:r>
          </a:p>
          <a:p>
            <a:pPr lvl="1"/>
            <a:r>
              <a:rPr lang="cs-CZ" sz="1500" dirty="0"/>
              <a:t>Produkce antimikrobiálních substancí</a:t>
            </a:r>
          </a:p>
          <a:p>
            <a:pPr lvl="1"/>
            <a:r>
              <a:rPr lang="cs-CZ" sz="1500" dirty="0"/>
              <a:t>Stimulace produkce mucinu</a:t>
            </a:r>
          </a:p>
          <a:p>
            <a:pPr lvl="1"/>
            <a:r>
              <a:rPr lang="cs-CZ" sz="1500" dirty="0"/>
              <a:t>Stabilizace střevní bariéry</a:t>
            </a:r>
          </a:p>
          <a:p>
            <a:pPr lvl="1"/>
            <a:r>
              <a:rPr lang="cs-CZ" sz="1500" dirty="0"/>
              <a:t>Podpora průchodu střevem</a:t>
            </a:r>
          </a:p>
          <a:p>
            <a:pPr lvl="1"/>
            <a:r>
              <a:rPr lang="cs-CZ" sz="1500" dirty="0"/>
              <a:t>Podpora metabolismu MK</a:t>
            </a:r>
          </a:p>
          <a:p>
            <a:pPr lvl="1"/>
            <a:r>
              <a:rPr lang="cs-CZ" sz="1500" dirty="0" err="1"/>
              <a:t>Imunomodulace</a:t>
            </a:r>
            <a:r>
              <a:rPr lang="cs-CZ" sz="1500" dirty="0"/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AE4E92-353C-7DA0-96BA-50E8B778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265" y="4594123"/>
            <a:ext cx="8133734" cy="1818323"/>
          </a:xfrm>
        </p:spPr>
        <p:txBody>
          <a:bodyPr anchor="b">
            <a:normAutofit/>
          </a:bodyPr>
          <a:lstStyle/>
          <a:p>
            <a:pPr algn="r"/>
            <a:r>
              <a:rPr lang="cs-CZ" sz="6000" dirty="0"/>
              <a:t>Účinky probiotik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B4F991-D793-CDEB-969E-77D5B1332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99" y="1533993"/>
            <a:ext cx="5439534" cy="32770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AD498F-C1D1-48C6-CF90-55C5144601D9}"/>
              </a:ext>
            </a:extLst>
          </p:cNvPr>
          <p:cNvSpPr txBox="1"/>
          <p:nvPr/>
        </p:nvSpPr>
        <p:spPr>
          <a:xfrm>
            <a:off x="10573555" y="495329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Hill</a:t>
            </a:r>
            <a:r>
              <a:rPr lang="cs-CZ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15928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8A513F-4860-D2E0-6FA1-596499EFC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91" y="1077480"/>
            <a:ext cx="6720618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C255C6-2306-0D33-4DBC-73D7947E3D5D}"/>
              </a:ext>
            </a:extLst>
          </p:cNvPr>
          <p:cNvSpPr txBox="1"/>
          <p:nvPr/>
        </p:nvSpPr>
        <p:spPr>
          <a:xfrm>
            <a:off x="9456309" y="6234545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Costum</a:t>
            </a:r>
            <a:r>
              <a:rPr lang="cs-CZ" dirty="0"/>
              <a:t> </a:t>
            </a:r>
            <a:r>
              <a:rPr lang="cs-CZ" dirty="0" err="1"/>
              <a:t>Probiotics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398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1E3FC-BD7F-9752-57C9-4054CC2A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7808141" cy="376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Gastrointestinální trakt</a:t>
            </a:r>
          </a:p>
          <a:p>
            <a:r>
              <a:rPr lang="cs-CZ" dirty="0"/>
              <a:t>Dutina ústní</a:t>
            </a:r>
          </a:p>
          <a:p>
            <a:r>
              <a:rPr lang="cs-CZ" dirty="0"/>
              <a:t>Urogenitální prostředí</a:t>
            </a:r>
          </a:p>
          <a:p>
            <a:r>
              <a:rPr lang="cs-CZ" dirty="0"/>
              <a:t>Kůže</a:t>
            </a:r>
          </a:p>
          <a:p>
            <a:r>
              <a:rPr lang="cs-CZ" dirty="0">
                <a:cs typeface="Calibri"/>
              </a:rPr>
              <a:t>Dýchací cesty</a:t>
            </a:r>
          </a:p>
          <a:p>
            <a:r>
              <a:rPr lang="cs-CZ" dirty="0"/>
              <a:t>Imunitní systém</a:t>
            </a:r>
          </a:p>
          <a:p>
            <a:r>
              <a:rPr lang="cs-CZ" dirty="0"/>
              <a:t>CNS?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F8A1AC-55A0-FB60-A738-6A5807C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265" y="4594123"/>
            <a:ext cx="8133734" cy="1818323"/>
          </a:xfrm>
        </p:spPr>
        <p:txBody>
          <a:bodyPr anchor="b">
            <a:normAutofit/>
          </a:bodyPr>
          <a:lstStyle/>
          <a:p>
            <a:pPr algn="r"/>
            <a:r>
              <a:rPr lang="cs-CZ" sz="6000" dirty="0"/>
              <a:t>Oblasti působení</a:t>
            </a:r>
          </a:p>
        </p:txBody>
      </p:sp>
    </p:spTree>
    <p:extLst>
      <p:ext uri="{BB962C8B-B14F-4D97-AF65-F5344CB8AC3E}">
        <p14:creationId xmlns:p14="http://schemas.microsoft.com/office/powerpoint/2010/main" val="71701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EC8110-FF87-8DB9-B6AC-533A0EDB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5D7A96"/>
                </a:solidFill>
                <a:cs typeface="Calibri Light"/>
              </a:rPr>
              <a:t>Forma</a:t>
            </a:r>
            <a:endParaRPr lang="cs-CZ">
              <a:solidFill>
                <a:srgbClr val="5D7A9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237" y="11446"/>
            <a:ext cx="4901184" cy="4021058"/>
          </a:xfrm>
          <a:prstGeom prst="rect">
            <a:avLst/>
          </a:prstGeom>
          <a:solidFill>
            <a:srgbClr val="5D7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CC826D-E368-4D93-867E-47BA6A78A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0829" y="11446"/>
            <a:ext cx="4572000" cy="3858768"/>
          </a:xfrm>
          <a:custGeom>
            <a:avLst/>
            <a:gdLst>
              <a:gd name="connsiteX0" fmla="*/ 0 w 4572000"/>
              <a:gd name="connsiteY0" fmla="*/ 0 h 3858768"/>
              <a:gd name="connsiteX1" fmla="*/ 4572000 w 4572000"/>
              <a:gd name="connsiteY1" fmla="*/ 0 h 3858768"/>
              <a:gd name="connsiteX2" fmla="*/ 4572000 w 4572000"/>
              <a:gd name="connsiteY2" fmla="*/ 3858768 h 3858768"/>
              <a:gd name="connsiteX3" fmla="*/ 0 w 4572000"/>
              <a:gd name="connsiteY3" fmla="*/ 3858768 h 38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858768">
                <a:moveTo>
                  <a:pt x="0" y="0"/>
                </a:moveTo>
                <a:lnTo>
                  <a:pt x="4572000" y="0"/>
                </a:lnTo>
                <a:lnTo>
                  <a:pt x="4572000" y="3858768"/>
                </a:lnTo>
                <a:lnTo>
                  <a:pt x="0" y="3858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B5EB756E-169D-97A6-9FFF-D031941C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76" y="365590"/>
            <a:ext cx="3203299" cy="32032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237" y="4241249"/>
            <a:ext cx="4901184" cy="2616751"/>
          </a:xfrm>
          <a:prstGeom prst="rect">
            <a:avLst/>
          </a:prstGeom>
          <a:solidFill>
            <a:srgbClr val="5D7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3D444CF-66C9-4D8B-8F07-B99490CB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0829" y="4407408"/>
            <a:ext cx="4572000" cy="2450592"/>
          </a:xfrm>
          <a:custGeom>
            <a:avLst/>
            <a:gdLst>
              <a:gd name="connsiteX0" fmla="*/ 0 w 4572000"/>
              <a:gd name="connsiteY0" fmla="*/ 0 h 2450592"/>
              <a:gd name="connsiteX1" fmla="*/ 4572000 w 4572000"/>
              <a:gd name="connsiteY1" fmla="*/ 0 h 2450592"/>
              <a:gd name="connsiteX2" fmla="*/ 4572000 w 4572000"/>
              <a:gd name="connsiteY2" fmla="*/ 2450592 h 2450592"/>
              <a:gd name="connsiteX3" fmla="*/ 0 w 4572000"/>
              <a:gd name="connsiteY3" fmla="*/ 2450592 h 24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450592">
                <a:moveTo>
                  <a:pt x="0" y="0"/>
                </a:moveTo>
                <a:lnTo>
                  <a:pt x="4572000" y="0"/>
                </a:lnTo>
                <a:lnTo>
                  <a:pt x="4572000" y="2450592"/>
                </a:lnTo>
                <a:lnTo>
                  <a:pt x="0" y="24505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DC7D545B-3581-DC57-DE3E-94B9F6505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40" y="4749422"/>
            <a:ext cx="3518463" cy="18911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7426C9-BA75-4FF0-984A-E94823AF7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43" y="1756906"/>
            <a:ext cx="3634048" cy="3344189"/>
          </a:xfrm>
          <a:prstGeom prst="rect">
            <a:avLst/>
          </a:prstGeom>
          <a:solidFill>
            <a:srgbClr val="5D7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0E5AB32-7D58-4FAC-8B91-5833068C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4" y="1920240"/>
            <a:ext cx="3465576" cy="3017520"/>
          </a:xfrm>
          <a:custGeom>
            <a:avLst/>
            <a:gdLst>
              <a:gd name="connsiteX0" fmla="*/ 0 w 3465576"/>
              <a:gd name="connsiteY0" fmla="*/ 0 h 3017520"/>
              <a:gd name="connsiteX1" fmla="*/ 3465576 w 3465576"/>
              <a:gd name="connsiteY1" fmla="*/ 0 h 3017520"/>
              <a:gd name="connsiteX2" fmla="*/ 3465576 w 3465576"/>
              <a:gd name="connsiteY2" fmla="*/ 3017520 h 3017520"/>
              <a:gd name="connsiteX3" fmla="*/ 0 w 3465576"/>
              <a:gd name="connsiteY3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576" h="3017520">
                <a:moveTo>
                  <a:pt x="0" y="0"/>
                </a:moveTo>
                <a:lnTo>
                  <a:pt x="3465576" y="0"/>
                </a:lnTo>
                <a:lnTo>
                  <a:pt x="3465576" y="3017520"/>
                </a:lnTo>
                <a:lnTo>
                  <a:pt x="0" y="3017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5C149CB0-3475-E267-8FA4-96B130D22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11" y="2136374"/>
            <a:ext cx="2325612" cy="261304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54159-083E-C3F5-2384-A678227A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9"/>
            <a:ext cx="5063457" cy="27291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dirty="0">
                <a:cs typeface="Calibri"/>
              </a:rPr>
              <a:t>Prášek</a:t>
            </a:r>
          </a:p>
          <a:p>
            <a:r>
              <a:rPr lang="cs-CZ" dirty="0">
                <a:cs typeface="Calibri"/>
              </a:rPr>
              <a:t>Kapsle</a:t>
            </a:r>
          </a:p>
          <a:p>
            <a:r>
              <a:rPr lang="cs-CZ" dirty="0">
                <a:cs typeface="Calibri"/>
              </a:rPr>
              <a:t>Sprej</a:t>
            </a:r>
          </a:p>
          <a:p>
            <a:r>
              <a:rPr lang="cs-CZ" dirty="0">
                <a:cs typeface="Calibri"/>
              </a:rPr>
              <a:t>Kapky</a:t>
            </a:r>
          </a:p>
          <a:p>
            <a:r>
              <a:rPr lang="cs-CZ" dirty="0">
                <a:cs typeface="Calibri"/>
              </a:rPr>
              <a:t>Čípky</a:t>
            </a:r>
          </a:p>
          <a:p>
            <a:r>
              <a:rPr lang="cs-CZ" dirty="0">
                <a:cs typeface="Calibri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38823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801BED-7311-C5E0-51EB-21774ECC9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Legislativní předpisy a metodiky jsou vcelku vyhovující pro stanovení probiotických mikroorganismů v kysaných mléčných výrobcích. </a:t>
            </a:r>
          </a:p>
          <a:p>
            <a:r>
              <a:rPr lang="cs-CZ" dirty="0"/>
              <a:t>- Legislativní rámec a dosud zavedené metodické postupy neumožňují účinnou kontrolu složení probiotických doplňků stravy. </a:t>
            </a:r>
          </a:p>
          <a:p>
            <a:r>
              <a:rPr lang="cs-CZ" dirty="0"/>
              <a:t>- Může docházet ke klamání spotřebitelů a dozorové orgány nemají nástroje k účinným opatřením, která by tomu zamezila.</a:t>
            </a:r>
          </a:p>
        </p:txBody>
      </p:sp>
    </p:spTree>
    <p:extLst>
      <p:ext uri="{BB962C8B-B14F-4D97-AF65-F5344CB8AC3E}">
        <p14:creationId xmlns:p14="http://schemas.microsoft.com/office/powerpoint/2010/main" val="392049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DF520439-8F67-E009-ECFE-B7B24229E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7808141" cy="3766185"/>
          </a:xfrm>
        </p:spPr>
        <p:txBody>
          <a:bodyPr>
            <a:normAutofit/>
          </a:bodyPr>
          <a:lstStyle/>
          <a:p>
            <a:r>
              <a:rPr lang="cs-CZ" dirty="0"/>
              <a:t>Může se lišit kvalita probiotik?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Podle čeho se nejlépe orientovat?</a:t>
            </a:r>
          </a:p>
        </p:txBody>
      </p:sp>
    </p:spTree>
    <p:extLst>
      <p:ext uri="{BB962C8B-B14F-4D97-AF65-F5344CB8AC3E}">
        <p14:creationId xmlns:p14="http://schemas.microsoft.com/office/powerpoint/2010/main" val="183445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E4EC5DB-2713-D688-CD0C-EF854765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41" y="0"/>
            <a:ext cx="5563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6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254DF37-FE0E-CEF9-811A-2E033384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09" y="0"/>
            <a:ext cx="9669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32B3D18-9829-C3F5-6708-CB390FD4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88" y="466311"/>
            <a:ext cx="8764223" cy="59253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C708031-20EA-F80F-9AB7-1065C6C96D92}"/>
              </a:ext>
            </a:extLst>
          </p:cNvPr>
          <p:cNvSpPr txBox="1"/>
          <p:nvPr/>
        </p:nvSpPr>
        <p:spPr>
          <a:xfrm>
            <a:off x="10006885" y="6207022"/>
            <a:ext cx="174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Mcfarlan</a:t>
            </a:r>
            <a:r>
              <a:rPr lang="cs-CZ" dirty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218626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CC8FB-9AD1-09F3-AEE5-C22BCCA5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Antibiotická léčba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41F0B4-46FD-A3D6-5D68-96C9BDF74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131" y="2256691"/>
            <a:ext cx="6430769" cy="280596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5C763A7-9635-6317-5F0F-EC1EC46D63FC}"/>
              </a:ext>
            </a:extLst>
          </p:cNvPr>
          <p:cNvSpPr txBox="1"/>
          <p:nvPr/>
        </p:nvSpPr>
        <p:spPr>
          <a:xfrm>
            <a:off x="657224" y="2367011"/>
            <a:ext cx="47539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Průjem po podání antibiotické léčby se vyskytne u 5–25 % nemocných. </a:t>
            </a:r>
          </a:p>
          <a:p>
            <a:endParaRPr lang="cs-CZ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Dvě metaanalýzy studií, ve kterých bylo léčeno více než 2 000 nemocných a probiotika byla podávána současně s antimikrobiální léčbou, potvrdily účinek tohoto postupu v prevenci průjmů navozených touto terapií </a:t>
            </a:r>
          </a:p>
          <a:p>
            <a:endParaRPr lang="cs-CZ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r"/>
            <a:r>
              <a:rPr lang="cs-CZ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Hickson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2007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6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85DB4-4ED0-5F32-D555-C4E86AE5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7808141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</a:rPr>
              <a:t>Název probiotika pochází z řeckého slova znamenajícího „pro život" a poprvé tento termín použil Werner </a:t>
            </a:r>
            <a:r>
              <a:rPr lang="cs-CZ" dirty="0" err="1">
                <a:effectLst/>
                <a:latin typeface="Times New Roman" panose="02020603050405020304" pitchFamily="18" charset="0"/>
              </a:rPr>
              <a:t>Kollath</a:t>
            </a:r>
            <a:r>
              <a:rPr lang="cs-CZ" dirty="0">
                <a:effectLst/>
                <a:latin typeface="Times New Roman" panose="02020603050405020304" pitchFamily="18" charset="0"/>
              </a:rPr>
              <a:t> roku 1953 jako popsání opaku antibiotik. 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6E337-29D6-B3D2-C827-D7F3715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265" y="4594123"/>
            <a:ext cx="8133734" cy="1818323"/>
          </a:xfrm>
        </p:spPr>
        <p:txBody>
          <a:bodyPr anchor="b">
            <a:normAutofit/>
          </a:bodyPr>
          <a:lstStyle/>
          <a:p>
            <a:pPr algn="r"/>
            <a:r>
              <a:rPr lang="cs-CZ" sz="6000" dirty="0"/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306157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0CA99-F27D-D5B1-AAFB-0AE8C69E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Antibiotická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1EA4C-6A4D-1360-0638-7AB99E17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 err="1"/>
              <a:t>Saccharomyces</a:t>
            </a:r>
            <a:r>
              <a:rPr lang="cs-CZ" i="1" dirty="0"/>
              <a:t> </a:t>
            </a:r>
            <a:r>
              <a:rPr lang="cs-CZ" i="1" dirty="0" err="1"/>
              <a:t>boulardii</a:t>
            </a:r>
            <a:r>
              <a:rPr lang="cs-CZ" i="1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probiotická kvasinka, která má v trávicím traktu schopnost vázat a neutralizovat patogenní bakterie či toxiny a podporuje růst laktobacilů a bifidobakterií střevní mikroflóry.</a:t>
            </a:r>
            <a:endParaRPr lang="cs-CZ" i="1" dirty="0"/>
          </a:p>
          <a:p>
            <a:pPr>
              <a:buFontTx/>
              <a:buChar char="-"/>
            </a:pPr>
            <a:r>
              <a:rPr lang="cs-CZ" dirty="0"/>
              <a:t>Systematický přehled a metaanalýza 31 randomizovaných placebem kontrolovaných studií zahrnujících 5029 pacientů prokázaly, že probiotikum obsahující </a:t>
            </a:r>
            <a:r>
              <a:rPr lang="cs-CZ" i="1" dirty="0"/>
              <a:t>S. </a:t>
            </a:r>
            <a:r>
              <a:rPr lang="cs-CZ" i="1" dirty="0" err="1"/>
              <a:t>boulardii</a:t>
            </a:r>
            <a:r>
              <a:rPr lang="cs-CZ"/>
              <a:t> je účinné v prevenci průjmů vyvolaných antibiotiky</a:t>
            </a: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sz="1100" i="1" dirty="0" err="1">
                <a:ea typeface="+mn-lt"/>
                <a:cs typeface="+mn-lt"/>
              </a:rPr>
              <a:t>McFarland</a:t>
            </a:r>
            <a:r>
              <a:rPr lang="cs-CZ" sz="1100" i="1" dirty="0">
                <a:ea typeface="+mn-lt"/>
                <a:cs typeface="+mn-lt"/>
              </a:rPr>
              <a:t> L. V. </a:t>
            </a:r>
            <a:r>
              <a:rPr lang="cs-CZ" sz="1100" i="1" dirty="0" err="1">
                <a:ea typeface="+mn-lt"/>
                <a:cs typeface="+mn-lt"/>
              </a:rPr>
              <a:t>Systematic</a:t>
            </a:r>
            <a:r>
              <a:rPr lang="cs-CZ" sz="1100" i="1" dirty="0">
                <a:ea typeface="+mn-lt"/>
                <a:cs typeface="+mn-lt"/>
              </a:rPr>
              <a:t> </a:t>
            </a:r>
            <a:r>
              <a:rPr lang="cs-CZ" sz="1100" i="1" dirty="0" err="1">
                <a:ea typeface="+mn-lt"/>
                <a:cs typeface="+mn-lt"/>
              </a:rPr>
              <a:t>review</a:t>
            </a:r>
            <a:r>
              <a:rPr lang="cs-CZ" sz="1100" i="1" dirty="0">
                <a:ea typeface="+mn-lt"/>
                <a:cs typeface="+mn-lt"/>
              </a:rPr>
              <a:t> and meta-</a:t>
            </a:r>
            <a:r>
              <a:rPr lang="cs-CZ" sz="1100" i="1" dirty="0" err="1">
                <a:ea typeface="+mn-lt"/>
                <a:cs typeface="+mn-lt"/>
              </a:rPr>
              <a:t>analysis</a:t>
            </a:r>
            <a:r>
              <a:rPr lang="cs-CZ" sz="1100" i="1" dirty="0">
                <a:ea typeface="+mn-lt"/>
                <a:cs typeface="+mn-lt"/>
              </a:rPr>
              <a:t> </a:t>
            </a:r>
            <a:r>
              <a:rPr lang="cs-CZ" sz="1100" i="1" dirty="0" err="1">
                <a:ea typeface="+mn-lt"/>
                <a:cs typeface="+mn-lt"/>
              </a:rPr>
              <a:t>of</a:t>
            </a:r>
            <a:r>
              <a:rPr lang="cs-CZ" sz="1100" i="1" dirty="0">
                <a:ea typeface="+mn-lt"/>
                <a:cs typeface="+mn-lt"/>
              </a:rPr>
              <a:t> </a:t>
            </a:r>
            <a:r>
              <a:rPr lang="cs-CZ" sz="1100" i="1" dirty="0" err="1">
                <a:ea typeface="+mn-lt"/>
                <a:cs typeface="+mn-lt"/>
              </a:rPr>
              <a:t>Saccharomyces</a:t>
            </a:r>
            <a:r>
              <a:rPr lang="cs-CZ" sz="1100" i="1" dirty="0">
                <a:ea typeface="+mn-lt"/>
                <a:cs typeface="+mn-lt"/>
              </a:rPr>
              <a:t> </a:t>
            </a:r>
            <a:r>
              <a:rPr lang="cs-CZ" sz="1100" i="1" dirty="0" err="1">
                <a:ea typeface="+mn-lt"/>
                <a:cs typeface="+mn-lt"/>
              </a:rPr>
              <a:t>boulardii</a:t>
            </a:r>
            <a:r>
              <a:rPr lang="cs-CZ" sz="1100" i="1" dirty="0">
                <a:ea typeface="+mn-lt"/>
                <a:cs typeface="+mn-lt"/>
              </a:rPr>
              <a:t> in </a:t>
            </a:r>
            <a:r>
              <a:rPr lang="cs-CZ" sz="1100" i="1" dirty="0" err="1">
                <a:ea typeface="+mn-lt"/>
                <a:cs typeface="+mn-lt"/>
              </a:rPr>
              <a:t>adult</a:t>
            </a:r>
            <a:r>
              <a:rPr lang="cs-CZ" sz="1100" i="1" dirty="0">
                <a:ea typeface="+mn-lt"/>
                <a:cs typeface="+mn-lt"/>
              </a:rPr>
              <a:t> </a:t>
            </a:r>
            <a:r>
              <a:rPr lang="cs-CZ" sz="1100" i="1" dirty="0" err="1">
                <a:ea typeface="+mn-lt"/>
                <a:cs typeface="+mn-lt"/>
              </a:rPr>
              <a:t>patients</a:t>
            </a:r>
            <a:r>
              <a:rPr lang="cs-CZ" sz="1100" i="1" dirty="0">
                <a:ea typeface="+mn-lt"/>
                <a:cs typeface="+mn-lt"/>
              </a:rPr>
              <a:t>. </a:t>
            </a:r>
            <a:r>
              <a:rPr lang="cs-CZ" sz="1100" i="1" dirty="0" err="1">
                <a:ea typeface="+mn-lt"/>
                <a:cs typeface="+mn-lt"/>
              </a:rPr>
              <a:t>World</a:t>
            </a:r>
            <a:r>
              <a:rPr lang="cs-CZ" sz="1100" i="1" dirty="0">
                <a:ea typeface="+mn-lt"/>
                <a:cs typeface="+mn-lt"/>
              </a:rPr>
              <a:t> J </a:t>
            </a:r>
            <a:r>
              <a:rPr lang="cs-CZ" sz="1100" i="1" dirty="0" err="1">
                <a:ea typeface="+mn-lt"/>
                <a:cs typeface="+mn-lt"/>
              </a:rPr>
              <a:t>Gastroenterol</a:t>
            </a:r>
            <a:r>
              <a:rPr lang="cs-CZ" sz="1100" i="1" dirty="0">
                <a:ea typeface="+mn-lt"/>
                <a:cs typeface="+mn-lt"/>
              </a:rPr>
              <a:t> 2010. May 14; 16 (18): 2202–2222.</a:t>
            </a:r>
            <a:endParaRPr lang="cs-CZ" sz="11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19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DA2FA55-0865-E4AF-DE58-A1F08C16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5" y="707602"/>
            <a:ext cx="5789807" cy="3702891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C03E820-BB28-9691-95F5-428BADD6583A}"/>
              </a:ext>
            </a:extLst>
          </p:cNvPr>
          <p:cNvSpPr/>
          <p:nvPr/>
        </p:nvSpPr>
        <p:spPr>
          <a:xfrm>
            <a:off x="4172755" y="1815921"/>
            <a:ext cx="2137893" cy="618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64C830-7597-55E6-EF83-F0323C591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179" y="2817866"/>
            <a:ext cx="6713911" cy="35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9A870-5044-3472-6BAF-DFCECE52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Průjmovitá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74087-F638-180A-54F8-7B5DBC41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Preventivní účinek </a:t>
            </a:r>
            <a:r>
              <a:rPr lang="cs-CZ" i="1" dirty="0"/>
              <a:t>L. </a:t>
            </a:r>
            <a:r>
              <a:rPr lang="cs-CZ" i="1" dirty="0" err="1"/>
              <a:t>casei</a:t>
            </a:r>
            <a:r>
              <a:rPr lang="cs-CZ" i="1" dirty="0"/>
              <a:t> </a:t>
            </a:r>
            <a:r>
              <a:rPr lang="cs-CZ" dirty="0"/>
              <a:t>na průjmy spojené s antibiotickou léčbou popsal </a:t>
            </a:r>
            <a:r>
              <a:rPr lang="cs-CZ" dirty="0" err="1"/>
              <a:t>Hickson</a:t>
            </a:r>
            <a:endParaRPr lang="cs-CZ" dirty="0"/>
          </a:p>
          <a:p>
            <a:r>
              <a:rPr lang="cs-CZ" dirty="0"/>
              <a:t>U průjmových onemocnění pacientů s enterální výživou naopak nefungovaly laktobacily, ale efektivní se ukázala kvasinka </a:t>
            </a:r>
            <a:r>
              <a:rPr lang="cs-CZ" i="1" dirty="0" err="1"/>
              <a:t>Saccharomyces</a:t>
            </a:r>
            <a:r>
              <a:rPr lang="cs-CZ" i="1" dirty="0"/>
              <a:t> </a:t>
            </a:r>
            <a:r>
              <a:rPr lang="cs-CZ" i="1" dirty="0" err="1"/>
              <a:t>boulardii</a:t>
            </a:r>
            <a:r>
              <a:rPr lang="cs-CZ" dirty="0"/>
              <a:t>. U vážně nemocných pacientů však může po podání </a:t>
            </a:r>
            <a:r>
              <a:rPr lang="cs-CZ" i="1" dirty="0" err="1"/>
              <a:t>Saccharomyces</a:t>
            </a:r>
            <a:r>
              <a:rPr lang="cs-CZ" i="1" dirty="0"/>
              <a:t> </a:t>
            </a:r>
            <a:r>
              <a:rPr lang="cs-CZ" i="1" dirty="0" err="1"/>
              <a:t>boulardii</a:t>
            </a:r>
            <a:r>
              <a:rPr lang="cs-CZ" dirty="0"/>
              <a:t> dojít až k </a:t>
            </a:r>
            <a:r>
              <a:rPr lang="cs-CZ" dirty="0" err="1"/>
              <a:t>fungemii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Probiotický preparát VSL#3 (směs bakterií mléčného kvašení a bifidobakterií) byl účinný proti průjmům asociovaným s abdominální radioterapií. </a:t>
            </a:r>
            <a:r>
              <a:rPr lang="cs-CZ" i="1" dirty="0"/>
              <a:t>L. </a:t>
            </a:r>
            <a:r>
              <a:rPr lang="cs-CZ" i="1" dirty="0" err="1"/>
              <a:t>rhamnosus</a:t>
            </a:r>
            <a:r>
              <a:rPr lang="cs-CZ" i="1" dirty="0"/>
              <a:t> </a:t>
            </a:r>
            <a:r>
              <a:rPr lang="cs-CZ" dirty="0"/>
              <a:t>GG byl účinný proti kojeneckým průjmům včetně </a:t>
            </a:r>
            <a:r>
              <a:rPr lang="cs-CZ" dirty="0" err="1"/>
              <a:t>rotavirových</a:t>
            </a:r>
            <a:r>
              <a:rPr lang="cs-CZ" dirty="0"/>
              <a:t> onemocnění. Stejný mikroorganizmus měl omezený preventivní účinek proti cestovatelským průjmům</a:t>
            </a:r>
          </a:p>
        </p:txBody>
      </p:sp>
    </p:spTree>
    <p:extLst>
      <p:ext uri="{BB962C8B-B14F-4D97-AF65-F5344CB8AC3E}">
        <p14:creationId xmlns:p14="http://schemas.microsoft.com/office/powerpoint/2010/main" val="390273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BD4B4-8936-9513-C073-3C898091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13" y="2012795"/>
            <a:ext cx="10753725" cy="2491047"/>
          </a:xfrm>
        </p:spPr>
        <p:txBody>
          <a:bodyPr/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For the treatment of </a:t>
            </a:r>
            <a:r>
              <a:rPr lang="en-US" b="1" i="0" dirty="0">
                <a:solidFill>
                  <a:srgbClr val="505050"/>
                </a:solidFill>
                <a:effectLst/>
                <a:latin typeface="NexusSansPro"/>
              </a:rPr>
              <a:t>acute gastroenteritis in children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, the European Society for Pediatric Gastroenterology, Hepatology and Nutrition (ESPGHAN) recommends, in addition to rehydration, the use of </a:t>
            </a:r>
            <a:r>
              <a:rPr lang="en-US" b="0" i="1" dirty="0">
                <a:solidFill>
                  <a:srgbClr val="505050"/>
                </a:solidFill>
                <a:effectLst/>
                <a:latin typeface="NexusSansPro"/>
              </a:rPr>
              <a:t>L. </a:t>
            </a:r>
            <a:r>
              <a:rPr lang="en-US" b="0" i="1" dirty="0" err="1">
                <a:solidFill>
                  <a:srgbClr val="505050"/>
                </a:solidFill>
                <a:effectLst/>
                <a:latin typeface="NexusSansPro"/>
              </a:rPr>
              <a:t>rhamnosus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 GG (at doses ≥10</a:t>
            </a:r>
            <a:r>
              <a:rPr lang="en-US" b="0" i="0" baseline="30000" dirty="0">
                <a:solidFill>
                  <a:srgbClr val="505050"/>
                </a:solidFill>
                <a:effectLst/>
                <a:latin typeface="NexusSansPro"/>
              </a:rPr>
              <a:t>10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CFU daily for 5–7 days) and </a:t>
            </a:r>
            <a:r>
              <a:rPr lang="en-US" b="0" i="1" dirty="0">
                <a:solidFill>
                  <a:srgbClr val="505050"/>
                </a:solidFill>
                <a:effectLst/>
                <a:latin typeface="NexusSansPro"/>
              </a:rPr>
              <a:t>S. </a:t>
            </a:r>
            <a:r>
              <a:rPr lang="en-US" b="0" i="1" dirty="0" err="1">
                <a:solidFill>
                  <a:srgbClr val="505050"/>
                </a:solidFill>
                <a:effectLst/>
                <a:latin typeface="NexusSansPro"/>
              </a:rPr>
              <a:t>boulardii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 (250–750mg daily for 5–7 days) </a:t>
            </a:r>
            <a:r>
              <a:rPr lang="en-US" b="0" i="0" dirty="0">
                <a:solidFill>
                  <a:srgbClr val="FF0000"/>
                </a:solidFill>
                <a:effectLst/>
                <a:latin typeface="NexusSansPro"/>
              </a:rPr>
              <a:t>with a strong grade of recommendation and a low level of evidence, 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and </a:t>
            </a:r>
            <a:r>
              <a:rPr lang="en-US" b="0" i="1" dirty="0">
                <a:solidFill>
                  <a:srgbClr val="505050"/>
                </a:solidFill>
                <a:effectLst/>
                <a:latin typeface="NexusSansPro"/>
              </a:rPr>
              <a:t>Lactobacillus </a:t>
            </a:r>
            <a:r>
              <a:rPr lang="en-US" b="0" i="1" dirty="0" err="1">
                <a:solidFill>
                  <a:srgbClr val="505050"/>
                </a:solidFill>
                <a:effectLst/>
                <a:latin typeface="NexusSansPro"/>
              </a:rPr>
              <a:t>reuteri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 (at doses of 10</a:t>
            </a:r>
            <a:r>
              <a:rPr lang="en-US" b="0" i="0" baseline="30000" dirty="0">
                <a:solidFill>
                  <a:srgbClr val="505050"/>
                </a:solidFill>
                <a:effectLst/>
                <a:latin typeface="NexusSansPro"/>
              </a:rPr>
              <a:t>8</a:t>
            </a:r>
            <a:r>
              <a:rPr lang="en-US" b="0" i="0" dirty="0">
                <a:solidFill>
                  <a:srgbClr val="505050"/>
                </a:solidFill>
                <a:effectLst/>
                <a:latin typeface="NexusSansPro"/>
              </a:rPr>
              <a:t> 1–4 times daily for 5–7 days) with a weak grade.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7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14CF1-F125-FC5F-76E4-E1371CAC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Clostridium </a:t>
            </a:r>
            <a:r>
              <a:rPr lang="cs-CZ" dirty="0" err="1"/>
              <a:t>difficile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98261-F7CF-7799-A332-2BC9D7826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 základě metaanalýzy 23 randomizovaných studií publikované v </a:t>
            </a:r>
            <a:r>
              <a:rPr lang="cs-CZ" b="0" i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Cochrane</a:t>
            </a:r>
            <a:r>
              <a:rPr lang="cs-CZ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database 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lze říci, že probiotika jsou v prevenci této choroby efektivní a bezpečná. </a:t>
            </a:r>
            <a:endParaRPr lang="cs-CZ" dirty="0"/>
          </a:p>
          <a:p>
            <a:pPr algn="r"/>
            <a:r>
              <a:rPr lang="cs-CZ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Goldenberg</a:t>
            </a:r>
            <a:r>
              <a:rPr lang="cs-CZ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2013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Při terapii nebezpečných střevních infekcí, například opakujících se průjmů působených Clostridium </a:t>
            </a:r>
            <a:r>
              <a:rPr lang="cs-CZ" dirty="0" err="1"/>
              <a:t>difficile</a:t>
            </a:r>
            <a:r>
              <a:rPr lang="cs-CZ" dirty="0"/>
              <a:t> se v poslední době používá tzv. „transplantace stolice“. V této studii bylo zcela uzdraveno 11 z 15 pacientů. </a:t>
            </a:r>
          </a:p>
          <a:p>
            <a:endParaRPr lang="cs-CZ" dirty="0"/>
          </a:p>
          <a:p>
            <a:r>
              <a:rPr lang="cs-CZ" dirty="0"/>
              <a:t>Střevní mikroflóra ze stolice (</a:t>
            </a:r>
            <a:r>
              <a:rPr lang="cs-CZ" dirty="0" err="1"/>
              <a:t>Faecal</a:t>
            </a:r>
            <a:r>
              <a:rPr lang="cs-CZ" dirty="0"/>
              <a:t> </a:t>
            </a:r>
            <a:r>
              <a:rPr lang="cs-CZ" dirty="0" err="1"/>
              <a:t>transplantant</a:t>
            </a:r>
            <a:r>
              <a:rPr lang="cs-CZ" dirty="0"/>
              <a:t>) od zdravých dárců aplikována pomocí nazogastrické sondy</a:t>
            </a:r>
          </a:p>
        </p:txBody>
      </p:sp>
    </p:spTree>
    <p:extLst>
      <p:ext uri="{BB962C8B-B14F-4D97-AF65-F5344CB8AC3E}">
        <p14:creationId xmlns:p14="http://schemas.microsoft.com/office/powerpoint/2010/main" val="18733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F16F6-F9C5-44EB-5164-CA09757C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C298B-4B8D-2A7C-FE8C-B6F342DD7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Zácpa může být rovněž pozitivně ovlivněna probiotickými bakteriemi jako je </a:t>
            </a:r>
            <a:r>
              <a:rPr lang="cs-CZ" i="1" dirty="0"/>
              <a:t>E. coli </a:t>
            </a:r>
            <a:r>
              <a:rPr lang="cs-CZ" i="1" dirty="0" err="1"/>
              <a:t>Nissle</a:t>
            </a:r>
            <a:r>
              <a:rPr lang="cs-CZ" i="1" dirty="0"/>
              <a:t> a L. </a:t>
            </a:r>
            <a:r>
              <a:rPr lang="cs-CZ" i="1" dirty="0" err="1"/>
              <a:t>casei</a:t>
            </a:r>
            <a:r>
              <a:rPr lang="cs-CZ" i="1" dirty="0"/>
              <a:t> </a:t>
            </a:r>
            <a:r>
              <a:rPr lang="cs-CZ" i="1" dirty="0" err="1"/>
              <a:t>Shirota</a:t>
            </a:r>
            <a:r>
              <a:rPr lang="cs-CZ" dirty="0"/>
              <a:t>.</a:t>
            </a:r>
          </a:p>
          <a:p>
            <a:r>
              <a:rPr lang="cs-CZ" dirty="0"/>
              <a:t>- Mechanizmů účinku je pravděpodobně více, nejčastěji bývá zmiňována produkce mastných kyselin s krátkým řetězcem (octová, mléčná) ovlivnění metabolizmu žlučových kyselin a snad i přímá stimulace hladkého svalstva.</a:t>
            </a:r>
          </a:p>
        </p:txBody>
      </p:sp>
    </p:spTree>
    <p:extLst>
      <p:ext uri="{BB962C8B-B14F-4D97-AF65-F5344CB8AC3E}">
        <p14:creationId xmlns:p14="http://schemas.microsoft.com/office/powerpoint/2010/main" val="101999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5162-7185-E823-81F8-51F2A497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Klinické praxe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F4E4BB-A0BB-3969-ADD4-316DC6A3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solidFill>
                  <a:schemeClr val="accent1"/>
                </a:solidFill>
              </a:rPr>
              <a:t> Idiopatické záněty - </a:t>
            </a:r>
            <a:r>
              <a:rPr lang="cs-CZ" altLang="cs-CZ" dirty="0" err="1">
                <a:solidFill>
                  <a:schemeClr val="accent1"/>
                </a:solidFill>
              </a:rPr>
              <a:t>E.coli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 err="1">
                <a:solidFill>
                  <a:schemeClr val="accent1"/>
                </a:solidFill>
              </a:rPr>
              <a:t>Nissle</a:t>
            </a:r>
            <a:r>
              <a:rPr lang="cs-CZ" altLang="cs-CZ" dirty="0">
                <a:solidFill>
                  <a:schemeClr val="accent1"/>
                </a:solidFill>
              </a:rPr>
              <a:t> ( </a:t>
            </a:r>
            <a:r>
              <a:rPr lang="cs-CZ" altLang="cs-CZ" dirty="0" err="1">
                <a:solidFill>
                  <a:schemeClr val="accent1"/>
                </a:solidFill>
              </a:rPr>
              <a:t>Mutaflor</a:t>
            </a:r>
            <a:r>
              <a:rPr lang="cs-CZ" altLang="cs-CZ" dirty="0">
                <a:solidFill>
                  <a:schemeClr val="accent1"/>
                </a:solidFill>
              </a:rPr>
              <a:t>)</a:t>
            </a:r>
          </a:p>
          <a:p>
            <a:r>
              <a:rPr lang="cs-CZ" altLang="cs-CZ" dirty="0"/>
              <a:t>- jsou práce, které prokazují, že toto probiotikum  je v udržení remise ekvivalentní </a:t>
            </a:r>
            <a:r>
              <a:rPr lang="cs-CZ" altLang="cs-CZ" dirty="0" err="1"/>
              <a:t>mesalazinu</a:t>
            </a:r>
            <a:r>
              <a:rPr lang="cs-CZ" altLang="cs-CZ" dirty="0"/>
              <a:t> u idiopatické </a:t>
            </a:r>
            <a:r>
              <a:rPr lang="cs-CZ" altLang="cs-CZ" dirty="0" err="1"/>
              <a:t>proktokolitidy</a:t>
            </a:r>
            <a:r>
              <a:rPr lang="cs-CZ" altLang="cs-CZ" dirty="0"/>
              <a:t> během 3 - 12 měsíčního sledování</a:t>
            </a:r>
          </a:p>
          <a:p>
            <a:r>
              <a:rPr lang="cs-CZ" altLang="cs-CZ" dirty="0"/>
              <a:t>- Crohnova</a:t>
            </a:r>
          </a:p>
          <a:p>
            <a:r>
              <a:rPr lang="cs-CZ" altLang="cs-CZ" dirty="0">
                <a:solidFill>
                  <a:schemeClr val="accent1"/>
                </a:solidFill>
              </a:rPr>
              <a:t> Dráždivý tračník</a:t>
            </a:r>
          </a:p>
          <a:p>
            <a:r>
              <a:rPr lang="cs-CZ" dirty="0" err="1"/>
              <a:t>L.acidophillus</a:t>
            </a:r>
            <a:r>
              <a:rPr lang="cs-CZ" dirty="0"/>
              <a:t> – redukce bolesti, </a:t>
            </a:r>
            <a:r>
              <a:rPr lang="cs-CZ" dirty="0" err="1"/>
              <a:t>Bifidobacterium</a:t>
            </a:r>
            <a:r>
              <a:rPr lang="cs-CZ" dirty="0"/>
              <a:t> </a:t>
            </a:r>
            <a:r>
              <a:rPr lang="cs-CZ" dirty="0" err="1"/>
              <a:t>infantis</a:t>
            </a:r>
            <a:r>
              <a:rPr lang="cs-CZ" dirty="0"/>
              <a:t> - zmenšuje bolest a zlepšuje vyprazdňování, </a:t>
            </a:r>
            <a:r>
              <a:rPr lang="cs-CZ" dirty="0" err="1"/>
              <a:t>Lactobacilus</a:t>
            </a:r>
            <a:r>
              <a:rPr lang="cs-CZ" dirty="0"/>
              <a:t> </a:t>
            </a:r>
            <a:r>
              <a:rPr lang="cs-CZ" dirty="0" err="1"/>
              <a:t>salivarius</a:t>
            </a:r>
            <a:r>
              <a:rPr lang="cs-CZ" dirty="0"/>
              <a:t> - zlepšilo se vyprazdňování</a:t>
            </a:r>
          </a:p>
        </p:txBody>
      </p:sp>
    </p:spTree>
    <p:extLst>
      <p:ext uri="{BB962C8B-B14F-4D97-AF65-F5344CB8AC3E}">
        <p14:creationId xmlns:p14="http://schemas.microsoft.com/office/powerpoint/2010/main" val="249080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0CC5B-BB9B-317D-EC8F-456C1559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Zánětlivá střevní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8FC06-7EE0-AC89-E112-7A6BB601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- Jsou vždy provázeny změnami ve střevní mikroflóře, a proto i zde je použití probiotik logické. </a:t>
            </a:r>
          </a:p>
          <a:p>
            <a:r>
              <a:rPr lang="cs-CZ" dirty="0"/>
              <a:t>- Pozitivní účinky měl preparát VSL#3. </a:t>
            </a:r>
          </a:p>
          <a:p>
            <a:endParaRPr lang="cs-CZ" dirty="0"/>
          </a:p>
          <a:p>
            <a:r>
              <a:rPr lang="cs-CZ" sz="3200" dirty="0" err="1">
                <a:solidFill>
                  <a:schemeClr val="accent1"/>
                </a:solidFill>
              </a:rPr>
              <a:t>Ulcerozní</a:t>
            </a:r>
            <a:r>
              <a:rPr lang="cs-CZ" sz="3200" dirty="0">
                <a:solidFill>
                  <a:schemeClr val="accent1"/>
                </a:solidFill>
              </a:rPr>
              <a:t> kolitida</a:t>
            </a:r>
          </a:p>
          <a:p>
            <a:r>
              <a:rPr lang="cs-CZ" b="0" i="0" dirty="0">
                <a:solidFill>
                  <a:srgbClr val="333333"/>
                </a:solidFill>
                <a:effectLst/>
              </a:rPr>
              <a:t>- Publikovány studie především s kmenem </a:t>
            </a:r>
            <a:r>
              <a:rPr lang="cs-CZ" b="0" i="1" dirty="0" err="1">
                <a:solidFill>
                  <a:srgbClr val="333333"/>
                </a:solidFill>
                <a:effectLst/>
              </a:rPr>
              <a:t>Escherichia</a:t>
            </a:r>
            <a:r>
              <a:rPr lang="cs-CZ" b="0" i="1" dirty="0">
                <a:solidFill>
                  <a:srgbClr val="333333"/>
                </a:solidFill>
                <a:effectLst/>
              </a:rPr>
              <a:t> coli</a:t>
            </a:r>
            <a:r>
              <a:rPr lang="cs-CZ" b="0" i="0" dirty="0">
                <a:solidFill>
                  <a:srgbClr val="333333"/>
                </a:solidFill>
                <a:effectLst/>
              </a:rPr>
              <a:t> </a:t>
            </a:r>
            <a:r>
              <a:rPr lang="cs-CZ" b="0" i="0" dirty="0" err="1">
                <a:solidFill>
                  <a:srgbClr val="333333"/>
                </a:solidFill>
                <a:effectLst/>
              </a:rPr>
              <a:t>Nissle</a:t>
            </a:r>
            <a:r>
              <a:rPr lang="cs-CZ" b="0" i="0">
                <a:solidFill>
                  <a:srgbClr val="333333"/>
                </a:solidFill>
                <a:effectLst/>
              </a:rPr>
              <a:t> nebo </a:t>
            </a:r>
            <a:r>
              <a:rPr lang="cs-CZ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VSL#3 </a:t>
            </a:r>
            <a:endParaRPr lang="cs-CZ" dirty="0">
              <a:solidFill>
                <a:srgbClr val="333333"/>
              </a:solidFill>
            </a:endParaRPr>
          </a:p>
          <a:p>
            <a:r>
              <a:rPr lang="cs-CZ" dirty="0"/>
              <a:t>- </a:t>
            </a:r>
          </a:p>
          <a:p>
            <a:endParaRPr lang="cs-CZ" dirty="0"/>
          </a:p>
          <a:p>
            <a:r>
              <a:rPr lang="cs-CZ" dirty="0" err="1"/>
              <a:t>Cochrane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- </a:t>
            </a:r>
            <a:r>
              <a:rPr lang="cs-CZ" dirty="0" err="1"/>
              <a:t>Naidoo</a:t>
            </a:r>
            <a:r>
              <a:rPr lang="cs-CZ" dirty="0"/>
              <a:t> 2013 – nedostatek důkazů 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689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48803-7B02-50B8-1EDD-F2AE6411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44" y="288415"/>
            <a:ext cx="10772775" cy="1658198"/>
          </a:xfrm>
        </p:spPr>
        <p:txBody>
          <a:bodyPr/>
          <a:lstStyle/>
          <a:p>
            <a:r>
              <a:rPr lang="cs-CZ" dirty="0" err="1"/>
              <a:t>Prebiotika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94E2A-3E44-439A-073C-C451FB33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29813"/>
            <a:ext cx="10753725" cy="3766185"/>
          </a:xfrm>
        </p:spPr>
        <p:txBody>
          <a:bodyPr/>
          <a:lstStyle/>
          <a:p>
            <a:r>
              <a:rPr lang="cs-CZ" dirty="0"/>
              <a:t>- Nestravitelné potravní ingredience, které příznivě ovlivňují hostitele prostřednictvím selektivní stimulace růstu a/nebo aktivity určitých bakterií v tlustém střevě</a:t>
            </a:r>
          </a:p>
          <a:p>
            <a:endParaRPr lang="cs-CZ" dirty="0"/>
          </a:p>
          <a:p>
            <a:r>
              <a:rPr lang="cs-CZ" dirty="0" err="1"/>
              <a:t>Glenn</a:t>
            </a:r>
            <a:r>
              <a:rPr lang="cs-CZ" dirty="0"/>
              <a:t> Gibson navrhuje upravenou definici: „</a:t>
            </a:r>
            <a:r>
              <a:rPr lang="cs-CZ" dirty="0" err="1"/>
              <a:t>prebiotika</a:t>
            </a:r>
            <a:r>
              <a:rPr lang="cs-CZ" dirty="0"/>
              <a:t> jsou selektivně fermentované ingredience, které umožňují specifické změny, ve složení a/nebo aktivitě střevní mikroflóry, což má příznivý vliv na hostitelovo prospívání a zdravotní stav</a:t>
            </a:r>
          </a:p>
        </p:txBody>
      </p:sp>
    </p:spTree>
    <p:extLst>
      <p:ext uri="{BB962C8B-B14F-4D97-AF65-F5344CB8AC3E}">
        <p14:creationId xmlns:p14="http://schemas.microsoft.com/office/powerpoint/2010/main" val="2131798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8EA16-EDAC-C13F-39AF-58260A40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kritéria pro </a:t>
            </a:r>
            <a:r>
              <a:rPr lang="cs-CZ" dirty="0" err="1"/>
              <a:t>prebiotické</a:t>
            </a:r>
            <a:r>
              <a:rPr lang="cs-CZ" dirty="0"/>
              <a:t> substance: </a:t>
            </a:r>
          </a:p>
          <a:p>
            <a:r>
              <a:rPr lang="cs-CZ" dirty="0"/>
              <a:t>1) Musí to být látky rezistentní vůči žaludečním kyselinám a vůči hydrolytickým enzymům v trávicím traktu.</a:t>
            </a:r>
          </a:p>
          <a:p>
            <a:r>
              <a:rPr lang="cs-CZ" dirty="0"/>
              <a:t>2) Musí být naopak </a:t>
            </a:r>
            <a:r>
              <a:rPr lang="cs-CZ" dirty="0" err="1"/>
              <a:t>fermentovatelné</a:t>
            </a:r>
            <a:r>
              <a:rPr lang="cs-CZ" dirty="0"/>
              <a:t> střevními bakteriemi. </a:t>
            </a:r>
          </a:p>
          <a:p>
            <a:pPr marL="0" indent="0">
              <a:buNone/>
            </a:pPr>
            <a:r>
              <a:rPr lang="cs-CZ" dirty="0"/>
              <a:t>  3) Musí selektivně stimulovat růst a/nebo aktivitu střevních bakterií, které mají příznivý vliv na hostitelovo prospívání a zdravotní stav</a:t>
            </a:r>
          </a:p>
        </p:txBody>
      </p:sp>
    </p:spTree>
    <p:extLst>
      <p:ext uri="{BB962C8B-B14F-4D97-AF65-F5344CB8AC3E}">
        <p14:creationId xmlns:p14="http://schemas.microsoft.com/office/powerpoint/2010/main" val="2993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85DB4-4ED0-5F32-D555-C4E86AE5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7808141" cy="4955257"/>
          </a:xfrm>
        </p:spPr>
        <p:txBody>
          <a:bodyPr>
            <a:normAutofit/>
          </a:bodyPr>
          <a:lstStyle/>
          <a:p>
            <a:r>
              <a:rPr lang="cs-CZ" b="1" dirty="0"/>
              <a:t>Probiotika </a:t>
            </a:r>
            <a:r>
              <a:rPr lang="cs-CZ" dirty="0"/>
              <a:t>jsou živé mono či směsné kultury mikroorganizmů, které, pokud jsou podávány v dostatečném množství, poskytují hostiteli zdravotní přínos. </a:t>
            </a:r>
          </a:p>
          <a:p>
            <a:r>
              <a:rPr lang="cs-CZ" dirty="0"/>
              <a:t>Nejen živé mikrobiální buňky pozitivně ovlivňují naše zdraví. Stejnou funkci mohou plnit i složky mrtvých mikroorganizmů a mikrobiální metabolity, tedy </a:t>
            </a:r>
            <a:r>
              <a:rPr lang="cs-CZ" b="1" dirty="0" err="1"/>
              <a:t>paraprobiotika</a:t>
            </a:r>
            <a:r>
              <a:rPr lang="cs-CZ" b="1" dirty="0"/>
              <a:t> a </a:t>
            </a:r>
            <a:r>
              <a:rPr lang="cs-CZ" b="1" dirty="0" err="1"/>
              <a:t>postbiotika</a:t>
            </a:r>
            <a:r>
              <a:rPr lang="cs-CZ" dirty="0"/>
              <a:t>. </a:t>
            </a:r>
          </a:p>
          <a:p>
            <a:r>
              <a:rPr lang="cs-CZ" b="1" dirty="0" err="1"/>
              <a:t>Prebiotika</a:t>
            </a:r>
            <a:r>
              <a:rPr lang="cs-CZ" dirty="0"/>
              <a:t> jsou nestravitelné složky potravy, které příznivě ovlivňují hostitele pomocí selektivního rozvoje a/nebo aktivity pozitivně působících bakterií v intestinálním traktu, což může zlepšit zdraví hostitele. </a:t>
            </a:r>
          </a:p>
          <a:p>
            <a:r>
              <a:rPr lang="cs-CZ" dirty="0"/>
              <a:t>Kombinace probiotik a </a:t>
            </a:r>
            <a:r>
              <a:rPr lang="cs-CZ" dirty="0" err="1"/>
              <a:t>prebiotik</a:t>
            </a:r>
            <a:r>
              <a:rPr lang="cs-CZ" dirty="0"/>
              <a:t> nazýváme </a:t>
            </a:r>
            <a:r>
              <a:rPr lang="cs-CZ" b="1" dirty="0" err="1"/>
              <a:t>synbiotikum</a:t>
            </a:r>
            <a:r>
              <a:rPr lang="cs-CZ" dirty="0"/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6E337-29D6-B3D2-C827-D7F3715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265" y="4594123"/>
            <a:ext cx="8133734" cy="1818323"/>
          </a:xfrm>
        </p:spPr>
        <p:txBody>
          <a:bodyPr anchor="b">
            <a:normAutofit/>
          </a:bodyPr>
          <a:lstStyle/>
          <a:p>
            <a:pPr algn="r"/>
            <a:r>
              <a:rPr lang="cs-CZ" sz="6000" dirty="0"/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28498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9CD12-2566-91EA-7523-A65048B0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Prebiotika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6C065-94DC-F1FF-7566-316DA04A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157731"/>
            <a:ext cx="10753725" cy="3766185"/>
          </a:xfrm>
        </p:spPr>
        <p:txBody>
          <a:bodyPr/>
          <a:lstStyle/>
          <a:p>
            <a:r>
              <a:rPr lang="cs-CZ" dirty="0"/>
              <a:t>Pro člověka je prvním a jistě nejlepším zdrojem </a:t>
            </a:r>
            <a:r>
              <a:rPr lang="cs-CZ" dirty="0" err="1"/>
              <a:t>prebiotik</a:t>
            </a:r>
            <a:r>
              <a:rPr lang="cs-CZ" dirty="0"/>
              <a:t> mateřské mléko, které obsahuje až 15 g nestravitelných oligosacharidů v 1 litru.</a:t>
            </a:r>
          </a:p>
          <a:p>
            <a:endParaRPr lang="cs-CZ" dirty="0"/>
          </a:p>
          <a:p>
            <a:r>
              <a:rPr lang="cs-CZ" dirty="0"/>
              <a:t>Jako </a:t>
            </a:r>
            <a:r>
              <a:rPr lang="cs-CZ" dirty="0" err="1"/>
              <a:t>prebiotika</a:t>
            </a:r>
            <a:r>
              <a:rPr lang="cs-CZ" dirty="0"/>
              <a:t> se proto do potravin a krmiv používají </a:t>
            </a:r>
            <a:r>
              <a:rPr lang="cs-CZ" dirty="0" err="1"/>
              <a:t>fruktooligosacharidy</a:t>
            </a:r>
            <a:r>
              <a:rPr lang="cs-CZ" dirty="0"/>
              <a:t> (např. připravené částečným štěpením inulinu), nebo </a:t>
            </a:r>
            <a:r>
              <a:rPr lang="cs-CZ" dirty="0" err="1"/>
              <a:t>galaktooligosacharidy</a:t>
            </a:r>
            <a:r>
              <a:rPr lang="cs-CZ" dirty="0"/>
              <a:t> (GOS; připravené z laktózy pomocí </a:t>
            </a:r>
            <a:r>
              <a:rPr lang="cs-CZ" dirty="0" err="1"/>
              <a:t>glykosylační</a:t>
            </a:r>
            <a:r>
              <a:rPr lang="cs-CZ" dirty="0"/>
              <a:t> aktivity ß-</a:t>
            </a:r>
            <a:r>
              <a:rPr lang="cs-CZ" dirty="0" err="1"/>
              <a:t>galaktosidázy</a:t>
            </a:r>
            <a:r>
              <a:rPr lang="cs-CZ" dirty="0"/>
              <a:t>). P</a:t>
            </a:r>
          </a:p>
        </p:txBody>
      </p:sp>
    </p:spTree>
    <p:extLst>
      <p:ext uri="{BB962C8B-B14F-4D97-AF65-F5344CB8AC3E}">
        <p14:creationId xmlns:p14="http://schemas.microsoft.com/office/powerpoint/2010/main" val="1570211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52B99-D500-6D66-24F5-A7B18190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232CF-8F7B-C2D7-6CBA-6FCE4ECBC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Prebiotické</a:t>
            </a:r>
            <a:r>
              <a:rPr lang="cs-CZ" dirty="0"/>
              <a:t> účinky mohou mít také polysacharidy (rezistentní škrob)</a:t>
            </a:r>
          </a:p>
          <a:p>
            <a:endParaRPr lang="cs-CZ" dirty="0"/>
          </a:p>
          <a:p>
            <a:r>
              <a:rPr lang="cs-CZ" dirty="0"/>
              <a:t>Při snižování tvorby zubního plaku (produkovaného Streptococcus </a:t>
            </a:r>
            <a:r>
              <a:rPr lang="cs-CZ" dirty="0" err="1"/>
              <a:t>mutans</a:t>
            </a:r>
            <a:r>
              <a:rPr lang="cs-CZ" dirty="0"/>
              <a:t>) se jeví jako účinný xylitol</a:t>
            </a:r>
          </a:p>
        </p:txBody>
      </p:sp>
    </p:spTree>
    <p:extLst>
      <p:ext uri="{BB962C8B-B14F-4D97-AF65-F5344CB8AC3E}">
        <p14:creationId xmlns:p14="http://schemas.microsoft.com/office/powerpoint/2010/main" val="234868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1DE07-2CED-DB42-28B9-88B6D86A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10007601" cy="44959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1906 Henry </a:t>
            </a:r>
            <a:r>
              <a:rPr lang="cs-CZ" sz="2000" dirty="0" err="1"/>
              <a:t>Tissier</a:t>
            </a:r>
            <a:r>
              <a:rPr lang="cs-CZ" sz="2000" dirty="0"/>
              <a:t> izoloval důležitou probiotickou bakterii </a:t>
            </a:r>
            <a:r>
              <a:rPr lang="cs-CZ" sz="2000" dirty="0" err="1"/>
              <a:t>Bifidobacterium</a:t>
            </a:r>
            <a:r>
              <a:rPr lang="cs-CZ" sz="2000" dirty="0"/>
              <a:t>, která je dominantním střevním mikroorganismem u kojených dětí a nazval j i </a:t>
            </a:r>
            <a:r>
              <a:rPr lang="cs-CZ" sz="2000" dirty="0" err="1"/>
              <a:t>Bacillus</a:t>
            </a:r>
            <a:r>
              <a:rPr lang="cs-CZ" sz="2000" dirty="0"/>
              <a:t> bifidus </a:t>
            </a:r>
            <a:r>
              <a:rPr lang="cs-CZ" sz="2000" dirty="0" err="1"/>
              <a:t>communi</a:t>
            </a:r>
            <a:r>
              <a:rPr lang="cs-CZ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</a:rPr>
              <a:t> Studium probiotik jako takových </a:t>
            </a:r>
            <a:r>
              <a:rPr lang="cs-CZ" sz="2000" dirty="0"/>
              <a:t>se spojuje</a:t>
            </a:r>
            <a:r>
              <a:rPr lang="cs-CZ" sz="2000" dirty="0">
                <a:effectLst/>
              </a:rPr>
              <a:t> především s ruským lékařem a držitelem Nobelovy ceny Iljou </a:t>
            </a:r>
            <a:r>
              <a:rPr lang="cs-CZ" sz="2000" dirty="0" err="1">
                <a:effectLst/>
              </a:rPr>
              <a:t>Mečnikovem</a:t>
            </a:r>
            <a:r>
              <a:rPr lang="cs-CZ" sz="2000" dirty="0">
                <a:effectLst/>
              </a:rPr>
              <a:t>, který v roce 1908 izoloval z fermentovaného mléka bakteriální buňky </a:t>
            </a:r>
            <a:r>
              <a:rPr lang="cs-CZ" sz="2000" dirty="0" err="1">
                <a:effectLst/>
              </a:rPr>
              <a:t>Lactobacillus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bulgaricus</a:t>
            </a:r>
            <a:endParaRPr lang="cs-CZ" sz="200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</a:rPr>
              <a:t> V roce 1917, v době vypuknutí bacilární úplavice (</a:t>
            </a:r>
            <a:r>
              <a:rPr lang="cs-CZ" sz="2000" dirty="0" err="1">
                <a:effectLst/>
              </a:rPr>
              <a:t>Shigella</a:t>
            </a:r>
            <a:r>
              <a:rPr lang="cs-CZ" sz="2000" dirty="0">
                <a:effectLst/>
              </a:rPr>
              <a:t>), německý profesor Alfred </a:t>
            </a:r>
            <a:r>
              <a:rPr lang="cs-CZ" sz="2000" dirty="0" err="1"/>
              <a:t>Nissle</a:t>
            </a:r>
            <a:r>
              <a:rPr lang="cs-CZ" sz="2000" dirty="0"/>
              <a:t> izoloval </a:t>
            </a:r>
            <a:r>
              <a:rPr lang="cs-CZ" sz="2000" dirty="0">
                <a:effectLst/>
              </a:rPr>
              <a:t>kmen </a:t>
            </a:r>
            <a:r>
              <a:rPr lang="cs-CZ" sz="2000" dirty="0" err="1">
                <a:effectLst/>
              </a:rPr>
              <a:t>Escherichia</a:t>
            </a:r>
            <a:r>
              <a:rPr lang="cs-CZ" sz="2000" dirty="0">
                <a:effectLst/>
              </a:rPr>
              <a:t> coli.</a:t>
            </a:r>
            <a:r>
              <a:rPr lang="cs-CZ" sz="2000" dirty="0"/>
              <a:t> </a:t>
            </a:r>
            <a:endParaRPr lang="cs-CZ" sz="2000" dirty="0">
              <a:effectLst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</a:rPr>
              <a:t> 1935 </a:t>
            </a:r>
            <a:r>
              <a:rPr lang="cs-CZ" sz="2000" dirty="0" err="1">
                <a:effectLst/>
              </a:rPr>
              <a:t>Minoru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Shirota</a:t>
            </a:r>
            <a:r>
              <a:rPr lang="cs-CZ" sz="2000" dirty="0">
                <a:effectLst/>
              </a:rPr>
              <a:t> v Japonsku izoloval a kultivoval kmen </a:t>
            </a:r>
            <a:r>
              <a:rPr lang="cs-CZ" sz="2000" dirty="0" err="1">
                <a:effectLst/>
              </a:rPr>
              <a:t>Lactobacillus</a:t>
            </a:r>
            <a:r>
              <a:rPr lang="cs-CZ" sz="2000" dirty="0">
                <a:effectLst/>
              </a:rPr>
              <a:t> schopný přežít průchod trávicím ústrojím. Tato kultura byla pojmenována </a:t>
            </a:r>
            <a:r>
              <a:rPr lang="cs-CZ" sz="2000" dirty="0" err="1">
                <a:effectLst/>
              </a:rPr>
              <a:t>Lactobacillus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casei</a:t>
            </a:r>
            <a:r>
              <a:rPr lang="cs-CZ" sz="2000" dirty="0">
                <a:effectLst/>
              </a:rPr>
              <a:t> kmen </a:t>
            </a:r>
            <a:r>
              <a:rPr lang="cs-CZ" sz="2000" dirty="0" err="1">
                <a:effectLst/>
              </a:rPr>
              <a:t>Shirota</a:t>
            </a:r>
            <a:r>
              <a:rPr lang="cs-CZ" sz="2000" dirty="0">
                <a:effectLst/>
              </a:rPr>
              <a:t> a začala se používat k výrobě fermentovaného mléka zvaného </a:t>
            </a:r>
            <a:r>
              <a:rPr lang="cs-CZ" sz="2000" dirty="0" err="1">
                <a:effectLst/>
              </a:rPr>
              <a:t>Yakult</a:t>
            </a:r>
            <a:r>
              <a:rPr lang="cs-CZ" sz="2000" dirty="0">
                <a:effectLst/>
              </a:rPr>
              <a:t> 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</a:rPr>
              <a:t> Pojem probiotikum použili Lilly a </a:t>
            </a:r>
            <a:r>
              <a:rPr lang="cs-CZ" sz="2000" dirty="0" err="1">
                <a:effectLst/>
              </a:rPr>
              <a:t>Stillwell</a:t>
            </a:r>
            <a:r>
              <a:rPr lang="cs-CZ" sz="2000" dirty="0">
                <a:effectLst/>
              </a:rPr>
              <a:t> v roce 1965 k popsání látky, která byla produkována jedním organismem a která stimulovala růst organismu druhého.</a:t>
            </a:r>
          </a:p>
          <a:p>
            <a:endParaRPr lang="cs-CZ" sz="2000" dirty="0">
              <a:effectLst/>
            </a:endParaRP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228882-6E7A-9DF3-0FD4-66AEC9A1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265" y="4594123"/>
            <a:ext cx="8133734" cy="1818323"/>
          </a:xfrm>
        </p:spPr>
        <p:txBody>
          <a:bodyPr anchor="b">
            <a:normAutofit/>
          </a:bodyPr>
          <a:lstStyle/>
          <a:p>
            <a:pPr algn="r"/>
            <a:r>
              <a:rPr lang="cs-CZ" sz="6000" dirty="0"/>
              <a:t>Historie probiotik</a:t>
            </a:r>
          </a:p>
        </p:txBody>
      </p:sp>
    </p:spTree>
    <p:extLst>
      <p:ext uri="{BB962C8B-B14F-4D97-AF65-F5344CB8AC3E}">
        <p14:creationId xmlns:p14="http://schemas.microsoft.com/office/powerpoint/2010/main" val="296425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1B03A-2C4B-9644-275E-8AE17D82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10312401" cy="5410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2001 </a:t>
            </a:r>
            <a:r>
              <a:rPr lang="cs-CZ" sz="1500" dirty="0"/>
              <a:t> FAO definovalo probiotika jako </a:t>
            </a:r>
            <a:r>
              <a:rPr lang="en-US" sz="1500" dirty="0"/>
              <a:t>“live microorganisms which, when administered in adequate amounts, confer a health benefit on the host”</a:t>
            </a:r>
            <a:r>
              <a:rPr lang="cs-CZ" sz="15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2013 the World Gastroenterology Organization published its global guidelines on probiotics and prebiotics, and confirmed that the efficacy of probiotics are strain-specific and dose-specific, dispelling the myth held by many that any yogurt can be considered a probiotic</a:t>
            </a:r>
            <a:r>
              <a:rPr lang="cs-CZ" sz="1500" dirty="0"/>
              <a:t>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77464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5A8769E-9DA7-608B-849F-0354BD08B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942" y="669319"/>
            <a:ext cx="7362908" cy="378407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36DC4E-4F7B-16AF-A0CE-CC727DA274D9}"/>
              </a:ext>
            </a:extLst>
          </p:cNvPr>
          <p:cNvSpPr txBox="1"/>
          <p:nvPr/>
        </p:nvSpPr>
        <p:spPr>
          <a:xfrm>
            <a:off x="9375820" y="5731099"/>
            <a:ext cx="174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Mcfarlan</a:t>
            </a:r>
            <a:r>
              <a:rPr lang="cs-CZ" dirty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36604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D457B86E-C545-6A98-58E4-F64B6FBB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5" y="0"/>
            <a:ext cx="5511490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0CF80D-3A20-03CA-7775-9E9FF6C1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67" y="0"/>
            <a:ext cx="517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D81674-81C1-6C39-D09E-4F70C865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466311"/>
            <a:ext cx="9192908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9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1885E-A3BE-D3EF-786A-4837A25E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685689"/>
            <a:ext cx="10574271" cy="5676474"/>
          </a:xfrm>
        </p:spPr>
        <p:txBody>
          <a:bodyPr>
            <a:normAutofit/>
          </a:bodyPr>
          <a:lstStyle/>
          <a:p>
            <a:r>
              <a:rPr lang="cs-CZ" sz="1300" dirty="0"/>
              <a:t>1</a:t>
            </a:r>
            <a:r>
              <a:rPr lang="cs-CZ" sz="2000" dirty="0"/>
              <a:t>. V první fázi je nutno kmen identifikovat a charakterizovat pomocí fenotypových a molekulárně genetických metod na úroveň rodu druhu a kmene. Kmen je následně deponován (bezpečně uložen) v mezinárodní sbírce mikroorganizmů. </a:t>
            </a:r>
          </a:p>
          <a:p>
            <a:r>
              <a:rPr lang="cs-CZ" sz="2000" dirty="0"/>
              <a:t>2. V další fázi se testují funkční charakteristiky pomocí in vitro testů (rezistence na kyseliny a žluč, adherence na střevní buňky, produkce specifických metabolitů) a prostřednictvím testů na zvířatech. </a:t>
            </a:r>
          </a:p>
          <a:p>
            <a:r>
              <a:rPr lang="cs-CZ" sz="2000" dirty="0"/>
              <a:t>3. Důležité je prokázat bezpečnost kultury, opět pomocí in vitro testů, pokusem na zvířatech a nakonec i aplikací lidským dobrovolníkům. Musí být vyloučeny faktory patogenity, především tvorba enterotoxinů a </a:t>
            </a:r>
            <a:r>
              <a:rPr lang="cs-CZ" sz="2000" dirty="0" err="1"/>
              <a:t>enteroinvazivita</a:t>
            </a:r>
            <a:r>
              <a:rPr lang="cs-CZ" sz="2000" dirty="0"/>
              <a:t>. V rámci lidských studií jsou vyžadovány dvojitě zaslepené, randomizované, placebem kontrolované pokusy, které by měly být minimálně dvakrát opakovány. </a:t>
            </a:r>
          </a:p>
          <a:p>
            <a:r>
              <a:rPr lang="cs-CZ" sz="2000" dirty="0"/>
              <a:t>4. Teprve potom následuje výroba probiotické potraviny, kdy se zohledňují technologické vlastnosti (přežívání po kryokonzervaci a </a:t>
            </a:r>
            <a:r>
              <a:rPr lang="cs-CZ" sz="2000" dirty="0" err="1"/>
              <a:t>lyofilizaci</a:t>
            </a:r>
            <a:r>
              <a:rPr lang="cs-CZ" sz="2000" dirty="0"/>
              <a:t>), určují se podmínky skladování a koncentrace živých buněk v potravině (potravním doplňku). V případě fermentovaných mléčných probiotických výrobků se za účinný považuje obsah alespoň 106 životaschopných buněk v gramu výrobku. Ovšem některé průzkumy výrobků ukazují, že skutečné obsahy byly mnohem nižší (někdy dokonce jen 102 a méně), proto účinnost těchto probiotik je problematická. Nutno dodat, že u výrobců probiotik je často kladen důraz na technologické vlastnosti a fyziologické účinky, tedy možné in </a:t>
            </a:r>
            <a:r>
              <a:rPr lang="cs-CZ" sz="2000" dirty="0" err="1"/>
              <a:t>vivo</a:t>
            </a:r>
            <a:r>
              <a:rPr lang="cs-CZ" sz="2000" dirty="0"/>
              <a:t> účinky, jsou opomíjeny. S probiotiky se dnes nejvíce setkáváme v mléčných kysaných výrobcích (např. </a:t>
            </a:r>
            <a:r>
              <a:rPr lang="cs-CZ" sz="2000" dirty="0" err="1"/>
              <a:t>Activia</a:t>
            </a:r>
            <a:r>
              <a:rPr lang="cs-CZ" sz="2000" dirty="0"/>
              <a:t>, </a:t>
            </a:r>
            <a:r>
              <a:rPr lang="cs-CZ" sz="2000" dirty="0" err="1"/>
              <a:t>Danone</a:t>
            </a:r>
            <a:r>
              <a:rPr lang="cs-CZ" sz="2000" dirty="0"/>
              <a:t>) nebo ve formě potravních doplňků (např. </a:t>
            </a:r>
            <a:r>
              <a:rPr lang="cs-CZ" sz="2000" dirty="0" err="1"/>
              <a:t>Probio</a:t>
            </a:r>
            <a:r>
              <a:rPr lang="cs-CZ" sz="2000" dirty="0"/>
              <a:t>-fix, S &amp; D Pharma) a často jsou tak přidávány do umělých kojeneckých výživ (např. </a:t>
            </a:r>
            <a:r>
              <a:rPr lang="cs-CZ" sz="2000" dirty="0" err="1"/>
              <a:t>Hero</a:t>
            </a:r>
            <a:r>
              <a:rPr lang="cs-CZ" sz="2000" dirty="0"/>
              <a:t>, </a:t>
            </a:r>
            <a:r>
              <a:rPr lang="cs-CZ" sz="2000" dirty="0" err="1"/>
              <a:t>Nutricia</a:t>
            </a:r>
            <a:r>
              <a:rPr lang="cs-CZ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693753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327</TotalTime>
  <Words>1554</Words>
  <Application>Microsoft Office PowerPoint</Application>
  <PresentationFormat>Širokoúhlá obrazovka</PresentationFormat>
  <Paragraphs>141</Paragraphs>
  <Slides>31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NexusSansPro</vt:lpstr>
      <vt:lpstr>Roboto</vt:lpstr>
      <vt:lpstr>Times New Roman</vt:lpstr>
      <vt:lpstr>Wingdings</vt:lpstr>
      <vt:lpstr>Metropole</vt:lpstr>
      <vt:lpstr>Probiotika </vt:lpstr>
      <vt:lpstr>definice</vt:lpstr>
      <vt:lpstr>definice</vt:lpstr>
      <vt:lpstr>Historie probiotik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Účinky probiotik</vt:lpstr>
      <vt:lpstr>Prezentace aplikace PowerPoint</vt:lpstr>
      <vt:lpstr>Oblasti působení</vt:lpstr>
      <vt:lpstr>Forma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Antibiotická léčba</vt:lpstr>
      <vt:lpstr>Antibiotická léčba</vt:lpstr>
      <vt:lpstr>Prezentace aplikace PowerPoint</vt:lpstr>
      <vt:lpstr>Průjmovitá onemocnění</vt:lpstr>
      <vt:lpstr>Prezentace aplikace PowerPoint</vt:lpstr>
      <vt:lpstr>Clostridium difficile</vt:lpstr>
      <vt:lpstr>Zácpa</vt:lpstr>
      <vt:lpstr>Klinické praxe</vt:lpstr>
      <vt:lpstr>Zánětlivá střevní onemocnění</vt:lpstr>
      <vt:lpstr>Prebiotika</vt:lpstr>
      <vt:lpstr>Prezentace aplikace PowerPoint</vt:lpstr>
      <vt:lpstr>Prebiotika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Probiotika</dc:title>
  <dc:creator>Eliška Pivrncová</dc:creator>
  <cp:lastModifiedBy>Halina Matějová</cp:lastModifiedBy>
  <cp:revision>22</cp:revision>
  <dcterms:created xsi:type="dcterms:W3CDTF">2022-05-05T11:52:55Z</dcterms:created>
  <dcterms:modified xsi:type="dcterms:W3CDTF">2022-05-19T12:33:25Z</dcterms:modified>
</cp:coreProperties>
</file>