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256" r:id="rId5"/>
    <p:sldId id="258" r:id="rId6"/>
    <p:sldId id="259" r:id="rId7"/>
    <p:sldId id="313" r:id="rId8"/>
    <p:sldId id="265" r:id="rId9"/>
    <p:sldId id="266" r:id="rId10"/>
    <p:sldId id="312" r:id="rId11"/>
    <p:sldId id="260" r:id="rId12"/>
    <p:sldId id="268" r:id="rId13"/>
    <p:sldId id="287" r:id="rId14"/>
    <p:sldId id="288" r:id="rId15"/>
    <p:sldId id="272" r:id="rId16"/>
    <p:sldId id="276" r:id="rId17"/>
    <p:sldId id="273" r:id="rId18"/>
    <p:sldId id="275" r:id="rId19"/>
    <p:sldId id="274" r:id="rId20"/>
    <p:sldId id="277" r:id="rId21"/>
    <p:sldId id="278" r:id="rId22"/>
    <p:sldId id="279" r:id="rId23"/>
    <p:sldId id="280" r:id="rId24"/>
    <p:sldId id="282" r:id="rId25"/>
    <p:sldId id="284" r:id="rId26"/>
    <p:sldId id="285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289" r:id="rId40"/>
    <p:sldId id="290" r:id="rId41"/>
    <p:sldId id="291" r:id="rId42"/>
    <p:sldId id="286" r:id="rId43"/>
    <p:sldId id="292" r:id="rId44"/>
    <p:sldId id="293" r:id="rId45"/>
    <p:sldId id="297" r:id="rId46"/>
    <p:sldId id="294" r:id="rId47"/>
    <p:sldId id="295" r:id="rId48"/>
    <p:sldId id="296" r:id="rId49"/>
    <p:sldId id="298" r:id="rId50"/>
    <p:sldId id="283" r:id="rId51"/>
    <p:sldId id="311" r:id="rId5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455F3-6307-4192-9E27-FFAE6052A487}" v="1256" dt="2020-11-28T16:06:05.422"/>
    <p1510:client id="{547B5F65-D3CB-EFC7-20D4-6C9CFEF9DB33}" v="745" dt="2020-12-01T17:27:07.986"/>
    <p1510:client id="{E744A8E9-CD71-08CF-8544-36AF399B16EB}" v="5198" dt="2020-11-30T18:07:13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82678" autoAdjust="0"/>
  </p:normalViewPr>
  <p:slideViewPr>
    <p:cSldViewPr snapToGrid="0">
      <p:cViewPr varScale="1">
        <p:scale>
          <a:sx n="107" d="100"/>
          <a:sy n="107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4B2F6-B2A6-4916-9FBA-E26C79A39125}" type="datetimeFigureOut">
              <a:rPr lang="cs-CZ"/>
              <a:t>01.06.2022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CFAEF-BFCC-424C-A0EF-D7CBD8FDCEEE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74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CFAEF-BFCC-424C-A0EF-D7CBD8FDCEEE}" type="slidenum">
              <a:rPr lang="cs-CZ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944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Obrázek - https://www.statistikaamy.cz/2015/03/19/jak-se-meri-materialni-deprivace/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817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Obrázek 1 - https://link.springer.com/article/10.1007/s10389-020-01444-3/figures/2</a:t>
            </a:r>
          </a:p>
          <a:p>
            <a:r>
              <a:rPr lang="cs-CZ" dirty="0"/>
              <a:t>Obrázek 2 - https://bmcpublichealth.biomedcentral.com/articles/10.1186/1471-2458-5-135</a:t>
            </a:r>
          </a:p>
          <a:p>
            <a:r>
              <a:rPr lang="cs-CZ" dirty="0"/>
              <a:t>Obrázek 3 – převzato ze studie CELSPAC: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Adults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51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CFAEF-BFCC-424C-A0EF-D7CBD8FDCEEE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34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Přípravná – formulace</a:t>
            </a:r>
            <a:r>
              <a:rPr lang="cs-CZ" baseline="0" dirty="0"/>
              <a:t> teoretického i praktického problému, rešerše, cíle a výstupy, hypotézy, pilotní studie (vzorek – malá skupina z cílové populace, technika sběru dat), předvýzkum (konstrukce nástroje pro sběr)</a:t>
            </a:r>
          </a:p>
          <a:p>
            <a:r>
              <a:rPr lang="cs-CZ" baseline="0" dirty="0"/>
              <a:t>Realizace – sběr dat</a:t>
            </a:r>
          </a:p>
          <a:p>
            <a:r>
              <a:rPr lang="cs-CZ" baseline="0" dirty="0"/>
              <a:t>Závěr – analýza, interpretace dat, teoretické zobecnění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21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Primární, sekundární, kvalitativní, kvantitativní</a:t>
            </a:r>
          </a:p>
          <a:p>
            <a:r>
              <a:rPr lang="cs-CZ" dirty="0"/>
              <a:t>Úmrtnost v ČR – demografická ročenka (ČSÚ),</a:t>
            </a:r>
            <a:r>
              <a:rPr lang="cs-CZ" baseline="0" dirty="0"/>
              <a:t> zdravotnická ročenka (ÚZIS)</a:t>
            </a:r>
          </a:p>
          <a:p>
            <a:r>
              <a:rPr lang="cs-CZ" baseline="0" dirty="0"/>
              <a:t>Konzumace ovoce a zeleniny v ČR – výběrové zdravotní šetření EHIS</a:t>
            </a:r>
          </a:p>
          <a:p>
            <a:r>
              <a:rPr lang="cs-CZ" baseline="0" dirty="0"/>
              <a:t>Socioekonomické údaje za Evropu – </a:t>
            </a:r>
            <a:r>
              <a:rPr lang="cs-CZ" baseline="0" dirty="0" err="1"/>
              <a:t>European</a:t>
            </a:r>
            <a:r>
              <a:rPr lang="cs-CZ" baseline="0" dirty="0"/>
              <a:t> </a:t>
            </a:r>
            <a:r>
              <a:rPr lang="cs-CZ" baseline="0" dirty="0" err="1"/>
              <a:t>Health</a:t>
            </a:r>
            <a:r>
              <a:rPr lang="cs-CZ" baseline="0" dirty="0"/>
              <a:t> </a:t>
            </a:r>
            <a:r>
              <a:rPr lang="cs-CZ" baseline="0" dirty="0" err="1"/>
              <a:t>Information</a:t>
            </a:r>
            <a:r>
              <a:rPr lang="cs-CZ" baseline="0" dirty="0"/>
              <a:t> </a:t>
            </a:r>
            <a:r>
              <a:rPr lang="cs-CZ" baseline="0" dirty="0" err="1"/>
              <a:t>Gateway</a:t>
            </a:r>
            <a:r>
              <a:rPr lang="cs-CZ" baseline="0" dirty="0"/>
              <a:t>, EUROSTAT</a:t>
            </a:r>
          </a:p>
          <a:p>
            <a:r>
              <a:rPr lang="cs-CZ" baseline="0" dirty="0"/>
              <a:t>Úmrtnost diabetes </a:t>
            </a:r>
            <a:r>
              <a:rPr lang="cs-CZ" baseline="0" dirty="0" err="1"/>
              <a:t>mellitus</a:t>
            </a:r>
            <a:r>
              <a:rPr lang="cs-CZ" baseline="0" dirty="0"/>
              <a:t> v celém světě – GBD</a:t>
            </a:r>
          </a:p>
          <a:p>
            <a:endParaRPr lang="cs-CZ" baseline="0" dirty="0"/>
          </a:p>
          <a:p>
            <a:r>
              <a:rPr lang="cs-CZ" baseline="0" dirty="0"/>
              <a:t>Další zdroje:</a:t>
            </a:r>
          </a:p>
          <a:p>
            <a:r>
              <a:rPr lang="cs-CZ" dirty="0"/>
              <a:t>Novotvary celý</a:t>
            </a:r>
            <a:r>
              <a:rPr lang="cs-CZ" baseline="0" dirty="0"/>
              <a:t> svět - </a:t>
            </a:r>
            <a:r>
              <a:rPr lang="cs-CZ" dirty="0"/>
              <a:t>https://gco.iarc.fr/today/home</a:t>
            </a:r>
          </a:p>
          <a:p>
            <a:r>
              <a:rPr lang="cs-CZ" dirty="0"/>
              <a:t>EUROSTAT</a:t>
            </a:r>
            <a:r>
              <a:rPr lang="cs-CZ" baseline="0" dirty="0"/>
              <a:t> - https://ec.europa.eu/eurostat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82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Vyčerpávající – poukázat na právě probíhající sčítání obyvatelstva ČR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cs typeface="Calibri"/>
              </a:rPr>
              <a:t>Kvantitativní výzkum vychází z přírodních věd (přesně měřitelná a kvantifikovatelná skutečnost)</a:t>
            </a:r>
          </a:p>
          <a:p>
            <a:r>
              <a:rPr lang="cs-CZ" dirty="0">
                <a:cs typeface="Calibri"/>
              </a:rPr>
              <a:t>Redukce informací, analýzy vztahu, populace, času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 dirty="0">
                <a:ea typeface="+mn-lt"/>
                <a:cs typeface="+mn-lt"/>
              </a:rPr>
              <a:t>Výrazné </a:t>
            </a:r>
            <a:r>
              <a:rPr lang="cs-CZ" b="1" dirty="0">
                <a:ea typeface="+mn-lt"/>
                <a:cs typeface="+mn-lt"/>
              </a:rPr>
              <a:t>zjednodušení</a:t>
            </a:r>
            <a:r>
              <a:rPr lang="cs-CZ" dirty="0">
                <a:ea typeface="+mn-lt"/>
                <a:cs typeface="+mn-lt"/>
              </a:rPr>
              <a:t> popisu reality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 dirty="0">
                <a:ea typeface="+mn-lt"/>
                <a:cs typeface="+mn-lt"/>
              </a:rPr>
              <a:t>Riziko </a:t>
            </a:r>
            <a:r>
              <a:rPr lang="cs-CZ" b="1" dirty="0">
                <a:ea typeface="+mn-lt"/>
                <a:cs typeface="+mn-lt"/>
              </a:rPr>
              <a:t>zkreslení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 dirty="0">
                <a:ea typeface="+mn-lt"/>
                <a:cs typeface="+mn-lt"/>
              </a:rPr>
              <a:t>Obtížné určení</a:t>
            </a:r>
            <a:r>
              <a:rPr lang="cs-CZ" b="1" dirty="0">
                <a:ea typeface="+mn-lt"/>
                <a:cs typeface="+mn-lt"/>
              </a:rPr>
              <a:t> kauzality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66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cs typeface="Calibri"/>
              </a:rPr>
              <a:t>konfirmační - upřednostnění informací, které podporují můj názor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cs typeface="Calibri"/>
              </a:rPr>
              <a:t>haló efekt - první dojem</a:t>
            </a:r>
          </a:p>
          <a:p>
            <a:r>
              <a:rPr lang="cs-CZ" dirty="0"/>
              <a:t>Další na https://bezfaulu.net/kognitivni-zkresleni/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>
                <a:cs typeface="Calibri"/>
              </a:rPr>
              <a:t>Bradford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Hillova</a:t>
            </a:r>
            <a:r>
              <a:rPr lang="cs-CZ" dirty="0">
                <a:cs typeface="Calibri"/>
              </a:rPr>
              <a:t> kritéria kauzality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1. síla asociace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2. konzistence asociace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3. specifita asociace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4. </a:t>
            </a:r>
            <a:r>
              <a:rPr lang="cs-CZ" b="1" dirty="0" err="1">
                <a:cs typeface="Calibri"/>
              </a:rPr>
              <a:t>temporalita</a:t>
            </a:r>
            <a:endParaRPr lang="cs-CZ" b="1" dirty="0">
              <a:cs typeface="Calibri"/>
            </a:endParaRP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5. biologický gradient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6. pravděpodobnost asociace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7. koherence </a:t>
            </a:r>
            <a:r>
              <a:rPr lang="cs-CZ" dirty="0" err="1">
                <a:cs typeface="Calibri"/>
              </a:rPr>
              <a:t>asosiace</a:t>
            </a:r>
            <a:endParaRPr lang="cs-CZ" dirty="0">
              <a:cs typeface="Calibri"/>
            </a:endParaRP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8. </a:t>
            </a:r>
            <a:r>
              <a:rPr lang="cs-CZ" b="1" dirty="0">
                <a:cs typeface="Calibri"/>
              </a:rPr>
              <a:t>experiment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9. analogie</a:t>
            </a:r>
          </a:p>
          <a:p>
            <a:pPr marL="457200" lvl="1" indent="0">
              <a:buNone/>
            </a:pPr>
            <a:r>
              <a:rPr lang="cs-CZ" dirty="0">
                <a:cs typeface="Calibri"/>
              </a:rPr>
              <a:t>(10. reverzní kauzalita)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86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099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Nutritools</a:t>
            </a:r>
            <a:r>
              <a:rPr lang="cs-CZ" dirty="0"/>
              <a:t> - https://www.nutritools.org/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CFAEF-BFCC-424C-A0EF-D7CBD8FDCEE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17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Metodologie výzkumu</a:t>
            </a:r>
            <a:br>
              <a:rPr lang="cs-CZ" dirty="0">
                <a:cs typeface="Calibri Light"/>
              </a:rPr>
            </a:br>
            <a:r>
              <a:rPr lang="cs-CZ" dirty="0">
                <a:cs typeface="Calibri Light"/>
              </a:rPr>
              <a:t>Dotazník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Tomáš </a:t>
            </a:r>
            <a:r>
              <a:rPr lang="cs-CZ" dirty="0" err="1">
                <a:ea typeface="+mn-lt"/>
                <a:cs typeface="+mn-lt"/>
              </a:rPr>
              <a:t>Pruša</a:t>
            </a:r>
            <a:endParaRPr lang="cs-CZ" dirty="0" err="1"/>
          </a:p>
          <a:p>
            <a:r>
              <a:rPr lang="cs-CZ" dirty="0">
                <a:ea typeface="+mn-lt"/>
                <a:cs typeface="+mn-lt"/>
              </a:rPr>
              <a:t>Eliška </a:t>
            </a:r>
            <a:r>
              <a:rPr lang="cs-CZ" dirty="0" err="1">
                <a:ea typeface="+mn-lt"/>
                <a:cs typeface="+mn-lt"/>
              </a:rPr>
              <a:t>Hrežová</a:t>
            </a:r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92DCA-D381-4F50-943C-7192C61A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2277140" cy="2324912"/>
          </a:xfrm>
        </p:spPr>
        <p:txBody>
          <a:bodyPr/>
          <a:lstStyle/>
          <a:p>
            <a:r>
              <a:rPr lang="cs-CZ" dirty="0"/>
              <a:t>Popis reality obtížný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377A149-63C0-41F0-96FE-BBA4825B5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3049" y="0"/>
            <a:ext cx="9121109" cy="6859170"/>
          </a:xfrm>
        </p:spPr>
      </p:pic>
    </p:spTree>
    <p:extLst>
      <p:ext uri="{BB962C8B-B14F-4D97-AF65-F5344CB8AC3E}">
        <p14:creationId xmlns:p14="http://schemas.microsoft.com/office/powerpoint/2010/main" val="141679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0D3B7-D2F8-4636-BF4A-E9827582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Interpretace - opakování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4B1681-6CC0-491C-8268-4F169CFECD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cs typeface="Calibri"/>
              </a:rPr>
              <a:t>Zkreslení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konfirmační 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haló efekt 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klam přeživších </a:t>
            </a:r>
          </a:p>
          <a:p>
            <a:pPr marL="0" indent="0">
              <a:buNone/>
            </a:pPr>
            <a:r>
              <a:rPr lang="cs-CZ" dirty="0">
                <a:cs typeface="Calibri"/>
              </a:rPr>
              <a:t>- klam dostupnosti</a:t>
            </a: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Kauzalita a </a:t>
            </a:r>
            <a:r>
              <a:rPr lang="cs-CZ" b="1" dirty="0" err="1"/>
              <a:t>confoundery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průkaz příčinnosti obtížný</a:t>
            </a:r>
          </a:p>
          <a:p>
            <a:pPr>
              <a:buFontTx/>
              <a:buChar char="-"/>
            </a:pPr>
            <a:r>
              <a:rPr lang="cs-CZ" dirty="0"/>
              <a:t>nejčastější </a:t>
            </a:r>
            <a:r>
              <a:rPr lang="cs-CZ" dirty="0" err="1"/>
              <a:t>confoundery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059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B76FD-E71E-4AAE-BCE9-A364B6390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Dotazník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209A67-5586-4A05-839A-A3DEE97615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i="1">
                <a:ea typeface="+mn-lt"/>
                <a:cs typeface="+mn-lt"/>
              </a:rPr>
              <a:t>Tvorba dotazníku není volnou tvorbou a má svá pravidla. Při jejich nedodržení získáváte nekomparovatelná a nevalidní data vzhledem k cíli svého výzkumu.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29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A15C8-F5AE-4CC9-A39D-493C7CC5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Terminologie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B4510-BBA5-4BD2-9502-D3C6F726F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RESPONDENT - osoba, která dotazník vyplňuje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POLOŽKY - jednotlivé prvky dotazníku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ADMINISTRACE - způsob zadávání dotazníku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NÁVRATNOST DOTAZNÍKU - response </a:t>
            </a:r>
            <a:r>
              <a:rPr lang="cs-CZ" dirty="0" err="1">
                <a:ea typeface="+mn-lt"/>
                <a:cs typeface="+mn-lt"/>
              </a:rPr>
              <a:t>rate</a:t>
            </a:r>
            <a:endParaRPr lang="cs-CZ" dirty="0" err="1">
              <a:cs typeface="Calibri" panose="020F0502020204030204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09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236B1-217A-469A-B8D4-560CC953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Příprava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D50A3A-0480-4F63-93FC-2032C9E16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Výzkumné hypotézy</a:t>
            </a:r>
            <a:endParaRPr lang="cs-CZ">
              <a:cs typeface="Calibri" panose="020F0502020204030204"/>
            </a:endParaRPr>
          </a:p>
          <a:p>
            <a:pPr lvl="1"/>
            <a:r>
              <a:rPr lang="cs-CZ">
                <a:ea typeface="+mn-lt"/>
                <a:cs typeface="+mn-lt"/>
              </a:rPr>
              <a:t>Literární rešerše</a:t>
            </a:r>
            <a:endParaRPr lang="cs-CZ">
              <a:cs typeface="Calibri"/>
            </a:endParaRPr>
          </a:p>
          <a:p>
            <a:pPr lvl="1"/>
            <a:r>
              <a:rPr lang="cs-CZ">
                <a:ea typeface="+mn-lt"/>
                <a:cs typeface="+mn-lt"/>
              </a:rPr>
              <a:t>Observační deskriptivní studie</a:t>
            </a:r>
            <a:endParaRPr lang="cs-CZ">
              <a:cs typeface="Calibri"/>
            </a:endParaRPr>
          </a:p>
          <a:p>
            <a:pPr lvl="1"/>
            <a:endParaRPr lang="cs-CZ" dirty="0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Validované škály</a:t>
            </a:r>
            <a:endParaRPr lang="cs-CZ"/>
          </a:p>
          <a:p>
            <a:pPr lvl="1"/>
            <a:r>
              <a:rPr lang="cs-CZ">
                <a:ea typeface="+mn-lt"/>
                <a:cs typeface="+mn-lt"/>
              </a:rPr>
              <a:t>Literární rešerše (cílová populace, překlad)</a:t>
            </a:r>
            <a:endParaRPr lang="cs-CZ">
              <a:cs typeface="Calibri"/>
            </a:endParaRPr>
          </a:p>
          <a:p>
            <a:pPr lvl="1"/>
            <a:endParaRPr lang="cs-CZ" dirty="0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Zkoumaný vzorek se vztahem k cílové populaci</a:t>
            </a:r>
            <a:endParaRPr lang="cs-CZ"/>
          </a:p>
          <a:p>
            <a:pPr lvl="1"/>
            <a:r>
              <a:rPr lang="cs-CZ">
                <a:ea typeface="+mn-lt"/>
                <a:cs typeface="+mn-lt"/>
              </a:rPr>
              <a:t>Způsob komunikace</a:t>
            </a:r>
            <a:endParaRPr lang="cs-CZ">
              <a:cs typeface="Calibri"/>
            </a:endParaRPr>
          </a:p>
          <a:p>
            <a:pPr lvl="1"/>
            <a:r>
              <a:rPr lang="cs-CZ">
                <a:ea typeface="+mn-lt"/>
                <a:cs typeface="+mn-lt"/>
              </a:rPr>
              <a:t>Způsob distribuce</a:t>
            </a:r>
            <a:endParaRPr lang="cs-CZ">
              <a:cs typeface="Calibri" panose="020F0502020204030204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34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16967-7F7E-467F-ADA3-1AE021D5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Cíl dotazníku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14BE97-D243-4329-B18F-DD199FDB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Nutné </a:t>
            </a:r>
            <a:r>
              <a:rPr lang="cs-CZ" b="1" dirty="0">
                <a:ea typeface="+mn-lt"/>
                <a:cs typeface="+mn-lt"/>
              </a:rPr>
              <a:t>přesně formulovat cíl a úlohu </a:t>
            </a:r>
            <a:r>
              <a:rPr lang="cs-CZ" dirty="0">
                <a:ea typeface="+mn-lt"/>
                <a:cs typeface="+mn-lt"/>
              </a:rPr>
              <a:t>dotazníku ve vztahu ke zkoumanému výzkumnému problému, ale i k respondentovi!</a:t>
            </a: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Jasná celková koncepce dotazníku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Orientace na hlavní výzkumné body</a:t>
            </a:r>
            <a:endParaRPr lang="cs-CZ" dirty="0"/>
          </a:p>
          <a:p>
            <a:pPr lvl="1" indent="0"/>
            <a:r>
              <a:rPr lang="cs-CZ" dirty="0">
                <a:ea typeface="+mn-lt"/>
                <a:cs typeface="+mn-lt"/>
              </a:rPr>
              <a:t> Vstupní a výstupní proměnné</a:t>
            </a:r>
            <a:endParaRPr lang="cs-CZ" dirty="0">
              <a:cs typeface="Calibri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Confounding</a:t>
            </a:r>
            <a:r>
              <a:rPr lang="cs-CZ" dirty="0">
                <a:ea typeface="+mn-lt"/>
                <a:cs typeface="+mn-lt"/>
              </a:rPr>
              <a:t> faktory</a:t>
            </a:r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Jasné zaměření jednotlivých položek 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Zajištění validity a </a:t>
            </a:r>
            <a:r>
              <a:rPr lang="cs-CZ" dirty="0" err="1">
                <a:ea typeface="+mn-lt"/>
                <a:cs typeface="+mn-lt"/>
              </a:rPr>
              <a:t>komparovatelnosti</a:t>
            </a:r>
            <a:endParaRPr lang="cs-CZ" dirty="0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38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78A86-E27F-4010-9D20-F61C3722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Struktura dotazníku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33B8F-06C5-465D-B700-5EF807F06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Promyšlená (!)</a:t>
            </a:r>
            <a:endParaRPr lang="cs-CZ" dirty="0"/>
          </a:p>
          <a:p>
            <a:pPr lvl="1" indent="0"/>
            <a:r>
              <a:rPr lang="cs-CZ" dirty="0">
                <a:ea typeface="+mn-lt"/>
                <a:cs typeface="+mn-lt"/>
              </a:rPr>
              <a:t> Obhajitelnost každé položky</a:t>
            </a:r>
            <a:endParaRPr lang="cs-CZ" dirty="0">
              <a:cs typeface="Calibri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 Vhodná </a:t>
            </a:r>
            <a:r>
              <a:rPr lang="cs-CZ" dirty="0" err="1">
                <a:ea typeface="+mn-lt"/>
                <a:cs typeface="+mn-lt"/>
              </a:rPr>
              <a:t>granularita</a:t>
            </a:r>
            <a:r>
              <a:rPr lang="cs-CZ" dirty="0">
                <a:ea typeface="+mn-lt"/>
                <a:cs typeface="+mn-lt"/>
              </a:rPr>
              <a:t> položek (hlavní proměnné vs. </a:t>
            </a:r>
            <a:r>
              <a:rPr lang="cs-CZ" dirty="0" err="1">
                <a:ea typeface="+mn-lt"/>
                <a:cs typeface="+mn-lt"/>
              </a:rPr>
              <a:t>confounding</a:t>
            </a:r>
            <a:r>
              <a:rPr lang="cs-CZ" dirty="0">
                <a:ea typeface="+mn-lt"/>
                <a:cs typeface="+mn-lt"/>
              </a:rPr>
              <a:t>)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Členění</a:t>
            </a:r>
            <a:endParaRPr lang="cs-CZ" dirty="0"/>
          </a:p>
          <a:p>
            <a:pPr lvl="1" indent="0"/>
            <a:r>
              <a:rPr lang="cs-CZ" dirty="0">
                <a:ea typeface="+mn-lt"/>
                <a:cs typeface="+mn-lt"/>
              </a:rPr>
              <a:t> Dotazník je rozdělen do několika okruhů či témat</a:t>
            </a:r>
            <a:endParaRPr lang="cs-CZ" dirty="0">
              <a:cs typeface="Calibri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 Okruhy se naplňují položkami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025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9608B-BA02-4541-B8E5-DB03FBA4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Základní části dotazníku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68BD0-43B6-46A5-B7F3-A1956D8A1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Vstupní část</a:t>
            </a:r>
            <a:endParaRPr lang="cs-CZ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Položky dělené dle témat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Poděkování za spolupráci</a:t>
            </a:r>
            <a:endParaRPr lang="cs-CZ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65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95518-CC79-4776-BEFC-B463F6AC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Calibri"/>
                <a:cs typeface="Calibri"/>
              </a:rPr>
              <a:t>Vstupní část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C2DFB-0C20-42D6-A3F9-D69B72A9B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Hlavička </a:t>
            </a:r>
            <a:endParaRPr lang="cs-CZ" dirty="0">
              <a:cs typeface="Calibri" panose="020F0502020204030204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 Představení instituce a/nebo autorů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Vysvětlení cíle </a:t>
            </a:r>
            <a:endParaRPr lang="cs-CZ" dirty="0">
              <a:cs typeface="Calibri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 Zdůrazní se význam respondentových odpovědí pro řešení problematiky</a:t>
            </a:r>
            <a:endParaRPr lang="cs-CZ" dirty="0">
              <a:cs typeface="Calibri"/>
            </a:endParaRPr>
          </a:p>
          <a:p>
            <a:pPr lvl="1" indent="0"/>
            <a:r>
              <a:rPr lang="cs-CZ" dirty="0">
                <a:ea typeface="+mn-lt"/>
                <a:cs typeface="+mn-lt"/>
              </a:rPr>
              <a:t> Motivace respondenta k pečlivému vyplňování a vrácení dotazníku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Pokyny </a:t>
            </a:r>
          </a:p>
          <a:p>
            <a:pPr lvl="1" indent="0"/>
            <a:r>
              <a:rPr lang="cs-CZ" dirty="0">
                <a:ea typeface="+mn-lt"/>
                <a:cs typeface="+mn-lt"/>
              </a:rPr>
              <a:t> Ilustrativní příklad vyplnění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443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A2DDD-186F-41FA-A595-E31F2F6F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Položky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26AA3-821E-467F-90B9-A1FB81B1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Logický sled</a:t>
            </a:r>
          </a:p>
          <a:p>
            <a:pPr lvl="1" indent="0"/>
            <a:r>
              <a:rPr lang="cs-CZ" dirty="0">
                <a:cs typeface="Calibri"/>
              </a:rPr>
              <a:t> </a:t>
            </a:r>
            <a:r>
              <a:rPr lang="cs-CZ" sz="2800">
                <a:cs typeface="Calibri"/>
              </a:rPr>
              <a:t>Tematické skupiny otázek</a:t>
            </a:r>
          </a:p>
          <a:p>
            <a:r>
              <a:rPr lang="cs-CZ">
                <a:cs typeface="Calibri"/>
              </a:rPr>
              <a:t>Dramaturgie sledu otázek</a:t>
            </a:r>
            <a:endParaRPr lang="cs-CZ" dirty="0">
              <a:cs typeface="Calibri"/>
            </a:endParaRPr>
          </a:p>
          <a:p>
            <a:pPr lvl="1" indent="0">
              <a:buNone/>
            </a:pPr>
            <a:r>
              <a:rPr lang="cs-CZ" sz="2800">
                <a:cs typeface="Calibri"/>
              </a:rPr>
              <a:t> Snadné a zajímavé otázky </a:t>
            </a:r>
          </a:p>
          <a:p>
            <a:pPr marL="914400" lvl="2" indent="0">
              <a:buNone/>
            </a:pPr>
            <a:r>
              <a:rPr lang="cs-CZ" sz="2800">
                <a:cs typeface="Calibri"/>
              </a:rPr>
              <a:t>Méně zajímavé otázky</a:t>
            </a:r>
          </a:p>
          <a:p>
            <a:pPr marL="1371600" lvl="3" indent="0">
              <a:buNone/>
            </a:pPr>
            <a:r>
              <a:rPr lang="cs-CZ" sz="2800">
                <a:cs typeface="Calibri"/>
              </a:rPr>
              <a:t>Zajímavé otázky - jiná forma</a:t>
            </a:r>
          </a:p>
        </p:txBody>
      </p:sp>
    </p:spTree>
    <p:extLst>
      <p:ext uri="{BB962C8B-B14F-4D97-AF65-F5344CB8AC3E}">
        <p14:creationId xmlns:p14="http://schemas.microsoft.com/office/powerpoint/2010/main" val="147644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C8BD1-0B74-4C4C-95FE-198766A5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Metody a techniky sběru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A8C5AE-89AD-4227-804D-4D3344FFF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cs typeface="Calibri"/>
              </a:rPr>
              <a:t>Kvalitativní</a:t>
            </a:r>
            <a:r>
              <a:rPr lang="cs-CZ" dirty="0">
                <a:cs typeface="Calibri"/>
              </a:rPr>
              <a:t> - cílem je vysvětlení, děláme ke zjišťování základních </a:t>
            </a:r>
            <a:r>
              <a:rPr lang="cs-CZ">
                <a:cs typeface="Calibri"/>
              </a:rPr>
              <a:t>souvislostí, začíná bez hypotéz</a:t>
            </a:r>
            <a:endParaRPr lang="cs-CZ" dirty="0">
              <a:cs typeface="Calibri"/>
            </a:endParaRPr>
          </a:p>
          <a:p>
            <a:pPr lvl="1"/>
            <a:r>
              <a:rPr lang="cs-CZ" dirty="0">
                <a:cs typeface="Calibri"/>
              </a:rPr>
              <a:t>Rozhovor, pozorování, analýza dokumentů</a:t>
            </a:r>
          </a:p>
          <a:p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Rozličné datové zdroje (texty, obrázky, dokumenty,…)</a:t>
            </a:r>
          </a:p>
          <a:p>
            <a:endParaRPr lang="cs-CZ" dirty="0">
              <a:cs typeface="Calibri"/>
            </a:endParaRPr>
          </a:p>
          <a:p>
            <a:pPr lvl="1"/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760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A2DDD-186F-41FA-A595-E31F2F6F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Položky  - uzavřené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26AA3-821E-467F-90B9-A1FB81B1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Nabízí hotové alternativní odpovědi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Respondent zaznačí (zakroužkuje, podtrhne) vhodnou odpověď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Varianty odpovědí se připraví na základě poznání problematiky a předvýzkumu (dotazník, interview)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Výhoda – lehké zpracování (elektronizace a kódování)</a:t>
            </a:r>
          </a:p>
          <a:p>
            <a:endParaRPr lang="cs-CZ" dirty="0">
              <a:cs typeface="Calibri"/>
            </a:endParaRPr>
          </a:p>
          <a:p>
            <a:pPr lvl="1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722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A2DDD-186F-41FA-A595-E31F2F6F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Položky  - uzavřené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26AA3-821E-467F-90B9-A1FB81B1A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Dichotomické, trichotomické, výběrové, výčtové, seřazení položek, </a:t>
            </a:r>
            <a:r>
              <a:rPr lang="cs-CZ" dirty="0" err="1">
                <a:ea typeface="+mn-lt"/>
                <a:cs typeface="+mn-lt"/>
              </a:rPr>
              <a:t>Likertova</a:t>
            </a:r>
            <a:r>
              <a:rPr lang="cs-CZ" dirty="0">
                <a:ea typeface="+mn-lt"/>
                <a:cs typeface="+mn-lt"/>
              </a:rPr>
              <a:t> škála, sémantický diferenciál</a:t>
            </a:r>
            <a:endParaRPr lang="cs-CZ" dirty="0">
              <a:cs typeface="Calibri" panose="020F0502020204030204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pPr lvl="1" indent="0">
              <a:buNone/>
            </a:pPr>
            <a:endParaRPr lang="cs-CZ" dirty="0">
              <a:cs typeface="Calibri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Typ odpovědi </a:t>
            </a:r>
            <a:r>
              <a:rPr lang="cs-CZ" b="1" i="1" dirty="0">
                <a:ea typeface="+mn-lt"/>
                <a:cs typeface="+mn-lt"/>
              </a:rPr>
              <a:t>neumím se vyjádřit, nevím, neumím se rozhodnout, nedovedu posoudit</a:t>
            </a:r>
            <a:r>
              <a:rPr lang="cs-CZ" dirty="0">
                <a:ea typeface="+mn-lt"/>
                <a:cs typeface="+mn-lt"/>
              </a:rPr>
              <a:t> je velmi důležité.</a:t>
            </a:r>
            <a:endParaRPr lang="cs-CZ" dirty="0"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Kdyby byl respondent donucen vyjádřit se ANO - NE, zkreslilo by to výsledky.</a:t>
            </a:r>
            <a:endParaRPr lang="cs-CZ" dirty="0"/>
          </a:p>
        </p:txBody>
      </p:sp>
      <p:pic>
        <p:nvPicPr>
          <p:cNvPr id="1026" name="Picture 2" descr="Sémantický diferenciá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99243"/>
            <a:ext cx="4828953" cy="31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35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CEC5E-6535-45FA-B1F6-2706F168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Položky  - otevřené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C8C4E3-C9C5-4BEB-BEED-CB5488116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Respondent volně odpovídá na zadanou otázku</a:t>
            </a:r>
          </a:p>
          <a:p>
            <a:r>
              <a:rPr lang="cs-CZ">
                <a:cs typeface="Calibri"/>
              </a:rPr>
              <a:t>Otázka jenom nasměruje, nevnucuje a nenabízí voby odpovědí</a:t>
            </a:r>
          </a:p>
          <a:p>
            <a:r>
              <a:rPr lang="cs-CZ">
                <a:cs typeface="Calibri"/>
              </a:rPr>
              <a:t>Zdroj nových neznámých údajů</a:t>
            </a:r>
          </a:p>
          <a:p>
            <a:r>
              <a:rPr lang="cs-CZ">
                <a:cs typeface="Calibri"/>
              </a:rPr>
              <a:t>Často náročnější a komplikovanější</a:t>
            </a:r>
          </a:p>
          <a:p>
            <a:r>
              <a:rPr lang="cs-CZ">
                <a:cs typeface="Calibri"/>
              </a:rPr>
              <a:t>Obtížnější zpracování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872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24A25-D29C-4559-A9DE-EDDDEACE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Položky  - polouzavřené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35D5AC-3284-414F-BC3F-497702C2D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Nabízejí nejprve alternativní odpověď</a:t>
            </a:r>
            <a:endParaRPr lang="cs-CZ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Potom žádají o vysvětlení, objasnění </a:t>
            </a:r>
            <a:endParaRPr lang="cs-CZ"/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i="1">
                <a:ea typeface="+mn-lt"/>
                <a:cs typeface="+mn-lt"/>
              </a:rPr>
              <a:t>Souhlasíte se zřízením speciálních škol pro nadané děti?</a:t>
            </a:r>
            <a:endParaRPr lang="cs-CZ">
              <a:cs typeface="Calibri" panose="020F0502020204030204"/>
            </a:endParaRPr>
          </a:p>
          <a:p>
            <a:pPr marL="0" indent="0">
              <a:buNone/>
            </a:pPr>
            <a:r>
              <a:rPr lang="cs-CZ" i="1">
                <a:ea typeface="+mn-lt"/>
                <a:cs typeface="+mn-lt"/>
              </a:rPr>
              <a:t>   Ano – ne. Pokud ano, proč? …………..</a:t>
            </a:r>
            <a:endParaRPr lang="cs-CZ">
              <a:cs typeface="Calibri" panose="020F0502020204030204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9109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54041-21DD-44D3-B91D-7BD88708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Způsob tvorby položek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5EB7A-0860-49C4-A1B9-EB3E4DD88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23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1. Existující škála přeložená do češtiny a validovaná pro stejnou cílovou populaci</a:t>
            </a:r>
            <a:endParaRPr lang="cs-CZ" sz="260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2. Existující škála přeložená do češtiny a validovaná pro jinou cílovou populaci</a:t>
            </a:r>
            <a:endParaRPr lang="cs-CZ" sz="260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3. Existující škála nepřeložená do češtiny a validovaná pro jinou cílovou populaci</a:t>
            </a:r>
            <a:endParaRPr lang="cs-CZ" sz="260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4. Modifikace existujících škál</a:t>
            </a:r>
            <a:endParaRPr lang="cs-CZ" sz="2600">
              <a:cs typeface="Calibri" panose="020F0502020204030204"/>
            </a:endParaRPr>
          </a:p>
          <a:p>
            <a:pPr marL="0" indent="0">
              <a:buNone/>
            </a:pPr>
            <a:r>
              <a:rPr lang="cs-CZ" sz="2600" dirty="0">
                <a:ea typeface="+mn-lt"/>
                <a:cs typeface="+mn-lt"/>
              </a:rPr>
              <a:t>5. Tvorba vlastní škály</a:t>
            </a:r>
            <a:endParaRPr lang="cs-CZ" sz="2600" dirty="0">
              <a:cs typeface="Calibri"/>
            </a:endParaRPr>
          </a:p>
          <a:p>
            <a:endParaRPr lang="cs-CZ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189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9906-3E26-4BC6-915E-0BFD90C9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Existující škála přeložená do češtiny a validovaná pro stejnou cílovou populaci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40E3C6-14DA-4AF3-A6D5-5B2D8F653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Primární cíl</a:t>
            </a:r>
          </a:p>
          <a:p>
            <a:r>
              <a:rPr lang="cs-CZ" dirty="0"/>
              <a:t>Zajistí sběr validních dat a následnou </a:t>
            </a:r>
            <a:r>
              <a:rPr lang="cs-CZ" dirty="0" err="1"/>
              <a:t>komparovatelnost</a:t>
            </a:r>
            <a:endParaRPr lang="cs-CZ" dirty="0"/>
          </a:p>
          <a:p>
            <a:r>
              <a:rPr lang="cs-CZ" dirty="0"/>
              <a:t>Příklady:</a:t>
            </a:r>
          </a:p>
          <a:p>
            <a:pPr lvl="1"/>
            <a:r>
              <a:rPr lang="cs-CZ" dirty="0"/>
              <a:t>Vzdělání – škála odpovědí dle ISCED</a:t>
            </a:r>
          </a:p>
          <a:p>
            <a:pPr lvl="1"/>
            <a:r>
              <a:rPr lang="cs-CZ" dirty="0"/>
              <a:t>Zaměstnání – Kódování a </a:t>
            </a:r>
            <a:r>
              <a:rPr lang="cs-CZ" dirty="0" err="1"/>
              <a:t>grouping</a:t>
            </a:r>
            <a:r>
              <a:rPr lang="cs-CZ" dirty="0"/>
              <a:t> dle ISCO</a:t>
            </a:r>
          </a:p>
          <a:p>
            <a:pPr lvl="1"/>
            <a:r>
              <a:rPr lang="cs-CZ" dirty="0"/>
              <a:t>Pohybová aktivita – kompletní škála IPAQ</a:t>
            </a:r>
          </a:p>
          <a:p>
            <a:pPr lvl="1"/>
            <a:r>
              <a:rPr lang="cs-CZ" dirty="0"/>
              <a:t>FFQ - </a:t>
            </a:r>
            <a:r>
              <a:rPr lang="cs-CZ" dirty="0" err="1"/>
              <a:t>Nutritools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027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11009-CEE9-46A7-AFEB-C78A3A51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Existující škála přeložená do češtiny a validovaná pro jinou cílovou populaci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B4313-AE79-41DF-AA29-80DCD3B58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Jiná populace:</a:t>
            </a:r>
          </a:p>
          <a:p>
            <a:pPr lvl="1"/>
            <a:r>
              <a:rPr lang="cs-CZ" dirty="0"/>
              <a:t>Jiná věková kategorie</a:t>
            </a:r>
          </a:p>
          <a:p>
            <a:pPr lvl="1"/>
            <a:r>
              <a:rPr lang="cs-CZ" dirty="0"/>
              <a:t>Těhotné</a:t>
            </a:r>
          </a:p>
          <a:p>
            <a:pPr lvl="1"/>
            <a:r>
              <a:rPr lang="cs-CZ" dirty="0"/>
              <a:t>Jiné vzdělání</a:t>
            </a:r>
          </a:p>
          <a:p>
            <a:pPr lvl="1"/>
            <a:r>
              <a:rPr lang="cs-CZ" dirty="0"/>
              <a:t>…</a:t>
            </a:r>
          </a:p>
          <a:p>
            <a:pPr lvl="1"/>
            <a:endParaRPr lang="cs-CZ" dirty="0"/>
          </a:p>
          <a:p>
            <a:r>
              <a:rPr lang="cs-CZ" dirty="0"/>
              <a:t>Součást pilotáže by měl být i validační proces.</a:t>
            </a:r>
          </a:p>
        </p:txBody>
      </p:sp>
    </p:spTree>
    <p:extLst>
      <p:ext uri="{BB962C8B-B14F-4D97-AF65-F5344CB8AC3E}">
        <p14:creationId xmlns:p14="http://schemas.microsoft.com/office/powerpoint/2010/main" val="2483393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90F25-BD4D-4B89-A82E-874AD55F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Existující škála nepřeložená do češtiny a validovaná pro jinou cílovou populaci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998F2C-2063-4F48-8B99-B6D9570E7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Zahraničí = jiný sociokulturní kontext = jiná cílová populace</a:t>
            </a:r>
          </a:p>
          <a:p>
            <a:r>
              <a:rPr lang="cs-CZ" dirty="0"/>
              <a:t>Překlad</a:t>
            </a:r>
          </a:p>
          <a:p>
            <a:pPr lvl="1"/>
            <a:r>
              <a:rPr lang="cs-CZ" dirty="0"/>
              <a:t>Dvojitý zpětný překlad (profi)</a:t>
            </a:r>
          </a:p>
          <a:p>
            <a:pPr lvl="1"/>
            <a:r>
              <a:rPr lang="cs-CZ" dirty="0"/>
              <a:t>Důraz na správnou terminologii</a:t>
            </a:r>
          </a:p>
          <a:p>
            <a:r>
              <a:rPr lang="cs-CZ" dirty="0"/>
              <a:t>Potřeba validace</a:t>
            </a:r>
          </a:p>
        </p:txBody>
      </p:sp>
    </p:spTree>
    <p:extLst>
      <p:ext uri="{BB962C8B-B14F-4D97-AF65-F5344CB8AC3E}">
        <p14:creationId xmlns:p14="http://schemas.microsoft.com/office/powerpoint/2010/main" val="1759584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CA376-1430-4184-B301-11EA7F27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Modifikace existujících škál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13338-D491-4C4D-831E-851A56C26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582" y="1846484"/>
            <a:ext cx="5419711" cy="3180554"/>
          </a:xfrm>
        </p:spPr>
        <p:txBody>
          <a:bodyPr>
            <a:normAutofit/>
          </a:bodyPr>
          <a:lstStyle/>
          <a:p>
            <a:r>
              <a:rPr lang="cs-CZ" dirty="0"/>
              <a:t>Modifikací se ztrácí přirozeně validita škály (nutnost opakovat)</a:t>
            </a:r>
          </a:p>
          <a:p>
            <a:r>
              <a:rPr lang="cs-CZ" dirty="0"/>
              <a:t>Problematická </a:t>
            </a:r>
            <a:r>
              <a:rPr lang="cs-CZ" dirty="0" err="1"/>
              <a:t>komparovatelnost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https://www.statistikaamy.cz/wp-content/uploads/2015/03/Metodika_%C5%A0ustov%C3%A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5489"/>
            <a:ext cx="5569741" cy="52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27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CA376-1430-4184-B301-11EA7F27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Modifikace existujících škál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13338-D491-4C4D-831E-851A56C26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SFFQ</a:t>
            </a:r>
          </a:p>
          <a:p>
            <a:pPr lvl="1"/>
            <a:r>
              <a:rPr lang="cs-CZ" dirty="0"/>
              <a:t>Cíl analýzy definuje podobu dotazníku</a:t>
            </a:r>
          </a:p>
          <a:p>
            <a:pPr lvl="2"/>
            <a:r>
              <a:rPr lang="cs-CZ" dirty="0"/>
              <a:t>Skupiny potravin/potraviny</a:t>
            </a:r>
          </a:p>
          <a:p>
            <a:pPr lvl="2"/>
            <a:r>
              <a:rPr lang="cs-CZ" dirty="0"/>
              <a:t>Nutrienty</a:t>
            </a:r>
          </a:p>
          <a:p>
            <a:pPr lvl="2"/>
            <a:r>
              <a:rPr lang="cs-CZ" dirty="0"/>
              <a:t>Výživové vzorce</a:t>
            </a:r>
          </a:p>
          <a:p>
            <a:pPr lvl="1"/>
            <a:r>
              <a:rPr lang="cs-CZ" dirty="0"/>
              <a:t>Organizačně-technické možnosti definují rozsah dotazníku</a:t>
            </a:r>
          </a:p>
          <a:p>
            <a:pPr lvl="2"/>
            <a:r>
              <a:rPr lang="cs-CZ" dirty="0"/>
              <a:t>Plnohodnotný SFFQ vs. průvodka</a:t>
            </a:r>
          </a:p>
          <a:p>
            <a:pPr lvl="1"/>
            <a:r>
              <a:rPr lang="cs-CZ" dirty="0"/>
              <a:t>Lokální/regionální potraviny</a:t>
            </a:r>
          </a:p>
          <a:p>
            <a:pPr lvl="1"/>
            <a:r>
              <a:rPr lang="cs-CZ" dirty="0" err="1"/>
              <a:t>Grouping</a:t>
            </a:r>
            <a:r>
              <a:rPr lang="cs-CZ" dirty="0"/>
              <a:t> potravin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79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714C3-55BE-4C14-9997-11C32B7A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Metody a techniky sběru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A56DB7-AFD3-4012-8038-DF703F1F0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>
                <a:ea typeface="+mn-lt"/>
                <a:cs typeface="+mn-lt"/>
              </a:rPr>
              <a:t>Kvantitativní</a:t>
            </a:r>
            <a:r>
              <a:rPr lang="cs-CZ">
                <a:ea typeface="+mn-lt"/>
                <a:cs typeface="+mn-lt"/>
              </a:rPr>
              <a:t> - umožňuje popsat statistickou závislost (testuje hypotézy), k vytváření </a:t>
            </a:r>
            <a:r>
              <a:rPr lang="cs-CZ" dirty="0">
                <a:ea typeface="+mn-lt"/>
                <a:cs typeface="+mn-lt"/>
              </a:rPr>
              <a:t>obecných modelů (generalizace)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Standardizovaný rozhovor, dotazník </a:t>
            </a:r>
            <a:endParaRPr lang="en-US" dirty="0">
              <a:ea typeface="+mn-lt"/>
              <a:cs typeface="+mn-lt"/>
            </a:endParaRPr>
          </a:p>
          <a:p>
            <a:pPr lvl="1"/>
            <a:endParaRPr lang="cs-CZ" dirty="0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Standardizovaná kvantifikovatelná data a metody výzkumu</a:t>
            </a:r>
            <a:endParaRPr lang="cs-CZ" dirty="0">
              <a:ea typeface="+mn-lt"/>
              <a:cs typeface="+mn-lt"/>
            </a:endParaRPr>
          </a:p>
          <a:p>
            <a:pPr lvl="1"/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590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3F26F-796A-4F21-BCE4-797D8AB5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vlastní škály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55FA15-8C12-4031-A337-ACB90F53F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Nikdy není první volba (literární rešerše)</a:t>
            </a:r>
          </a:p>
          <a:p>
            <a:endParaRPr lang="cs-CZ" dirty="0"/>
          </a:p>
          <a:p>
            <a:r>
              <a:rPr lang="cs-CZ" dirty="0"/>
              <a:t>Problematická </a:t>
            </a:r>
            <a:r>
              <a:rPr lang="cs-CZ" dirty="0" err="1"/>
              <a:t>komparovatelnost</a:t>
            </a:r>
            <a:endParaRPr lang="cs-CZ" dirty="0"/>
          </a:p>
          <a:p>
            <a:pPr lvl="1"/>
            <a:r>
              <a:rPr lang="cs-CZ" dirty="0"/>
              <a:t>Volba standardu</a:t>
            </a:r>
          </a:p>
          <a:p>
            <a:pPr lvl="1"/>
            <a:r>
              <a:rPr lang="cs-CZ" dirty="0"/>
              <a:t>Např. škálu otestuji u různých věkových/vzdělanostních kategorií (čtivost)</a:t>
            </a:r>
          </a:p>
          <a:p>
            <a:pPr lvl="1"/>
            <a:endParaRPr lang="cs-CZ" dirty="0"/>
          </a:p>
          <a:p>
            <a:r>
              <a:rPr lang="cs-CZ" dirty="0"/>
              <a:t>Potřeba validace</a:t>
            </a:r>
          </a:p>
        </p:txBody>
      </p:sp>
    </p:spTree>
    <p:extLst>
      <p:ext uri="{BB962C8B-B14F-4D97-AF65-F5344CB8AC3E}">
        <p14:creationId xmlns:p14="http://schemas.microsoft.com/office/powerpoint/2010/main" val="2961170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00598-5070-4681-96FC-C178A5B1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Citlivost škál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8F89F-EF04-4CD7-8FB5-D7E16C1B3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škála citlivá pouze na jednom ze svých krajů?</a:t>
            </a:r>
          </a:p>
          <a:p>
            <a:pPr marL="0" indent="0">
              <a:buNone/>
            </a:pPr>
            <a:r>
              <a:rPr lang="cs-CZ" i="1" dirty="0"/>
              <a:t>Jakou frekvenční škálu použijete pro SFFQ?</a:t>
            </a:r>
          </a:p>
          <a:p>
            <a:pPr marL="0" indent="0">
              <a:buNone/>
            </a:pP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-1" r="42302"/>
          <a:stretch/>
        </p:blipFill>
        <p:spPr>
          <a:xfrm>
            <a:off x="132833" y="2975570"/>
            <a:ext cx="6874023" cy="906859"/>
          </a:xfrm>
          <a:prstGeom prst="rect">
            <a:avLst/>
          </a:prstGeom>
        </p:spPr>
      </p:pic>
      <p:pic>
        <p:nvPicPr>
          <p:cNvPr id="3074" name="Picture 2" descr="figure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8" b="19854"/>
          <a:stretch/>
        </p:blipFill>
        <p:spPr bwMode="auto">
          <a:xfrm>
            <a:off x="7424408" y="2469971"/>
            <a:ext cx="4577914" cy="21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48" y="4566769"/>
            <a:ext cx="9266723" cy="17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9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53EA3-6312-434D-A6F3-3CAD2A6A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Validace v nutriční epidemiologii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B43CCD-A884-43F1-A260-0A84C73AB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Validace dotazníků</a:t>
            </a:r>
          </a:p>
          <a:p>
            <a:pPr lvl="1"/>
            <a:r>
              <a:rPr lang="cs-CZ" sz="2000" dirty="0"/>
              <a:t>FFQ vs záznamové metody (0,4–0,7)</a:t>
            </a:r>
          </a:p>
          <a:p>
            <a:pPr lvl="1"/>
            <a:r>
              <a:rPr lang="cs-CZ" sz="2000" dirty="0"/>
              <a:t>Biochemické markery</a:t>
            </a:r>
          </a:p>
          <a:p>
            <a:endParaRPr lang="cs-CZ" sz="2400" dirty="0"/>
          </a:p>
          <a:p>
            <a:r>
              <a:rPr lang="cs-CZ" sz="2400" dirty="0"/>
              <a:t>Biomarkery</a:t>
            </a:r>
          </a:p>
          <a:p>
            <a:pPr lvl="1"/>
            <a:r>
              <a:rPr lang="cs-CZ" sz="2000" dirty="0"/>
              <a:t>Energetický příjem a značená voda</a:t>
            </a:r>
          </a:p>
          <a:p>
            <a:pPr lvl="1"/>
            <a:r>
              <a:rPr lang="cs-CZ" sz="2000" dirty="0"/>
              <a:t>Dusík v moči a bílkoviny</a:t>
            </a:r>
          </a:p>
          <a:p>
            <a:pPr lvl="1"/>
            <a:r>
              <a:rPr lang="cs-CZ" sz="2000" dirty="0"/>
              <a:t>Složení tuku ve stravě a v membránách Ery/adipocytů</a:t>
            </a:r>
          </a:p>
          <a:p>
            <a:pPr lvl="1"/>
            <a:r>
              <a:rPr lang="cs-CZ" sz="2000" dirty="0"/>
              <a:t>Lignin a vláknina cereálií, DHBA a DHPPA</a:t>
            </a:r>
          </a:p>
          <a:p>
            <a:pPr lvl="1"/>
            <a:endParaRPr lang="cs-CZ" sz="2000" dirty="0"/>
          </a:p>
          <a:p>
            <a:r>
              <a:rPr lang="cs-CZ" dirty="0"/>
              <a:t>Vždy k cílové populaci!</a:t>
            </a:r>
          </a:p>
        </p:txBody>
      </p:sp>
    </p:spTree>
    <p:extLst>
      <p:ext uri="{BB962C8B-B14F-4D97-AF65-F5344CB8AC3E}">
        <p14:creationId xmlns:p14="http://schemas.microsoft.com/office/powerpoint/2010/main" val="1405084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D08BA-4A3D-4B41-B7E6-16C51394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 položek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A07C4-7FAD-4295-A129-FF808D9B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Vysokou validitu mají faktografické položky</a:t>
            </a:r>
          </a:p>
          <a:p>
            <a:pPr lvl="1"/>
            <a:r>
              <a:rPr lang="cs-CZ" altLang="cs-CZ" dirty="0"/>
              <a:t>Věk, pohlaví</a:t>
            </a:r>
          </a:p>
          <a:p>
            <a:endParaRPr lang="cs-CZ" altLang="cs-CZ" dirty="0"/>
          </a:p>
          <a:p>
            <a:r>
              <a:rPr lang="cs-CZ" altLang="cs-CZ" dirty="0"/>
              <a:t>Položky vyžadující odhad nebývají přesné, je třeba údaje v mysli rekonstruovat</a:t>
            </a:r>
          </a:p>
          <a:p>
            <a:pPr lvl="1"/>
            <a:r>
              <a:rPr lang="cs-CZ" altLang="cs-CZ" dirty="0"/>
              <a:t>Kolik času věnujete týdně studiu?</a:t>
            </a:r>
          </a:p>
          <a:p>
            <a:pPr lvl="1"/>
            <a:r>
              <a:rPr lang="cs-CZ" altLang="cs-CZ" dirty="0"/>
              <a:t>Jakým způsobem jste se dozvěděli o nové knize?</a:t>
            </a:r>
          </a:p>
          <a:p>
            <a:endParaRPr lang="cs-CZ" altLang="cs-CZ" dirty="0"/>
          </a:p>
          <a:p>
            <a:r>
              <a:rPr lang="cs-CZ" altLang="cs-CZ" dirty="0"/>
              <a:t>Nižší validitu mají také položky týkající se názorů, postojů, zájmů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407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D08BA-4A3D-4B41-B7E6-16C51394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 položek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A07C4-7FAD-4295-A129-FF808D9B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Správnost odpovědí respondentů nezáleží jen na znění otázky/položky, ale i na respondentech samotných</a:t>
            </a:r>
          </a:p>
          <a:p>
            <a:pPr lvl="1"/>
            <a:r>
              <a:rPr lang="cs-CZ" altLang="cs-CZ" dirty="0"/>
              <a:t>Někdo odpovídá pečlivě, pravdivě</a:t>
            </a:r>
          </a:p>
          <a:p>
            <a:pPr lvl="1"/>
            <a:r>
              <a:rPr lang="cs-CZ" altLang="cs-CZ" dirty="0"/>
              <a:t>Někdo k vyplňování přistupuje volně, přibarvuje si</a:t>
            </a:r>
          </a:p>
          <a:p>
            <a:pPr lvl="1"/>
            <a:r>
              <a:rPr lang="cs-CZ" altLang="cs-CZ" dirty="0"/>
              <a:t>Záměrné zkreslení (obézní)</a:t>
            </a:r>
          </a:p>
          <a:p>
            <a:pPr lvl="1"/>
            <a:endParaRPr lang="cs-CZ" altLang="cs-CZ" dirty="0"/>
          </a:p>
          <a:p>
            <a:pPr>
              <a:buNone/>
            </a:pPr>
            <a:r>
              <a:rPr lang="cs-CZ" altLang="cs-CZ" dirty="0"/>
              <a:t>Počítat s povrchním odpovídáním zejména</a:t>
            </a:r>
          </a:p>
          <a:p>
            <a:pPr lvl="1"/>
            <a:r>
              <a:rPr lang="cs-CZ" altLang="cs-CZ" dirty="0"/>
              <a:t>u neanonymních dotazníků</a:t>
            </a:r>
          </a:p>
          <a:p>
            <a:pPr lvl="1"/>
            <a:r>
              <a:rPr lang="cs-CZ" altLang="cs-CZ" dirty="0"/>
              <a:t>u anonymních, když respondent považuje dotazník za nedůležitý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715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ED08BA-4A3D-4B41-B7E6-16C51394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 položek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9A07C4-7FAD-4295-A129-FF808D9BC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Lidi občas lžou, i když nechtějí</a:t>
            </a:r>
          </a:p>
          <a:p>
            <a:r>
              <a:rPr lang="cs-CZ" altLang="cs-CZ" dirty="0"/>
              <a:t>Zaměřené na chování, které neodpovídá společenské normě, nicméně se ho lidé dopouští</a:t>
            </a:r>
          </a:p>
          <a:p>
            <a:pPr>
              <a:buFontTx/>
              <a:buNone/>
            </a:pPr>
            <a:endParaRPr lang="cs-CZ" altLang="cs-CZ" dirty="0"/>
          </a:p>
          <a:p>
            <a:pPr marL="0" indent="0">
              <a:buFontTx/>
              <a:buNone/>
            </a:pPr>
            <a:r>
              <a:rPr lang="cs-CZ" altLang="cs-CZ" dirty="0"/>
              <a:t>Míváte občas myšlenky anebo nápady, o kterých byste si nepřáli, aby je měli jiní lidé? Ano – 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088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C7D6B-8B05-4012-960B-30E96E79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D535E6-21D1-43F7-B5C6-0972F7CE8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1. Formulujte jasné otázky/položky </a:t>
            </a: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• Terminologie</a:t>
            </a: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• Respondenti budou rozumět stejným způsobem</a:t>
            </a: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• Jasná otázka pro autora dotazníku nemusí být jasná pro respondenty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829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5F59F7-80E9-46D0-AD9A-62EEE761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10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Jakou podlahovou krytinu používáte?</a:t>
            </a: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a)Vinyl, PVC (lino)</a:t>
            </a: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b)Přírodní linoleum</a:t>
            </a: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c)Přírodní </a:t>
            </a:r>
            <a:r>
              <a:rPr lang="cs-CZ" dirty="0" err="1">
                <a:ea typeface="+mn-lt"/>
                <a:cs typeface="+mn-lt"/>
              </a:rPr>
              <a:t>marmoleum</a:t>
            </a:r>
            <a:endParaRPr lang="cs-CZ" dirty="0" err="1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d)Parkety, dřevo korek</a:t>
            </a: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e)Dlažba</a:t>
            </a: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f)Lamino</a:t>
            </a: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g)Koberec</a:t>
            </a:r>
            <a:endParaRPr lang="cs-CZ" dirty="0"/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0183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659C6-B3BC-4D29-885D-38B5B7B7C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2646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Jak často jíte luštěniny?</a:t>
            </a:r>
            <a:endParaRPr lang="cs-CZ" dirty="0"/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Co je košťálová zelenina? </a:t>
            </a: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Jaké druhy vína znáte?</a:t>
            </a:r>
            <a:endParaRPr lang="cs-CZ" dirty="0">
              <a:cs typeface="Calibri"/>
            </a:endParaRP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Kolik šálků kávy vypijete za den?</a:t>
            </a:r>
            <a:endParaRPr lang="cs-CZ" dirty="0">
              <a:cs typeface="Calibri"/>
            </a:endParaRP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  </a:t>
            </a:r>
            <a:r>
              <a:rPr lang="cs-CZ" i="1" dirty="0">
                <a:ea typeface="+mn-lt"/>
                <a:cs typeface="+mn-lt"/>
              </a:rPr>
              <a:t>1  2  3  4  5 a více</a:t>
            </a:r>
            <a:endParaRPr lang="cs-CZ" i="1" dirty="0"/>
          </a:p>
          <a:p>
            <a:pPr>
              <a:buNone/>
            </a:pPr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202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BC3F0-E613-43A9-B59A-B9FEBC3D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Doporučení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898534-C7B7-4D84-9558-79FA9C073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2. Příliš široké znění vede k příliš volným odpovědím</a:t>
            </a:r>
            <a:endParaRPr lang="cs-CZ" dirty="0"/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 algn="ctr">
              <a:buNone/>
            </a:pPr>
            <a:r>
              <a:rPr lang="cs-CZ" dirty="0">
                <a:ea typeface="+mn-lt"/>
                <a:cs typeface="+mn-lt"/>
              </a:rPr>
              <a:t>Myslíte si, že konzumace ovoce a zeleniny prospívá?</a:t>
            </a:r>
            <a:endParaRPr lang="cs-CZ" dirty="0">
              <a:cs typeface="Calibri" panose="020F0502020204030204"/>
            </a:endParaRPr>
          </a:p>
          <a:p>
            <a:endParaRPr lang="cs-CZ" sz="2400" dirty="0">
              <a:ea typeface="+mn-lt"/>
              <a:cs typeface="+mn-lt"/>
            </a:endParaRPr>
          </a:p>
          <a:p>
            <a:endParaRPr lang="cs-CZ" sz="2400" dirty="0">
              <a:ea typeface="+mn-lt"/>
              <a:cs typeface="+mn-lt"/>
            </a:endParaRPr>
          </a:p>
          <a:p>
            <a:r>
              <a:rPr lang="cs-CZ" sz="2400" dirty="0">
                <a:ea typeface="+mn-lt"/>
                <a:cs typeface="+mn-lt"/>
              </a:rPr>
              <a:t>Ovoce nebo zeleniny? Obojího? Čemu prospívá? Planetě nebo mně?</a:t>
            </a:r>
            <a:endParaRPr lang="cs-CZ" sz="2400" dirty="0">
              <a:cs typeface="Calibri" panose="020F0502020204030204"/>
            </a:endParaRPr>
          </a:p>
          <a:p>
            <a:pPr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8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Průběh kvantitativního výzkumu - opakování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21149" cy="4351338"/>
          </a:xfrm>
        </p:spPr>
        <p:txBody>
          <a:bodyPr>
            <a:normAutofit/>
          </a:bodyPr>
          <a:lstStyle/>
          <a:p>
            <a:r>
              <a:rPr lang="cs-CZ" dirty="0"/>
              <a:t>Příprava</a:t>
            </a:r>
          </a:p>
          <a:p>
            <a:pPr>
              <a:buFontTx/>
              <a:buChar char="-"/>
            </a:pPr>
            <a:r>
              <a:rPr lang="cs-CZ" dirty="0"/>
              <a:t>formulace problému</a:t>
            </a:r>
          </a:p>
          <a:p>
            <a:pPr>
              <a:buFontTx/>
              <a:buChar char="-"/>
            </a:pPr>
            <a:r>
              <a:rPr lang="cs-CZ" dirty="0"/>
              <a:t>rešerše </a:t>
            </a:r>
          </a:p>
          <a:p>
            <a:pPr>
              <a:buFontTx/>
              <a:buChar char="-"/>
            </a:pPr>
            <a:r>
              <a:rPr lang="cs-CZ" dirty="0"/>
              <a:t>cíle a výstupy</a:t>
            </a:r>
          </a:p>
          <a:p>
            <a:pPr>
              <a:buFontTx/>
              <a:buChar char="-"/>
            </a:pPr>
            <a:r>
              <a:rPr lang="cs-CZ" dirty="0"/>
              <a:t>hypotézy</a:t>
            </a:r>
          </a:p>
          <a:p>
            <a:pPr>
              <a:buFontTx/>
              <a:buChar char="-"/>
            </a:pPr>
            <a:r>
              <a:rPr lang="cs-CZ" dirty="0"/>
              <a:t>pilotní studie</a:t>
            </a:r>
          </a:p>
          <a:p>
            <a:pPr>
              <a:buFontTx/>
              <a:buChar char="-"/>
            </a:pPr>
            <a:r>
              <a:rPr lang="cs-CZ" dirty="0"/>
              <a:t>předvýzkum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112642" y="1825625"/>
            <a:ext cx="3241158" cy="4351338"/>
          </a:xfrm>
        </p:spPr>
        <p:txBody>
          <a:bodyPr>
            <a:normAutofit/>
          </a:bodyPr>
          <a:lstStyle/>
          <a:p>
            <a:r>
              <a:rPr lang="cs-CZ" dirty="0"/>
              <a:t>Závěr</a:t>
            </a:r>
          </a:p>
          <a:p>
            <a:pPr>
              <a:buFontTx/>
              <a:buChar char="-"/>
            </a:pPr>
            <a:r>
              <a:rPr lang="cs-CZ" dirty="0"/>
              <a:t>analýza</a:t>
            </a:r>
          </a:p>
          <a:p>
            <a:pPr>
              <a:buFontTx/>
              <a:buChar char="-"/>
            </a:pPr>
            <a:r>
              <a:rPr lang="cs-CZ" dirty="0"/>
              <a:t>interpretace dat</a:t>
            </a:r>
          </a:p>
          <a:p>
            <a:pPr>
              <a:buFontTx/>
              <a:buChar char="-"/>
            </a:pPr>
            <a:r>
              <a:rPr lang="cs-CZ" dirty="0"/>
              <a:t>teoretické zobecnění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4680984" y="1825625"/>
            <a:ext cx="31100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Realizace</a:t>
            </a:r>
          </a:p>
          <a:p>
            <a:pPr marL="0" indent="0">
              <a:buNone/>
            </a:pPr>
            <a:r>
              <a:rPr lang="cs-CZ" dirty="0"/>
              <a:t>- sběr dat</a:t>
            </a:r>
          </a:p>
        </p:txBody>
      </p:sp>
    </p:spTree>
    <p:extLst>
      <p:ext uri="{BB962C8B-B14F-4D97-AF65-F5344CB8AC3E}">
        <p14:creationId xmlns:p14="http://schemas.microsoft.com/office/powerpoint/2010/main" val="21943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B7448-5B2E-420F-93AC-D0657536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A15BED-8DB0-4A3A-B425-6BEC75EF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3. Výrazy  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sz="2400" i="1" dirty="0">
                <a:ea typeface="+mn-lt"/>
                <a:cs typeface="+mn-lt"/>
              </a:rPr>
              <a:t>Několik, průměrně, obyčejně, někdy</a:t>
            </a:r>
            <a:endParaRPr lang="cs-CZ" sz="2400" dirty="0">
              <a:cs typeface="Calibri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Respondenti tyto výrazy interpretují různě. Snaha se jim vyhnout.</a:t>
            </a:r>
            <a:endParaRPr lang="cs-CZ" sz="2400" dirty="0">
              <a:cs typeface="Calibri"/>
            </a:endParaRPr>
          </a:p>
          <a:p>
            <a:pPr marL="0" indent="0">
              <a:buNone/>
            </a:pPr>
            <a:r>
              <a:rPr lang="cs-CZ" sz="2400" dirty="0">
                <a:ea typeface="+mn-lt"/>
                <a:cs typeface="+mn-lt"/>
              </a:rPr>
              <a:t>Kolik hodin průměrně týdně strávíte v práci?</a:t>
            </a:r>
            <a:endParaRPr lang="cs-CZ" sz="2400" dirty="0"/>
          </a:p>
          <a:p>
            <a:r>
              <a:rPr lang="cs-CZ" sz="2000" dirty="0">
                <a:ea typeface="+mn-lt"/>
                <a:cs typeface="+mn-lt"/>
              </a:rPr>
              <a:t>Část respondentů udělá součet hodin za týden.</a:t>
            </a:r>
            <a:endParaRPr lang="cs-CZ" sz="2000" dirty="0">
              <a:cs typeface="Calibri"/>
            </a:endParaRPr>
          </a:p>
          <a:p>
            <a:r>
              <a:rPr lang="cs-CZ" sz="2000" dirty="0">
                <a:ea typeface="+mn-lt"/>
                <a:cs typeface="+mn-lt"/>
              </a:rPr>
              <a:t>Část respondentů udělá průměr hodin strávených za týden. </a:t>
            </a:r>
            <a:endParaRPr lang="cs-CZ" sz="2000" dirty="0"/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46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223075-0F8B-46AA-854D-38F91D44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90E16-F5DA-45CD-AC78-A6DE7EF8D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4. Vyhněte se dvojitým otázkám </a:t>
            </a:r>
            <a:endParaRPr lang="cs-CZ" dirty="0"/>
          </a:p>
          <a:p>
            <a:pPr>
              <a:buNone/>
            </a:pPr>
            <a:endParaRPr lang="cs-CZ" dirty="0">
              <a:cs typeface="Calibri"/>
            </a:endParaRPr>
          </a:p>
          <a:p>
            <a:pPr algn="ctr">
              <a:buNone/>
            </a:pPr>
            <a:r>
              <a:rPr lang="cs-CZ" sz="2400" dirty="0">
                <a:ea typeface="+mn-lt"/>
                <a:cs typeface="+mn-lt"/>
              </a:rPr>
              <a:t>Nutriční terapeutky a terapeuti pracující v nemocnici jsou povinni dodržovat hygienická pravidla daná legislativou a proto nemohou nabízet stravování formou švédských stolů.</a:t>
            </a:r>
            <a:endParaRPr lang="cs-CZ" sz="2400" dirty="0">
              <a:cs typeface="Calibri"/>
            </a:endParaRPr>
          </a:p>
          <a:p>
            <a:pPr algn="ctr">
              <a:buNone/>
            </a:pPr>
            <a:r>
              <a:rPr lang="cs-CZ" sz="2400" dirty="0">
                <a:ea typeface="+mn-lt"/>
                <a:cs typeface="+mn-lt"/>
              </a:rPr>
              <a:t>  S</a:t>
            </a:r>
            <a:r>
              <a:rPr lang="cs-CZ" sz="2400" i="1" dirty="0">
                <a:ea typeface="+mn-lt"/>
                <a:cs typeface="+mn-lt"/>
              </a:rPr>
              <a:t>ouhlasím – Nesouhlasím</a:t>
            </a:r>
            <a:endParaRPr lang="cs-CZ" sz="2400" dirty="0">
              <a:cs typeface="Calibri"/>
            </a:endParaRPr>
          </a:p>
          <a:p>
            <a:pPr>
              <a:buNone/>
            </a:pPr>
            <a:endParaRPr lang="cs-CZ" sz="2400" dirty="0">
              <a:ea typeface="+mn-lt"/>
              <a:cs typeface="+mn-lt"/>
            </a:endParaRPr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Respondent může odpovídat pouze na jednu část věty.</a:t>
            </a:r>
            <a:endParaRPr lang="cs-CZ" sz="2400" dirty="0">
              <a:cs typeface="Calibri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6659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0B06D6-322D-450F-B5BE-2ADD5379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E813C-3823-46BC-8C2B-CDC471CC3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5. Tvořte jednoduché otázky</a:t>
            </a: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Otázky mají být lehce pochopitelné, lehce zodpověditelné</a:t>
            </a: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r>
              <a:rPr lang="cs-CZ" sz="2400" dirty="0">
                <a:ea typeface="+mn-lt"/>
                <a:cs typeface="+mn-lt"/>
              </a:rPr>
              <a:t>Dlouhým jde hůře rozumět</a:t>
            </a:r>
          </a:p>
          <a:p>
            <a:r>
              <a:rPr lang="cs-CZ" sz="2400" dirty="0">
                <a:ea typeface="+mn-lt"/>
                <a:cs typeface="+mn-lt"/>
              </a:rPr>
              <a:t>Znechucují respondenty</a:t>
            </a:r>
          </a:p>
          <a:p>
            <a:r>
              <a:rPr lang="cs-CZ" sz="2400" dirty="0">
                <a:ea typeface="+mn-lt"/>
                <a:cs typeface="+mn-lt"/>
              </a:rPr>
              <a:t>Zpomalují vyplňování dotazníku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693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04A53-25B1-49C9-985A-8DAD1CF2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C8BE47-63E8-4929-831A-36557B7E9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6. Dávejte jen takové otázky, na které respondenti dovedou odpovědět.</a:t>
            </a:r>
            <a:endParaRPr lang="cs-CZ" dirty="0"/>
          </a:p>
          <a:p>
            <a:pPr>
              <a:buNone/>
            </a:pPr>
            <a:endParaRPr lang="cs-CZ" dirty="0">
              <a:cs typeface="Calibri"/>
            </a:endParaRPr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Zohlednit vzdělání, věk, kognitivní schopnosti, aj.</a:t>
            </a:r>
            <a:endParaRPr lang="cs-CZ" sz="2400" dirty="0">
              <a:cs typeface="Calibri"/>
            </a:endParaRPr>
          </a:p>
          <a:p>
            <a:pPr>
              <a:buNone/>
            </a:pPr>
            <a:endParaRPr lang="cs-CZ" dirty="0">
              <a:cs typeface="Calibri"/>
            </a:endParaRPr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Klasický problém je u FFQ:</a:t>
            </a:r>
            <a:endParaRPr lang="cs-CZ" sz="2400" dirty="0">
              <a:cs typeface="Calibri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Jak často jste jedl/a v posledních 3 měsících kedlubny a ředkvičky v porci 50 g?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863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88CFF-35B1-4875-B754-599410E8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C682B-7F5E-4D2D-B601-77DD8D40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7. Otázky musí být pro respondenty smysluplné</a:t>
            </a:r>
            <a:endParaRPr lang="cs-CZ" dirty="0"/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Když dáte otázky, ke kterým nemají vztah, nebo nevidí vztah k tématu dotazníku, odpoví povrchně.</a:t>
            </a:r>
            <a:endParaRPr lang="cs-CZ" sz="2400" dirty="0">
              <a:cs typeface="Calibri"/>
            </a:endParaRP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Dotaz na spánek v nutričním dotazníku (</a:t>
            </a:r>
            <a:r>
              <a:rPr lang="cs-CZ" sz="2400" dirty="0" err="1">
                <a:ea typeface="+mn-lt"/>
                <a:cs typeface="+mn-lt"/>
              </a:rPr>
              <a:t>rMEQ</a:t>
            </a:r>
            <a:r>
              <a:rPr lang="cs-CZ" sz="2400" dirty="0">
                <a:ea typeface="+mn-lt"/>
                <a:cs typeface="+mn-lt"/>
              </a:rPr>
              <a:t>).</a:t>
            </a:r>
            <a:endParaRPr lang="cs-CZ" dirty="0">
              <a:ea typeface="+mn-lt"/>
              <a:cs typeface="+mn-lt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Odborník: Kvalita spánku ovlivňuje složení těla.</a:t>
            </a:r>
            <a:endParaRPr lang="cs-CZ" dirty="0">
              <a:cs typeface="Calibri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Bez vysvětlení respondent nevidí smysl škály </a:t>
            </a:r>
            <a:r>
              <a:rPr lang="cs-CZ" dirty="0" err="1">
                <a:ea typeface="+mn-lt"/>
                <a:cs typeface="+mn-lt"/>
              </a:rPr>
              <a:t>rMEQ</a:t>
            </a:r>
            <a:r>
              <a:rPr lang="cs-CZ" dirty="0">
                <a:ea typeface="+mn-lt"/>
                <a:cs typeface="+mn-lt"/>
              </a:rPr>
              <a:t> v nutričním dotazníku. </a:t>
            </a:r>
            <a:endParaRPr lang="cs-CZ" dirty="0">
              <a:cs typeface="Calibri" panose="020F0502020204030204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5853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B85E0-460D-4414-9DF2-44813E70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C3017E-272C-4ACB-84A9-075BFF32E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cs-CZ" sz="3300" dirty="0">
                <a:ea typeface="+mn-lt"/>
                <a:cs typeface="+mn-lt"/>
              </a:rPr>
              <a:t>8. Vyhněte se záporným výrazům</a:t>
            </a:r>
            <a:endParaRPr lang="cs-CZ" sz="3300" dirty="0">
              <a:cs typeface="Calibri"/>
            </a:endParaRP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Často se přehlédnou (VŠ test)</a:t>
            </a:r>
            <a:endParaRPr lang="cs-CZ" dirty="0">
              <a:cs typeface="Calibri"/>
            </a:endParaRPr>
          </a:p>
          <a:p>
            <a:pPr>
              <a:buNone/>
            </a:pPr>
            <a:r>
              <a:rPr lang="cs-CZ" dirty="0">
                <a:ea typeface="+mn-lt"/>
                <a:cs typeface="+mn-lt"/>
              </a:rPr>
              <a:t>Často se nesprávně interpretují (neporozumění)</a:t>
            </a:r>
            <a:endParaRPr lang="cs-CZ" dirty="0">
              <a:cs typeface="Calibri"/>
            </a:endParaRPr>
          </a:p>
          <a:p>
            <a:pPr algn="ctr">
              <a:buNone/>
            </a:pPr>
            <a:r>
              <a:rPr lang="cs-CZ" sz="2400" dirty="0">
                <a:ea typeface="+mn-lt"/>
                <a:cs typeface="+mn-lt"/>
              </a:rPr>
              <a:t>  Uzeniny nejsou mými oblíbenými potravinami.      </a:t>
            </a:r>
            <a:endParaRPr lang="cs-CZ" sz="2400" dirty="0">
              <a:cs typeface="Calibri" panose="020F0502020204030204"/>
            </a:endParaRPr>
          </a:p>
          <a:p>
            <a:pPr algn="ctr">
              <a:buNone/>
            </a:pPr>
            <a:r>
              <a:rPr lang="cs-CZ" sz="2400" i="1" dirty="0">
                <a:ea typeface="+mn-lt"/>
                <a:cs typeface="+mn-lt"/>
              </a:rPr>
              <a:t>  Souhlasím – Nesouhlasím</a:t>
            </a:r>
            <a:endParaRPr lang="cs-CZ" sz="2400" dirty="0">
              <a:cs typeface="Calibri" panose="020F0502020204030204"/>
            </a:endParaRPr>
          </a:p>
          <a:p>
            <a:pPr>
              <a:buNone/>
            </a:pP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Pokud je nutné použít záporné slovo, zvýrazněte ho tiskem</a:t>
            </a:r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Zcela vylučte dvojitý zápor</a:t>
            </a:r>
            <a:endParaRPr lang="cs-CZ" dirty="0">
              <a:cs typeface="Calibri"/>
            </a:endParaRPr>
          </a:p>
          <a:p>
            <a:pPr algn="ctr">
              <a:buNone/>
            </a:pPr>
            <a:r>
              <a:rPr lang="cs-CZ" sz="2400" dirty="0">
                <a:ea typeface="+mn-lt"/>
                <a:cs typeface="+mn-lt"/>
              </a:rPr>
              <a:t>  </a:t>
            </a:r>
            <a:r>
              <a:rPr lang="cs-CZ" sz="2400" u="sng" dirty="0">
                <a:ea typeface="+mn-lt"/>
                <a:cs typeface="+mn-lt"/>
              </a:rPr>
              <a:t>Ne</a:t>
            </a:r>
            <a:r>
              <a:rPr lang="cs-CZ" sz="2400" dirty="0">
                <a:ea typeface="+mn-lt"/>
                <a:cs typeface="+mn-lt"/>
              </a:rPr>
              <a:t>domnívám se, že jsou nutriční terapeutky/terapeuti </a:t>
            </a:r>
            <a:r>
              <a:rPr lang="cs-CZ" sz="2400" u="sng" dirty="0">
                <a:ea typeface="+mn-lt"/>
                <a:cs typeface="+mn-lt"/>
              </a:rPr>
              <a:t>ne</a:t>
            </a:r>
            <a:r>
              <a:rPr lang="cs-CZ" sz="2400" dirty="0">
                <a:ea typeface="+mn-lt"/>
                <a:cs typeface="+mn-lt"/>
              </a:rPr>
              <a:t>respektovaní. </a:t>
            </a:r>
            <a:endParaRPr lang="cs-CZ" sz="2400" dirty="0">
              <a:cs typeface="Calibri" panose="020F0502020204030204"/>
            </a:endParaRPr>
          </a:p>
          <a:p>
            <a:pPr algn="ctr">
              <a:buNone/>
            </a:pPr>
            <a:r>
              <a:rPr lang="cs-CZ" sz="2400" i="1" dirty="0">
                <a:ea typeface="+mn-lt"/>
                <a:cs typeface="+mn-lt"/>
              </a:rPr>
              <a:t>  Ano – Ne</a:t>
            </a:r>
            <a:endParaRPr lang="cs-CZ" sz="2400" dirty="0">
              <a:cs typeface="Calibri" panose="020F0502020204030204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4634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51E3A-EB08-4BF6-BB5F-05FE936D0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Doporučení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AD9CB-C21E-40CD-B880-329A690F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cs-CZ" dirty="0">
                <a:ea typeface="+mn-lt"/>
                <a:cs typeface="+mn-lt"/>
              </a:rPr>
              <a:t>9. Vyhýbejte se otázkám, které vzbuzují předpojatost</a:t>
            </a:r>
          </a:p>
          <a:p>
            <a:pPr>
              <a:buNone/>
            </a:pPr>
            <a:endParaRPr lang="cs-CZ" sz="2400" dirty="0">
              <a:ea typeface="+mn-lt"/>
              <a:cs typeface="+mn-lt"/>
            </a:endParaRPr>
          </a:p>
          <a:p>
            <a:pPr>
              <a:buNone/>
            </a:pPr>
            <a:r>
              <a:rPr lang="cs-CZ" sz="2600" dirty="0">
                <a:ea typeface="+mn-lt"/>
                <a:cs typeface="+mn-lt"/>
              </a:rPr>
              <a:t>Týkají se obvykle nějaké osoby nebo instituce</a:t>
            </a:r>
            <a:endParaRPr lang="cs-CZ" sz="2600" dirty="0">
              <a:cs typeface="Calibri"/>
            </a:endParaRPr>
          </a:p>
          <a:p>
            <a:pPr algn="ctr">
              <a:buNone/>
            </a:pPr>
            <a:r>
              <a:rPr lang="cs-CZ" sz="2200" dirty="0">
                <a:ea typeface="+mn-lt"/>
                <a:cs typeface="+mn-lt"/>
              </a:rPr>
              <a:t>  Souhlasíte nebo nesouhlasíte s návrhem vašeho vedoucího? </a:t>
            </a:r>
          </a:p>
          <a:p>
            <a:pPr algn="ctr">
              <a:buNone/>
            </a:pPr>
            <a:r>
              <a:rPr lang="cs-CZ" sz="2200" i="1" dirty="0">
                <a:ea typeface="+mn-lt"/>
                <a:cs typeface="+mn-lt"/>
              </a:rPr>
              <a:t>Ano – ne</a:t>
            </a:r>
            <a:endParaRPr lang="cs-CZ" i="1" dirty="0"/>
          </a:p>
          <a:p>
            <a:pPr>
              <a:buNone/>
            </a:pPr>
            <a:r>
              <a:rPr lang="cs-CZ" sz="2600" dirty="0">
                <a:ea typeface="+mn-lt"/>
                <a:cs typeface="+mn-lt"/>
              </a:rPr>
              <a:t>Na některé otázky respondent odpovídá tak, jak je to společensky žádoucí, i když je dotazník anonymní.</a:t>
            </a:r>
            <a:endParaRPr lang="cs-CZ" sz="2600" dirty="0">
              <a:cs typeface="Calibri"/>
            </a:endParaRPr>
          </a:p>
          <a:p>
            <a:pPr algn="ctr">
              <a:buNone/>
            </a:pPr>
            <a:r>
              <a:rPr lang="cs-CZ" sz="2200" dirty="0">
                <a:ea typeface="+mn-lt"/>
                <a:cs typeface="+mn-lt"/>
              </a:rPr>
              <a:t>Zesměšňuje některý kolega své pacienty na oddělení? </a:t>
            </a:r>
          </a:p>
          <a:p>
            <a:pPr algn="ctr">
              <a:buNone/>
            </a:pPr>
            <a:r>
              <a:rPr lang="cs-CZ" sz="2200" i="1" dirty="0">
                <a:ea typeface="+mn-lt"/>
                <a:cs typeface="+mn-lt"/>
              </a:rPr>
              <a:t>Ano – ne</a:t>
            </a:r>
            <a:endParaRPr lang="cs-CZ" i="1" dirty="0"/>
          </a:p>
          <a:p>
            <a:pPr>
              <a:buNone/>
            </a:pPr>
            <a:r>
              <a:rPr lang="cs-CZ" sz="2400" dirty="0">
                <a:ea typeface="+mn-lt"/>
                <a:cs typeface="+mn-lt"/>
              </a:rPr>
              <a:t>Možné řešení (mimo přeformulování otázky): </a:t>
            </a:r>
            <a:r>
              <a:rPr lang="cs-CZ" sz="2400" dirty="0" err="1">
                <a:ea typeface="+mn-lt"/>
                <a:cs typeface="+mn-lt"/>
              </a:rPr>
              <a:t>Přeformulace</a:t>
            </a:r>
            <a:r>
              <a:rPr lang="cs-CZ" sz="2400" dirty="0">
                <a:ea typeface="+mn-lt"/>
                <a:cs typeface="+mn-lt"/>
              </a:rPr>
              <a:t> odpovědí</a:t>
            </a:r>
            <a:endParaRPr lang="cs-CZ" dirty="0"/>
          </a:p>
          <a:p>
            <a:pPr>
              <a:buNone/>
            </a:pPr>
            <a:r>
              <a:rPr lang="cs-CZ" sz="2400" i="1" dirty="0">
                <a:ea typeface="+mn-lt"/>
                <a:cs typeface="+mn-lt"/>
              </a:rPr>
              <a:t>  ano – někdy ano, někdy ne – záleží to na situaci – ne</a:t>
            </a:r>
          </a:p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453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25D42-F6D1-40D6-8FEC-A46CAD76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Check-list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A8E46-370C-4DF9-9EDB-87429DC2F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>
                <a:cs typeface="Calibri"/>
              </a:rPr>
              <a:t>Je tato otázka opravdu nezbytná?</a:t>
            </a:r>
          </a:p>
          <a:p>
            <a:r>
              <a:rPr lang="cs-CZ">
                <a:cs typeface="Calibri"/>
              </a:rPr>
              <a:t>Měří tato otázka opravdu to, co chceme měřit?</a:t>
            </a:r>
          </a:p>
          <a:p>
            <a:r>
              <a:rPr lang="cs-CZ">
                <a:cs typeface="Calibri"/>
              </a:rPr>
              <a:t>Je tato otázka srozumitelná každému?</a:t>
            </a:r>
          </a:p>
          <a:p>
            <a:r>
              <a:rPr lang="cs-CZ">
                <a:cs typeface="Calibri"/>
              </a:rPr>
              <a:t>Je respondent schopný poskytnout odpověď?</a:t>
            </a:r>
          </a:p>
          <a:p>
            <a:r>
              <a:rPr lang="cs-CZ">
                <a:cs typeface="Calibri"/>
              </a:rPr>
              <a:t>Neptá se otázka na dvě různé věci najednou?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Není otázka sugestivní?</a:t>
            </a:r>
          </a:p>
          <a:p>
            <a:r>
              <a:rPr lang="cs-CZ">
                <a:cs typeface="Calibri"/>
              </a:rPr>
              <a:t>Je výčet kategorií na uzavřenou otázku vyčerpávající?</a:t>
            </a:r>
          </a:p>
          <a:p>
            <a:r>
              <a:rPr lang="cs-CZ">
                <a:cs typeface="Calibri"/>
              </a:rPr>
              <a:t>Je opravdu nezbytné použít otevřenou otázku?</a:t>
            </a:r>
          </a:p>
          <a:p>
            <a:r>
              <a:rPr lang="cs-CZ">
                <a:cs typeface="Calibri"/>
              </a:rPr>
              <a:t>Mají odpovědi všech respodnentů stejnou váhu?</a:t>
            </a:r>
          </a:p>
          <a:p>
            <a:r>
              <a:rPr lang="cs-CZ">
                <a:cs typeface="Calibri"/>
              </a:rPr>
              <a:t>Není otázka nepříjemná, znepokojující?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443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51404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FF8A5-8983-4039-A135-F915F473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(Pracovní) hypotéza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FE09D4-AB7B-4688-B2B8-6AD99AADB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Je tvrzení předpovídající existenci souvislosti mezi dvěma a více proměnnými. </a:t>
            </a:r>
          </a:p>
          <a:p>
            <a:r>
              <a:rPr lang="cs-CZ" dirty="0">
                <a:ea typeface="+mn-lt"/>
                <a:cs typeface="+mn-lt"/>
              </a:rPr>
              <a:t>Soubor pracovních hypotéz musí zahrnovat nejen proměnné reprezentující zkoumané koncepty, ale i ty, které mohou významně zkreslit interpretaci testovaných vztahů.</a:t>
            </a:r>
          </a:p>
          <a:p>
            <a:r>
              <a:rPr lang="cs-CZ" dirty="0">
                <a:ea typeface="+mn-lt"/>
                <a:cs typeface="+mn-lt"/>
              </a:rPr>
              <a:t>Pracovní hypotézy obsahují základní informaci pro optimální rozhodnutí o technikách výzkumu.</a:t>
            </a:r>
          </a:p>
          <a:p>
            <a:r>
              <a:rPr lang="cs-CZ" dirty="0">
                <a:ea typeface="+mn-lt"/>
                <a:cs typeface="+mn-lt"/>
              </a:rPr>
              <a:t>Pracovní hypotézy jsou základem pro odhad rozsahu výzkumu.</a:t>
            </a:r>
            <a:endParaRPr lang="cs-CZ" dirty="0"/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32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479E2-CCA3-4F3F-9D38-F6CFD8F6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Pilotní studie vs. předvýzkum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A5623-A434-43E2-8998-107F7A166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>
                <a:ea typeface="+mn-lt"/>
                <a:cs typeface="+mn-lt"/>
              </a:rPr>
              <a:t>Pilotní studie</a:t>
            </a:r>
            <a:r>
              <a:rPr lang="cs-CZ">
                <a:ea typeface="+mn-lt"/>
                <a:cs typeface="+mn-lt"/>
              </a:rPr>
              <a:t> - zjistit, zda je náš výzkum v dané populaci vůbec možný. Je prováděn na malé skupině vybrané z cílové populace. Technika se podstatně liší od techniky vlastního výzkumu, zpravidla je kvalitativní. Chce zjistit, zda hledaná informace v populaci existuje a je dostupná. Může být velmi důležitá.</a:t>
            </a:r>
            <a:endParaRPr lang="cs-CZ">
              <a:cs typeface="Calibri" panose="020F0502020204030204"/>
            </a:endParaRPr>
          </a:p>
          <a:p>
            <a:r>
              <a:rPr lang="cs-CZ" b="1">
                <a:ea typeface="+mn-lt"/>
                <a:cs typeface="+mn-lt"/>
              </a:rPr>
              <a:t>Předvýzkum</a:t>
            </a:r>
            <a:r>
              <a:rPr lang="cs-CZ">
                <a:ea typeface="+mn-lt"/>
                <a:cs typeface="+mn-lt"/>
              </a:rPr>
              <a:t> - má odzkoušet nástroje zkonstruované pro výzkum (srozumitelnost a jednoznačnost otázek atd.). Je prováděn na malém vzorku, ale větším než u pilotní studie. Opomenutí předvýzkumu je nesmírně riskantní. Je to test nástrojů. </a:t>
            </a:r>
            <a:endParaRPr lang="cs-CZ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575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dat pro výzkum - 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99191"/>
            <a:ext cx="5181600" cy="47309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Kde byste hledali data o:</a:t>
            </a:r>
          </a:p>
          <a:p>
            <a:endParaRPr lang="cs-CZ" dirty="0"/>
          </a:p>
          <a:p>
            <a:r>
              <a:rPr lang="cs-CZ" dirty="0"/>
              <a:t>úmrtnosti v ČR</a:t>
            </a:r>
          </a:p>
          <a:p>
            <a:endParaRPr lang="cs-CZ" dirty="0"/>
          </a:p>
          <a:p>
            <a:r>
              <a:rPr lang="cs-CZ" dirty="0"/>
              <a:t>konzumaci ovoce a zeleniny v ČR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socioekonomické údaje za celou Evropu</a:t>
            </a:r>
            <a:endParaRPr lang="cs-CZ" dirty="0">
              <a:cs typeface="Calibri"/>
            </a:endParaRP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úmrtnosti na diabetes </a:t>
            </a:r>
            <a:r>
              <a:rPr lang="cs-CZ" dirty="0" err="1">
                <a:ea typeface="+mn-lt"/>
                <a:cs typeface="+mn-lt"/>
              </a:rPr>
              <a:t>mellitus</a:t>
            </a:r>
            <a:r>
              <a:rPr lang="cs-CZ" dirty="0">
                <a:ea typeface="+mn-lt"/>
                <a:cs typeface="+mn-lt"/>
              </a:rPr>
              <a:t> za celý svět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10423" y="2020186"/>
            <a:ext cx="5181600" cy="415677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GBD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Demografická ročenka (ČSÚ)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Výběrové zdravotní šetření (EHIS)</a:t>
            </a:r>
          </a:p>
          <a:p>
            <a:endParaRPr lang="cs-CZ" dirty="0"/>
          </a:p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Gateway</a:t>
            </a:r>
            <a:endParaRPr lang="cs-CZ" dirty="0"/>
          </a:p>
          <a:p>
            <a:endParaRPr lang="cs-CZ" dirty="0"/>
          </a:p>
          <a:p>
            <a:r>
              <a:rPr lang="cs-CZ" dirty="0"/>
              <a:t>Zdravotnická ročenka (ÚZIS)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52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988AF-1AA7-4ACC-8FAF-85EAAAE5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Sběr dat - vyčerpávající vs. výběrová šetření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3B35C1-9925-4BC8-9AD3-ADAD8C132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Vyčerpávající – úplná </a:t>
            </a:r>
          </a:p>
          <a:p>
            <a:r>
              <a:rPr lang="cs-CZ" dirty="0">
                <a:cs typeface="Calibri"/>
              </a:rPr>
              <a:t>U výběrových šetření nutné zajistit reprezentativnost výběrového souboru = vzorku</a:t>
            </a:r>
            <a:endParaRPr lang="cs-CZ" dirty="0"/>
          </a:p>
          <a:p>
            <a:pPr lvl="1"/>
            <a:endParaRPr lang="cs-CZ" dirty="0">
              <a:cs typeface="Calibri"/>
            </a:endParaRPr>
          </a:p>
        </p:txBody>
      </p:sp>
      <p:sp>
        <p:nvSpPr>
          <p:cNvPr id="4" name="Zástupný symbol pro obsah 3"/>
          <p:cNvSpPr txBox="1">
            <a:spLocks/>
          </p:cNvSpPr>
          <p:nvPr/>
        </p:nvSpPr>
        <p:spPr>
          <a:xfrm>
            <a:off x="6521303" y="3285459"/>
            <a:ext cx="5181600" cy="28915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cs typeface="Calibri"/>
              </a:rPr>
              <a:t>Nepravděpodobnostní výběr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kvótní výběr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sněhová koule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E35E39E-04C4-4196-A54E-89F4033F6A1D}"/>
              </a:ext>
            </a:extLst>
          </p:cNvPr>
          <p:cNvSpPr txBox="1">
            <a:spLocks/>
          </p:cNvSpPr>
          <p:nvPr/>
        </p:nvSpPr>
        <p:spPr>
          <a:xfrm>
            <a:off x="1688805" y="3285458"/>
            <a:ext cx="5181600" cy="289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cs typeface="Calibri"/>
              </a:rPr>
              <a:t>Pravděpodobnostní výběr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prostý náhodný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systematický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stratifikovaný náhodný</a:t>
            </a:r>
          </a:p>
          <a:p>
            <a:pPr>
              <a:buFontTx/>
              <a:buChar char="-"/>
            </a:pPr>
            <a:r>
              <a:rPr lang="cs-CZ" dirty="0">
                <a:cs typeface="Calibri"/>
              </a:rPr>
              <a:t>vícestupňový náhodný</a:t>
            </a:r>
          </a:p>
        </p:txBody>
      </p:sp>
    </p:spTree>
    <p:extLst>
      <p:ext uri="{BB962C8B-B14F-4D97-AF65-F5344CB8AC3E}">
        <p14:creationId xmlns:p14="http://schemas.microsoft.com/office/powerpoint/2010/main" val="182097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C4E0F-D571-402C-BF1B-165B750E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Analýza dat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5869DD-98FE-41B3-A8F6-892FBE750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49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Popisná statistika</a:t>
            </a:r>
          </a:p>
          <a:p>
            <a:pPr lvl="1"/>
            <a:r>
              <a:rPr lang="cs-CZ">
                <a:cs typeface="Calibri"/>
              </a:rPr>
              <a:t>Závěry platí pouze pro jedince a měření, která byla k dispozici.</a:t>
            </a:r>
            <a:endParaRPr lang="cs-CZ" dirty="0">
              <a:cs typeface="Calibri"/>
            </a:endParaRPr>
          </a:p>
          <a:p>
            <a:pPr marL="457200" lvl="1" indent="0">
              <a:buNone/>
            </a:pP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Statistická indukce</a:t>
            </a:r>
          </a:p>
          <a:p>
            <a:pPr lvl="1"/>
            <a:r>
              <a:rPr lang="cs-CZ">
                <a:cs typeface="Calibri"/>
              </a:rPr>
              <a:t>Cílem odpovědět na specifickou otázku, která byla položena před začátkem sběru dat.</a:t>
            </a:r>
          </a:p>
          <a:p>
            <a:pPr lvl="1"/>
            <a:r>
              <a:rPr lang="cs-CZ">
                <a:cs typeface="Calibri"/>
              </a:rPr>
              <a:t>Závěry platí pro širší populaci.</a:t>
            </a:r>
            <a:endParaRPr lang="cs-CZ" dirty="0">
              <a:cs typeface="Calibri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F6E4A8FB-3E14-48EA-BD87-0290C9302CA4}"/>
              </a:ext>
            </a:extLst>
          </p:cNvPr>
          <p:cNvSpPr/>
          <p:nvPr/>
        </p:nvSpPr>
        <p:spPr>
          <a:xfrm>
            <a:off x="6732638" y="3660057"/>
            <a:ext cx="3613353" cy="31954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3F7B3EC-1D82-4B71-A3D5-AE71605C5C06}"/>
              </a:ext>
            </a:extLst>
          </p:cNvPr>
          <p:cNvSpPr/>
          <p:nvPr/>
        </p:nvSpPr>
        <p:spPr>
          <a:xfrm>
            <a:off x="6973835" y="4442029"/>
            <a:ext cx="1413386" cy="13888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DE9E11E-118C-4E31-AC11-97C80F755962}"/>
              </a:ext>
            </a:extLst>
          </p:cNvPr>
          <p:cNvSpPr/>
          <p:nvPr/>
        </p:nvSpPr>
        <p:spPr>
          <a:xfrm>
            <a:off x="5990868" y="4898111"/>
            <a:ext cx="983225" cy="47932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290A062D-18B8-49FA-9AD5-1D5AED0D8438}"/>
              </a:ext>
            </a:extLst>
          </p:cNvPr>
          <p:cNvSpPr/>
          <p:nvPr/>
        </p:nvSpPr>
        <p:spPr>
          <a:xfrm>
            <a:off x="10349324" y="5016405"/>
            <a:ext cx="983225" cy="479322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788013-501E-40DC-8046-5BCFAB1902A3}"/>
              </a:ext>
            </a:extLst>
          </p:cNvPr>
          <p:cNvSpPr txBox="1"/>
          <p:nvPr/>
        </p:nvSpPr>
        <p:spPr>
          <a:xfrm>
            <a:off x="4189771" y="49517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Výběrový soubor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7E438D4-A8C0-44C5-874C-F33EE285E690}"/>
              </a:ext>
            </a:extLst>
          </p:cNvPr>
          <p:cNvSpPr txBox="1"/>
          <p:nvPr/>
        </p:nvSpPr>
        <p:spPr>
          <a:xfrm>
            <a:off x="10557880" y="4400426"/>
            <a:ext cx="13421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Základní soubor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4503A9F-1DBF-4D3C-B27B-5831E904B709}"/>
              </a:ext>
            </a:extLst>
          </p:cNvPr>
          <p:cNvCxnSpPr/>
          <p:nvPr/>
        </p:nvCxnSpPr>
        <p:spPr>
          <a:xfrm flipH="1">
            <a:off x="7965235" y="4855539"/>
            <a:ext cx="941438" cy="4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68D371D-E1A0-469E-B09F-9434EAB0DC7C}"/>
              </a:ext>
            </a:extLst>
          </p:cNvPr>
          <p:cNvCxnSpPr/>
          <p:nvPr/>
        </p:nvCxnSpPr>
        <p:spPr>
          <a:xfrm>
            <a:off x="8086725" y="5442585"/>
            <a:ext cx="8991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5BB7F75-746C-4AE6-919B-D8A292C3C2A5}"/>
              </a:ext>
            </a:extLst>
          </p:cNvPr>
          <p:cNvCxnSpPr/>
          <p:nvPr/>
        </p:nvCxnSpPr>
        <p:spPr>
          <a:xfrm flipH="1">
            <a:off x="7475220" y="498348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E4380CD-4E3F-4A30-B789-2038B0AB50B6}"/>
              </a:ext>
            </a:extLst>
          </p:cNvPr>
          <p:cNvSpPr txBox="1"/>
          <p:nvPr/>
        </p:nvSpPr>
        <p:spPr>
          <a:xfrm>
            <a:off x="8905875" y="4676775"/>
            <a:ext cx="11125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populace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CFFA432-34CA-487B-AF94-0E2FE5EA68E7}"/>
              </a:ext>
            </a:extLst>
          </p:cNvPr>
          <p:cNvSpPr txBox="1"/>
          <p:nvPr/>
        </p:nvSpPr>
        <p:spPr>
          <a:xfrm>
            <a:off x="8987790" y="5253990"/>
            <a:ext cx="11734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parametry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BFC7F34-4ECD-4031-8860-5E1040152F7D}"/>
              </a:ext>
            </a:extLst>
          </p:cNvPr>
          <p:cNvSpPr txBox="1"/>
          <p:nvPr/>
        </p:nvSpPr>
        <p:spPr>
          <a:xfrm>
            <a:off x="7195185" y="4680585"/>
            <a:ext cx="6324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data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8F82720-4B3B-45A5-B4CB-B5075B8B889C}"/>
              </a:ext>
            </a:extLst>
          </p:cNvPr>
          <p:cNvSpPr txBox="1"/>
          <p:nvPr/>
        </p:nvSpPr>
        <p:spPr>
          <a:xfrm>
            <a:off x="7056120" y="5257800"/>
            <a:ext cx="10744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5607621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29EE7710AB6A4698DB544438184EC1" ma:contentTypeVersion="4" ma:contentTypeDescription="Vytvoří nový dokument" ma:contentTypeScope="" ma:versionID="b68d1dbacb976a80c79879fc0e8be6b9">
  <xsd:schema xmlns:xsd="http://www.w3.org/2001/XMLSchema" xmlns:xs="http://www.w3.org/2001/XMLSchema" xmlns:p="http://schemas.microsoft.com/office/2006/metadata/properties" xmlns:ns2="973cac4f-73f4-4f73-b1c6-7d667c88189a" targetNamespace="http://schemas.microsoft.com/office/2006/metadata/properties" ma:root="true" ma:fieldsID="4c36ff5106693b3c6362fb6952306d92" ns2:_="">
    <xsd:import namespace="973cac4f-73f4-4f73-b1c6-7d667c8818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cac4f-73f4-4f73-b1c6-7d667c8818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BA501E-721B-4EEE-89F2-C4EE4EB523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59823DE-F49D-44EE-BC85-333BE404C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cac4f-73f4-4f73-b1c6-7d667c8818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FDFFC4-7A59-49D4-B22F-534B08113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2139</Words>
  <Application>Microsoft Office PowerPoint</Application>
  <PresentationFormat>Širokoúhlá obrazovka</PresentationFormat>
  <Paragraphs>414</Paragraphs>
  <Slides>48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Motiv systému Office</vt:lpstr>
      <vt:lpstr>Metodologie výzkumu Dotazník</vt:lpstr>
      <vt:lpstr>Metody a techniky sběru</vt:lpstr>
      <vt:lpstr>Metody a techniky sběru</vt:lpstr>
      <vt:lpstr>Průběh kvantitativního výzkumu - opakování</vt:lpstr>
      <vt:lpstr>(Pracovní) hypotéza</vt:lpstr>
      <vt:lpstr>Pilotní studie vs. předvýzkum</vt:lpstr>
      <vt:lpstr>Zdroje dat pro výzkum - opakování</vt:lpstr>
      <vt:lpstr>Sběr dat - vyčerpávající vs. výběrová šetření</vt:lpstr>
      <vt:lpstr>Analýza dat</vt:lpstr>
      <vt:lpstr>Popis reality obtížný</vt:lpstr>
      <vt:lpstr>Interpretace - opakování</vt:lpstr>
      <vt:lpstr>Dotazník</vt:lpstr>
      <vt:lpstr>Terminologie</vt:lpstr>
      <vt:lpstr>Příprava</vt:lpstr>
      <vt:lpstr>Cíl dotazníku</vt:lpstr>
      <vt:lpstr>Struktura dotazníku</vt:lpstr>
      <vt:lpstr>Základní části dotazníku</vt:lpstr>
      <vt:lpstr>Vstupní část</vt:lpstr>
      <vt:lpstr>Položky</vt:lpstr>
      <vt:lpstr>Položky  - uzavřené</vt:lpstr>
      <vt:lpstr>Položky  - uzavřené</vt:lpstr>
      <vt:lpstr>Položky  - otevřené</vt:lpstr>
      <vt:lpstr>Položky  - polouzavřené</vt:lpstr>
      <vt:lpstr>Způsob tvorby položek</vt:lpstr>
      <vt:lpstr>Existující škála přeložená do češtiny a validovaná pro stejnou cílovou populaci</vt:lpstr>
      <vt:lpstr>Existující škála přeložená do češtiny a validovaná pro jinou cílovou populaci</vt:lpstr>
      <vt:lpstr>Existující škála nepřeložená do češtiny a validovaná pro jinou cílovou populaci</vt:lpstr>
      <vt:lpstr>Modifikace existujících škál</vt:lpstr>
      <vt:lpstr>Modifikace existujících škál</vt:lpstr>
      <vt:lpstr>Tvorba vlastní škály</vt:lpstr>
      <vt:lpstr>Citlivost škál</vt:lpstr>
      <vt:lpstr>Validace v nutriční epidemiologii</vt:lpstr>
      <vt:lpstr>Validita položek</vt:lpstr>
      <vt:lpstr>Validita položek</vt:lpstr>
      <vt:lpstr>Validita položek</vt:lpstr>
      <vt:lpstr>Doporučení</vt:lpstr>
      <vt:lpstr>Prezentace aplikace PowerPoint</vt:lpstr>
      <vt:lpstr>Prezentace aplikace PowerPoint</vt:lpstr>
      <vt:lpstr>Doporučení</vt:lpstr>
      <vt:lpstr>Doporučení</vt:lpstr>
      <vt:lpstr>Doporučení</vt:lpstr>
      <vt:lpstr>Doporučení</vt:lpstr>
      <vt:lpstr>Doporučení</vt:lpstr>
      <vt:lpstr>Doporučení</vt:lpstr>
      <vt:lpstr>Doporučení</vt:lpstr>
      <vt:lpstr>Doporučení</vt:lpstr>
      <vt:lpstr>Check-list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výzkumu</dc:title>
  <dc:creator>hrezova</dc:creator>
  <cp:lastModifiedBy>Halina Matějová</cp:lastModifiedBy>
  <cp:revision>1175</cp:revision>
  <dcterms:created xsi:type="dcterms:W3CDTF">2020-11-28T14:45:49Z</dcterms:created>
  <dcterms:modified xsi:type="dcterms:W3CDTF">2022-06-01T12:34:06Z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0x010100F929EE7710AB6A4698DB544438184EC1</vt:lpwstr>
  </property>
</Properties>
</file>