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8"/>
  </p:notesMasterIdLst>
  <p:sldIdLst>
    <p:sldId id="832" r:id="rId2"/>
    <p:sldId id="808" r:id="rId3"/>
    <p:sldId id="256" r:id="rId4"/>
    <p:sldId id="272" r:id="rId5"/>
    <p:sldId id="271" r:id="rId6"/>
    <p:sldId id="843" r:id="rId7"/>
    <p:sldId id="273" r:id="rId8"/>
    <p:sldId id="274" r:id="rId9"/>
    <p:sldId id="277" r:id="rId10"/>
    <p:sldId id="281" r:id="rId11"/>
    <p:sldId id="282" r:id="rId12"/>
    <p:sldId id="283" r:id="rId13"/>
    <p:sldId id="284" r:id="rId14"/>
    <p:sldId id="844" r:id="rId15"/>
    <p:sldId id="853" r:id="rId16"/>
    <p:sldId id="285" r:id="rId17"/>
    <p:sldId id="287" r:id="rId18"/>
    <p:sldId id="288" r:id="rId19"/>
    <p:sldId id="851" r:id="rId20"/>
    <p:sldId id="289" r:id="rId21"/>
    <p:sldId id="290" r:id="rId22"/>
    <p:sldId id="848" r:id="rId23"/>
    <p:sldId id="292" r:id="rId24"/>
    <p:sldId id="293" r:id="rId25"/>
    <p:sldId id="294" r:id="rId26"/>
    <p:sldId id="295" r:id="rId27"/>
    <p:sldId id="296" r:id="rId28"/>
    <p:sldId id="850" r:id="rId29"/>
    <p:sldId id="849" r:id="rId30"/>
    <p:sldId id="299" r:id="rId31"/>
    <p:sldId id="300" r:id="rId32"/>
    <p:sldId id="845" r:id="rId33"/>
    <p:sldId id="302" r:id="rId34"/>
    <p:sldId id="303" r:id="rId35"/>
    <p:sldId id="852" r:id="rId36"/>
    <p:sldId id="301" r:id="rId37"/>
  </p:sldIdLst>
  <p:sldSz cx="12192000" cy="6858000"/>
  <p:notesSz cx="6865938" cy="99964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p15:clr>
            <a:srgbClr val="A4A3A4"/>
          </p15:clr>
        </p15:guide>
        <p15:guide id="2" pos="3816">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UD7xCa6SyankUBMS5VLgdWL0y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9"/>
    <p:restoredTop sz="92739"/>
  </p:normalViewPr>
  <p:slideViewPr>
    <p:cSldViewPr snapToGrid="0">
      <p:cViewPr varScale="1">
        <p:scale>
          <a:sx n="148" d="100"/>
          <a:sy n="148" d="100"/>
        </p:scale>
        <p:origin x="1672" y="192"/>
      </p:cViewPr>
      <p:guideLst>
        <p:guide orient="horz" pos="2136"/>
        <p:guide pos="3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5240" cy="501560"/>
          </a:xfrm>
          <a:prstGeom prst="rect">
            <a:avLst/>
          </a:prstGeom>
          <a:noFill/>
          <a:ln>
            <a:noFill/>
          </a:ln>
        </p:spPr>
        <p:txBody>
          <a:bodyPr spcFirstLastPara="1" wrap="square" lIns="96350" tIns="48175" rIns="96350" bIns="481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9109" y="0"/>
            <a:ext cx="2975240" cy="501560"/>
          </a:xfrm>
          <a:prstGeom prst="rect">
            <a:avLst/>
          </a:prstGeom>
          <a:noFill/>
          <a:ln>
            <a:noFill/>
          </a:ln>
        </p:spPr>
        <p:txBody>
          <a:bodyPr spcFirstLastPara="1" wrap="square" lIns="96350" tIns="48175" rIns="96350" bIns="481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6563" y="1249363"/>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594" y="4810810"/>
            <a:ext cx="5492750" cy="3936117"/>
          </a:xfrm>
          <a:prstGeom prst="rect">
            <a:avLst/>
          </a:prstGeom>
          <a:noFill/>
          <a:ln>
            <a:noFill/>
          </a:ln>
        </p:spPr>
        <p:txBody>
          <a:bodyPr spcFirstLastPara="1" wrap="square" lIns="96350" tIns="48175" rIns="96350" bIns="481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94929"/>
            <a:ext cx="2975240" cy="501559"/>
          </a:xfrm>
          <a:prstGeom prst="rect">
            <a:avLst/>
          </a:prstGeom>
          <a:noFill/>
          <a:ln>
            <a:noFill/>
          </a:ln>
        </p:spPr>
        <p:txBody>
          <a:bodyPr spcFirstLastPara="1" wrap="square" lIns="96350" tIns="48175" rIns="96350" bIns="481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9109" y="9494929"/>
            <a:ext cx="2975240" cy="501559"/>
          </a:xfrm>
          <a:prstGeom prst="rect">
            <a:avLst/>
          </a:prstGeom>
          <a:noFill/>
          <a:ln>
            <a:noFill/>
          </a:ln>
        </p:spPr>
        <p:txBody>
          <a:bodyPr spcFirstLastPara="1" wrap="square" lIns="96350" tIns="48175" rIns="96350" bIns="481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alaxyproject.github.io/training-material/topics/transcriptomics/tutorials/rb-rnaseq/tutorial.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ature.com/articles/d41586-019-00857-9"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436563" y="1249363"/>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1:notes"/>
          <p:cNvSpPr txBox="1">
            <a:spLocks noGrp="1"/>
          </p:cNvSpPr>
          <p:nvPr>
            <p:ph type="body" idx="1"/>
          </p:nvPr>
        </p:nvSpPr>
        <p:spPr>
          <a:xfrm>
            <a:off x="686594" y="4810810"/>
            <a:ext cx="5492750" cy="3936117"/>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83" name="Google Shape;83;p1:notes"/>
          <p:cNvSpPr txBox="1">
            <a:spLocks noGrp="1"/>
          </p:cNvSpPr>
          <p:nvPr>
            <p:ph type="sldNum" idx="12"/>
          </p:nvPr>
        </p:nvSpPr>
        <p:spPr>
          <a:xfrm>
            <a:off x="3889109" y="9494929"/>
            <a:ext cx="2975240" cy="50155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1</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89a1aff0c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d89a1aff0c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28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89a1aff0c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89a1aff0c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89a1aff0c_0_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d89a1aff0c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6594" y="4810810"/>
            <a:ext cx="5492750" cy="3936117"/>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436563" y="1249363"/>
            <a:ext cx="5994400" cy="3373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31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89a1aff0c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d89a1aff0c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d89a1aff0c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d89a1aff0c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d89a1aff0c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d89a1aff0c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Read to gene assignment</a:t>
            </a:r>
            <a:endParaRPr/>
          </a:p>
          <a:p>
            <a:pPr marL="0" lvl="0" indent="0" algn="l" rtl="0">
              <a:spcBef>
                <a:spcPts val="0"/>
              </a:spcBef>
              <a:spcAft>
                <a:spcPts val="0"/>
              </a:spcAft>
              <a:buNone/>
            </a:pPr>
            <a:endParaRPr/>
          </a:p>
          <a:p>
            <a:pPr marL="0" lvl="0" indent="0" algn="l" rtl="0">
              <a:spcBef>
                <a:spcPts val="0"/>
              </a:spcBef>
              <a:spcAft>
                <a:spcPts val="0"/>
              </a:spcAft>
              <a:buNone/>
            </a:pPr>
            <a:r>
              <a:rPr lang="cs"/>
              <a:t>Figure 2 | Key criteria for evaluation of strand-specific RNA-seq libraries. (a–d) Categories of quality assessment were complexity (a), strand specificity (b), evenness of coverage (c) and comparison to known transcript structure (d). Double-stranded genome with gene ORF orientation (blue arrows) and UTRs (blue lines) are shown along with mapped reads (black and red arrows, reads mapped to sense and antisense strands, respectively).</a:t>
            </a:r>
            <a:endParaRPr/>
          </a:p>
          <a:p>
            <a:pPr marL="0" lvl="0" indent="0" algn="l" rtl="0">
              <a:spcBef>
                <a:spcPts val="0"/>
              </a:spcBef>
              <a:spcAft>
                <a:spcPts val="0"/>
              </a:spcAft>
              <a:buNone/>
            </a:pPr>
            <a:endParaRPr/>
          </a:p>
          <a:p>
            <a:pPr marL="0" lvl="0" indent="0" algn="l" rtl="0">
              <a:spcBef>
                <a:spcPts val="0"/>
              </a:spcBef>
              <a:spcAft>
                <a:spcPts val="0"/>
              </a:spcAft>
              <a:buNone/>
            </a:pPr>
            <a:r>
              <a:rPr lang="cs" u="sng">
                <a:solidFill>
                  <a:schemeClr val="hlink"/>
                </a:solidFill>
                <a:hlinkClick r:id="rId3"/>
              </a:rPr>
              <a:t>https://galaxyproject.github.io/training-material/topics/transcriptomics/tutorials/rb-rnaseq/tutorial.html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89a1aff0c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d89a1aff0c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182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d89a1aff0c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d89a1aff0c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89a1aff0c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d89a1aff0c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RSEM, Salmon and Kallisto give slightly better estimates of the “real” expression because they don’t discard any mapped read. Because even if the read is multi mapped it’s still real.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89a1aff0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89a1aff0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d89a1aff0c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d89a1aff0c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d89a1aff0c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d89a1aff0c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89a1aff0c_0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d89a1aff0c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89a1aff0c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89a1aff0c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Supplemental Figure 1: The problem of confounding biological variation and batch effects. The top</a:t>
            </a:r>
            <a:endParaRPr/>
          </a:p>
          <a:p>
            <a:pPr marL="0" lvl="0" indent="0" algn="l" rtl="0">
              <a:spcBef>
                <a:spcPts val="0"/>
              </a:spcBef>
              <a:spcAft>
                <a:spcPts val="0"/>
              </a:spcAft>
              <a:buNone/>
            </a:pPr>
            <a:r>
              <a:rPr lang="cs"/>
              <a:t>section depicts a completely confounded study design of processing individual cells from three biological groups</a:t>
            </a:r>
            <a:endParaRPr/>
          </a:p>
          <a:p>
            <a:pPr marL="0" lvl="0" indent="0" algn="l" rtl="0">
              <a:spcBef>
                <a:spcPts val="0"/>
              </a:spcBef>
              <a:spcAft>
                <a:spcPts val="0"/>
              </a:spcAft>
              <a:buNone/>
            </a:pPr>
            <a:r>
              <a:rPr lang="cs"/>
              <a:t>(represented by shapes) in three separate batches (represented by colors). In this case, we cannot determine if</a:t>
            </a:r>
            <a:endParaRPr/>
          </a:p>
          <a:p>
            <a:pPr marL="0" lvl="0" indent="0" algn="l" rtl="0">
              <a:spcBef>
                <a:spcPts val="0"/>
              </a:spcBef>
              <a:spcAft>
                <a:spcPts val="0"/>
              </a:spcAft>
              <a:buNone/>
            </a:pPr>
            <a:r>
              <a:rPr lang="cs"/>
              <a:t>biology or batch effects drive the observed variation. The bottom section depicts a balanced study design consisting</a:t>
            </a:r>
            <a:endParaRPr/>
          </a:p>
          <a:p>
            <a:pPr marL="0" lvl="0" indent="0" algn="l" rtl="0">
              <a:spcBef>
                <a:spcPts val="0"/>
              </a:spcBef>
              <a:spcAft>
                <a:spcPts val="0"/>
              </a:spcAft>
              <a:buNone/>
            </a:pPr>
            <a:r>
              <a:rPr lang="cs"/>
              <a:t>of multiple replicates (rep) split and processed across multiple batches. The use of multiple replicates allows observed</a:t>
            </a:r>
            <a:endParaRPr/>
          </a:p>
          <a:p>
            <a:pPr marL="0" lvl="0" indent="0" algn="l" rtl="0">
              <a:spcBef>
                <a:spcPts val="0"/>
              </a:spcBef>
              <a:spcAft>
                <a:spcPts val="0"/>
              </a:spcAft>
              <a:buNone/>
            </a:pPr>
            <a:r>
              <a:rPr lang="cs"/>
              <a:t>variation be attributed to biology (cells cluster by shape) or batch effects (cells cluster by color).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89a1aff0c_0_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d89a1aff0c_0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1st figure - no batch effect/pairing of the samples included - we can see that individual sequencing years are separated (left and rigth) and also that individual patient samples are clustered together (even and odd numbers). We don’t see clustering of CXCR4bright and CXCRdim samples together:(</a:t>
            </a:r>
            <a:endParaRPr/>
          </a:p>
          <a:p>
            <a:pPr marL="0" lvl="0" indent="0" algn="l" rtl="0">
              <a:spcBef>
                <a:spcPts val="0"/>
              </a:spcBef>
              <a:spcAft>
                <a:spcPts val="0"/>
              </a:spcAft>
              <a:buNone/>
            </a:pPr>
            <a:r>
              <a:rPr lang="cs"/>
              <a:t>2nd figure - batch effect/pairing of the samples was included in the calculation and voila - samples are nicely clustered according to the condition and not according to the patient pairing and/or year of the sequencing.</a:t>
            </a:r>
            <a:endParaRPr/>
          </a:p>
          <a:p>
            <a:pPr marL="0" lvl="0" indent="0" algn="l" rtl="0">
              <a:spcBef>
                <a:spcPts val="0"/>
              </a:spcBef>
              <a:spcAft>
                <a:spcPts val="0"/>
              </a:spcAft>
              <a:buNone/>
            </a:pPr>
            <a:r>
              <a:rPr lang="cs"/>
              <a:t>Without accounting for the batch effect/pairing of the samples we wouldn’t get any reasonable results and what even more - we might get completely wrong results!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d89a1aff0c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d89a1aff0c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d89a1aff0c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d89a1aff0c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d89a1aff0c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d89a1aff0c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d89a1aff0c_0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d89a1aff0c_0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u="sng">
                <a:solidFill>
                  <a:schemeClr val="hlink"/>
                </a:solidFill>
                <a:hlinkClick r:id="rId3"/>
              </a:rPr>
              <a:t>https://www.nature.com/articles/d41586-019-00857-9</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d89a1aff0c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d89a1aff0c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89a1aff0c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89a1aff0c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6:notes"/>
          <p:cNvSpPr txBox="1">
            <a:spLocks noGrp="1"/>
          </p:cNvSpPr>
          <p:nvPr>
            <p:ph type="body" idx="1"/>
          </p:nvPr>
        </p:nvSpPr>
        <p:spPr>
          <a:xfrm>
            <a:off x="686594" y="4810810"/>
            <a:ext cx="5492750" cy="3936117"/>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496" name="Google Shape;496;p46:notes"/>
          <p:cNvSpPr>
            <a:spLocks noGrp="1" noRot="1" noChangeAspect="1"/>
          </p:cNvSpPr>
          <p:nvPr>
            <p:ph type="sldImg" idx="2"/>
          </p:nvPr>
        </p:nvSpPr>
        <p:spPr>
          <a:xfrm>
            <a:off x="436563" y="1249363"/>
            <a:ext cx="5994400" cy="3373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89a1aff0c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89a1aff0c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6594" y="4810810"/>
            <a:ext cx="5492750" cy="3936117"/>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436563" y="1249363"/>
            <a:ext cx="5994400" cy="3373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297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89a1aff0c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89a1aff0c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89a1aff0c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89a1aff0c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89a1aff0c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89a1aff0c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89a1aff0c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89a1aff0c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MU"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pic>
        <p:nvPicPr>
          <p:cNvPr id="15" name="Google Shape;15;p48"/>
          <p:cNvPicPr preferRelativeResize="0"/>
          <p:nvPr/>
        </p:nvPicPr>
        <p:blipFill rotWithShape="1">
          <a:blip r:embed="rId3">
            <a:alphaModFix/>
          </a:blip>
          <a:srcRect/>
          <a:stretch/>
        </p:blipFill>
        <p:spPr>
          <a:xfrm>
            <a:off x="1524" y="0"/>
            <a:ext cx="12188952" cy="6857999"/>
          </a:xfrm>
          <a:prstGeom prst="rect">
            <a:avLst/>
          </a:prstGeom>
          <a:noFill/>
          <a:ln>
            <a:noFill/>
          </a:ln>
        </p:spPr>
      </p:pic>
      <p:sp>
        <p:nvSpPr>
          <p:cNvPr id="16" name="Google Shape;16;p48"/>
          <p:cNvSpPr txBox="1">
            <a:spLocks noGrp="1"/>
          </p:cNvSpPr>
          <p:nvPr>
            <p:ph type="ctrTitle"/>
          </p:nvPr>
        </p:nvSpPr>
        <p:spPr>
          <a:xfrm>
            <a:off x="895149" y="3794257"/>
            <a:ext cx="7642460" cy="262467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21A9C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8"/>
          <p:cNvSpPr txBox="1">
            <a:spLocks noGrp="1"/>
          </p:cNvSpPr>
          <p:nvPr>
            <p:ph type="subTitle" idx="1"/>
          </p:nvPr>
        </p:nvSpPr>
        <p:spPr>
          <a:xfrm>
            <a:off x="895149" y="2759384"/>
            <a:ext cx="4882564" cy="1034873"/>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SzPts val="2400"/>
              <a:buNone/>
              <a:defRPr sz="2400">
                <a:solidFill>
                  <a:srgbClr val="39464A"/>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48"/>
          <p:cNvPicPr preferRelativeResize="0"/>
          <p:nvPr/>
        </p:nvPicPr>
        <p:blipFill rotWithShape="1">
          <a:blip r:embed="rId4">
            <a:alphaModFix/>
          </a:blip>
          <a:srcRect/>
          <a:stretch/>
        </p:blipFill>
        <p:spPr>
          <a:xfrm>
            <a:off x="10246922" y="397746"/>
            <a:ext cx="1247372" cy="1247003"/>
          </a:xfrm>
          <a:prstGeom prst="rect">
            <a:avLst/>
          </a:prstGeom>
          <a:noFill/>
          <a:ln>
            <a:noFill/>
          </a:ln>
        </p:spPr>
      </p:pic>
      <p:pic>
        <p:nvPicPr>
          <p:cNvPr id="19" name="Google Shape;19;p48"/>
          <p:cNvPicPr preferRelativeResize="0"/>
          <p:nvPr/>
        </p:nvPicPr>
        <p:blipFill rotWithShape="1">
          <a:blip r:embed="rId5">
            <a:alphaModFix/>
          </a:blip>
          <a:srcRect/>
          <a:stretch/>
        </p:blipFill>
        <p:spPr>
          <a:xfrm>
            <a:off x="545361" y="508644"/>
            <a:ext cx="3810330" cy="10940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s">
  <p:cSld name="Two Contents">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466725" y="365126"/>
            <a:ext cx="11258550" cy="8255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21A9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7"/>
          <p:cNvSpPr txBox="1">
            <a:spLocks noGrp="1"/>
          </p:cNvSpPr>
          <p:nvPr>
            <p:ph type="body" idx="1"/>
          </p:nvPr>
        </p:nvSpPr>
        <p:spPr>
          <a:xfrm>
            <a:off x="466725" y="1523999"/>
            <a:ext cx="5553075" cy="4362452"/>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57"/>
          <p:cNvSpPr txBox="1">
            <a:spLocks noGrp="1"/>
          </p:cNvSpPr>
          <p:nvPr>
            <p:ph type="body" idx="2"/>
          </p:nvPr>
        </p:nvSpPr>
        <p:spPr>
          <a:xfrm>
            <a:off x="6172199" y="1523999"/>
            <a:ext cx="5553075" cy="4362452"/>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7"/>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Title">
  <p:cSld name="Content with Title">
    <p:spTree>
      <p:nvGrpSpPr>
        <p:cNvPr id="1" name="Shape 70"/>
        <p:cNvGrpSpPr/>
        <p:nvPr/>
      </p:nvGrpSpPr>
      <p:grpSpPr>
        <a:xfrm>
          <a:off x="0" y="0"/>
          <a:ext cx="0" cy="0"/>
          <a:chOff x="0" y="0"/>
          <a:chExt cx="0" cy="0"/>
        </a:xfrm>
      </p:grpSpPr>
      <p:sp>
        <p:nvSpPr>
          <p:cNvPr id="71" name="Google Shape;71;p58"/>
          <p:cNvSpPr txBox="1">
            <a:spLocks noGrp="1"/>
          </p:cNvSpPr>
          <p:nvPr>
            <p:ph type="title"/>
          </p:nvPr>
        </p:nvSpPr>
        <p:spPr>
          <a:xfrm>
            <a:off x="466725" y="365126"/>
            <a:ext cx="11258549" cy="8255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21A9C0"/>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8"/>
          <p:cNvSpPr txBox="1">
            <a:spLocks noGrp="1"/>
          </p:cNvSpPr>
          <p:nvPr>
            <p:ph type="body" idx="1"/>
          </p:nvPr>
        </p:nvSpPr>
        <p:spPr>
          <a:xfrm>
            <a:off x="5183188" y="1524519"/>
            <a:ext cx="6542086" cy="4361932"/>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SzPts val="2400"/>
              <a:buChar char="•"/>
              <a:defRPr/>
            </a:lvl1pPr>
            <a:lvl2pPr marL="914400" lvl="1" indent="-355600" algn="l">
              <a:lnSpc>
                <a:spcPct val="90000"/>
              </a:lnSpc>
              <a:spcBef>
                <a:spcPts val="500"/>
              </a:spcBef>
              <a:spcAft>
                <a:spcPts val="0"/>
              </a:spcAft>
              <a:buSzPts val="2000"/>
              <a:buChar char="‒"/>
              <a:defRPr/>
            </a:lvl2pPr>
            <a:lvl3pPr marL="1371600" lvl="2" indent="-342900" algn="l">
              <a:lnSpc>
                <a:spcPct val="90000"/>
              </a:lnSpc>
              <a:spcBef>
                <a:spcPts val="500"/>
              </a:spcBef>
              <a:spcAft>
                <a:spcPts val="0"/>
              </a:spcAft>
              <a:buSzPts val="1800"/>
              <a:buChar char="•"/>
              <a:defRPr/>
            </a:lvl3pPr>
            <a:lvl4pPr marL="1828800" lvl="3" indent="-330200" algn="l">
              <a:lnSpc>
                <a:spcPct val="90000"/>
              </a:lnSpc>
              <a:spcBef>
                <a:spcPts val="500"/>
              </a:spcBef>
              <a:spcAft>
                <a:spcPts val="0"/>
              </a:spcAft>
              <a:buSzPts val="1600"/>
              <a:buChar char="‒"/>
              <a:defRPr/>
            </a:lvl4pPr>
            <a:lvl5pPr marL="2286000" lvl="4" indent="-330200" algn="l">
              <a:lnSpc>
                <a:spcPct val="90000"/>
              </a:lnSpc>
              <a:spcBef>
                <a:spcPts val="500"/>
              </a:spcBef>
              <a:spcAft>
                <a:spcPts val="0"/>
              </a:spcAft>
              <a:buSzPts val="1600"/>
              <a:buChar cha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58"/>
          <p:cNvSpPr txBox="1">
            <a:spLocks noGrp="1"/>
          </p:cNvSpPr>
          <p:nvPr>
            <p:ph type="body" idx="2"/>
          </p:nvPr>
        </p:nvSpPr>
        <p:spPr>
          <a:xfrm>
            <a:off x="466726" y="1523999"/>
            <a:ext cx="4305300" cy="434498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a:solidFill>
                  <a:srgbClr val="21A9C0"/>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58"/>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75"/>
        <p:cNvGrpSpPr/>
        <p:nvPr/>
      </p:nvGrpSpPr>
      <p:grpSpPr>
        <a:xfrm>
          <a:off x="0" y="0"/>
          <a:ext cx="0" cy="0"/>
          <a:chOff x="0" y="0"/>
          <a:chExt cx="0" cy="0"/>
        </a:xfrm>
      </p:grpSpPr>
      <p:sp>
        <p:nvSpPr>
          <p:cNvPr id="76" name="Google Shape;76;p59"/>
          <p:cNvSpPr txBox="1">
            <a:spLocks noGrp="1"/>
          </p:cNvSpPr>
          <p:nvPr>
            <p:ph type="title"/>
          </p:nvPr>
        </p:nvSpPr>
        <p:spPr>
          <a:xfrm>
            <a:off x="466725" y="365126"/>
            <a:ext cx="11258550" cy="8255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21A9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59"/>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78"/>
        <p:cNvGrpSpPr/>
        <p:nvPr/>
      </p:nvGrpSpPr>
      <p:grpSpPr>
        <a:xfrm>
          <a:off x="0" y="0"/>
          <a:ext cx="0" cy="0"/>
          <a:chOff x="0" y="0"/>
          <a:chExt cx="0" cy="0"/>
        </a:xfrm>
      </p:grpSpPr>
      <p:sp>
        <p:nvSpPr>
          <p:cNvPr id="79" name="Google Shape;79;p60"/>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s" smtClean="0"/>
              <a:pPr/>
              <a:t>‹#›</a:t>
            </a:fld>
            <a:endParaRPr lang="cs"/>
          </a:p>
        </p:txBody>
      </p:sp>
    </p:spTree>
    <p:extLst>
      <p:ext uri="{BB962C8B-B14F-4D97-AF65-F5344CB8AC3E}">
        <p14:creationId xmlns:p14="http://schemas.microsoft.com/office/powerpoint/2010/main" val="373857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9"/>
          <p:cNvSpPr txBox="1">
            <a:spLocks noGrp="1"/>
          </p:cNvSpPr>
          <p:nvPr>
            <p:ph type="title"/>
          </p:nvPr>
        </p:nvSpPr>
        <p:spPr>
          <a:xfrm>
            <a:off x="466725" y="365126"/>
            <a:ext cx="11258550" cy="8255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21A9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9"/>
          <p:cNvSpPr txBox="1">
            <a:spLocks noGrp="1"/>
          </p:cNvSpPr>
          <p:nvPr>
            <p:ph type="body" idx="1"/>
          </p:nvPr>
        </p:nvSpPr>
        <p:spPr>
          <a:xfrm>
            <a:off x="466725" y="1523999"/>
            <a:ext cx="11258550" cy="4362451"/>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SzPts val="1800"/>
              <a:buChar char="•"/>
              <a:defRPr/>
            </a:lvl1pPr>
            <a:lvl2pPr marL="914400" lvl="1" indent="-355600" algn="l">
              <a:lnSpc>
                <a:spcPct val="90000"/>
              </a:lnSpc>
              <a:spcBef>
                <a:spcPts val="500"/>
              </a:spcBef>
              <a:spcAft>
                <a:spcPts val="0"/>
              </a:spcAft>
              <a:buClr>
                <a:srgbClr val="39464A"/>
              </a:buClr>
              <a:buSzPts val="20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9"/>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MU 02">
  <p:cSld name="Image MU 02">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0"/>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lvl1pPr marL="0" lvl="0" indent="0" algn="r">
              <a:spcBef>
                <a:spcPts val="0"/>
              </a:spcBef>
              <a:buNone/>
              <a:defRPr sz="1200" b="1">
                <a:solidFill>
                  <a:schemeClr val="lt1"/>
                </a:solidFill>
                <a:latin typeface="Arial"/>
                <a:ea typeface="Arial"/>
                <a:cs typeface="Arial"/>
                <a:sym typeface="Arial"/>
              </a:defRPr>
            </a:lvl1pPr>
            <a:lvl2pPr marL="0" lvl="1" indent="0" algn="r">
              <a:spcBef>
                <a:spcPts val="0"/>
              </a:spcBef>
              <a:buNone/>
              <a:defRPr sz="1200" b="1">
                <a:solidFill>
                  <a:schemeClr val="lt1"/>
                </a:solidFill>
                <a:latin typeface="Arial"/>
                <a:ea typeface="Arial"/>
                <a:cs typeface="Arial"/>
                <a:sym typeface="Arial"/>
              </a:defRPr>
            </a:lvl2pPr>
            <a:lvl3pPr marL="0" lvl="2" indent="0" algn="r">
              <a:spcBef>
                <a:spcPts val="0"/>
              </a:spcBef>
              <a:buNone/>
              <a:defRPr sz="1200" b="1">
                <a:solidFill>
                  <a:schemeClr val="lt1"/>
                </a:solidFill>
                <a:latin typeface="Arial"/>
                <a:ea typeface="Arial"/>
                <a:cs typeface="Arial"/>
                <a:sym typeface="Arial"/>
              </a:defRPr>
            </a:lvl3pPr>
            <a:lvl4pPr marL="0" lvl="3" indent="0" algn="r">
              <a:spcBef>
                <a:spcPts val="0"/>
              </a:spcBef>
              <a:buNone/>
              <a:defRPr sz="1200" b="1">
                <a:solidFill>
                  <a:schemeClr val="lt1"/>
                </a:solidFill>
                <a:latin typeface="Arial"/>
                <a:ea typeface="Arial"/>
                <a:cs typeface="Arial"/>
                <a:sym typeface="Arial"/>
              </a:defRPr>
            </a:lvl4pPr>
            <a:lvl5pPr marL="0" lvl="4" indent="0" algn="r">
              <a:spcBef>
                <a:spcPts val="0"/>
              </a:spcBef>
              <a:buNone/>
              <a:defRPr sz="1200" b="1">
                <a:solidFill>
                  <a:schemeClr val="lt1"/>
                </a:solidFill>
                <a:latin typeface="Arial"/>
                <a:ea typeface="Arial"/>
                <a:cs typeface="Arial"/>
                <a:sym typeface="Arial"/>
              </a:defRPr>
            </a:lvl5pPr>
            <a:lvl6pPr marL="0" lvl="5" indent="0" algn="r">
              <a:spcBef>
                <a:spcPts val="0"/>
              </a:spcBef>
              <a:buNone/>
              <a:defRPr sz="1200" b="1">
                <a:solidFill>
                  <a:schemeClr val="lt1"/>
                </a:solidFill>
                <a:latin typeface="Arial"/>
                <a:ea typeface="Arial"/>
                <a:cs typeface="Arial"/>
                <a:sym typeface="Arial"/>
              </a:defRPr>
            </a:lvl6pPr>
            <a:lvl7pPr marL="0" lvl="6" indent="0" algn="r">
              <a:spcBef>
                <a:spcPts val="0"/>
              </a:spcBef>
              <a:buNone/>
              <a:defRPr sz="1200" b="1">
                <a:solidFill>
                  <a:schemeClr val="lt1"/>
                </a:solidFill>
                <a:latin typeface="Arial"/>
                <a:ea typeface="Arial"/>
                <a:cs typeface="Arial"/>
                <a:sym typeface="Arial"/>
              </a:defRPr>
            </a:lvl7pPr>
            <a:lvl8pPr marL="0" lvl="7" indent="0" algn="r">
              <a:spcBef>
                <a:spcPts val="0"/>
              </a:spcBef>
              <a:buNone/>
              <a:defRPr sz="1200" b="1">
                <a:solidFill>
                  <a:schemeClr val="lt1"/>
                </a:solidFill>
                <a:latin typeface="Arial"/>
                <a:ea typeface="Arial"/>
                <a:cs typeface="Arial"/>
                <a:sym typeface="Arial"/>
              </a:defRPr>
            </a:lvl8pPr>
            <a:lvl9pPr marL="0" lvl="8" indent="0" algn="r">
              <a:spcBef>
                <a:spcPts val="0"/>
              </a:spcBef>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50"/>
          <p:cNvSpPr txBox="1">
            <a:spLocks noGrp="1"/>
          </p:cNvSpPr>
          <p:nvPr>
            <p:ph type="body" idx="1"/>
          </p:nvPr>
        </p:nvSpPr>
        <p:spPr>
          <a:xfrm>
            <a:off x="419100" y="2752825"/>
            <a:ext cx="2911241" cy="2685875"/>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SzPts val="2200"/>
              <a:buNone/>
              <a:defRPr sz="2200" b="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50"/>
          <p:cNvPicPr preferRelativeResize="0"/>
          <p:nvPr/>
        </p:nvPicPr>
        <p:blipFill rotWithShape="1">
          <a:blip r:embed="rId3">
            <a:alphaModFix/>
          </a:blip>
          <a:srcRect/>
          <a:stretch/>
        </p:blipFill>
        <p:spPr>
          <a:xfrm>
            <a:off x="4511531" y="941772"/>
            <a:ext cx="705133" cy="704925"/>
          </a:xfrm>
          <a:prstGeom prst="rect">
            <a:avLst/>
          </a:prstGeom>
          <a:noFill/>
          <a:ln>
            <a:noFill/>
          </a:ln>
        </p:spPr>
      </p:pic>
      <p:pic>
        <p:nvPicPr>
          <p:cNvPr id="28" name="Google Shape;28;p50"/>
          <p:cNvPicPr preferRelativeResize="0"/>
          <p:nvPr/>
        </p:nvPicPr>
        <p:blipFill rotWithShape="1">
          <a:blip r:embed="rId4">
            <a:alphaModFix/>
          </a:blip>
          <a:srcRect/>
          <a:stretch/>
        </p:blipFill>
        <p:spPr>
          <a:xfrm>
            <a:off x="9381526" y="3743299"/>
            <a:ext cx="654514" cy="704925"/>
          </a:xfrm>
          <a:prstGeom prst="rect">
            <a:avLst/>
          </a:prstGeom>
          <a:noFill/>
          <a:ln>
            <a:noFill/>
          </a:ln>
        </p:spPr>
      </p:pic>
      <p:pic>
        <p:nvPicPr>
          <p:cNvPr id="29" name="Google Shape;29;p50"/>
          <p:cNvPicPr preferRelativeResize="0"/>
          <p:nvPr/>
        </p:nvPicPr>
        <p:blipFill rotWithShape="1">
          <a:blip r:embed="rId5">
            <a:alphaModFix/>
          </a:blip>
          <a:srcRect/>
          <a:stretch/>
        </p:blipFill>
        <p:spPr>
          <a:xfrm>
            <a:off x="4452440" y="3752924"/>
            <a:ext cx="823313" cy="597410"/>
          </a:xfrm>
          <a:prstGeom prst="rect">
            <a:avLst/>
          </a:prstGeom>
          <a:noFill/>
          <a:ln>
            <a:noFill/>
          </a:ln>
        </p:spPr>
      </p:pic>
      <p:pic>
        <p:nvPicPr>
          <p:cNvPr id="30" name="Google Shape;30;p50"/>
          <p:cNvPicPr preferRelativeResize="0"/>
          <p:nvPr/>
        </p:nvPicPr>
        <p:blipFill rotWithShape="1">
          <a:blip r:embed="rId6">
            <a:alphaModFix/>
          </a:blip>
          <a:srcRect/>
          <a:stretch/>
        </p:blipFill>
        <p:spPr>
          <a:xfrm>
            <a:off x="6992185" y="5217319"/>
            <a:ext cx="470509" cy="704925"/>
          </a:xfrm>
          <a:prstGeom prst="rect">
            <a:avLst/>
          </a:prstGeom>
          <a:noFill/>
          <a:ln>
            <a:noFill/>
          </a:ln>
        </p:spPr>
      </p:pic>
      <p:pic>
        <p:nvPicPr>
          <p:cNvPr id="31" name="Google Shape;31;p50"/>
          <p:cNvPicPr preferRelativeResize="0"/>
          <p:nvPr/>
        </p:nvPicPr>
        <p:blipFill rotWithShape="1">
          <a:blip r:embed="rId7">
            <a:alphaModFix/>
          </a:blip>
          <a:srcRect/>
          <a:stretch/>
        </p:blipFill>
        <p:spPr>
          <a:xfrm>
            <a:off x="6824111" y="2501473"/>
            <a:ext cx="806659" cy="5027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50"/>
                                        <p:tgtEl>
                                          <p:spTgt spid="27"/>
                                        </p:tgtEl>
                                        <p:attrNameLst>
                                          <p:attrName>ppt_w</p:attrName>
                                        </p:attrNameLst>
                                      </p:cBhvr>
                                      <p:tavLst>
                                        <p:tav tm="0">
                                          <p:val>
                                            <p:strVal val="0"/>
                                          </p:val>
                                        </p:tav>
                                        <p:tav tm="100000">
                                          <p:val>
                                            <p:strVal val="#ppt_w"/>
                                          </p:val>
                                        </p:tav>
                                      </p:tavLst>
                                    </p:anim>
                                    <p:anim calcmode="lin" valueType="num">
                                      <p:cBhvr additive="base">
                                        <p:cTn id="8" dur="250"/>
                                        <p:tgtEl>
                                          <p:spTgt spid="27"/>
                                        </p:tgtEl>
                                        <p:attrNameLst>
                                          <p:attrName>ppt_h</p:attrName>
                                        </p:attrNameLst>
                                      </p:cBhvr>
                                      <p:tavLst>
                                        <p:tav tm="0">
                                          <p:val>
                                            <p:strVal val="0"/>
                                          </p:val>
                                        </p:tav>
                                        <p:tav tm="100000">
                                          <p:val>
                                            <p:strVal val="#ppt_h"/>
                                          </p:val>
                                        </p:tav>
                                      </p:tavLst>
                                    </p:anim>
                                  </p:childTnLst>
                                </p:cTn>
                              </p:par>
                            </p:childTnLst>
                          </p:cTn>
                        </p:par>
                        <p:par>
                          <p:cTn id="9" fill="hold">
                            <p:stCondLst>
                              <p:cond delay="250"/>
                            </p:stCondLst>
                            <p:childTnLst>
                              <p:par>
                                <p:cTn id="10" presetID="23" presetClass="entr" presetSubtype="16"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250"/>
                                        <p:tgtEl>
                                          <p:spTgt spid="31"/>
                                        </p:tgtEl>
                                        <p:attrNameLst>
                                          <p:attrName>ppt_w</p:attrName>
                                        </p:attrNameLst>
                                      </p:cBhvr>
                                      <p:tavLst>
                                        <p:tav tm="0">
                                          <p:val>
                                            <p:strVal val="0"/>
                                          </p:val>
                                        </p:tav>
                                        <p:tav tm="100000">
                                          <p:val>
                                            <p:strVal val="#ppt_w"/>
                                          </p:val>
                                        </p:tav>
                                      </p:tavLst>
                                    </p:anim>
                                    <p:anim calcmode="lin" valueType="num">
                                      <p:cBhvr additive="base">
                                        <p:cTn id="13" dur="250"/>
                                        <p:tgtEl>
                                          <p:spTgt spid="31"/>
                                        </p:tgtEl>
                                        <p:attrNameLst>
                                          <p:attrName>ppt_h</p:attrName>
                                        </p:attrNameLst>
                                      </p:cBhvr>
                                      <p:tavLst>
                                        <p:tav tm="0">
                                          <p:val>
                                            <p:strVal val="0"/>
                                          </p:val>
                                        </p:tav>
                                        <p:tav tm="100000">
                                          <p:val>
                                            <p:strVal val="#ppt_h"/>
                                          </p:val>
                                        </p:tav>
                                      </p:tavLst>
                                    </p:anim>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250"/>
                                        <p:tgtEl>
                                          <p:spTgt spid="28"/>
                                        </p:tgtEl>
                                        <p:attrNameLst>
                                          <p:attrName>ppt_w</p:attrName>
                                        </p:attrNameLst>
                                      </p:cBhvr>
                                      <p:tavLst>
                                        <p:tav tm="0">
                                          <p:val>
                                            <p:strVal val="0"/>
                                          </p:val>
                                        </p:tav>
                                        <p:tav tm="100000">
                                          <p:val>
                                            <p:strVal val="#ppt_w"/>
                                          </p:val>
                                        </p:tav>
                                      </p:tavLst>
                                    </p:anim>
                                    <p:anim calcmode="lin" valueType="num">
                                      <p:cBhvr additive="base">
                                        <p:cTn id="18" dur="250"/>
                                        <p:tgtEl>
                                          <p:spTgt spid="28"/>
                                        </p:tgtEl>
                                        <p:attrNameLst>
                                          <p:attrName>ppt_h</p:attrName>
                                        </p:attrNameLst>
                                      </p:cBhvr>
                                      <p:tavLst>
                                        <p:tav tm="0">
                                          <p:val>
                                            <p:strVal val="0"/>
                                          </p:val>
                                        </p:tav>
                                        <p:tav tm="100000">
                                          <p:val>
                                            <p:strVal val="#ppt_h"/>
                                          </p:val>
                                        </p:tav>
                                      </p:tavLst>
                                    </p:anim>
                                  </p:childTnLst>
                                </p:cTn>
                              </p:par>
                            </p:childTnLst>
                          </p:cTn>
                        </p:par>
                        <p:par>
                          <p:cTn id="19" fill="hold">
                            <p:stCondLst>
                              <p:cond delay="750"/>
                            </p:stCondLst>
                            <p:childTnLst>
                              <p:par>
                                <p:cTn id="20" presetID="23" presetClass="entr" presetSubtype="16"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250"/>
                                        <p:tgtEl>
                                          <p:spTgt spid="30"/>
                                        </p:tgtEl>
                                        <p:attrNameLst>
                                          <p:attrName>ppt_w</p:attrName>
                                        </p:attrNameLst>
                                      </p:cBhvr>
                                      <p:tavLst>
                                        <p:tav tm="0">
                                          <p:val>
                                            <p:strVal val="0"/>
                                          </p:val>
                                        </p:tav>
                                        <p:tav tm="100000">
                                          <p:val>
                                            <p:strVal val="#ppt_w"/>
                                          </p:val>
                                        </p:tav>
                                      </p:tavLst>
                                    </p:anim>
                                    <p:anim calcmode="lin" valueType="num">
                                      <p:cBhvr additive="base">
                                        <p:cTn id="23" dur="250"/>
                                        <p:tgtEl>
                                          <p:spTgt spid="30"/>
                                        </p:tgtEl>
                                        <p:attrNameLst>
                                          <p:attrName>ppt_h</p:attrName>
                                        </p:attrNameLst>
                                      </p:cBhvr>
                                      <p:tavLst>
                                        <p:tav tm="0">
                                          <p:val>
                                            <p:strVal val="0"/>
                                          </p:val>
                                        </p:tav>
                                        <p:tav tm="100000">
                                          <p:val>
                                            <p:strVal val="#ppt_h"/>
                                          </p:val>
                                        </p:tav>
                                      </p:tavLst>
                                    </p:anim>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250"/>
                                        <p:tgtEl>
                                          <p:spTgt spid="29"/>
                                        </p:tgtEl>
                                        <p:attrNameLst>
                                          <p:attrName>ppt_w</p:attrName>
                                        </p:attrNameLst>
                                      </p:cBhvr>
                                      <p:tavLst>
                                        <p:tav tm="0">
                                          <p:val>
                                            <p:strVal val="0"/>
                                          </p:val>
                                        </p:tav>
                                        <p:tav tm="100000">
                                          <p:val>
                                            <p:strVal val="#ppt_w"/>
                                          </p:val>
                                        </p:tav>
                                      </p:tavLst>
                                    </p:anim>
                                    <p:anim calcmode="lin" valueType="num">
                                      <p:cBhvr additive="base">
                                        <p:cTn id="28" dur="250"/>
                                        <p:tgtEl>
                                          <p:spTgt spid="2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Slide">
  <p:cSld name="Cover Slide">
    <p:bg>
      <p:bgPr>
        <a:noFill/>
        <a:effectLst/>
      </p:bgPr>
    </p:bg>
    <p:spTree>
      <p:nvGrpSpPr>
        <p:cNvPr id="1" name="Shape 32"/>
        <p:cNvGrpSpPr/>
        <p:nvPr/>
      </p:nvGrpSpPr>
      <p:grpSpPr>
        <a:xfrm>
          <a:off x="0" y="0"/>
          <a:ext cx="0" cy="0"/>
          <a:chOff x="0" y="0"/>
          <a:chExt cx="0" cy="0"/>
        </a:xfrm>
      </p:grpSpPr>
      <p:pic>
        <p:nvPicPr>
          <p:cNvPr id="33" name="Google Shape;33;p51"/>
          <p:cNvPicPr preferRelativeResize="0"/>
          <p:nvPr/>
        </p:nvPicPr>
        <p:blipFill rotWithShape="1">
          <a:blip r:embed="rId2">
            <a:alphaModFix/>
          </a:blip>
          <a:srcRect/>
          <a:stretch/>
        </p:blipFill>
        <p:spPr>
          <a:xfrm>
            <a:off x="50" y="0"/>
            <a:ext cx="12191900" cy="6858000"/>
          </a:xfrm>
          <a:prstGeom prst="rect">
            <a:avLst/>
          </a:prstGeom>
          <a:noFill/>
          <a:ln>
            <a:noFill/>
          </a:ln>
        </p:spPr>
      </p:pic>
      <p:sp>
        <p:nvSpPr>
          <p:cNvPr id="34" name="Google Shape;34;p51"/>
          <p:cNvSpPr txBox="1">
            <a:spLocks noGrp="1"/>
          </p:cNvSpPr>
          <p:nvPr>
            <p:ph type="ctrTitle"/>
          </p:nvPr>
        </p:nvSpPr>
        <p:spPr>
          <a:xfrm>
            <a:off x="697706" y="2562224"/>
            <a:ext cx="10796588" cy="2347913"/>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rgbClr val="21A9C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1"/>
          <p:cNvSpPr txBox="1">
            <a:spLocks noGrp="1"/>
          </p:cNvSpPr>
          <p:nvPr>
            <p:ph type="subTitle" idx="1"/>
          </p:nvPr>
        </p:nvSpPr>
        <p:spPr>
          <a:xfrm>
            <a:off x="697706" y="5105399"/>
            <a:ext cx="10796588" cy="971551"/>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SzPts val="2400"/>
              <a:buNone/>
              <a:defRPr sz="2400">
                <a:solidFill>
                  <a:srgbClr val="39464A"/>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6" name="Google Shape;36;p51"/>
          <p:cNvPicPr preferRelativeResize="0"/>
          <p:nvPr/>
        </p:nvPicPr>
        <p:blipFill rotWithShape="1">
          <a:blip r:embed="rId3">
            <a:alphaModFix/>
          </a:blip>
          <a:srcRect/>
          <a:stretch/>
        </p:blipFill>
        <p:spPr>
          <a:xfrm>
            <a:off x="545361" y="508644"/>
            <a:ext cx="3810330" cy="10940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lide BUT">
  <p:cSld name="Cover Slide BUT">
    <p:bg>
      <p:bgPr>
        <a:blipFill>
          <a:blip r:embed="rId2">
            <a:alphaModFix/>
          </a:blip>
          <a:stretch>
            <a:fillRect/>
          </a:stretch>
        </a:blipFill>
        <a:effectLst/>
      </p:bgPr>
    </p:bg>
    <p:spTree>
      <p:nvGrpSpPr>
        <p:cNvPr id="1" name="Shape 37"/>
        <p:cNvGrpSpPr/>
        <p:nvPr/>
      </p:nvGrpSpPr>
      <p:grpSpPr>
        <a:xfrm>
          <a:off x="0" y="0"/>
          <a:ext cx="0" cy="0"/>
          <a:chOff x="0" y="0"/>
          <a:chExt cx="0" cy="0"/>
        </a:xfrm>
      </p:grpSpPr>
      <p:pic>
        <p:nvPicPr>
          <p:cNvPr id="38" name="Google Shape;38;p52"/>
          <p:cNvPicPr preferRelativeResize="0"/>
          <p:nvPr/>
        </p:nvPicPr>
        <p:blipFill rotWithShape="1">
          <a:blip r:embed="rId3">
            <a:alphaModFix/>
          </a:blip>
          <a:srcRect/>
          <a:stretch/>
        </p:blipFill>
        <p:spPr>
          <a:xfrm>
            <a:off x="1525" y="0"/>
            <a:ext cx="12188950" cy="6857999"/>
          </a:xfrm>
          <a:prstGeom prst="rect">
            <a:avLst/>
          </a:prstGeom>
          <a:noFill/>
          <a:ln>
            <a:noFill/>
          </a:ln>
        </p:spPr>
      </p:pic>
      <p:sp>
        <p:nvSpPr>
          <p:cNvPr id="39" name="Google Shape;39;p52"/>
          <p:cNvSpPr txBox="1">
            <a:spLocks noGrp="1"/>
          </p:cNvSpPr>
          <p:nvPr>
            <p:ph type="ctrTitle"/>
          </p:nvPr>
        </p:nvSpPr>
        <p:spPr>
          <a:xfrm>
            <a:off x="895149" y="3794257"/>
            <a:ext cx="7642460" cy="2624672"/>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21A9C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2"/>
          <p:cNvSpPr txBox="1">
            <a:spLocks noGrp="1"/>
          </p:cNvSpPr>
          <p:nvPr>
            <p:ph type="subTitle" idx="1"/>
          </p:nvPr>
        </p:nvSpPr>
        <p:spPr>
          <a:xfrm>
            <a:off x="895149" y="2759384"/>
            <a:ext cx="4882564" cy="1034873"/>
          </a:xfrm>
          <a:prstGeom prst="rect">
            <a:avLst/>
          </a:prstGeom>
          <a:noFill/>
          <a:ln>
            <a:noFill/>
          </a:ln>
        </p:spPr>
        <p:txBody>
          <a:bodyPr spcFirstLastPara="1" wrap="square" lIns="0" tIns="0" rIns="0" bIns="0" anchor="ctr" anchorCtr="0">
            <a:normAutofit/>
          </a:bodyPr>
          <a:lstStyle>
            <a:lvl1pPr lvl="0" algn="l">
              <a:lnSpc>
                <a:spcPct val="90000"/>
              </a:lnSpc>
              <a:spcBef>
                <a:spcPts val="1000"/>
              </a:spcBef>
              <a:spcAft>
                <a:spcPts val="0"/>
              </a:spcAft>
              <a:buSzPts val="2400"/>
              <a:buNone/>
              <a:defRPr sz="2400">
                <a:solidFill>
                  <a:srgbClr val="39464A"/>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1" name="Google Shape;41;p52"/>
          <p:cNvPicPr preferRelativeResize="0"/>
          <p:nvPr/>
        </p:nvPicPr>
        <p:blipFill rotWithShape="1">
          <a:blip r:embed="rId4">
            <a:alphaModFix/>
          </a:blip>
          <a:srcRect/>
          <a:stretch/>
        </p:blipFill>
        <p:spPr>
          <a:xfrm>
            <a:off x="9041146" y="634882"/>
            <a:ext cx="2453146" cy="784343"/>
          </a:xfrm>
          <a:prstGeom prst="rect">
            <a:avLst/>
          </a:prstGeom>
          <a:noFill/>
          <a:ln>
            <a:noFill/>
          </a:ln>
        </p:spPr>
      </p:pic>
      <p:pic>
        <p:nvPicPr>
          <p:cNvPr id="42" name="Google Shape;42;p52"/>
          <p:cNvPicPr preferRelativeResize="0"/>
          <p:nvPr/>
        </p:nvPicPr>
        <p:blipFill rotWithShape="1">
          <a:blip r:embed="rId5">
            <a:alphaModFix/>
          </a:blip>
          <a:srcRect/>
          <a:stretch/>
        </p:blipFill>
        <p:spPr>
          <a:xfrm>
            <a:off x="545361" y="508644"/>
            <a:ext cx="3810330" cy="10940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Slide" type="secHead">
  <p:cSld name="SECTION_HEADER">
    <p:bg>
      <p:bgPr>
        <a:noFill/>
        <a:effectLst/>
      </p:bgPr>
    </p:bg>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466725" y="365126"/>
            <a:ext cx="11258550" cy="3419474"/>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3"/>
          <p:cNvSpPr txBox="1">
            <a:spLocks noGrp="1"/>
          </p:cNvSpPr>
          <p:nvPr>
            <p:ph type="body" idx="1"/>
          </p:nvPr>
        </p:nvSpPr>
        <p:spPr>
          <a:xfrm>
            <a:off x="466725" y="3975101"/>
            <a:ext cx="11258550" cy="1809750"/>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E9293"/>
                </a:solidFill>
              </a:defRPr>
            </a:lvl2pPr>
            <a:lvl3pPr marL="1371600" lvl="2" indent="-228600" algn="l">
              <a:lnSpc>
                <a:spcPct val="90000"/>
              </a:lnSpc>
              <a:spcBef>
                <a:spcPts val="500"/>
              </a:spcBef>
              <a:spcAft>
                <a:spcPts val="0"/>
              </a:spcAft>
              <a:buSzPts val="1800"/>
              <a:buNone/>
              <a:defRPr sz="1800">
                <a:solidFill>
                  <a:srgbClr val="8E9293"/>
                </a:solidFill>
              </a:defRPr>
            </a:lvl3pPr>
            <a:lvl4pPr marL="1828800" lvl="3" indent="-228600" algn="l">
              <a:lnSpc>
                <a:spcPct val="90000"/>
              </a:lnSpc>
              <a:spcBef>
                <a:spcPts val="500"/>
              </a:spcBef>
              <a:spcAft>
                <a:spcPts val="0"/>
              </a:spcAft>
              <a:buSzPts val="1600"/>
              <a:buNone/>
              <a:defRPr sz="1600">
                <a:solidFill>
                  <a:srgbClr val="8E9293"/>
                </a:solidFill>
              </a:defRPr>
            </a:lvl4pPr>
            <a:lvl5pPr marL="2286000" lvl="4" indent="-228600" algn="l">
              <a:lnSpc>
                <a:spcPct val="90000"/>
              </a:lnSpc>
              <a:spcBef>
                <a:spcPts val="500"/>
              </a:spcBef>
              <a:spcAft>
                <a:spcPts val="0"/>
              </a:spcAft>
              <a:buSzPts val="1600"/>
              <a:buNone/>
              <a:defRPr sz="1600">
                <a:solidFill>
                  <a:srgbClr val="8E9293"/>
                </a:solidFill>
              </a:defRPr>
            </a:lvl5pPr>
            <a:lvl6pPr marL="2743200" lvl="5" indent="-228600" algn="l">
              <a:lnSpc>
                <a:spcPct val="90000"/>
              </a:lnSpc>
              <a:spcBef>
                <a:spcPts val="500"/>
              </a:spcBef>
              <a:spcAft>
                <a:spcPts val="0"/>
              </a:spcAft>
              <a:buClr>
                <a:srgbClr val="8E9293"/>
              </a:buClr>
              <a:buSzPts val="1600"/>
              <a:buNone/>
              <a:defRPr sz="1600">
                <a:solidFill>
                  <a:srgbClr val="8E9293"/>
                </a:solidFill>
              </a:defRPr>
            </a:lvl6pPr>
            <a:lvl7pPr marL="3200400" lvl="6" indent="-228600" algn="l">
              <a:lnSpc>
                <a:spcPct val="90000"/>
              </a:lnSpc>
              <a:spcBef>
                <a:spcPts val="500"/>
              </a:spcBef>
              <a:spcAft>
                <a:spcPts val="0"/>
              </a:spcAft>
              <a:buClr>
                <a:srgbClr val="8E9293"/>
              </a:buClr>
              <a:buSzPts val="1600"/>
              <a:buNone/>
              <a:defRPr sz="1600">
                <a:solidFill>
                  <a:srgbClr val="8E9293"/>
                </a:solidFill>
              </a:defRPr>
            </a:lvl7pPr>
            <a:lvl8pPr marL="3657600" lvl="7" indent="-228600" algn="l">
              <a:lnSpc>
                <a:spcPct val="90000"/>
              </a:lnSpc>
              <a:spcBef>
                <a:spcPts val="500"/>
              </a:spcBef>
              <a:spcAft>
                <a:spcPts val="0"/>
              </a:spcAft>
              <a:buClr>
                <a:srgbClr val="8E9293"/>
              </a:buClr>
              <a:buSzPts val="1600"/>
              <a:buNone/>
              <a:defRPr sz="1600">
                <a:solidFill>
                  <a:srgbClr val="8E9293"/>
                </a:solidFill>
              </a:defRPr>
            </a:lvl8pPr>
            <a:lvl9pPr marL="4114800" lvl="8" indent="-228600" algn="l">
              <a:lnSpc>
                <a:spcPct val="90000"/>
              </a:lnSpc>
              <a:spcBef>
                <a:spcPts val="500"/>
              </a:spcBef>
              <a:spcAft>
                <a:spcPts val="0"/>
              </a:spcAft>
              <a:buClr>
                <a:srgbClr val="8E9293"/>
              </a:buClr>
              <a:buSzPts val="1600"/>
              <a:buNone/>
              <a:defRPr sz="1600">
                <a:solidFill>
                  <a:srgbClr val="8E9293"/>
                </a:solidFill>
              </a:defRPr>
            </a:lvl9pPr>
          </a:lstStyle>
          <a:p>
            <a:endParaRPr/>
          </a:p>
        </p:txBody>
      </p:sp>
      <p:pic>
        <p:nvPicPr>
          <p:cNvPr id="46" name="Google Shape;46;p53"/>
          <p:cNvPicPr preferRelativeResize="0"/>
          <p:nvPr/>
        </p:nvPicPr>
        <p:blipFill rotWithShape="1">
          <a:blip r:embed="rId2">
            <a:alphaModFix/>
          </a:blip>
          <a:srcRect/>
          <a:stretch/>
        </p:blipFill>
        <p:spPr>
          <a:xfrm>
            <a:off x="277539" y="6423535"/>
            <a:ext cx="1661620" cy="21221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MU 01">
  <p:cSld name="Image MU 01">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lvl1pPr marL="0" lvl="0" indent="0" algn="r">
              <a:spcBef>
                <a:spcPts val="0"/>
              </a:spcBef>
              <a:buNone/>
              <a:defRPr sz="1200" b="1">
                <a:solidFill>
                  <a:schemeClr val="lt1"/>
                </a:solidFill>
                <a:latin typeface="Arial"/>
                <a:ea typeface="Arial"/>
                <a:cs typeface="Arial"/>
                <a:sym typeface="Arial"/>
              </a:defRPr>
            </a:lvl1pPr>
            <a:lvl2pPr marL="0" lvl="1" indent="0" algn="r">
              <a:spcBef>
                <a:spcPts val="0"/>
              </a:spcBef>
              <a:buNone/>
              <a:defRPr sz="1200" b="1">
                <a:solidFill>
                  <a:schemeClr val="lt1"/>
                </a:solidFill>
                <a:latin typeface="Arial"/>
                <a:ea typeface="Arial"/>
                <a:cs typeface="Arial"/>
                <a:sym typeface="Arial"/>
              </a:defRPr>
            </a:lvl2pPr>
            <a:lvl3pPr marL="0" lvl="2" indent="0" algn="r">
              <a:spcBef>
                <a:spcPts val="0"/>
              </a:spcBef>
              <a:buNone/>
              <a:defRPr sz="1200" b="1">
                <a:solidFill>
                  <a:schemeClr val="lt1"/>
                </a:solidFill>
                <a:latin typeface="Arial"/>
                <a:ea typeface="Arial"/>
                <a:cs typeface="Arial"/>
                <a:sym typeface="Arial"/>
              </a:defRPr>
            </a:lvl3pPr>
            <a:lvl4pPr marL="0" lvl="3" indent="0" algn="r">
              <a:spcBef>
                <a:spcPts val="0"/>
              </a:spcBef>
              <a:buNone/>
              <a:defRPr sz="1200" b="1">
                <a:solidFill>
                  <a:schemeClr val="lt1"/>
                </a:solidFill>
                <a:latin typeface="Arial"/>
                <a:ea typeface="Arial"/>
                <a:cs typeface="Arial"/>
                <a:sym typeface="Arial"/>
              </a:defRPr>
            </a:lvl4pPr>
            <a:lvl5pPr marL="0" lvl="4" indent="0" algn="r">
              <a:spcBef>
                <a:spcPts val="0"/>
              </a:spcBef>
              <a:buNone/>
              <a:defRPr sz="1200" b="1">
                <a:solidFill>
                  <a:schemeClr val="lt1"/>
                </a:solidFill>
                <a:latin typeface="Arial"/>
                <a:ea typeface="Arial"/>
                <a:cs typeface="Arial"/>
                <a:sym typeface="Arial"/>
              </a:defRPr>
            </a:lvl5pPr>
            <a:lvl6pPr marL="0" lvl="5" indent="0" algn="r">
              <a:spcBef>
                <a:spcPts val="0"/>
              </a:spcBef>
              <a:buNone/>
              <a:defRPr sz="1200" b="1">
                <a:solidFill>
                  <a:schemeClr val="lt1"/>
                </a:solidFill>
                <a:latin typeface="Arial"/>
                <a:ea typeface="Arial"/>
                <a:cs typeface="Arial"/>
                <a:sym typeface="Arial"/>
              </a:defRPr>
            </a:lvl6pPr>
            <a:lvl7pPr marL="0" lvl="6" indent="0" algn="r">
              <a:spcBef>
                <a:spcPts val="0"/>
              </a:spcBef>
              <a:buNone/>
              <a:defRPr sz="1200" b="1">
                <a:solidFill>
                  <a:schemeClr val="lt1"/>
                </a:solidFill>
                <a:latin typeface="Arial"/>
                <a:ea typeface="Arial"/>
                <a:cs typeface="Arial"/>
                <a:sym typeface="Arial"/>
              </a:defRPr>
            </a:lvl7pPr>
            <a:lvl8pPr marL="0" lvl="7" indent="0" algn="r">
              <a:spcBef>
                <a:spcPts val="0"/>
              </a:spcBef>
              <a:buNone/>
              <a:defRPr sz="1200" b="1">
                <a:solidFill>
                  <a:schemeClr val="lt1"/>
                </a:solidFill>
                <a:latin typeface="Arial"/>
                <a:ea typeface="Arial"/>
                <a:cs typeface="Arial"/>
                <a:sym typeface="Arial"/>
              </a:defRPr>
            </a:lvl8pPr>
            <a:lvl9pPr marL="0" lvl="8" indent="0" algn="r">
              <a:spcBef>
                <a:spcPts val="0"/>
              </a:spcBef>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54"/>
          <p:cNvSpPr txBox="1">
            <a:spLocks noGrp="1"/>
          </p:cNvSpPr>
          <p:nvPr>
            <p:ph type="body" idx="1"/>
          </p:nvPr>
        </p:nvSpPr>
        <p:spPr>
          <a:xfrm>
            <a:off x="419100" y="2752825"/>
            <a:ext cx="2911241" cy="2685875"/>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SzPts val="2200"/>
              <a:buNone/>
              <a:defRPr sz="2200" b="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54"/>
          <p:cNvPicPr preferRelativeResize="0"/>
          <p:nvPr/>
        </p:nvPicPr>
        <p:blipFill rotWithShape="1">
          <a:blip r:embed="rId3">
            <a:alphaModFix/>
          </a:blip>
          <a:srcRect/>
          <a:stretch/>
        </p:blipFill>
        <p:spPr>
          <a:xfrm>
            <a:off x="4511531" y="941772"/>
            <a:ext cx="705133" cy="704925"/>
          </a:xfrm>
          <a:prstGeom prst="rect">
            <a:avLst/>
          </a:prstGeom>
          <a:noFill/>
          <a:ln>
            <a:noFill/>
          </a:ln>
        </p:spPr>
      </p:pic>
      <p:pic>
        <p:nvPicPr>
          <p:cNvPr id="51" name="Google Shape;51;p54"/>
          <p:cNvPicPr preferRelativeResize="0"/>
          <p:nvPr/>
        </p:nvPicPr>
        <p:blipFill rotWithShape="1">
          <a:blip r:embed="rId4">
            <a:alphaModFix/>
          </a:blip>
          <a:srcRect/>
          <a:stretch/>
        </p:blipFill>
        <p:spPr>
          <a:xfrm>
            <a:off x="9381526" y="3743299"/>
            <a:ext cx="654514" cy="704925"/>
          </a:xfrm>
          <a:prstGeom prst="rect">
            <a:avLst/>
          </a:prstGeom>
          <a:noFill/>
          <a:ln>
            <a:noFill/>
          </a:ln>
        </p:spPr>
      </p:pic>
      <p:pic>
        <p:nvPicPr>
          <p:cNvPr id="52" name="Google Shape;52;p54"/>
          <p:cNvPicPr preferRelativeResize="0"/>
          <p:nvPr/>
        </p:nvPicPr>
        <p:blipFill rotWithShape="1">
          <a:blip r:embed="rId5">
            <a:alphaModFix/>
          </a:blip>
          <a:srcRect/>
          <a:stretch/>
        </p:blipFill>
        <p:spPr>
          <a:xfrm>
            <a:off x="4452440" y="3752924"/>
            <a:ext cx="823313" cy="597410"/>
          </a:xfrm>
          <a:prstGeom prst="rect">
            <a:avLst/>
          </a:prstGeom>
          <a:noFill/>
          <a:ln>
            <a:noFill/>
          </a:ln>
        </p:spPr>
      </p:pic>
      <p:pic>
        <p:nvPicPr>
          <p:cNvPr id="53" name="Google Shape;53;p54"/>
          <p:cNvPicPr preferRelativeResize="0"/>
          <p:nvPr/>
        </p:nvPicPr>
        <p:blipFill rotWithShape="1">
          <a:blip r:embed="rId6">
            <a:alphaModFix/>
          </a:blip>
          <a:srcRect/>
          <a:stretch/>
        </p:blipFill>
        <p:spPr>
          <a:xfrm>
            <a:off x="6992185" y="5217319"/>
            <a:ext cx="470509" cy="704925"/>
          </a:xfrm>
          <a:prstGeom prst="rect">
            <a:avLst/>
          </a:prstGeom>
          <a:noFill/>
          <a:ln>
            <a:noFill/>
          </a:ln>
        </p:spPr>
      </p:pic>
      <p:pic>
        <p:nvPicPr>
          <p:cNvPr id="54" name="Google Shape;54;p54"/>
          <p:cNvPicPr preferRelativeResize="0"/>
          <p:nvPr/>
        </p:nvPicPr>
        <p:blipFill rotWithShape="1">
          <a:blip r:embed="rId7">
            <a:alphaModFix/>
          </a:blip>
          <a:srcRect/>
          <a:stretch/>
        </p:blipFill>
        <p:spPr>
          <a:xfrm>
            <a:off x="6824111" y="2501473"/>
            <a:ext cx="806659" cy="5027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250"/>
                                        <p:tgtEl>
                                          <p:spTgt spid="50"/>
                                        </p:tgtEl>
                                        <p:attrNameLst>
                                          <p:attrName>ppt_w</p:attrName>
                                        </p:attrNameLst>
                                      </p:cBhvr>
                                      <p:tavLst>
                                        <p:tav tm="0">
                                          <p:val>
                                            <p:strVal val="0"/>
                                          </p:val>
                                        </p:tav>
                                        <p:tav tm="100000">
                                          <p:val>
                                            <p:strVal val="#ppt_w"/>
                                          </p:val>
                                        </p:tav>
                                      </p:tavLst>
                                    </p:anim>
                                    <p:anim calcmode="lin" valueType="num">
                                      <p:cBhvr additive="base">
                                        <p:cTn id="8" dur="250"/>
                                        <p:tgtEl>
                                          <p:spTgt spid="50"/>
                                        </p:tgtEl>
                                        <p:attrNameLst>
                                          <p:attrName>ppt_h</p:attrName>
                                        </p:attrNameLst>
                                      </p:cBhvr>
                                      <p:tavLst>
                                        <p:tav tm="0">
                                          <p:val>
                                            <p:strVal val="0"/>
                                          </p:val>
                                        </p:tav>
                                        <p:tav tm="100000">
                                          <p:val>
                                            <p:strVal val="#ppt_h"/>
                                          </p:val>
                                        </p:tav>
                                      </p:tavLst>
                                    </p:anim>
                                  </p:childTnLst>
                                </p:cTn>
                              </p:par>
                            </p:childTnLst>
                          </p:cTn>
                        </p:par>
                        <p:par>
                          <p:cTn id="9" fill="hold">
                            <p:stCondLst>
                              <p:cond delay="250"/>
                            </p:stCondLst>
                            <p:childTnLst>
                              <p:par>
                                <p:cTn id="10" presetID="23" presetClass="entr" presetSubtype="16"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250"/>
                                        <p:tgtEl>
                                          <p:spTgt spid="54"/>
                                        </p:tgtEl>
                                        <p:attrNameLst>
                                          <p:attrName>ppt_w</p:attrName>
                                        </p:attrNameLst>
                                      </p:cBhvr>
                                      <p:tavLst>
                                        <p:tav tm="0">
                                          <p:val>
                                            <p:strVal val="0"/>
                                          </p:val>
                                        </p:tav>
                                        <p:tav tm="100000">
                                          <p:val>
                                            <p:strVal val="#ppt_w"/>
                                          </p:val>
                                        </p:tav>
                                      </p:tavLst>
                                    </p:anim>
                                    <p:anim calcmode="lin" valueType="num">
                                      <p:cBhvr additive="base">
                                        <p:cTn id="13" dur="250"/>
                                        <p:tgtEl>
                                          <p:spTgt spid="54"/>
                                        </p:tgtEl>
                                        <p:attrNameLst>
                                          <p:attrName>ppt_h</p:attrName>
                                        </p:attrNameLst>
                                      </p:cBhvr>
                                      <p:tavLst>
                                        <p:tav tm="0">
                                          <p:val>
                                            <p:strVal val="0"/>
                                          </p:val>
                                        </p:tav>
                                        <p:tav tm="100000">
                                          <p:val>
                                            <p:strVal val="#ppt_h"/>
                                          </p:val>
                                        </p:tav>
                                      </p:tavLst>
                                    </p:anim>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250"/>
                                        <p:tgtEl>
                                          <p:spTgt spid="51"/>
                                        </p:tgtEl>
                                        <p:attrNameLst>
                                          <p:attrName>ppt_w</p:attrName>
                                        </p:attrNameLst>
                                      </p:cBhvr>
                                      <p:tavLst>
                                        <p:tav tm="0">
                                          <p:val>
                                            <p:strVal val="0"/>
                                          </p:val>
                                        </p:tav>
                                        <p:tav tm="100000">
                                          <p:val>
                                            <p:strVal val="#ppt_w"/>
                                          </p:val>
                                        </p:tav>
                                      </p:tavLst>
                                    </p:anim>
                                    <p:anim calcmode="lin" valueType="num">
                                      <p:cBhvr additive="base">
                                        <p:cTn id="18" dur="250"/>
                                        <p:tgtEl>
                                          <p:spTgt spid="51"/>
                                        </p:tgtEl>
                                        <p:attrNameLst>
                                          <p:attrName>ppt_h</p:attrName>
                                        </p:attrNameLst>
                                      </p:cBhvr>
                                      <p:tavLst>
                                        <p:tav tm="0">
                                          <p:val>
                                            <p:strVal val="0"/>
                                          </p:val>
                                        </p:tav>
                                        <p:tav tm="100000">
                                          <p:val>
                                            <p:strVal val="#ppt_h"/>
                                          </p:val>
                                        </p:tav>
                                      </p:tavLst>
                                    </p:anim>
                                  </p:childTnLst>
                                </p:cTn>
                              </p:par>
                            </p:childTnLst>
                          </p:cTn>
                        </p:par>
                        <p:par>
                          <p:cTn id="19" fill="hold">
                            <p:stCondLst>
                              <p:cond delay="750"/>
                            </p:stCondLst>
                            <p:childTnLst>
                              <p:par>
                                <p:cTn id="20" presetID="23" presetClass="entr" presetSubtype="16"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250"/>
                                        <p:tgtEl>
                                          <p:spTgt spid="53"/>
                                        </p:tgtEl>
                                        <p:attrNameLst>
                                          <p:attrName>ppt_w</p:attrName>
                                        </p:attrNameLst>
                                      </p:cBhvr>
                                      <p:tavLst>
                                        <p:tav tm="0">
                                          <p:val>
                                            <p:strVal val="0"/>
                                          </p:val>
                                        </p:tav>
                                        <p:tav tm="100000">
                                          <p:val>
                                            <p:strVal val="#ppt_w"/>
                                          </p:val>
                                        </p:tav>
                                      </p:tavLst>
                                    </p:anim>
                                    <p:anim calcmode="lin" valueType="num">
                                      <p:cBhvr additive="base">
                                        <p:cTn id="23" dur="250"/>
                                        <p:tgtEl>
                                          <p:spTgt spid="53"/>
                                        </p:tgtEl>
                                        <p:attrNameLst>
                                          <p:attrName>ppt_h</p:attrName>
                                        </p:attrNameLst>
                                      </p:cBhvr>
                                      <p:tavLst>
                                        <p:tav tm="0">
                                          <p:val>
                                            <p:strVal val="0"/>
                                          </p:val>
                                        </p:tav>
                                        <p:tav tm="100000">
                                          <p:val>
                                            <p:strVal val="#ppt_h"/>
                                          </p:val>
                                        </p:tav>
                                      </p:tavLst>
                                    </p:anim>
                                  </p:childTnLst>
                                </p:cTn>
                              </p:par>
                            </p:childTnLst>
                          </p:cTn>
                        </p:par>
                        <p:par>
                          <p:cTn id="24" fill="hold">
                            <p:stCondLst>
                              <p:cond delay="1000"/>
                            </p:stCondLst>
                            <p:childTnLst>
                              <p:par>
                                <p:cTn id="25" presetID="23" presetClass="entr" presetSubtype="16"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250"/>
                                        <p:tgtEl>
                                          <p:spTgt spid="52"/>
                                        </p:tgtEl>
                                        <p:attrNameLst>
                                          <p:attrName>ppt_w</p:attrName>
                                        </p:attrNameLst>
                                      </p:cBhvr>
                                      <p:tavLst>
                                        <p:tav tm="0">
                                          <p:val>
                                            <p:strVal val="0"/>
                                          </p:val>
                                        </p:tav>
                                        <p:tav tm="100000">
                                          <p:val>
                                            <p:strVal val="#ppt_w"/>
                                          </p:val>
                                        </p:tav>
                                      </p:tavLst>
                                    </p:anim>
                                    <p:anim calcmode="lin" valueType="num">
                                      <p:cBhvr additive="base">
                                        <p:cTn id="28" dur="250"/>
                                        <p:tgtEl>
                                          <p:spTgt spid="5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BUT 01">
  <p:cSld name="Image BUT 01">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55"/>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lvl1pPr marL="0" lvl="0" indent="0" algn="r">
              <a:spcBef>
                <a:spcPts val="0"/>
              </a:spcBef>
              <a:buNone/>
              <a:defRPr sz="1200" b="1">
                <a:solidFill>
                  <a:schemeClr val="lt1"/>
                </a:solidFill>
                <a:latin typeface="Arial"/>
                <a:ea typeface="Arial"/>
                <a:cs typeface="Arial"/>
                <a:sym typeface="Arial"/>
              </a:defRPr>
            </a:lvl1pPr>
            <a:lvl2pPr marL="0" lvl="1" indent="0" algn="r">
              <a:spcBef>
                <a:spcPts val="0"/>
              </a:spcBef>
              <a:buNone/>
              <a:defRPr sz="1200" b="1">
                <a:solidFill>
                  <a:schemeClr val="lt1"/>
                </a:solidFill>
                <a:latin typeface="Arial"/>
                <a:ea typeface="Arial"/>
                <a:cs typeface="Arial"/>
                <a:sym typeface="Arial"/>
              </a:defRPr>
            </a:lvl2pPr>
            <a:lvl3pPr marL="0" lvl="2" indent="0" algn="r">
              <a:spcBef>
                <a:spcPts val="0"/>
              </a:spcBef>
              <a:buNone/>
              <a:defRPr sz="1200" b="1">
                <a:solidFill>
                  <a:schemeClr val="lt1"/>
                </a:solidFill>
                <a:latin typeface="Arial"/>
                <a:ea typeface="Arial"/>
                <a:cs typeface="Arial"/>
                <a:sym typeface="Arial"/>
              </a:defRPr>
            </a:lvl3pPr>
            <a:lvl4pPr marL="0" lvl="3" indent="0" algn="r">
              <a:spcBef>
                <a:spcPts val="0"/>
              </a:spcBef>
              <a:buNone/>
              <a:defRPr sz="1200" b="1">
                <a:solidFill>
                  <a:schemeClr val="lt1"/>
                </a:solidFill>
                <a:latin typeface="Arial"/>
                <a:ea typeface="Arial"/>
                <a:cs typeface="Arial"/>
                <a:sym typeface="Arial"/>
              </a:defRPr>
            </a:lvl4pPr>
            <a:lvl5pPr marL="0" lvl="4" indent="0" algn="r">
              <a:spcBef>
                <a:spcPts val="0"/>
              </a:spcBef>
              <a:buNone/>
              <a:defRPr sz="1200" b="1">
                <a:solidFill>
                  <a:schemeClr val="lt1"/>
                </a:solidFill>
                <a:latin typeface="Arial"/>
                <a:ea typeface="Arial"/>
                <a:cs typeface="Arial"/>
                <a:sym typeface="Arial"/>
              </a:defRPr>
            </a:lvl5pPr>
            <a:lvl6pPr marL="0" lvl="5" indent="0" algn="r">
              <a:spcBef>
                <a:spcPts val="0"/>
              </a:spcBef>
              <a:buNone/>
              <a:defRPr sz="1200" b="1">
                <a:solidFill>
                  <a:schemeClr val="lt1"/>
                </a:solidFill>
                <a:latin typeface="Arial"/>
                <a:ea typeface="Arial"/>
                <a:cs typeface="Arial"/>
                <a:sym typeface="Arial"/>
              </a:defRPr>
            </a:lvl6pPr>
            <a:lvl7pPr marL="0" lvl="6" indent="0" algn="r">
              <a:spcBef>
                <a:spcPts val="0"/>
              </a:spcBef>
              <a:buNone/>
              <a:defRPr sz="1200" b="1">
                <a:solidFill>
                  <a:schemeClr val="lt1"/>
                </a:solidFill>
                <a:latin typeface="Arial"/>
                <a:ea typeface="Arial"/>
                <a:cs typeface="Arial"/>
                <a:sym typeface="Arial"/>
              </a:defRPr>
            </a:lvl7pPr>
            <a:lvl8pPr marL="0" lvl="7" indent="0" algn="r">
              <a:spcBef>
                <a:spcPts val="0"/>
              </a:spcBef>
              <a:buNone/>
              <a:defRPr sz="1200" b="1">
                <a:solidFill>
                  <a:schemeClr val="lt1"/>
                </a:solidFill>
                <a:latin typeface="Arial"/>
                <a:ea typeface="Arial"/>
                <a:cs typeface="Arial"/>
                <a:sym typeface="Arial"/>
              </a:defRPr>
            </a:lvl8pPr>
            <a:lvl9pPr marL="0" lvl="8" indent="0" algn="r">
              <a:spcBef>
                <a:spcPts val="0"/>
              </a:spcBef>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55"/>
          <p:cNvSpPr txBox="1">
            <a:spLocks noGrp="1"/>
          </p:cNvSpPr>
          <p:nvPr>
            <p:ph type="body" idx="1"/>
          </p:nvPr>
        </p:nvSpPr>
        <p:spPr>
          <a:xfrm>
            <a:off x="419100" y="2752825"/>
            <a:ext cx="2911241" cy="2685875"/>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SzPts val="2200"/>
              <a:buNone/>
              <a:defRPr sz="2200" b="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55"/>
          <p:cNvPicPr preferRelativeResize="0"/>
          <p:nvPr/>
        </p:nvPicPr>
        <p:blipFill rotWithShape="1">
          <a:blip r:embed="rId3">
            <a:alphaModFix/>
          </a:blip>
          <a:srcRect/>
          <a:stretch/>
        </p:blipFill>
        <p:spPr>
          <a:xfrm>
            <a:off x="9381526" y="3743299"/>
            <a:ext cx="654514" cy="704925"/>
          </a:xfrm>
          <a:prstGeom prst="rect">
            <a:avLst/>
          </a:prstGeom>
          <a:noFill/>
          <a:ln>
            <a:noFill/>
          </a:ln>
        </p:spPr>
      </p:pic>
      <p:pic>
        <p:nvPicPr>
          <p:cNvPr id="59" name="Google Shape;59;p55"/>
          <p:cNvPicPr preferRelativeResize="0"/>
          <p:nvPr/>
        </p:nvPicPr>
        <p:blipFill rotWithShape="1">
          <a:blip r:embed="rId4">
            <a:alphaModFix/>
          </a:blip>
          <a:srcRect/>
          <a:stretch/>
        </p:blipFill>
        <p:spPr>
          <a:xfrm>
            <a:off x="4474611" y="1079073"/>
            <a:ext cx="806659" cy="5027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250"/>
                                        <p:tgtEl>
                                          <p:spTgt spid="59"/>
                                        </p:tgtEl>
                                        <p:attrNameLst>
                                          <p:attrName>ppt_w</p:attrName>
                                        </p:attrNameLst>
                                      </p:cBhvr>
                                      <p:tavLst>
                                        <p:tav tm="0">
                                          <p:val>
                                            <p:strVal val="0"/>
                                          </p:val>
                                        </p:tav>
                                        <p:tav tm="100000">
                                          <p:val>
                                            <p:strVal val="#ppt_w"/>
                                          </p:val>
                                        </p:tav>
                                      </p:tavLst>
                                    </p:anim>
                                    <p:anim calcmode="lin" valueType="num">
                                      <p:cBhvr additive="base">
                                        <p:cTn id="8" dur="250"/>
                                        <p:tgtEl>
                                          <p:spTgt spid="59"/>
                                        </p:tgtEl>
                                        <p:attrNameLst>
                                          <p:attrName>ppt_h</p:attrName>
                                        </p:attrNameLst>
                                      </p:cBhvr>
                                      <p:tavLst>
                                        <p:tav tm="0">
                                          <p:val>
                                            <p:strVal val="0"/>
                                          </p:val>
                                        </p:tav>
                                        <p:tav tm="100000">
                                          <p:val>
                                            <p:strVal val="#ppt_h"/>
                                          </p:val>
                                        </p:tav>
                                      </p:tavLst>
                                    </p:anim>
                                  </p:childTnLst>
                                </p:cTn>
                              </p:par>
                            </p:childTnLst>
                          </p:cTn>
                        </p:par>
                        <p:par>
                          <p:cTn id="9" fill="hold">
                            <p:stCondLst>
                              <p:cond delay="250"/>
                            </p:stCondLst>
                            <p:childTnLst>
                              <p:par>
                                <p:cTn id="10" presetID="23" presetClass="entr" presetSubtype="16"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p:tgtEl>
                                          <p:spTgt spid="58"/>
                                        </p:tgtEl>
                                        <p:attrNameLst>
                                          <p:attrName>ppt_w</p:attrName>
                                        </p:attrNameLst>
                                      </p:cBhvr>
                                      <p:tavLst>
                                        <p:tav tm="0">
                                          <p:val>
                                            <p:strVal val="0"/>
                                          </p:val>
                                        </p:tav>
                                        <p:tav tm="100000">
                                          <p:val>
                                            <p:strVal val="#ppt_w"/>
                                          </p:val>
                                        </p:tav>
                                      </p:tavLst>
                                    </p:anim>
                                    <p:anim calcmode="lin" valueType="num">
                                      <p:cBhvr additive="base">
                                        <p:cTn id="13" dur="250"/>
                                        <p:tgtEl>
                                          <p:spTgt spid="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BUT 02">
  <p:cSld name="Image BUT 02">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56"/>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lvl1pPr marL="0" lvl="0" indent="0" algn="r">
              <a:spcBef>
                <a:spcPts val="0"/>
              </a:spcBef>
              <a:buNone/>
              <a:defRPr sz="1200" b="1">
                <a:solidFill>
                  <a:schemeClr val="lt1"/>
                </a:solidFill>
                <a:latin typeface="Arial"/>
                <a:ea typeface="Arial"/>
                <a:cs typeface="Arial"/>
                <a:sym typeface="Arial"/>
              </a:defRPr>
            </a:lvl1pPr>
            <a:lvl2pPr marL="0" lvl="1" indent="0" algn="r">
              <a:spcBef>
                <a:spcPts val="0"/>
              </a:spcBef>
              <a:buNone/>
              <a:defRPr sz="1200" b="1">
                <a:solidFill>
                  <a:schemeClr val="lt1"/>
                </a:solidFill>
                <a:latin typeface="Arial"/>
                <a:ea typeface="Arial"/>
                <a:cs typeface="Arial"/>
                <a:sym typeface="Arial"/>
              </a:defRPr>
            </a:lvl2pPr>
            <a:lvl3pPr marL="0" lvl="2" indent="0" algn="r">
              <a:spcBef>
                <a:spcPts val="0"/>
              </a:spcBef>
              <a:buNone/>
              <a:defRPr sz="1200" b="1">
                <a:solidFill>
                  <a:schemeClr val="lt1"/>
                </a:solidFill>
                <a:latin typeface="Arial"/>
                <a:ea typeface="Arial"/>
                <a:cs typeface="Arial"/>
                <a:sym typeface="Arial"/>
              </a:defRPr>
            </a:lvl3pPr>
            <a:lvl4pPr marL="0" lvl="3" indent="0" algn="r">
              <a:spcBef>
                <a:spcPts val="0"/>
              </a:spcBef>
              <a:buNone/>
              <a:defRPr sz="1200" b="1">
                <a:solidFill>
                  <a:schemeClr val="lt1"/>
                </a:solidFill>
                <a:latin typeface="Arial"/>
                <a:ea typeface="Arial"/>
                <a:cs typeface="Arial"/>
                <a:sym typeface="Arial"/>
              </a:defRPr>
            </a:lvl4pPr>
            <a:lvl5pPr marL="0" lvl="4" indent="0" algn="r">
              <a:spcBef>
                <a:spcPts val="0"/>
              </a:spcBef>
              <a:buNone/>
              <a:defRPr sz="1200" b="1">
                <a:solidFill>
                  <a:schemeClr val="lt1"/>
                </a:solidFill>
                <a:latin typeface="Arial"/>
                <a:ea typeface="Arial"/>
                <a:cs typeface="Arial"/>
                <a:sym typeface="Arial"/>
              </a:defRPr>
            </a:lvl5pPr>
            <a:lvl6pPr marL="0" lvl="5" indent="0" algn="r">
              <a:spcBef>
                <a:spcPts val="0"/>
              </a:spcBef>
              <a:buNone/>
              <a:defRPr sz="1200" b="1">
                <a:solidFill>
                  <a:schemeClr val="lt1"/>
                </a:solidFill>
                <a:latin typeface="Arial"/>
                <a:ea typeface="Arial"/>
                <a:cs typeface="Arial"/>
                <a:sym typeface="Arial"/>
              </a:defRPr>
            </a:lvl6pPr>
            <a:lvl7pPr marL="0" lvl="6" indent="0" algn="r">
              <a:spcBef>
                <a:spcPts val="0"/>
              </a:spcBef>
              <a:buNone/>
              <a:defRPr sz="1200" b="1">
                <a:solidFill>
                  <a:schemeClr val="lt1"/>
                </a:solidFill>
                <a:latin typeface="Arial"/>
                <a:ea typeface="Arial"/>
                <a:cs typeface="Arial"/>
                <a:sym typeface="Arial"/>
              </a:defRPr>
            </a:lvl7pPr>
            <a:lvl8pPr marL="0" lvl="7" indent="0" algn="r">
              <a:spcBef>
                <a:spcPts val="0"/>
              </a:spcBef>
              <a:buNone/>
              <a:defRPr sz="1200" b="1">
                <a:solidFill>
                  <a:schemeClr val="lt1"/>
                </a:solidFill>
                <a:latin typeface="Arial"/>
                <a:ea typeface="Arial"/>
                <a:cs typeface="Arial"/>
                <a:sym typeface="Arial"/>
              </a:defRPr>
            </a:lvl8pPr>
            <a:lvl9pPr marL="0" lvl="8" indent="0" algn="r">
              <a:spcBef>
                <a:spcPts val="0"/>
              </a:spcBef>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56"/>
          <p:cNvSpPr txBox="1">
            <a:spLocks noGrp="1"/>
          </p:cNvSpPr>
          <p:nvPr>
            <p:ph type="body" idx="1"/>
          </p:nvPr>
        </p:nvSpPr>
        <p:spPr>
          <a:xfrm>
            <a:off x="419100" y="2752825"/>
            <a:ext cx="2911241" cy="2685875"/>
          </a:xfrm>
          <a:prstGeom prst="rect">
            <a:avLst/>
          </a:prstGeom>
          <a:noFill/>
          <a:ln>
            <a:noFill/>
          </a:ln>
        </p:spPr>
        <p:txBody>
          <a:bodyPr spcFirstLastPara="1" wrap="square" lIns="0" tIns="0" rIns="0" bIns="0" anchor="ctr" anchorCtr="0">
            <a:normAutofit/>
          </a:bodyPr>
          <a:lstStyle>
            <a:lvl1pPr marL="457200" lvl="0" indent="-228600" algn="l">
              <a:lnSpc>
                <a:spcPct val="90000"/>
              </a:lnSpc>
              <a:spcBef>
                <a:spcPts val="1000"/>
              </a:spcBef>
              <a:spcAft>
                <a:spcPts val="0"/>
              </a:spcAft>
              <a:buSzPts val="2200"/>
              <a:buNone/>
              <a:defRPr sz="2200" b="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 name="Google Shape;63;p56"/>
          <p:cNvPicPr preferRelativeResize="0"/>
          <p:nvPr/>
        </p:nvPicPr>
        <p:blipFill rotWithShape="1">
          <a:blip r:embed="rId3">
            <a:alphaModFix/>
          </a:blip>
          <a:srcRect/>
          <a:stretch/>
        </p:blipFill>
        <p:spPr>
          <a:xfrm>
            <a:off x="9381526" y="3743299"/>
            <a:ext cx="654514" cy="704925"/>
          </a:xfrm>
          <a:prstGeom prst="rect">
            <a:avLst/>
          </a:prstGeom>
          <a:noFill/>
          <a:ln>
            <a:noFill/>
          </a:ln>
        </p:spPr>
      </p:pic>
      <p:pic>
        <p:nvPicPr>
          <p:cNvPr id="64" name="Google Shape;64;p56"/>
          <p:cNvPicPr preferRelativeResize="0"/>
          <p:nvPr/>
        </p:nvPicPr>
        <p:blipFill rotWithShape="1">
          <a:blip r:embed="rId4">
            <a:alphaModFix/>
          </a:blip>
          <a:srcRect/>
          <a:stretch/>
        </p:blipFill>
        <p:spPr>
          <a:xfrm>
            <a:off x="4474611" y="1079073"/>
            <a:ext cx="806659" cy="5027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p:tgtEl>
                                          <p:spTgt spid="64"/>
                                        </p:tgtEl>
                                        <p:attrNameLst>
                                          <p:attrName>ppt_w</p:attrName>
                                        </p:attrNameLst>
                                      </p:cBhvr>
                                      <p:tavLst>
                                        <p:tav tm="0">
                                          <p:val>
                                            <p:strVal val="0"/>
                                          </p:val>
                                        </p:tav>
                                        <p:tav tm="100000">
                                          <p:val>
                                            <p:strVal val="#ppt_w"/>
                                          </p:val>
                                        </p:tav>
                                      </p:tavLst>
                                    </p:anim>
                                    <p:anim calcmode="lin" valueType="num">
                                      <p:cBhvr additive="base">
                                        <p:cTn id="8" dur="250"/>
                                        <p:tgtEl>
                                          <p:spTgt spid="64"/>
                                        </p:tgtEl>
                                        <p:attrNameLst>
                                          <p:attrName>ppt_h</p:attrName>
                                        </p:attrNameLst>
                                      </p:cBhvr>
                                      <p:tavLst>
                                        <p:tav tm="0">
                                          <p:val>
                                            <p:strVal val="0"/>
                                          </p:val>
                                        </p:tav>
                                        <p:tav tm="100000">
                                          <p:val>
                                            <p:strVal val="#ppt_h"/>
                                          </p:val>
                                        </p:tav>
                                      </p:tavLst>
                                    </p:anim>
                                  </p:childTnLst>
                                </p:cTn>
                              </p:par>
                            </p:childTnLst>
                          </p:cTn>
                        </p:par>
                        <p:par>
                          <p:cTn id="9" fill="hold">
                            <p:stCondLst>
                              <p:cond delay="250"/>
                            </p:stCondLst>
                            <p:childTnLst>
                              <p:par>
                                <p:cTn id="10" presetID="23" presetClass="entr" presetSubtype="16"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250"/>
                                        <p:tgtEl>
                                          <p:spTgt spid="63"/>
                                        </p:tgtEl>
                                        <p:attrNameLst>
                                          <p:attrName>ppt_w</p:attrName>
                                        </p:attrNameLst>
                                      </p:cBhvr>
                                      <p:tavLst>
                                        <p:tav tm="0">
                                          <p:val>
                                            <p:strVal val="0"/>
                                          </p:val>
                                        </p:tav>
                                        <p:tav tm="100000">
                                          <p:val>
                                            <p:strVal val="#ppt_w"/>
                                          </p:val>
                                        </p:tav>
                                      </p:tavLst>
                                    </p:anim>
                                    <p:anim calcmode="lin" valueType="num">
                                      <p:cBhvr additive="base">
                                        <p:cTn id="13" dur="250"/>
                                        <p:tgtEl>
                                          <p:spTgt spid="6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466725" y="365126"/>
            <a:ext cx="11258550" cy="825500"/>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rgbClr val="21A9C0"/>
              </a:buClr>
              <a:buSzPts val="3600"/>
              <a:buFont typeface="Arial"/>
              <a:buNone/>
              <a:defRPr sz="3600" b="0" i="0" u="none" strike="noStrike" cap="none">
                <a:solidFill>
                  <a:srgbClr val="21A9C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7"/>
          <p:cNvSpPr txBox="1">
            <a:spLocks noGrp="1"/>
          </p:cNvSpPr>
          <p:nvPr>
            <p:ph type="body" idx="1"/>
          </p:nvPr>
        </p:nvSpPr>
        <p:spPr>
          <a:xfrm>
            <a:off x="466725" y="1523999"/>
            <a:ext cx="11258550" cy="4362451"/>
          </a:xfrm>
          <a:prstGeom prst="rect">
            <a:avLst/>
          </a:prstGeom>
          <a:noFill/>
          <a:ln>
            <a:noFill/>
          </a:ln>
        </p:spPr>
        <p:txBody>
          <a:bodyPr spcFirstLastPara="1" wrap="square" lIns="0" tIns="0" rIns="0" bIns="0" anchor="t" anchorCtr="0">
            <a:normAutofit/>
          </a:bodyPr>
          <a:lstStyle>
            <a:lvl1pPr marL="457200" marR="0" lvl="0" indent="-381000" algn="l" rtl="0">
              <a:lnSpc>
                <a:spcPct val="90000"/>
              </a:lnSpc>
              <a:spcBef>
                <a:spcPts val="1000"/>
              </a:spcBef>
              <a:spcAft>
                <a:spcPts val="0"/>
              </a:spcAft>
              <a:buClr>
                <a:srgbClr val="21A9C0"/>
              </a:buClr>
              <a:buSzPts val="2400"/>
              <a:buFont typeface="Arial"/>
              <a:buChar char="•"/>
              <a:defRPr sz="2400" b="0" i="0" u="none" strike="noStrike" cap="none">
                <a:solidFill>
                  <a:srgbClr val="39464A"/>
                </a:solidFill>
                <a:latin typeface="Arial"/>
                <a:ea typeface="Arial"/>
                <a:cs typeface="Arial"/>
                <a:sym typeface="Arial"/>
              </a:defRPr>
            </a:lvl1pPr>
            <a:lvl2pPr marL="914400" marR="0" lvl="1" indent="-355600" algn="l" rtl="0">
              <a:lnSpc>
                <a:spcPct val="90000"/>
              </a:lnSpc>
              <a:spcBef>
                <a:spcPts val="500"/>
              </a:spcBef>
              <a:spcAft>
                <a:spcPts val="0"/>
              </a:spcAft>
              <a:buClr>
                <a:srgbClr val="39464A"/>
              </a:buClr>
              <a:buSzPts val="2000"/>
              <a:buFont typeface="Arial"/>
              <a:buChar char="‒"/>
              <a:defRPr sz="2000" b="0" i="0" u="none" strike="noStrike" cap="none">
                <a:solidFill>
                  <a:srgbClr val="39464A"/>
                </a:solidFill>
                <a:latin typeface="Arial"/>
                <a:ea typeface="Arial"/>
                <a:cs typeface="Arial"/>
                <a:sym typeface="Arial"/>
              </a:defRPr>
            </a:lvl2pPr>
            <a:lvl3pPr marL="1371600" marR="0" lvl="2" indent="-342900" algn="l" rtl="0">
              <a:lnSpc>
                <a:spcPct val="90000"/>
              </a:lnSpc>
              <a:spcBef>
                <a:spcPts val="500"/>
              </a:spcBef>
              <a:spcAft>
                <a:spcPts val="0"/>
              </a:spcAft>
              <a:buClr>
                <a:srgbClr val="21A9C0"/>
              </a:buClr>
              <a:buSzPts val="1800"/>
              <a:buFont typeface="Arial"/>
              <a:buChar char="•"/>
              <a:defRPr sz="1800" b="0" i="0" u="none" strike="noStrike" cap="none">
                <a:solidFill>
                  <a:srgbClr val="39464A"/>
                </a:solidFill>
                <a:latin typeface="Arial"/>
                <a:ea typeface="Arial"/>
                <a:cs typeface="Arial"/>
                <a:sym typeface="Arial"/>
              </a:defRPr>
            </a:lvl3pPr>
            <a:lvl4pPr marL="1828800" marR="0" lvl="3" indent="-330200" algn="l" rtl="0">
              <a:lnSpc>
                <a:spcPct val="90000"/>
              </a:lnSpc>
              <a:spcBef>
                <a:spcPts val="500"/>
              </a:spcBef>
              <a:spcAft>
                <a:spcPts val="0"/>
              </a:spcAft>
              <a:buClr>
                <a:srgbClr val="39464A"/>
              </a:buClr>
              <a:buSzPts val="1600"/>
              <a:buFont typeface="Arial"/>
              <a:buChar char="‒"/>
              <a:defRPr sz="1600" b="0" i="0" u="none" strike="noStrike" cap="none">
                <a:solidFill>
                  <a:srgbClr val="39464A"/>
                </a:solidFill>
                <a:latin typeface="Arial"/>
                <a:ea typeface="Arial"/>
                <a:cs typeface="Arial"/>
                <a:sym typeface="Arial"/>
              </a:defRPr>
            </a:lvl4pPr>
            <a:lvl5pPr marL="2286000" marR="0" lvl="4" indent="-330200" algn="l" rtl="0">
              <a:lnSpc>
                <a:spcPct val="90000"/>
              </a:lnSpc>
              <a:spcBef>
                <a:spcPts val="500"/>
              </a:spcBef>
              <a:spcAft>
                <a:spcPts val="0"/>
              </a:spcAft>
              <a:buClr>
                <a:srgbClr val="21A9C0"/>
              </a:buClr>
              <a:buSzPts val="1600"/>
              <a:buFont typeface="Arial"/>
              <a:buChar char="•"/>
              <a:defRPr sz="1600" b="0" i="0" u="none" strike="noStrike" cap="none">
                <a:solidFill>
                  <a:srgbClr val="39464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7"/>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1" i="0" u="none" strike="noStrike" cap="none">
                <a:solidFill>
                  <a:srgbClr val="7AC143"/>
                </a:solidFill>
                <a:latin typeface="Arial"/>
                <a:ea typeface="Arial"/>
                <a:cs typeface="Arial"/>
                <a:sym typeface="Arial"/>
              </a:defRPr>
            </a:lvl1pPr>
            <a:lvl2pPr marL="0" marR="0" lvl="1" indent="0" algn="r" rtl="0">
              <a:spcBef>
                <a:spcPts val="0"/>
              </a:spcBef>
              <a:buNone/>
              <a:defRPr sz="1200" b="1" i="0" u="none" strike="noStrike" cap="none">
                <a:solidFill>
                  <a:srgbClr val="7AC143"/>
                </a:solidFill>
                <a:latin typeface="Arial"/>
                <a:ea typeface="Arial"/>
                <a:cs typeface="Arial"/>
                <a:sym typeface="Arial"/>
              </a:defRPr>
            </a:lvl2pPr>
            <a:lvl3pPr marL="0" marR="0" lvl="2" indent="0" algn="r" rtl="0">
              <a:spcBef>
                <a:spcPts val="0"/>
              </a:spcBef>
              <a:buNone/>
              <a:defRPr sz="1200" b="1" i="0" u="none" strike="noStrike" cap="none">
                <a:solidFill>
                  <a:srgbClr val="7AC143"/>
                </a:solidFill>
                <a:latin typeface="Arial"/>
                <a:ea typeface="Arial"/>
                <a:cs typeface="Arial"/>
                <a:sym typeface="Arial"/>
              </a:defRPr>
            </a:lvl3pPr>
            <a:lvl4pPr marL="0" marR="0" lvl="3" indent="0" algn="r" rtl="0">
              <a:spcBef>
                <a:spcPts val="0"/>
              </a:spcBef>
              <a:buNone/>
              <a:defRPr sz="1200" b="1" i="0" u="none" strike="noStrike" cap="none">
                <a:solidFill>
                  <a:srgbClr val="7AC143"/>
                </a:solidFill>
                <a:latin typeface="Arial"/>
                <a:ea typeface="Arial"/>
                <a:cs typeface="Arial"/>
                <a:sym typeface="Arial"/>
              </a:defRPr>
            </a:lvl4pPr>
            <a:lvl5pPr marL="0" marR="0" lvl="4" indent="0" algn="r" rtl="0">
              <a:spcBef>
                <a:spcPts val="0"/>
              </a:spcBef>
              <a:buNone/>
              <a:defRPr sz="1200" b="1" i="0" u="none" strike="noStrike" cap="none">
                <a:solidFill>
                  <a:srgbClr val="7AC143"/>
                </a:solidFill>
                <a:latin typeface="Arial"/>
                <a:ea typeface="Arial"/>
                <a:cs typeface="Arial"/>
                <a:sym typeface="Arial"/>
              </a:defRPr>
            </a:lvl5pPr>
            <a:lvl6pPr marL="0" marR="0" lvl="5" indent="0" algn="r" rtl="0">
              <a:spcBef>
                <a:spcPts val="0"/>
              </a:spcBef>
              <a:buNone/>
              <a:defRPr sz="1200" b="1" i="0" u="none" strike="noStrike" cap="none">
                <a:solidFill>
                  <a:srgbClr val="7AC143"/>
                </a:solidFill>
                <a:latin typeface="Arial"/>
                <a:ea typeface="Arial"/>
                <a:cs typeface="Arial"/>
                <a:sym typeface="Arial"/>
              </a:defRPr>
            </a:lvl6pPr>
            <a:lvl7pPr marL="0" marR="0" lvl="6" indent="0" algn="r" rtl="0">
              <a:spcBef>
                <a:spcPts val="0"/>
              </a:spcBef>
              <a:buNone/>
              <a:defRPr sz="1200" b="1" i="0" u="none" strike="noStrike" cap="none">
                <a:solidFill>
                  <a:srgbClr val="7AC143"/>
                </a:solidFill>
                <a:latin typeface="Arial"/>
                <a:ea typeface="Arial"/>
                <a:cs typeface="Arial"/>
                <a:sym typeface="Arial"/>
              </a:defRPr>
            </a:lvl7pPr>
            <a:lvl8pPr marL="0" marR="0" lvl="7" indent="0" algn="r" rtl="0">
              <a:spcBef>
                <a:spcPts val="0"/>
              </a:spcBef>
              <a:buNone/>
              <a:defRPr sz="1200" b="1" i="0" u="none" strike="noStrike" cap="none">
                <a:solidFill>
                  <a:srgbClr val="7AC143"/>
                </a:solidFill>
                <a:latin typeface="Arial"/>
                <a:ea typeface="Arial"/>
                <a:cs typeface="Arial"/>
                <a:sym typeface="Arial"/>
              </a:defRPr>
            </a:lvl8pPr>
            <a:lvl9pPr marL="0" marR="0" lvl="8" indent="0" algn="r" rtl="0">
              <a:spcBef>
                <a:spcPts val="0"/>
              </a:spcBef>
              <a:buNone/>
              <a:defRPr sz="1200" b="1" i="0" u="none" strike="noStrike" cap="none">
                <a:solidFill>
                  <a:srgbClr val="7AC14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47"/>
          <p:cNvPicPr preferRelativeResize="0"/>
          <p:nvPr/>
        </p:nvPicPr>
        <p:blipFill rotWithShape="1">
          <a:blip r:embed="rId16">
            <a:alphaModFix/>
          </a:blip>
          <a:srcRect/>
          <a:stretch/>
        </p:blipFill>
        <p:spPr>
          <a:xfrm>
            <a:off x="277539" y="6423535"/>
            <a:ext cx="1661620" cy="2122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vojtech.bystry@ceitec.muni.cz"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www.nature.com/articles/d41586-019-00857-9"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mailto:vojtech.bystry@ceitec.muni.cz"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895149" y="3794257"/>
            <a:ext cx="7642460" cy="2624672"/>
          </a:xfrm>
          <a:prstGeom prst="rect">
            <a:avLst/>
          </a:prstGeom>
          <a:noFill/>
          <a:ln>
            <a:noFill/>
          </a:ln>
        </p:spPr>
        <p:txBody>
          <a:bodyPr spcFirstLastPara="1" wrap="square" lIns="0" tIns="0" rIns="0" bIns="0" anchor="ctr" anchorCtr="0">
            <a:normAutofit/>
          </a:bodyPr>
          <a:lstStyle/>
          <a:p>
            <a:pPr lvl="0">
              <a:buSzPts val="4320"/>
            </a:pPr>
            <a:br>
              <a:rPr lang="en-US" sz="4320" dirty="0"/>
            </a:br>
            <a:r>
              <a:rPr lang="en-US" sz="4320" dirty="0"/>
              <a:t>Lecture 5 : RNA-seq analysis</a:t>
            </a:r>
            <a:endParaRPr sz="4320" dirty="0"/>
          </a:p>
        </p:txBody>
      </p:sp>
      <p:sp>
        <p:nvSpPr>
          <p:cNvPr id="86" name="Google Shape;86;p1"/>
          <p:cNvSpPr txBox="1">
            <a:spLocks noGrp="1"/>
          </p:cNvSpPr>
          <p:nvPr>
            <p:ph type="subTitle" idx="1"/>
          </p:nvPr>
        </p:nvSpPr>
        <p:spPr>
          <a:xfrm>
            <a:off x="895149" y="2759384"/>
            <a:ext cx="4882564" cy="1034873"/>
          </a:xfrm>
          <a:prstGeom prst="rect">
            <a:avLst/>
          </a:prstGeom>
          <a:noFill/>
          <a:ln>
            <a:noFill/>
          </a:ln>
        </p:spPr>
        <p:txBody>
          <a:bodyPr spcFirstLastPara="1" wrap="square" lIns="0" tIns="0" rIns="0" bIns="0" anchor="ctr" anchorCtr="0">
            <a:normAutofit/>
          </a:bodyPr>
          <a:lstStyle/>
          <a:p>
            <a:pPr marL="0" lvl="0" indent="0">
              <a:spcBef>
                <a:spcPts val="0"/>
              </a:spcBef>
            </a:pPr>
            <a:r>
              <a:rPr lang="en-US" b="1" dirty="0"/>
              <a:t>Modern Genomic Technologies  (LF:DSMGT01 )</a:t>
            </a:r>
            <a:endParaRPr lang="en-US" sz="1800" dirty="0"/>
          </a:p>
        </p:txBody>
      </p:sp>
      <p:pic>
        <p:nvPicPr>
          <p:cNvPr id="87" name="Google Shape;87;p1"/>
          <p:cNvPicPr preferRelativeResize="0"/>
          <p:nvPr/>
        </p:nvPicPr>
        <p:blipFill rotWithShape="1">
          <a:blip r:embed="rId3">
            <a:alphaModFix/>
          </a:blip>
          <a:srcRect/>
          <a:stretch/>
        </p:blipFill>
        <p:spPr>
          <a:xfrm>
            <a:off x="407469" y="345438"/>
            <a:ext cx="4277238" cy="1554482"/>
          </a:xfrm>
          <a:prstGeom prst="rect">
            <a:avLst/>
          </a:prstGeom>
          <a:noFill/>
          <a:ln>
            <a:noFill/>
          </a:ln>
        </p:spPr>
      </p:pic>
      <p:sp>
        <p:nvSpPr>
          <p:cNvPr id="6" name="Google Shape;504;p46">
            <a:extLst>
              <a:ext uri="{FF2B5EF4-FFF2-40B4-BE49-F238E27FC236}">
                <a16:creationId xmlns:a16="http://schemas.microsoft.com/office/drawing/2014/main" id="{26D116E4-2B42-BF40-92F1-F8E4DF950945}"/>
              </a:ext>
            </a:extLst>
          </p:cNvPr>
          <p:cNvSpPr txBox="1"/>
          <p:nvPr/>
        </p:nvSpPr>
        <p:spPr>
          <a:xfrm>
            <a:off x="9781443" y="6034208"/>
            <a:ext cx="2351926" cy="430847"/>
          </a:xfrm>
          <a:prstGeom prst="rect">
            <a:avLst/>
          </a:prstGeom>
          <a:solidFill>
            <a:schemeClr val="lt1"/>
          </a:solidFill>
          <a:ln w="9525" cap="flat" cmpd="sng">
            <a:solidFill>
              <a:srgbClr val="21A9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err="1">
                <a:solidFill>
                  <a:schemeClr val="dk1"/>
                </a:solidFill>
                <a:latin typeface="Arial"/>
                <a:ea typeface="Arial"/>
                <a:cs typeface="Arial"/>
                <a:sym typeface="Arial"/>
              </a:rPr>
              <a:t>Vojta</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Bystry</a:t>
            </a:r>
            <a:endParaRPr dirty="0"/>
          </a:p>
          <a:p>
            <a:pPr marL="0" marR="0" lvl="0" indent="0" algn="l" rtl="0">
              <a:spcBef>
                <a:spcPts val="0"/>
              </a:spcBef>
              <a:spcAft>
                <a:spcPts val="0"/>
              </a:spcAft>
              <a:buNone/>
            </a:pPr>
            <a:r>
              <a:rPr lang="en-US" sz="1100" u="sng" dirty="0">
                <a:solidFill>
                  <a:srgbClr val="21A9C0"/>
                </a:solidFill>
                <a:hlinkClick r:id="rId4"/>
              </a:rPr>
              <a:t>vojtech.bystry</a:t>
            </a:r>
            <a:r>
              <a:rPr lang="en-US" sz="1100" u="sng" dirty="0">
                <a:solidFill>
                  <a:srgbClr val="21A9C0"/>
                </a:solidFill>
                <a:sym typeface="Arial"/>
                <a:hlinkClick r:id="rId4"/>
              </a:rPr>
              <a:t>@ceitec.muni.cz</a:t>
            </a:r>
            <a:endParaRPr sz="1100" dirty="0">
              <a:solidFill>
                <a:srgbClr val="21A9C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cs" sz="4533" dirty="0"/>
              <a:t>Post-alignment QC - FastQ_screen</a:t>
            </a:r>
            <a:endParaRPr sz="4533" dirty="0"/>
          </a:p>
        </p:txBody>
      </p:sp>
      <p:sp>
        <p:nvSpPr>
          <p:cNvPr id="215" name="Google Shape;215;p38"/>
          <p:cNvSpPr txBox="1">
            <a:spLocks noGrp="1"/>
          </p:cNvSpPr>
          <p:nvPr>
            <p:ph type="body" idx="1"/>
          </p:nvPr>
        </p:nvSpPr>
        <p:spPr>
          <a:xfrm>
            <a:off x="348600" y="2005567"/>
            <a:ext cx="11360800" cy="4555200"/>
          </a:xfrm>
          <a:prstGeom prst="rect">
            <a:avLst/>
          </a:prstGeom>
        </p:spPr>
        <p:txBody>
          <a:bodyPr spcFirstLastPara="1" wrap="square" lIns="121900" tIns="121900" rIns="121900" bIns="121900" anchor="t" anchorCtr="0">
            <a:normAutofit/>
          </a:bodyPr>
          <a:lstStyle/>
          <a:p>
            <a:pPr marL="342900" indent="-342900"/>
            <a:r>
              <a:rPr lang="cs" sz="2267" dirty="0">
                <a:latin typeface="Courier New"/>
                <a:ea typeface="Courier New"/>
                <a:cs typeface="Courier New"/>
                <a:sym typeface="Courier New"/>
              </a:rPr>
              <a:t>FastQ screen</a:t>
            </a:r>
            <a:r>
              <a:rPr lang="cs" sz="2267" dirty="0"/>
              <a:t> is a quick scan of potential mapping locations on different references</a:t>
            </a:r>
            <a:endParaRPr sz="2267" dirty="0"/>
          </a:p>
          <a:p>
            <a:pPr marL="342900" indent="-342900">
              <a:spcBef>
                <a:spcPts val="1600"/>
              </a:spcBef>
            </a:pPr>
            <a:r>
              <a:rPr lang="cs" sz="2267" dirty="0"/>
              <a:t>We can use it to do a quick scan of contaminations (various organisms) as well as estimate residual rRNA content</a:t>
            </a:r>
            <a:endParaRPr sz="2267" dirty="0"/>
          </a:p>
          <a:p>
            <a:pPr marL="952485" lvl="1" indent="-342900">
              <a:spcBef>
                <a:spcPts val="1600"/>
              </a:spcBef>
            </a:pPr>
            <a:r>
              <a:rPr lang="cs" sz="1867" dirty="0"/>
              <a:t>In </a:t>
            </a:r>
            <a:r>
              <a:rPr lang="cs" sz="1867" b="1" dirty="0"/>
              <a:t>polyA</a:t>
            </a:r>
            <a:r>
              <a:rPr lang="cs" sz="1867" dirty="0"/>
              <a:t> selection based libraries we expect to have less then 2% rRNA content</a:t>
            </a:r>
            <a:endParaRPr sz="1867" dirty="0"/>
          </a:p>
          <a:p>
            <a:pPr marL="952485" lvl="1" indent="-342900">
              <a:spcBef>
                <a:spcPts val="1600"/>
              </a:spcBef>
            </a:pPr>
            <a:r>
              <a:rPr lang="cs" sz="1867" dirty="0"/>
              <a:t>In </a:t>
            </a:r>
            <a:r>
              <a:rPr lang="cs" sz="1867" b="1" dirty="0"/>
              <a:t>rRNA</a:t>
            </a:r>
            <a:r>
              <a:rPr lang="cs" sz="1867" dirty="0"/>
              <a:t> libraries we can have up to 10-15% of rRNA and still consider it a good library</a:t>
            </a:r>
          </a:p>
          <a:p>
            <a:pPr marL="342900" indent="-342900">
              <a:spcBef>
                <a:spcPts val="1600"/>
              </a:spcBef>
            </a:pPr>
            <a:r>
              <a:rPr lang="cs" sz="2267" dirty="0"/>
              <a:t>Biobloom other option more computationally expensive</a:t>
            </a:r>
            <a:endParaRPr sz="2267"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cs" sz="4533" dirty="0"/>
              <a:t>Post-alignment QC - Qualimap</a:t>
            </a:r>
            <a:endParaRPr sz="4533" dirty="0"/>
          </a:p>
        </p:txBody>
      </p:sp>
      <p:sp>
        <p:nvSpPr>
          <p:cNvPr id="221" name="Google Shape;221;p39"/>
          <p:cNvSpPr txBox="1">
            <a:spLocks noGrp="1"/>
          </p:cNvSpPr>
          <p:nvPr>
            <p:ph type="body" idx="1"/>
          </p:nvPr>
        </p:nvSpPr>
        <p:spPr>
          <a:xfrm>
            <a:off x="415600" y="2106033"/>
            <a:ext cx="11360800" cy="4555200"/>
          </a:xfrm>
          <a:prstGeom prst="rect">
            <a:avLst/>
          </a:prstGeom>
        </p:spPr>
        <p:txBody>
          <a:bodyPr spcFirstLastPara="1" wrap="square" lIns="121900" tIns="121900" rIns="121900" bIns="121900" anchor="t" anchorCtr="0">
            <a:normAutofit/>
          </a:bodyPr>
          <a:lstStyle/>
          <a:p>
            <a:pPr marL="342900" indent="-342900"/>
            <a:r>
              <a:rPr lang="cs" dirty="0">
                <a:latin typeface="Courier New"/>
                <a:ea typeface="Courier New"/>
                <a:cs typeface="Courier New"/>
                <a:sym typeface="Courier New"/>
              </a:rPr>
              <a:t>Qualimap</a:t>
            </a:r>
            <a:r>
              <a:rPr lang="cs" dirty="0"/>
              <a:t> performs a numerous checks of the alignment</a:t>
            </a:r>
            <a:endParaRPr dirty="0"/>
          </a:p>
          <a:p>
            <a:pPr marL="952485" lvl="1" indent="-342900">
              <a:spcBef>
                <a:spcPts val="1600"/>
              </a:spcBef>
            </a:pPr>
            <a:r>
              <a:rPr lang="cs" dirty="0"/>
              <a:t>One of the modules is </a:t>
            </a:r>
            <a:r>
              <a:rPr lang="cs" dirty="0">
                <a:latin typeface="Courier New"/>
                <a:ea typeface="Courier New"/>
                <a:cs typeface="Courier New"/>
                <a:sym typeface="Courier New"/>
              </a:rPr>
              <a:t>rnaseq</a:t>
            </a:r>
            <a:r>
              <a:rPr lang="cs" dirty="0"/>
              <a:t> which is focused directly on RNA-Seq alignments</a:t>
            </a:r>
            <a:endParaRPr dirty="0"/>
          </a:p>
          <a:p>
            <a:pPr marL="342900" indent="-342900">
              <a:spcBef>
                <a:spcPts val="1600"/>
              </a:spcBef>
            </a:pPr>
            <a:r>
              <a:rPr lang="cs" dirty="0"/>
              <a:t>One of the main information we can get from this module is the gene body coverage</a:t>
            </a:r>
            <a:endParaRPr dirty="0"/>
          </a:p>
          <a:p>
            <a:pPr marL="952485" lvl="1" indent="-342900">
              <a:spcBef>
                <a:spcPts val="1600"/>
              </a:spcBef>
            </a:pPr>
            <a:r>
              <a:rPr lang="cs" dirty="0"/>
              <a:t>We would like to see a nice and even read mapping coverage along the whole length of the genes</a:t>
            </a:r>
            <a:endParaRPr dirty="0"/>
          </a:p>
          <a:p>
            <a:pPr marL="952485" lvl="1" indent="-342900">
              <a:spcBef>
                <a:spcPts val="1600"/>
              </a:spcBef>
            </a:pPr>
            <a:r>
              <a:rPr lang="cs" dirty="0"/>
              <a:t>The coverage, however, depends on the library fragmentation (low RIN, FFPE samples but also depends on the used library kit (Lexogen QuantSeq)!</a:t>
            </a:r>
            <a:endParaRPr dirty="0"/>
          </a:p>
          <a:p>
            <a:pPr marL="0" indent="0">
              <a:spcBef>
                <a:spcPts val="1600"/>
              </a:spcBef>
              <a:spcAft>
                <a:spcPts val="1600"/>
              </a:spcAft>
              <a:buNone/>
            </a:pPr>
            <a:endParaRPr dirty="0"/>
          </a:p>
        </p:txBody>
      </p:sp>
    </p:spTree>
    <p:extLst>
      <p:ext uri="{BB962C8B-B14F-4D97-AF65-F5344CB8AC3E}">
        <p14:creationId xmlns:p14="http://schemas.microsoft.com/office/powerpoint/2010/main" val="217817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cs" sz="4533" dirty="0"/>
              <a:t>Note: Gene body coverage</a:t>
            </a:r>
            <a:endParaRPr sz="4533" dirty="0"/>
          </a:p>
        </p:txBody>
      </p:sp>
      <p:sp>
        <p:nvSpPr>
          <p:cNvPr id="227" name="Google Shape;227;p4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dirty="0"/>
              <a:t>Often, libraries with high fragmentation (and low RIN numbers) combined with polyA selection might have strong 3’ end bias</a:t>
            </a:r>
            <a:endParaRPr dirty="0"/>
          </a:p>
          <a:p>
            <a:pPr marL="952485" lvl="1" indent="-342900">
              <a:spcBef>
                <a:spcPts val="1600"/>
              </a:spcBef>
            </a:pPr>
            <a:r>
              <a:rPr lang="cs" dirty="0"/>
              <a:t>This is a result of polyA “pulled” fragments  </a:t>
            </a:r>
            <a:endParaRPr dirty="0"/>
          </a:p>
          <a:p>
            <a:pPr marL="342900" indent="-342900">
              <a:spcBef>
                <a:spcPts val="1600"/>
              </a:spcBef>
            </a:pPr>
            <a:r>
              <a:rPr lang="cs" dirty="0"/>
              <a:t>Some kits, however, target only the polyA tail or sequences close to it</a:t>
            </a:r>
            <a:endParaRPr dirty="0"/>
          </a:p>
          <a:p>
            <a:pPr marL="952485" lvl="1" indent="-342900">
              <a:spcBef>
                <a:spcPts val="1600"/>
              </a:spcBef>
              <a:spcAft>
                <a:spcPts val="1600"/>
              </a:spcAft>
            </a:pPr>
            <a:r>
              <a:rPr lang="cs" dirty="0"/>
              <a:t>An example is Lexogen QuantSeq which sequences only one read per mRNA molecule close to polyA tail</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cs" sz="4533"/>
              <a:t>Note: Gene body coverage II</a:t>
            </a:r>
            <a:endParaRPr sz="4533"/>
          </a:p>
        </p:txBody>
      </p:sp>
      <p:sp>
        <p:nvSpPr>
          <p:cNvPr id="233" name="Google Shape;233;p4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r>
              <a:rPr lang="cs"/>
              <a:t>Examples</a:t>
            </a:r>
            <a:endParaRPr/>
          </a:p>
        </p:txBody>
      </p:sp>
      <p:pic>
        <p:nvPicPr>
          <p:cNvPr id="234" name="Google Shape;234;p41"/>
          <p:cNvPicPr preferRelativeResize="0"/>
          <p:nvPr/>
        </p:nvPicPr>
        <p:blipFill>
          <a:blip r:embed="rId3">
            <a:alphaModFix/>
          </a:blip>
          <a:stretch>
            <a:fillRect/>
          </a:stretch>
        </p:blipFill>
        <p:spPr>
          <a:xfrm>
            <a:off x="84649" y="457534"/>
            <a:ext cx="6563104" cy="6400465"/>
          </a:xfrm>
          <a:prstGeom prst="rect">
            <a:avLst/>
          </a:prstGeom>
          <a:noFill/>
          <a:ln>
            <a:noFill/>
          </a:ln>
        </p:spPr>
      </p:pic>
      <p:sp>
        <p:nvSpPr>
          <p:cNvPr id="235" name="Google Shape;235;p41"/>
          <p:cNvSpPr txBox="1"/>
          <p:nvPr/>
        </p:nvSpPr>
        <p:spPr>
          <a:xfrm>
            <a:off x="0" y="0"/>
            <a:ext cx="12192000" cy="632000"/>
          </a:xfrm>
          <a:prstGeom prst="rect">
            <a:avLst/>
          </a:prstGeom>
          <a:noFill/>
          <a:ln>
            <a:noFill/>
          </a:ln>
        </p:spPr>
        <p:txBody>
          <a:bodyPr spcFirstLastPara="1" wrap="square" lIns="121900" tIns="121900" rIns="121900" bIns="121900" anchor="t" anchorCtr="0">
            <a:noAutofit/>
          </a:bodyPr>
          <a:lstStyle/>
          <a:p>
            <a:r>
              <a:rPr lang="cs" sz="1467"/>
              <a:t>Source: Sigurgeirsson et al. PLoS ONE 2014</a:t>
            </a:r>
            <a:endParaRPr sz="1467"/>
          </a:p>
        </p:txBody>
      </p:sp>
      <p:pic>
        <p:nvPicPr>
          <p:cNvPr id="236" name="Google Shape;236;p41"/>
          <p:cNvPicPr preferRelativeResize="0"/>
          <p:nvPr/>
        </p:nvPicPr>
        <p:blipFill rotWithShape="1">
          <a:blip r:embed="rId4">
            <a:alphaModFix/>
          </a:blip>
          <a:srcRect t="6785"/>
          <a:stretch/>
        </p:blipFill>
        <p:spPr>
          <a:xfrm>
            <a:off x="6647768" y="552667"/>
            <a:ext cx="5615833" cy="57526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466725" y="365126"/>
            <a:ext cx="11258550" cy="825500"/>
          </a:xfrm>
          <a:prstGeom prst="rect">
            <a:avLst/>
          </a:prstGeom>
          <a:noFill/>
          <a:ln>
            <a:noFill/>
          </a:ln>
        </p:spPr>
        <p:txBody>
          <a:bodyPr spcFirstLastPara="1" wrap="square" lIns="0" tIns="0" rIns="0" bIns="0" anchor="ctr" anchorCtr="0">
            <a:normAutofit/>
          </a:bodyPr>
          <a:lstStyle/>
          <a:p>
            <a:pPr>
              <a:buSzPts val="3600"/>
            </a:pPr>
            <a:r>
              <a:rPr lang="en-US" dirty="0"/>
              <a:t>Mapping QC</a:t>
            </a:r>
            <a:endParaRPr dirty="0"/>
          </a:p>
        </p:txBody>
      </p:sp>
      <p:sp>
        <p:nvSpPr>
          <p:cNvPr id="116" name="Google Shape;116;p5"/>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79586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033876-9BF7-B64E-80AB-03822C87E5C3}"/>
              </a:ext>
            </a:extLst>
          </p:cNvPr>
          <p:cNvSpPr>
            <a:spLocks noGrp="1"/>
          </p:cNvSpPr>
          <p:nvPr>
            <p:ph type="sldNum" idx="12"/>
          </p:nvPr>
        </p:nvSpPr>
        <p:spPr/>
        <p:txBody>
          <a:bodyPr/>
          <a:lstStyle/>
          <a:p>
            <a:fld id="{00000000-1234-1234-1234-123412341234}" type="slidenum">
              <a:rPr lang="cs" smtClean="0"/>
              <a:pPr/>
              <a:t>15</a:t>
            </a:fld>
            <a:endParaRPr lang="cs"/>
          </a:p>
        </p:txBody>
      </p:sp>
      <p:sp>
        <p:nvSpPr>
          <p:cNvPr id="7" name="Google Shape;159;p29">
            <a:extLst>
              <a:ext uri="{FF2B5EF4-FFF2-40B4-BE49-F238E27FC236}">
                <a16:creationId xmlns:a16="http://schemas.microsoft.com/office/drawing/2014/main" id="{5755C934-8A64-864D-93AE-03B428CD867A}"/>
              </a:ext>
            </a:extLst>
          </p:cNvPr>
          <p:cNvSpPr txBox="1">
            <a:spLocks/>
          </p:cNvSpPr>
          <p:nvPr/>
        </p:nvSpPr>
        <p:spPr>
          <a:xfrm>
            <a:off x="415600" y="1536633"/>
            <a:ext cx="11360800" cy="4355209"/>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90000"/>
              </a:lnSpc>
              <a:spcBef>
                <a:spcPts val="0"/>
              </a:spcBef>
              <a:spcAft>
                <a:spcPts val="0"/>
              </a:spcAft>
              <a:buClr>
                <a:srgbClr val="21A9C0"/>
              </a:buClr>
              <a:buSzPts val="1800"/>
              <a:buFont typeface="Arial"/>
              <a:buChar char="●"/>
              <a:defRPr sz="2400" b="0" i="0" u="none" strike="noStrike" cap="none">
                <a:solidFill>
                  <a:srgbClr val="39464A"/>
                </a:solidFill>
                <a:latin typeface="Arial"/>
                <a:ea typeface="Arial"/>
                <a:cs typeface="Arial"/>
                <a:sym typeface="Arial"/>
              </a:defRPr>
            </a:lvl1pPr>
            <a:lvl2pPr marL="1219170" marR="0" lvl="1" indent="-423323" algn="l" rtl="0">
              <a:lnSpc>
                <a:spcPct val="90000"/>
              </a:lnSpc>
              <a:spcBef>
                <a:spcPts val="0"/>
              </a:spcBef>
              <a:spcAft>
                <a:spcPts val="0"/>
              </a:spcAft>
              <a:buClr>
                <a:srgbClr val="39464A"/>
              </a:buClr>
              <a:buSzPts val="1400"/>
              <a:buFont typeface="Arial"/>
              <a:buChar char="○"/>
              <a:defRPr sz="2000" b="0" i="0" u="none" strike="noStrike" cap="none">
                <a:solidFill>
                  <a:srgbClr val="39464A"/>
                </a:solidFill>
                <a:latin typeface="Arial"/>
                <a:ea typeface="Arial"/>
                <a:cs typeface="Arial"/>
                <a:sym typeface="Arial"/>
              </a:defRPr>
            </a:lvl2pPr>
            <a:lvl3pPr marL="1828754" marR="0" lvl="2" indent="-423323" algn="l" rtl="0">
              <a:lnSpc>
                <a:spcPct val="90000"/>
              </a:lnSpc>
              <a:spcBef>
                <a:spcPts val="0"/>
              </a:spcBef>
              <a:spcAft>
                <a:spcPts val="0"/>
              </a:spcAft>
              <a:buClr>
                <a:srgbClr val="21A9C0"/>
              </a:buClr>
              <a:buSzPts val="1400"/>
              <a:buFont typeface="Arial"/>
              <a:buChar char="■"/>
              <a:defRPr sz="1800" b="0" i="0" u="none" strike="noStrike" cap="none">
                <a:solidFill>
                  <a:srgbClr val="39464A"/>
                </a:solidFill>
                <a:latin typeface="Arial"/>
                <a:ea typeface="Arial"/>
                <a:cs typeface="Arial"/>
                <a:sym typeface="Arial"/>
              </a:defRPr>
            </a:lvl3pPr>
            <a:lvl4pPr marL="2438339" marR="0" lvl="3" indent="-423323" algn="l" rtl="0">
              <a:lnSpc>
                <a:spcPct val="90000"/>
              </a:lnSpc>
              <a:spcBef>
                <a:spcPts val="0"/>
              </a:spcBef>
              <a:spcAft>
                <a:spcPts val="0"/>
              </a:spcAft>
              <a:buClr>
                <a:srgbClr val="39464A"/>
              </a:buClr>
              <a:buSzPts val="1400"/>
              <a:buFont typeface="Arial"/>
              <a:buChar char="●"/>
              <a:defRPr sz="1600" b="0" i="0" u="none" strike="noStrike" cap="none">
                <a:solidFill>
                  <a:srgbClr val="39464A"/>
                </a:solidFill>
                <a:latin typeface="Arial"/>
                <a:ea typeface="Arial"/>
                <a:cs typeface="Arial"/>
                <a:sym typeface="Arial"/>
              </a:defRPr>
            </a:lvl4pPr>
            <a:lvl5pPr marL="3047924" marR="0" lvl="4" indent="-423323" algn="l" rtl="0">
              <a:lnSpc>
                <a:spcPct val="90000"/>
              </a:lnSpc>
              <a:spcBef>
                <a:spcPts val="0"/>
              </a:spcBef>
              <a:spcAft>
                <a:spcPts val="0"/>
              </a:spcAft>
              <a:buClr>
                <a:srgbClr val="21A9C0"/>
              </a:buClr>
              <a:buSzPts val="1400"/>
              <a:buFont typeface="Arial"/>
              <a:buChar char="○"/>
              <a:defRPr sz="1600" b="0" i="0" u="none" strike="noStrike" cap="none">
                <a:solidFill>
                  <a:srgbClr val="39464A"/>
                </a:solidFill>
                <a:latin typeface="Arial"/>
                <a:ea typeface="Arial"/>
                <a:cs typeface="Arial"/>
                <a:sym typeface="Arial"/>
              </a:defRPr>
            </a:lvl5pPr>
            <a:lvl6pPr marL="3657509" marR="0" lvl="5"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4267093" marR="0" lvl="6"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4876678" marR="0" lvl="7"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5486263" marR="0" lvl="8"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pPr marL="342900" indent="-342900"/>
            <a:r>
              <a:rPr lang="en-GB" dirty="0"/>
              <a:t>Examples</a:t>
            </a:r>
          </a:p>
        </p:txBody>
      </p:sp>
      <p:sp>
        <p:nvSpPr>
          <p:cNvPr id="8" name="Google Shape;113;p5">
            <a:extLst>
              <a:ext uri="{FF2B5EF4-FFF2-40B4-BE49-F238E27FC236}">
                <a16:creationId xmlns:a16="http://schemas.microsoft.com/office/drawing/2014/main" id="{69A8DF91-75C0-694F-AA34-856D6ECAF807}"/>
              </a:ext>
            </a:extLst>
          </p:cNvPr>
          <p:cNvSpPr txBox="1">
            <a:spLocks/>
          </p:cNvSpPr>
          <p:nvPr/>
        </p:nvSpPr>
        <p:spPr>
          <a:xfrm>
            <a:off x="466725" y="365126"/>
            <a:ext cx="11258550" cy="825500"/>
          </a:xfrm>
          <a:prstGeom prst="rect">
            <a:avLst/>
          </a:prstGeom>
          <a:noFill/>
          <a:ln>
            <a:noFill/>
          </a:ln>
        </p:spPr>
        <p:txBody>
          <a:bodyPr spcFirstLastPara="1" wrap="square" lIns="0" tIns="0" rIns="0" bIns="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1A9C0"/>
              </a:buClr>
              <a:buSzPts val="2800"/>
              <a:buFont typeface="Arial"/>
              <a:buNone/>
              <a:defRPr sz="3600" b="0" i="0" u="none" strike="noStrike" cap="none">
                <a:solidFill>
                  <a:srgbClr val="21A9C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pPr>
              <a:buSzPts val="3600"/>
            </a:pPr>
            <a:r>
              <a:rPr lang="en-US" dirty="0"/>
              <a:t>Mapping QC</a:t>
            </a:r>
          </a:p>
        </p:txBody>
      </p:sp>
    </p:spTree>
    <p:extLst>
      <p:ext uri="{BB962C8B-B14F-4D97-AF65-F5344CB8AC3E}">
        <p14:creationId xmlns:p14="http://schemas.microsoft.com/office/powerpoint/2010/main" val="400644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pPr>
              <a:buClr>
                <a:schemeClr val="dk2"/>
              </a:buClr>
              <a:buSzPct val="39285"/>
            </a:pPr>
            <a:r>
              <a:rPr lang="cs" dirty="0"/>
              <a:t>Feature counting</a:t>
            </a:r>
            <a:endParaRPr dirty="0"/>
          </a:p>
        </p:txBody>
      </p:sp>
      <p:sp>
        <p:nvSpPr>
          <p:cNvPr id="242" name="Google Shape;242;p4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dirty="0"/>
              <a:t>Now, when we know our alignments are solid we need to get the number of reads mapped to a gene (or other feature)</a:t>
            </a:r>
            <a:endParaRPr dirty="0"/>
          </a:p>
          <a:p>
            <a:pPr marL="952485" lvl="1" indent="-342900">
              <a:spcBef>
                <a:spcPts val="1600"/>
              </a:spcBef>
            </a:pPr>
            <a:r>
              <a:rPr lang="cs" dirty="0"/>
              <a:t>From there, we can calculate the differential expression</a:t>
            </a:r>
            <a:endParaRPr dirty="0"/>
          </a:p>
          <a:p>
            <a:pPr marL="342900" indent="-342900">
              <a:spcBef>
                <a:spcPts val="1600"/>
              </a:spcBef>
            </a:pPr>
            <a:r>
              <a:rPr lang="cs" dirty="0"/>
              <a:t>The question is, how do we summarize the counts</a:t>
            </a:r>
            <a:endParaRPr dirty="0"/>
          </a:p>
          <a:p>
            <a:pPr marL="952485" lvl="1" indent="-342900">
              <a:spcBef>
                <a:spcPts val="1600"/>
              </a:spcBef>
            </a:pPr>
            <a:r>
              <a:rPr lang="cs" dirty="0"/>
              <a:t>Do we want only uniquely mapped reads</a:t>
            </a:r>
            <a:endParaRPr dirty="0"/>
          </a:p>
          <a:p>
            <a:pPr marL="952485" lvl="1" indent="-342900">
              <a:spcBef>
                <a:spcPts val="1600"/>
              </a:spcBef>
            </a:pPr>
            <a:r>
              <a:rPr lang="cs" dirty="0"/>
              <a:t>Do we want also multi mapped? And how do we assign them? All? One random? Somehow else?</a:t>
            </a:r>
            <a:endParaRPr dirty="0"/>
          </a:p>
          <a:p>
            <a:pPr marL="952485" lvl="1" indent="-342900">
              <a:spcBef>
                <a:spcPts val="1600"/>
              </a:spcBef>
              <a:spcAft>
                <a:spcPts val="1600"/>
              </a:spcAft>
            </a:pPr>
            <a:r>
              <a:rPr lang="cs" dirty="0"/>
              <a:t>And what if we have multiple genes which overlap each other?</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Strand specific library</a:t>
            </a:r>
            <a:endParaRPr dirty="0"/>
          </a:p>
        </p:txBody>
      </p:sp>
      <p:sp>
        <p:nvSpPr>
          <p:cNvPr id="254" name="Google Shape;254;p4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dirty="0"/>
              <a:t>We can basically have three strand specificities</a:t>
            </a:r>
            <a:endParaRPr dirty="0"/>
          </a:p>
          <a:p>
            <a:pPr marL="952485" lvl="1" indent="-342900"/>
            <a:r>
              <a:rPr lang="cs" b="1" dirty="0"/>
              <a:t>Non stranded/Unstranded</a:t>
            </a:r>
            <a:r>
              <a:rPr lang="cs" dirty="0"/>
              <a:t> - not very common anymore</a:t>
            </a:r>
            <a:endParaRPr dirty="0"/>
          </a:p>
          <a:p>
            <a:pPr marL="1562069" lvl="2" indent="-342900"/>
            <a:r>
              <a:rPr lang="cs" dirty="0"/>
              <a:t>Direction of the read mapping is completely random (50/50)</a:t>
            </a:r>
            <a:endParaRPr dirty="0"/>
          </a:p>
          <a:p>
            <a:pPr marL="952485" lvl="1" indent="-342900"/>
            <a:r>
              <a:rPr lang="cs" b="1" dirty="0"/>
              <a:t>Forward (sense) stranded</a:t>
            </a:r>
            <a:r>
              <a:rPr lang="cs" dirty="0"/>
              <a:t> - common for target kits and “bacterial kits”</a:t>
            </a:r>
            <a:endParaRPr dirty="0"/>
          </a:p>
          <a:p>
            <a:pPr marL="1562069" lvl="2" indent="-342900"/>
            <a:r>
              <a:rPr lang="cs" dirty="0"/>
              <a:t>Direction of the read mapping is the </a:t>
            </a:r>
            <a:r>
              <a:rPr lang="cs" b="1" dirty="0"/>
              <a:t>same</a:t>
            </a:r>
            <a:r>
              <a:rPr lang="cs" dirty="0"/>
              <a:t> as the gene it originates from</a:t>
            </a:r>
            <a:endParaRPr dirty="0"/>
          </a:p>
          <a:p>
            <a:pPr marL="952485" lvl="1" indent="-342900"/>
            <a:r>
              <a:rPr lang="cs" b="1" dirty="0"/>
              <a:t>Reverse (antisense) stranded</a:t>
            </a:r>
            <a:r>
              <a:rPr lang="cs" dirty="0"/>
              <a:t> - “default” for Illumina and NEB kits</a:t>
            </a:r>
            <a:endParaRPr dirty="0"/>
          </a:p>
          <a:p>
            <a:pPr marL="1562069" lvl="2" indent="-342900"/>
            <a:r>
              <a:rPr lang="cs" dirty="0"/>
              <a:t>Direction of the read mapping is the </a:t>
            </a:r>
            <a:r>
              <a:rPr lang="cs" b="1" dirty="0"/>
              <a:t>opposite</a:t>
            </a:r>
            <a:r>
              <a:rPr lang="cs" dirty="0"/>
              <a:t> as the gene it originates from</a:t>
            </a:r>
            <a:endParaRPr dirty="0"/>
          </a:p>
          <a:p>
            <a:pPr marL="0" indent="0">
              <a:buNone/>
            </a:pPr>
            <a:endParaRPr sz="1333" dirty="0"/>
          </a:p>
          <a:p>
            <a:pPr marL="342900" indent="-342900"/>
            <a:r>
              <a:rPr lang="cs" dirty="0"/>
              <a:t>In case of paired-end sequencing it’s measure by the first (R1) read orientation (FR, RF)</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2" name="Google Shape;262;p45"/>
          <p:cNvPicPr preferRelativeResize="0"/>
          <p:nvPr/>
        </p:nvPicPr>
        <p:blipFill>
          <a:blip r:embed="rId3">
            <a:alphaModFix/>
          </a:blip>
          <a:stretch>
            <a:fillRect/>
          </a:stretch>
        </p:blipFill>
        <p:spPr>
          <a:xfrm>
            <a:off x="474454" y="507104"/>
            <a:ext cx="6095999" cy="55745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pPr>
              <a:buClr>
                <a:schemeClr val="dk2"/>
              </a:buClr>
              <a:buSzPct val="39285"/>
            </a:pPr>
            <a:r>
              <a:rPr lang="cs" dirty="0"/>
              <a:t>Feature counting</a:t>
            </a:r>
            <a:endParaRPr dirty="0"/>
          </a:p>
        </p:txBody>
      </p:sp>
      <p:sp>
        <p:nvSpPr>
          <p:cNvPr id="242" name="Google Shape;242;p4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en-GB" dirty="0"/>
              <a:t>The regular settings are - summarize reads mapping to exons (-t exon) and sum them up to gene id (-g </a:t>
            </a:r>
            <a:r>
              <a:rPr lang="en-GB" dirty="0" err="1"/>
              <a:t>gene_id</a:t>
            </a:r>
            <a:r>
              <a:rPr lang="en-GB" dirty="0"/>
              <a:t>)</a:t>
            </a:r>
          </a:p>
          <a:p>
            <a:pPr marL="342900" indent="-342900"/>
            <a:endParaRPr lang="en-GB" dirty="0"/>
          </a:p>
          <a:p>
            <a:pPr marL="342900" indent="-342900"/>
            <a:r>
              <a:rPr lang="en-GB" dirty="0"/>
              <a:t>Other possibilities:</a:t>
            </a:r>
          </a:p>
          <a:p>
            <a:pPr marL="952485" lvl="1" indent="-342900"/>
            <a:r>
              <a:rPr lang="en-GB" dirty="0"/>
              <a:t>Count per exons</a:t>
            </a:r>
          </a:p>
          <a:p>
            <a:pPr marL="952485" lvl="1" indent="-342900"/>
            <a:r>
              <a:rPr lang="en-GB" dirty="0"/>
              <a:t>Include introns</a:t>
            </a:r>
          </a:p>
          <a:p>
            <a:pPr marL="952485" lvl="1" indent="-342900"/>
            <a:r>
              <a:rPr lang="en-GB" dirty="0"/>
              <a:t>…</a:t>
            </a:r>
          </a:p>
        </p:txBody>
      </p:sp>
    </p:spTree>
    <p:extLst>
      <p:ext uri="{BB962C8B-B14F-4D97-AF65-F5344CB8AC3E}">
        <p14:creationId xmlns:p14="http://schemas.microsoft.com/office/powerpoint/2010/main" val="264894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a:xfrm>
            <a:off x="1951038" y="322263"/>
            <a:ext cx="8274050" cy="792162"/>
          </a:xfrm>
        </p:spPr>
        <p:txBody>
          <a:bodyPr/>
          <a:lstStyle/>
          <a:p>
            <a:pPr>
              <a:defRPr/>
            </a:pPr>
            <a:r>
              <a:rPr lang="en-US" kern="1200" dirty="0">
                <a:solidFill>
                  <a:srgbClr val="7AC143"/>
                </a:solidFill>
                <a:ea typeface="ＭＳ Ｐゴシック" charset="-128"/>
                <a:cs typeface="+mn-cs"/>
              </a:rPr>
              <a:t>NGS data analysis</a:t>
            </a:r>
            <a:endParaRPr lang="en-GB" kern="1200" dirty="0">
              <a:solidFill>
                <a:srgbClr val="7AC143"/>
              </a:solidFill>
              <a:ea typeface="ＭＳ Ｐゴシック" charset="-128"/>
              <a:cs typeface="+mn-cs"/>
            </a:endParaRPr>
          </a:p>
        </p:txBody>
      </p:sp>
      <p:sp>
        <p:nvSpPr>
          <p:cNvPr id="118787" name="Zástupný symbol pro číslo snímku 3"/>
          <p:cNvSpPr txBox="1">
            <a:spLocks noGrp="1"/>
          </p:cNvSpPr>
          <p:nvPr/>
        </p:nvSpPr>
        <p:spPr bwMode="auto">
          <a:xfrm>
            <a:off x="1731964" y="6411913"/>
            <a:ext cx="66833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fld id="{A4F89AD9-F27F-C74F-937E-EAB456F55A7D}" type="slidenum">
              <a:rPr lang="cs-CZ" sz="1300" b="1">
                <a:solidFill>
                  <a:schemeClr val="bg1"/>
                </a:solidFill>
              </a:rPr>
              <a:pPr algn="l" eaLnBrk="1" hangingPunct="1"/>
              <a:t>2</a:t>
            </a:fld>
            <a:endParaRPr lang="cs-CZ" sz="1300" b="1">
              <a:solidFill>
                <a:srgbClr val="E1F0D2"/>
              </a:solidFill>
            </a:endParaRPr>
          </a:p>
        </p:txBody>
      </p:sp>
      <p:sp>
        <p:nvSpPr>
          <p:cNvPr id="118788" name="Zástupný symbol pro číslo snímku 1"/>
          <p:cNvSpPr>
            <a:spLocks noGrp="1"/>
          </p:cNvSpPr>
          <p:nvPr>
            <p:ph type="sldNum" sz="quarter" idx="10"/>
          </p:nvPr>
        </p:nvSpPr>
        <p:spPr bwMode="auto">
          <a:xfrm>
            <a:off x="207963" y="6411913"/>
            <a:ext cx="668337" cy="3238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cs-CZ"/>
            </a:defPPr>
            <a:lvl1pPr algn="l" rtl="0" fontAlgn="base">
              <a:spcBef>
                <a:spcPct val="0"/>
              </a:spcBef>
              <a:spcAft>
                <a:spcPct val="0"/>
              </a:spcAft>
              <a:defRPr sz="1300" b="1" kern="1200">
                <a:solidFill>
                  <a:srgbClr val="FFFFFF"/>
                </a:solidFill>
                <a:latin typeface="Arial" charset="0"/>
                <a:ea typeface="ＭＳ Ｐゴシック" charset="0"/>
                <a:cs typeface="ＭＳ Ｐゴシック" charset="0"/>
              </a:defRPr>
            </a:lvl1pPr>
            <a:lvl2pPr marL="457200" algn="r"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r"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r"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r"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defRPr/>
            </a:pPr>
            <a:fld id="{6F2A10B0-4E7F-614C-AA28-6C2E3EBCFE56}" type="slidenum">
              <a:rPr lang="cs-CZ" smtClean="0"/>
              <a:pPr eaLnBrk="1" hangingPunct="1">
                <a:defRPr/>
              </a:pPr>
              <a:t>2</a:t>
            </a:fld>
            <a:endParaRPr lang="cs-CZ" sz="1300">
              <a:solidFill>
                <a:srgbClr val="E1F0D2"/>
              </a:solidFill>
            </a:endParaRPr>
          </a:p>
        </p:txBody>
      </p:sp>
      <p:sp>
        <p:nvSpPr>
          <p:cNvPr id="118789" name="Rounded Rectangle 2"/>
          <p:cNvSpPr>
            <a:spLocks noChangeArrowheads="1"/>
          </p:cNvSpPr>
          <p:nvPr/>
        </p:nvSpPr>
        <p:spPr bwMode="auto">
          <a:xfrm>
            <a:off x="7031967" y="979728"/>
            <a:ext cx="1498600" cy="850900"/>
          </a:xfrm>
          <a:prstGeom prst="roundRect">
            <a:avLst>
              <a:gd name="adj" fmla="val 16667"/>
            </a:avLst>
          </a:prstGeom>
          <a:solidFill>
            <a:schemeClr val="accent1"/>
          </a:solidFill>
          <a:ln w="9525">
            <a:solidFill>
              <a:schemeClr val="tx1"/>
            </a:solidFill>
            <a:round/>
            <a:headEnd/>
            <a:tailEnd/>
          </a:ln>
        </p:spPr>
        <p:txBody>
          <a:bodyPr/>
          <a:lstStyle/>
          <a:p>
            <a:pPr algn="ctr"/>
            <a:r>
              <a:rPr lang="en-US" dirty="0"/>
              <a:t>Raw data</a:t>
            </a:r>
          </a:p>
          <a:p>
            <a:pPr algn="ctr"/>
            <a:r>
              <a:rPr lang="en-US" i="1" dirty="0"/>
              <a:t>.</a:t>
            </a:r>
            <a:r>
              <a:rPr lang="en-US" i="1" dirty="0" err="1"/>
              <a:t>fastq</a:t>
            </a:r>
            <a:endParaRPr lang="en-US" i="1" dirty="0"/>
          </a:p>
        </p:txBody>
      </p:sp>
      <p:sp>
        <p:nvSpPr>
          <p:cNvPr id="118790" name="Rounded Rectangle 7"/>
          <p:cNvSpPr>
            <a:spLocks noChangeArrowheads="1"/>
          </p:cNvSpPr>
          <p:nvPr/>
        </p:nvSpPr>
        <p:spPr bwMode="auto">
          <a:xfrm>
            <a:off x="7760658" y="3047970"/>
            <a:ext cx="2224178" cy="850900"/>
          </a:xfrm>
          <a:prstGeom prst="roundRect">
            <a:avLst>
              <a:gd name="adj" fmla="val 16667"/>
            </a:avLst>
          </a:prstGeom>
          <a:solidFill>
            <a:schemeClr val="accent1"/>
          </a:solidFill>
          <a:ln w="50800">
            <a:solidFill>
              <a:srgbClr val="FF0000"/>
            </a:solidFill>
            <a:round/>
            <a:headEnd/>
            <a:tailEnd/>
          </a:ln>
        </p:spPr>
        <p:txBody>
          <a:bodyPr/>
          <a:lstStyle/>
          <a:p>
            <a:pPr algn="ctr"/>
            <a:r>
              <a:rPr lang="en-US" dirty="0"/>
              <a:t>Genome/Transcriptome Reference Mapping</a:t>
            </a:r>
          </a:p>
          <a:p>
            <a:pPr algn="ctr"/>
            <a:r>
              <a:rPr lang="en-US" i="1" dirty="0"/>
              <a:t>.bam</a:t>
            </a:r>
          </a:p>
        </p:txBody>
      </p:sp>
      <p:sp>
        <p:nvSpPr>
          <p:cNvPr id="118801" name="Rounded Rectangle 8"/>
          <p:cNvSpPr>
            <a:spLocks noChangeArrowheads="1"/>
          </p:cNvSpPr>
          <p:nvPr/>
        </p:nvSpPr>
        <p:spPr bwMode="auto">
          <a:xfrm>
            <a:off x="6415656" y="5330285"/>
            <a:ext cx="1498600" cy="850900"/>
          </a:xfrm>
          <a:prstGeom prst="roundRect">
            <a:avLst>
              <a:gd name="adj" fmla="val 16667"/>
            </a:avLst>
          </a:prstGeom>
          <a:solidFill>
            <a:schemeClr val="accent1"/>
          </a:solidFill>
          <a:ln w="9525">
            <a:solidFill>
              <a:schemeClr val="tx1"/>
            </a:solidFill>
            <a:round/>
            <a:headEnd/>
            <a:tailEnd/>
          </a:ln>
        </p:spPr>
        <p:txBody>
          <a:bodyPr/>
          <a:lstStyle/>
          <a:p>
            <a:pPr algn="ctr"/>
            <a:r>
              <a:rPr lang="en-US"/>
              <a:t>Interaction</a:t>
            </a:r>
          </a:p>
          <a:p>
            <a:pPr algn="ctr"/>
            <a:r>
              <a:rPr lang="en-US"/>
              <a:t>analysis</a:t>
            </a:r>
          </a:p>
          <a:p>
            <a:pPr algn="ctr"/>
            <a:r>
              <a:rPr lang="en-US" i="1"/>
              <a:t>CHIP-seq</a:t>
            </a:r>
            <a:endParaRPr lang="en-US" i="1" dirty="0"/>
          </a:p>
        </p:txBody>
      </p:sp>
      <p:sp>
        <p:nvSpPr>
          <p:cNvPr id="118802" name="Rounded Rectangle 9"/>
          <p:cNvSpPr>
            <a:spLocks noChangeArrowheads="1"/>
          </p:cNvSpPr>
          <p:nvPr/>
        </p:nvSpPr>
        <p:spPr bwMode="auto">
          <a:xfrm>
            <a:off x="8041256" y="5330285"/>
            <a:ext cx="1498600" cy="850900"/>
          </a:xfrm>
          <a:prstGeom prst="roundRect">
            <a:avLst>
              <a:gd name="adj" fmla="val 16667"/>
            </a:avLst>
          </a:prstGeom>
          <a:solidFill>
            <a:schemeClr val="accent1"/>
          </a:solidFill>
          <a:ln w="50800">
            <a:solidFill>
              <a:srgbClr val="FF0000"/>
            </a:solidFill>
            <a:round/>
            <a:headEnd/>
            <a:tailEnd/>
          </a:ln>
        </p:spPr>
        <p:txBody>
          <a:bodyPr/>
          <a:lstStyle/>
          <a:p>
            <a:pPr algn="ctr"/>
            <a:r>
              <a:rPr lang="en-US" dirty="0"/>
              <a:t>Expression analysis</a:t>
            </a:r>
          </a:p>
          <a:p>
            <a:pPr algn="ctr"/>
            <a:r>
              <a:rPr lang="en-US" dirty="0" err="1"/>
              <a:t>RNAseq</a:t>
            </a:r>
            <a:endParaRPr lang="en-US" dirty="0"/>
          </a:p>
        </p:txBody>
      </p:sp>
      <p:sp>
        <p:nvSpPr>
          <p:cNvPr id="118803" name="Rounded Rectangle 10"/>
          <p:cNvSpPr>
            <a:spLocks noChangeArrowheads="1"/>
          </p:cNvSpPr>
          <p:nvPr/>
        </p:nvSpPr>
        <p:spPr bwMode="auto">
          <a:xfrm>
            <a:off x="9666856" y="5330285"/>
            <a:ext cx="1498600" cy="850900"/>
          </a:xfrm>
          <a:prstGeom prst="roundRect">
            <a:avLst>
              <a:gd name="adj" fmla="val 16667"/>
            </a:avLst>
          </a:prstGeom>
          <a:solidFill>
            <a:schemeClr val="accent1"/>
          </a:solidFill>
          <a:ln w="9525">
            <a:solidFill>
              <a:schemeClr val="tx1"/>
            </a:solidFill>
            <a:round/>
            <a:headEnd/>
            <a:tailEnd/>
          </a:ln>
        </p:spPr>
        <p:txBody>
          <a:bodyPr/>
          <a:lstStyle/>
          <a:p>
            <a:pPr algn="ctr"/>
            <a:r>
              <a:rPr lang="en-US"/>
              <a:t>Variant analysis</a:t>
            </a:r>
          </a:p>
          <a:p>
            <a:pPr algn="ctr"/>
            <a:r>
              <a:rPr lang="en-US"/>
              <a:t>WES</a:t>
            </a:r>
            <a:endParaRPr lang="en-US" dirty="0"/>
          </a:p>
        </p:txBody>
      </p:sp>
      <p:sp>
        <p:nvSpPr>
          <p:cNvPr id="118792" name="Rectangle 3"/>
          <p:cNvSpPr>
            <a:spLocks noChangeArrowheads="1"/>
          </p:cNvSpPr>
          <p:nvPr/>
        </p:nvSpPr>
        <p:spPr bwMode="auto">
          <a:xfrm>
            <a:off x="5500056" y="1013965"/>
            <a:ext cx="1418328" cy="307777"/>
          </a:xfrm>
          <a:prstGeom prst="rect">
            <a:avLst/>
          </a:prstGeom>
          <a:noFill/>
          <a:ln w="571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dirty="0"/>
              <a:t>de-multiplexing</a:t>
            </a:r>
          </a:p>
        </p:txBody>
      </p:sp>
      <p:sp>
        <p:nvSpPr>
          <p:cNvPr id="118793" name="Rounded Rectangle 13"/>
          <p:cNvSpPr>
            <a:spLocks noChangeArrowheads="1"/>
          </p:cNvSpPr>
          <p:nvPr/>
        </p:nvSpPr>
        <p:spPr bwMode="auto">
          <a:xfrm>
            <a:off x="2715643" y="2336562"/>
            <a:ext cx="1498600" cy="850900"/>
          </a:xfrm>
          <a:prstGeom prst="roundRect">
            <a:avLst>
              <a:gd name="adj" fmla="val 16667"/>
            </a:avLst>
          </a:prstGeom>
          <a:solidFill>
            <a:schemeClr val="accent1"/>
          </a:solidFill>
          <a:ln w="9525">
            <a:solidFill>
              <a:schemeClr val="tx1"/>
            </a:solidFill>
            <a:round/>
            <a:headEnd/>
            <a:tailEnd/>
          </a:ln>
        </p:spPr>
        <p:txBody>
          <a:bodyPr/>
          <a:lstStyle/>
          <a:p>
            <a:pPr algn="ctr"/>
            <a:r>
              <a:rPr lang="en-US" dirty="0"/>
              <a:t>Not known</a:t>
            </a:r>
          </a:p>
          <a:p>
            <a:pPr algn="ctr"/>
            <a:r>
              <a:rPr lang="en-US" dirty="0"/>
              <a:t>reference</a:t>
            </a:r>
          </a:p>
        </p:txBody>
      </p:sp>
      <p:sp>
        <p:nvSpPr>
          <p:cNvPr id="118794" name="Rectangle 14"/>
          <p:cNvSpPr>
            <a:spLocks noChangeArrowheads="1"/>
          </p:cNvSpPr>
          <p:nvPr/>
        </p:nvSpPr>
        <p:spPr bwMode="auto">
          <a:xfrm>
            <a:off x="9023228" y="1229657"/>
            <a:ext cx="479725" cy="305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a:t>QC</a:t>
            </a:r>
            <a:endParaRPr lang="en-US" dirty="0"/>
          </a:p>
        </p:txBody>
      </p:sp>
      <p:sp>
        <p:nvSpPr>
          <p:cNvPr id="118795" name="Rectangle 15"/>
          <p:cNvSpPr>
            <a:spLocks noChangeArrowheads="1"/>
          </p:cNvSpPr>
          <p:nvPr/>
        </p:nvSpPr>
        <p:spPr bwMode="auto">
          <a:xfrm>
            <a:off x="10485168" y="3319531"/>
            <a:ext cx="564222" cy="307777"/>
          </a:xfrm>
          <a:prstGeom prst="rect">
            <a:avLst/>
          </a:prstGeom>
          <a:noFill/>
          <a:ln w="57150">
            <a:solidFill>
              <a:srgbClr val="FF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dirty="0"/>
              <a:t>QC</a:t>
            </a:r>
          </a:p>
        </p:txBody>
      </p:sp>
      <p:grpSp>
        <p:nvGrpSpPr>
          <p:cNvPr id="118796" name="Group 17"/>
          <p:cNvGrpSpPr>
            <a:grpSpLocks/>
          </p:cNvGrpSpPr>
          <p:nvPr/>
        </p:nvGrpSpPr>
        <p:grpSpPr bwMode="auto">
          <a:xfrm>
            <a:off x="3385390" y="1219200"/>
            <a:ext cx="1866900" cy="863600"/>
            <a:chOff x="3390900" y="927100"/>
            <a:chExt cx="1866900" cy="862944"/>
          </a:xfrm>
        </p:grpSpPr>
        <p:pic>
          <p:nvPicPr>
            <p:cNvPr id="11879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927100"/>
              <a:ext cx="1257300" cy="862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8799" name="Picture 5" descr="Chimestry_flas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1028372"/>
              <a:ext cx="6604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Plus 16"/>
            <p:cNvSpPr/>
            <p:nvPr/>
          </p:nvSpPr>
          <p:spPr bwMode="auto">
            <a:xfrm>
              <a:off x="3962400" y="1206288"/>
              <a:ext cx="304800" cy="304568"/>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endParaRPr>
            </a:p>
          </p:txBody>
        </p:sp>
      </p:grpSp>
      <p:sp>
        <p:nvSpPr>
          <p:cNvPr id="19" name="Cloud 18"/>
          <p:cNvSpPr/>
          <p:nvPr/>
        </p:nvSpPr>
        <p:spPr bwMode="auto">
          <a:xfrm>
            <a:off x="549454" y="1205183"/>
            <a:ext cx="2133600" cy="8763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US" dirty="0">
                <a:latin typeface="Arial" pitchFamily="34" charset="0"/>
              </a:rPr>
              <a:t>Experiment design</a:t>
            </a:r>
          </a:p>
        </p:txBody>
      </p:sp>
      <p:cxnSp>
        <p:nvCxnSpPr>
          <p:cNvPr id="7" name="Straight Arrow Connector 6"/>
          <p:cNvCxnSpPr>
            <a:cxnSpLocks/>
            <a:stCxn id="118789" idx="2"/>
            <a:endCxn id="118790" idx="0"/>
          </p:cNvCxnSpPr>
          <p:nvPr/>
        </p:nvCxnSpPr>
        <p:spPr bwMode="auto">
          <a:xfrm>
            <a:off x="7781267" y="1830628"/>
            <a:ext cx="1091480" cy="121734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cxnSpLocks/>
            <a:stCxn id="118790" idx="2"/>
            <a:endCxn id="118802" idx="0"/>
          </p:cNvCxnSpPr>
          <p:nvPr/>
        </p:nvCxnSpPr>
        <p:spPr bwMode="auto">
          <a:xfrm flipH="1">
            <a:off x="8790556" y="3898870"/>
            <a:ext cx="82191" cy="14314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cxnSpLocks/>
            <a:stCxn id="118790" idx="2"/>
            <a:endCxn id="118801" idx="0"/>
          </p:cNvCxnSpPr>
          <p:nvPr/>
        </p:nvCxnSpPr>
        <p:spPr bwMode="auto">
          <a:xfrm flipH="1">
            <a:off x="7164956" y="3898870"/>
            <a:ext cx="1707791" cy="14314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cxnSpLocks/>
            <a:stCxn id="118790" idx="2"/>
            <a:endCxn id="118803" idx="0"/>
          </p:cNvCxnSpPr>
          <p:nvPr/>
        </p:nvCxnSpPr>
        <p:spPr bwMode="auto">
          <a:xfrm>
            <a:off x="8872747" y="3898870"/>
            <a:ext cx="1543409" cy="14314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a:cxnSpLocks/>
            <a:stCxn id="118790" idx="3"/>
          </p:cNvCxnSpPr>
          <p:nvPr/>
        </p:nvCxnSpPr>
        <p:spPr bwMode="auto">
          <a:xfrm>
            <a:off x="9984836" y="3473420"/>
            <a:ext cx="40136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a:cxnSpLocks/>
            <a:stCxn id="118789" idx="3"/>
          </p:cNvCxnSpPr>
          <p:nvPr/>
        </p:nvCxnSpPr>
        <p:spPr bwMode="auto">
          <a:xfrm>
            <a:off x="8530567" y="1405178"/>
            <a:ext cx="445937" cy="2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a:cxnSpLocks/>
            <a:stCxn id="6" idx="3"/>
            <a:endCxn id="118789" idx="1"/>
          </p:cNvCxnSpPr>
          <p:nvPr/>
        </p:nvCxnSpPr>
        <p:spPr bwMode="auto">
          <a:xfrm flipV="1">
            <a:off x="5348377" y="1405178"/>
            <a:ext cx="1683590" cy="2381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a:cxnSpLocks/>
            <a:stCxn id="19" idx="0"/>
            <a:endCxn id="6" idx="1"/>
          </p:cNvCxnSpPr>
          <p:nvPr/>
        </p:nvCxnSpPr>
        <p:spPr bwMode="auto">
          <a:xfrm>
            <a:off x="2681276" y="1643333"/>
            <a:ext cx="3897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Rectangle 5">
            <a:extLst>
              <a:ext uri="{FF2B5EF4-FFF2-40B4-BE49-F238E27FC236}">
                <a16:creationId xmlns:a16="http://schemas.microsoft.com/office/drawing/2014/main" id="{86384D0F-FAB3-A24C-BAE5-6AA44F409FE0}"/>
              </a:ext>
            </a:extLst>
          </p:cNvPr>
          <p:cNvSpPr/>
          <p:nvPr/>
        </p:nvSpPr>
        <p:spPr>
          <a:xfrm>
            <a:off x="3071004" y="1069676"/>
            <a:ext cx="2277373" cy="1147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6892572B-F593-9A4A-9822-E28C747FB201}"/>
              </a:ext>
            </a:extLst>
          </p:cNvPr>
          <p:cNvCxnSpPr>
            <a:cxnSpLocks/>
            <a:stCxn id="118789" idx="2"/>
            <a:endCxn id="118793" idx="3"/>
          </p:cNvCxnSpPr>
          <p:nvPr/>
        </p:nvCxnSpPr>
        <p:spPr bwMode="auto">
          <a:xfrm flipH="1">
            <a:off x="4214243" y="1830628"/>
            <a:ext cx="3567024" cy="93138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4" name="Rounded Rectangle 13">
            <a:extLst>
              <a:ext uri="{FF2B5EF4-FFF2-40B4-BE49-F238E27FC236}">
                <a16:creationId xmlns:a16="http://schemas.microsoft.com/office/drawing/2014/main" id="{DABCEE36-BF12-F841-9374-5724550D3B3A}"/>
              </a:ext>
            </a:extLst>
          </p:cNvPr>
          <p:cNvSpPr>
            <a:spLocks noChangeArrowheads="1"/>
          </p:cNvSpPr>
          <p:nvPr/>
        </p:nvSpPr>
        <p:spPr bwMode="auto">
          <a:xfrm>
            <a:off x="6137455" y="2333688"/>
            <a:ext cx="1498600" cy="850900"/>
          </a:xfrm>
          <a:prstGeom prst="roundRect">
            <a:avLst>
              <a:gd name="adj" fmla="val 16667"/>
            </a:avLst>
          </a:prstGeom>
          <a:solidFill>
            <a:schemeClr val="accent1"/>
          </a:solidFill>
          <a:ln w="9525">
            <a:solidFill>
              <a:schemeClr val="tx1"/>
            </a:solidFill>
            <a:round/>
            <a:headEnd/>
            <a:tailEnd/>
          </a:ln>
        </p:spPr>
        <p:txBody>
          <a:bodyPr/>
          <a:lstStyle/>
          <a:p>
            <a:pPr algn="ctr"/>
            <a:r>
              <a:rPr lang="en-US" dirty="0"/>
              <a:t>Not ”classic” reference</a:t>
            </a:r>
          </a:p>
        </p:txBody>
      </p:sp>
      <p:sp>
        <p:nvSpPr>
          <p:cNvPr id="78" name="Rounded Rectangle 13">
            <a:extLst>
              <a:ext uri="{FF2B5EF4-FFF2-40B4-BE49-F238E27FC236}">
                <a16:creationId xmlns:a16="http://schemas.microsoft.com/office/drawing/2014/main" id="{286648A9-A5B9-FA42-966A-B3D25CAF6716}"/>
              </a:ext>
            </a:extLst>
          </p:cNvPr>
          <p:cNvSpPr>
            <a:spLocks noChangeArrowheads="1"/>
          </p:cNvSpPr>
          <p:nvPr/>
        </p:nvSpPr>
        <p:spPr bwMode="auto">
          <a:xfrm>
            <a:off x="232914" y="3397609"/>
            <a:ext cx="1498600" cy="850900"/>
          </a:xfrm>
          <a:prstGeom prst="roundRect">
            <a:avLst>
              <a:gd name="adj" fmla="val 16667"/>
            </a:avLst>
          </a:prstGeom>
          <a:solidFill>
            <a:schemeClr val="accent1"/>
          </a:solidFill>
          <a:ln w="9525">
            <a:solidFill>
              <a:schemeClr val="tx1"/>
            </a:solidFill>
            <a:round/>
            <a:headEnd/>
            <a:tailEnd/>
          </a:ln>
        </p:spPr>
        <p:txBody>
          <a:bodyPr/>
          <a:lstStyle/>
          <a:p>
            <a:pPr algn="ctr"/>
            <a:endParaRPr lang="en-US" dirty="0"/>
          </a:p>
          <a:p>
            <a:pPr algn="ctr"/>
            <a:r>
              <a:rPr lang="en-US" dirty="0"/>
              <a:t>Metagenomics</a:t>
            </a:r>
          </a:p>
        </p:txBody>
      </p:sp>
      <p:sp>
        <p:nvSpPr>
          <p:cNvPr id="79" name="Rounded Rectangle 13">
            <a:extLst>
              <a:ext uri="{FF2B5EF4-FFF2-40B4-BE49-F238E27FC236}">
                <a16:creationId xmlns:a16="http://schemas.microsoft.com/office/drawing/2014/main" id="{C917A688-788F-764D-A84D-115E3224EEFA}"/>
              </a:ext>
            </a:extLst>
          </p:cNvPr>
          <p:cNvSpPr>
            <a:spLocks noChangeArrowheads="1"/>
          </p:cNvSpPr>
          <p:nvPr/>
        </p:nvSpPr>
        <p:spPr bwMode="auto">
          <a:xfrm>
            <a:off x="1832875" y="3397609"/>
            <a:ext cx="1498600" cy="850900"/>
          </a:xfrm>
          <a:prstGeom prst="roundRect">
            <a:avLst>
              <a:gd name="adj" fmla="val 16667"/>
            </a:avLst>
          </a:prstGeom>
          <a:solidFill>
            <a:schemeClr val="accent1"/>
          </a:solidFill>
          <a:ln w="9525">
            <a:solidFill>
              <a:schemeClr val="tx1"/>
            </a:solidFill>
            <a:round/>
            <a:headEnd/>
            <a:tailEnd/>
          </a:ln>
        </p:spPr>
        <p:txBody>
          <a:bodyPr/>
          <a:lstStyle/>
          <a:p>
            <a:pPr algn="ctr"/>
            <a:r>
              <a:rPr lang="en-US" dirty="0">
                <a:solidFill>
                  <a:sysClr val="windowText" lastClr="000000"/>
                </a:solidFill>
              </a:rPr>
              <a:t>Reference assembly</a:t>
            </a:r>
          </a:p>
        </p:txBody>
      </p:sp>
      <p:sp>
        <p:nvSpPr>
          <p:cNvPr id="95" name="Rounded Rectangle 13">
            <a:extLst>
              <a:ext uri="{FF2B5EF4-FFF2-40B4-BE49-F238E27FC236}">
                <a16:creationId xmlns:a16="http://schemas.microsoft.com/office/drawing/2014/main" id="{D4BF832A-2B60-A14E-A341-1716987AECDC}"/>
              </a:ext>
            </a:extLst>
          </p:cNvPr>
          <p:cNvSpPr>
            <a:spLocks noChangeArrowheads="1"/>
          </p:cNvSpPr>
          <p:nvPr/>
        </p:nvSpPr>
        <p:spPr bwMode="auto">
          <a:xfrm>
            <a:off x="3727807" y="3397609"/>
            <a:ext cx="1498600" cy="850900"/>
          </a:xfrm>
          <a:prstGeom prst="roundRect">
            <a:avLst>
              <a:gd name="adj" fmla="val 16667"/>
            </a:avLst>
          </a:prstGeom>
          <a:solidFill>
            <a:schemeClr val="accent1"/>
          </a:solidFill>
          <a:ln w="9525">
            <a:solidFill>
              <a:schemeClr val="tx1"/>
            </a:solidFill>
            <a:round/>
            <a:headEnd/>
            <a:tailEnd/>
          </a:ln>
        </p:spPr>
        <p:txBody>
          <a:bodyPr/>
          <a:lstStyle/>
          <a:p>
            <a:pPr algn="ctr"/>
            <a:r>
              <a:rPr lang="en-US" dirty="0"/>
              <a:t>Immunogenetic</a:t>
            </a:r>
          </a:p>
          <a:p>
            <a:pPr algn="ctr"/>
            <a:r>
              <a:rPr lang="en-US" i="1" dirty="0"/>
              <a:t>VDJ-genes</a:t>
            </a:r>
          </a:p>
        </p:txBody>
      </p:sp>
      <p:sp>
        <p:nvSpPr>
          <p:cNvPr id="96" name="Rounded Rectangle 13">
            <a:extLst>
              <a:ext uri="{FF2B5EF4-FFF2-40B4-BE49-F238E27FC236}">
                <a16:creationId xmlns:a16="http://schemas.microsoft.com/office/drawing/2014/main" id="{B66DC79E-C33A-274D-84CE-E757F57EAA8C}"/>
              </a:ext>
            </a:extLst>
          </p:cNvPr>
          <p:cNvSpPr>
            <a:spLocks noChangeArrowheads="1"/>
          </p:cNvSpPr>
          <p:nvPr/>
        </p:nvSpPr>
        <p:spPr bwMode="auto">
          <a:xfrm>
            <a:off x="5320818" y="3397609"/>
            <a:ext cx="1498600" cy="850900"/>
          </a:xfrm>
          <a:prstGeom prst="roundRect">
            <a:avLst>
              <a:gd name="adj" fmla="val 16667"/>
            </a:avLst>
          </a:prstGeom>
          <a:solidFill>
            <a:schemeClr val="accent1"/>
          </a:solidFill>
          <a:ln w="9525">
            <a:solidFill>
              <a:schemeClr val="tx1"/>
            </a:solidFill>
            <a:round/>
            <a:headEnd/>
            <a:tailEnd/>
          </a:ln>
        </p:spPr>
        <p:txBody>
          <a:bodyPr/>
          <a:lstStyle/>
          <a:p>
            <a:pPr algn="ctr"/>
            <a:r>
              <a:rPr lang="en-US" dirty="0"/>
              <a:t>CRISPR</a:t>
            </a:r>
          </a:p>
          <a:p>
            <a:pPr algn="ctr"/>
            <a:r>
              <a:rPr lang="en-US" i="1" dirty="0"/>
              <a:t>sgRNA</a:t>
            </a:r>
          </a:p>
        </p:txBody>
      </p:sp>
      <p:sp>
        <p:nvSpPr>
          <p:cNvPr id="103" name="Rounded Rectangle 13">
            <a:extLst>
              <a:ext uri="{FF2B5EF4-FFF2-40B4-BE49-F238E27FC236}">
                <a16:creationId xmlns:a16="http://schemas.microsoft.com/office/drawing/2014/main" id="{4A3BC22A-78BC-DC42-AB8E-3901FA1DD739}"/>
              </a:ext>
            </a:extLst>
          </p:cNvPr>
          <p:cNvSpPr>
            <a:spLocks noChangeArrowheads="1"/>
          </p:cNvSpPr>
          <p:nvPr/>
        </p:nvSpPr>
        <p:spPr bwMode="auto">
          <a:xfrm>
            <a:off x="4768728" y="5312673"/>
            <a:ext cx="1498600" cy="850900"/>
          </a:xfrm>
          <a:prstGeom prst="roundRect">
            <a:avLst>
              <a:gd name="adj" fmla="val 16667"/>
            </a:avLst>
          </a:prstGeom>
          <a:solidFill>
            <a:schemeClr val="accent1"/>
          </a:solidFill>
          <a:ln w="9525">
            <a:solidFill>
              <a:schemeClr val="tx1"/>
            </a:solidFill>
            <a:round/>
            <a:headEnd/>
            <a:tailEnd/>
          </a:ln>
        </p:spPr>
        <p:txBody>
          <a:bodyPr/>
          <a:lstStyle/>
          <a:p>
            <a:pPr algn="ctr"/>
            <a:endParaRPr lang="en-US" dirty="0"/>
          </a:p>
          <a:p>
            <a:pPr algn="ctr"/>
            <a:r>
              <a:rPr lang="en-US" dirty="0"/>
              <a:t>Methylation</a:t>
            </a:r>
          </a:p>
          <a:p>
            <a:pPr algn="ctr"/>
            <a:r>
              <a:rPr lang="en-US" i="1" dirty="0"/>
              <a:t>Bisulfide-seq</a:t>
            </a:r>
          </a:p>
        </p:txBody>
      </p:sp>
      <p:cxnSp>
        <p:nvCxnSpPr>
          <p:cNvPr id="106" name="Straight Arrow Connector 105">
            <a:extLst>
              <a:ext uri="{FF2B5EF4-FFF2-40B4-BE49-F238E27FC236}">
                <a16:creationId xmlns:a16="http://schemas.microsoft.com/office/drawing/2014/main" id="{AC25AA8E-2768-9948-80C6-EFBC260315AE}"/>
              </a:ext>
            </a:extLst>
          </p:cNvPr>
          <p:cNvCxnSpPr>
            <a:cxnSpLocks/>
            <a:stCxn id="118789" idx="2"/>
            <a:endCxn id="74" idx="0"/>
          </p:cNvCxnSpPr>
          <p:nvPr/>
        </p:nvCxnSpPr>
        <p:spPr bwMode="auto">
          <a:xfrm flipH="1">
            <a:off x="6886755" y="1830628"/>
            <a:ext cx="894512" cy="5030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9" name="Straight Arrow Connector 108">
            <a:extLst>
              <a:ext uri="{FF2B5EF4-FFF2-40B4-BE49-F238E27FC236}">
                <a16:creationId xmlns:a16="http://schemas.microsoft.com/office/drawing/2014/main" id="{1BD8FEC8-1B74-EE40-9096-70BC55CC9221}"/>
              </a:ext>
            </a:extLst>
          </p:cNvPr>
          <p:cNvCxnSpPr>
            <a:cxnSpLocks/>
            <a:stCxn id="74" idx="2"/>
            <a:endCxn id="95" idx="0"/>
          </p:cNvCxnSpPr>
          <p:nvPr/>
        </p:nvCxnSpPr>
        <p:spPr bwMode="auto">
          <a:xfrm flipH="1">
            <a:off x="4477107" y="3184588"/>
            <a:ext cx="2409648" cy="2130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2" name="Straight Arrow Connector 111">
            <a:extLst>
              <a:ext uri="{FF2B5EF4-FFF2-40B4-BE49-F238E27FC236}">
                <a16:creationId xmlns:a16="http://schemas.microsoft.com/office/drawing/2014/main" id="{16FBC242-76D9-C746-A366-64B5939DC8B7}"/>
              </a:ext>
            </a:extLst>
          </p:cNvPr>
          <p:cNvCxnSpPr>
            <a:cxnSpLocks/>
            <a:stCxn id="74" idx="2"/>
            <a:endCxn id="96" idx="0"/>
          </p:cNvCxnSpPr>
          <p:nvPr/>
        </p:nvCxnSpPr>
        <p:spPr bwMode="auto">
          <a:xfrm flipH="1">
            <a:off x="6070118" y="3184588"/>
            <a:ext cx="816637" cy="2130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5" name="Straight Arrow Connector 114">
            <a:extLst>
              <a:ext uri="{FF2B5EF4-FFF2-40B4-BE49-F238E27FC236}">
                <a16:creationId xmlns:a16="http://schemas.microsoft.com/office/drawing/2014/main" id="{FD23E9D4-B921-BF46-BE12-D65862782B38}"/>
              </a:ext>
            </a:extLst>
          </p:cNvPr>
          <p:cNvCxnSpPr>
            <a:cxnSpLocks/>
            <a:stCxn id="118793" idx="2"/>
            <a:endCxn id="78" idx="0"/>
          </p:cNvCxnSpPr>
          <p:nvPr/>
        </p:nvCxnSpPr>
        <p:spPr bwMode="auto">
          <a:xfrm flipH="1">
            <a:off x="982214" y="3187462"/>
            <a:ext cx="2482729" cy="2101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8" name="Straight Arrow Connector 117">
            <a:extLst>
              <a:ext uri="{FF2B5EF4-FFF2-40B4-BE49-F238E27FC236}">
                <a16:creationId xmlns:a16="http://schemas.microsoft.com/office/drawing/2014/main" id="{C6D63281-3292-3F4F-8D1A-D7C6C0587518}"/>
              </a:ext>
            </a:extLst>
          </p:cNvPr>
          <p:cNvCxnSpPr>
            <a:cxnSpLocks/>
            <a:stCxn id="118793" idx="2"/>
            <a:endCxn id="79" idx="0"/>
          </p:cNvCxnSpPr>
          <p:nvPr/>
        </p:nvCxnSpPr>
        <p:spPr bwMode="auto">
          <a:xfrm flipH="1">
            <a:off x="2582175" y="3187462"/>
            <a:ext cx="882768" cy="2101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1" name="Straight Arrow Connector 120">
            <a:extLst>
              <a:ext uri="{FF2B5EF4-FFF2-40B4-BE49-F238E27FC236}">
                <a16:creationId xmlns:a16="http://schemas.microsoft.com/office/drawing/2014/main" id="{7DFFEEFC-0CA5-2046-9CFE-CEEEBD25F2EA}"/>
              </a:ext>
            </a:extLst>
          </p:cNvPr>
          <p:cNvCxnSpPr>
            <a:cxnSpLocks/>
            <a:stCxn id="118790" idx="2"/>
            <a:endCxn id="103" idx="0"/>
          </p:cNvCxnSpPr>
          <p:nvPr/>
        </p:nvCxnSpPr>
        <p:spPr bwMode="auto">
          <a:xfrm flipH="1">
            <a:off x="5518028" y="3898870"/>
            <a:ext cx="3354719" cy="141380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8830" name="TextBox 118829">
            <a:extLst>
              <a:ext uri="{FF2B5EF4-FFF2-40B4-BE49-F238E27FC236}">
                <a16:creationId xmlns:a16="http://schemas.microsoft.com/office/drawing/2014/main" id="{70BA25DC-7C2D-8B4B-AEFC-5C3195C99A23}"/>
              </a:ext>
            </a:extLst>
          </p:cNvPr>
          <p:cNvSpPr txBox="1"/>
          <p:nvPr/>
        </p:nvSpPr>
        <p:spPr>
          <a:xfrm>
            <a:off x="3864633" y="5529532"/>
            <a:ext cx="595035" cy="584775"/>
          </a:xfrm>
          <a:prstGeom prst="rect">
            <a:avLst/>
          </a:prstGeom>
          <a:noFill/>
        </p:spPr>
        <p:txBody>
          <a:bodyPr wrap="none" rtlCol="0">
            <a:spAutoFit/>
          </a:bodyPr>
          <a:lstStyle/>
          <a:p>
            <a:r>
              <a:rPr lang="en-US" sz="3200" dirty="0"/>
              <a:t>…</a:t>
            </a:r>
          </a:p>
        </p:txBody>
      </p:sp>
    </p:spTree>
    <p:extLst>
      <p:ext uri="{BB962C8B-B14F-4D97-AF65-F5344CB8AC3E}">
        <p14:creationId xmlns:p14="http://schemas.microsoft.com/office/powerpoint/2010/main" val="41636091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Gene counts - Tools</a:t>
            </a:r>
            <a:endParaRPr dirty="0"/>
          </a:p>
          <a:p>
            <a:endParaRPr dirty="0"/>
          </a:p>
        </p:txBody>
      </p:sp>
      <p:sp>
        <p:nvSpPr>
          <p:cNvPr id="269" name="Google Shape;269;p4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dirty="0">
                <a:latin typeface="Courier New"/>
                <a:ea typeface="Courier New"/>
                <a:cs typeface="Courier New"/>
                <a:sym typeface="Courier New"/>
              </a:rPr>
              <a:t>featureCounts</a:t>
            </a:r>
            <a:r>
              <a:rPr lang="cs" dirty="0"/>
              <a:t> is build around the “classic” read to gene assignment</a:t>
            </a:r>
            <a:endParaRPr dirty="0"/>
          </a:p>
          <a:p>
            <a:pPr marL="952485" lvl="1" indent="-342900"/>
            <a:r>
              <a:rPr lang="cs" sz="1733" dirty="0"/>
              <a:t>By default, assigns only uniquely mapped reads an only reads uniquely assignable to a single gene (but both can be changed)</a:t>
            </a:r>
            <a:endParaRPr sz="1733" dirty="0"/>
          </a:p>
          <a:p>
            <a:pPr marL="952485" lvl="1" indent="-342900"/>
            <a:r>
              <a:rPr lang="cs" sz="1733" dirty="0"/>
              <a:t>Gives you </a:t>
            </a:r>
            <a:r>
              <a:rPr lang="cs" sz="1733" b="1" dirty="0"/>
              <a:t>raw</a:t>
            </a:r>
            <a:r>
              <a:rPr lang="cs" sz="1733" dirty="0"/>
              <a:t> </a:t>
            </a:r>
            <a:r>
              <a:rPr lang="cs" sz="1733" b="1" dirty="0"/>
              <a:t>read counts</a:t>
            </a:r>
            <a:r>
              <a:rPr lang="cs" sz="1733" dirty="0"/>
              <a:t> per </a:t>
            </a:r>
            <a:r>
              <a:rPr lang="cs" sz="1733" b="1" dirty="0"/>
              <a:t>gene</a:t>
            </a:r>
            <a:endParaRPr sz="1733" b="1" dirty="0"/>
          </a:p>
          <a:p>
            <a:pPr marL="342900" indent="-342900"/>
            <a:r>
              <a:rPr lang="cs" dirty="0">
                <a:latin typeface="Courier New"/>
                <a:ea typeface="Courier New"/>
                <a:cs typeface="Courier New"/>
                <a:sym typeface="Courier New"/>
              </a:rPr>
              <a:t>RSEM </a:t>
            </a:r>
            <a:r>
              <a:rPr lang="cs" dirty="0"/>
              <a:t>is efficient in counting also multi mapped reads and can estimate expression of individual gene isoforms</a:t>
            </a:r>
            <a:endParaRPr dirty="0"/>
          </a:p>
          <a:p>
            <a:pPr marL="952485" lvl="1" indent="-342900"/>
            <a:r>
              <a:rPr lang="cs" sz="1733" dirty="0"/>
              <a:t>Tries to “weight” the probability a mapped position of a multi mapped read and assign it correctly to the real source</a:t>
            </a:r>
            <a:endParaRPr sz="1733" dirty="0"/>
          </a:p>
          <a:p>
            <a:pPr marL="952485" lvl="1" indent="-342900"/>
            <a:r>
              <a:rPr lang="cs" sz="1733" dirty="0"/>
              <a:t>Gives you </a:t>
            </a:r>
            <a:r>
              <a:rPr lang="cs" sz="1733" b="1" dirty="0"/>
              <a:t>estimated</a:t>
            </a:r>
            <a:r>
              <a:rPr lang="cs" sz="1733" dirty="0"/>
              <a:t> </a:t>
            </a:r>
            <a:r>
              <a:rPr lang="cs" sz="1733" b="1" dirty="0"/>
              <a:t>counts</a:t>
            </a:r>
            <a:r>
              <a:rPr lang="cs" sz="1733" dirty="0"/>
              <a:t> per </a:t>
            </a:r>
            <a:r>
              <a:rPr lang="cs" sz="1733" b="1" dirty="0"/>
              <a:t>gene</a:t>
            </a:r>
            <a:r>
              <a:rPr lang="cs" sz="1733" dirty="0"/>
              <a:t> as well as per </a:t>
            </a:r>
            <a:r>
              <a:rPr lang="cs" sz="1733" b="1" dirty="0"/>
              <a:t>isoform </a:t>
            </a:r>
            <a:r>
              <a:rPr lang="cs" sz="1733" dirty="0"/>
              <a:t>and normalized </a:t>
            </a:r>
            <a:r>
              <a:rPr lang="cs" sz="1733" b="1" dirty="0"/>
              <a:t>TPM</a:t>
            </a:r>
            <a:r>
              <a:rPr lang="cs" sz="1733" dirty="0"/>
              <a:t> = </a:t>
            </a:r>
            <a:r>
              <a:rPr lang="cs" sz="1733" b="1" dirty="0"/>
              <a:t>Transcripts per million transcripts</a:t>
            </a:r>
            <a:endParaRPr sz="1733" b="1" dirty="0"/>
          </a:p>
          <a:p>
            <a:pPr marL="342900" indent="-342900"/>
            <a:endParaRPr lang="cs" dirty="0"/>
          </a:p>
          <a:p>
            <a:pPr marL="342900" indent="-342900"/>
            <a:r>
              <a:rPr lang="cs" dirty="0"/>
              <a:t>But, there is a </a:t>
            </a:r>
            <a:r>
              <a:rPr lang="cs" b="1" dirty="0"/>
              <a:t>big differences</a:t>
            </a:r>
            <a:r>
              <a:rPr lang="cs" dirty="0"/>
              <a:t> in the </a:t>
            </a:r>
            <a:r>
              <a:rPr lang="cs" b="1" dirty="0"/>
              <a:t>minimal required</a:t>
            </a:r>
            <a:r>
              <a:rPr lang="cs" dirty="0"/>
              <a:t> “good” aligned reads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Minimal number of reads and expression I</a:t>
            </a:r>
            <a:endParaRPr dirty="0"/>
          </a:p>
        </p:txBody>
      </p:sp>
      <p:sp>
        <p:nvSpPr>
          <p:cNvPr id="275" name="Google Shape;275;p4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dirty="0">
                <a:latin typeface="Courier New"/>
                <a:ea typeface="Courier New"/>
                <a:cs typeface="Courier New"/>
                <a:sym typeface="Courier New"/>
              </a:rPr>
              <a:t>RSEM</a:t>
            </a:r>
            <a:r>
              <a:rPr lang="cs" dirty="0"/>
              <a:t> is less precise in low read counts (&lt;40-50M reads) and for low expressed RNAs (difficult to estimate)</a:t>
            </a:r>
            <a:endParaRPr dirty="0"/>
          </a:p>
          <a:p>
            <a:pPr marL="342900" indent="-342900">
              <a:spcBef>
                <a:spcPts val="1333"/>
              </a:spcBef>
            </a:pPr>
            <a:r>
              <a:rPr lang="cs" dirty="0"/>
              <a:t>For lower read counts it’s safer to go for </a:t>
            </a:r>
            <a:r>
              <a:rPr lang="cs" dirty="0">
                <a:latin typeface="Courier New"/>
                <a:ea typeface="Courier New"/>
                <a:cs typeface="Courier New"/>
                <a:sym typeface="Courier New"/>
              </a:rPr>
              <a:t>featureCounts</a:t>
            </a:r>
            <a:endParaRPr dirty="0">
              <a:latin typeface="Courier New"/>
              <a:ea typeface="Courier New"/>
              <a:cs typeface="Courier New"/>
              <a:sym typeface="Courier New"/>
            </a:endParaRPr>
          </a:p>
          <a:p>
            <a:pPr marL="342900" indent="-342900">
              <a:spcBef>
                <a:spcPts val="1333"/>
              </a:spcBef>
            </a:pPr>
            <a:r>
              <a:rPr lang="cs" dirty="0"/>
              <a:t>Our best practices for a minimal read count for each tools:</a:t>
            </a:r>
            <a:endParaRPr dirty="0"/>
          </a:p>
          <a:p>
            <a:pPr marL="952485" lvl="1" indent="-342900">
              <a:spcBef>
                <a:spcPts val="1333"/>
              </a:spcBef>
            </a:pPr>
            <a:r>
              <a:rPr lang="cs" dirty="0"/>
              <a:t>Less than </a:t>
            </a:r>
            <a:r>
              <a:rPr lang="cs" b="1" dirty="0"/>
              <a:t>40-50M</a:t>
            </a:r>
            <a:r>
              <a:rPr lang="cs" dirty="0"/>
              <a:t> </a:t>
            </a:r>
            <a:r>
              <a:rPr lang="cs" b="1" dirty="0"/>
              <a:t>aligned reads</a:t>
            </a:r>
            <a:r>
              <a:rPr lang="cs" dirty="0"/>
              <a:t> (to the good stuff) -&gt; </a:t>
            </a:r>
            <a:r>
              <a:rPr lang="cs" dirty="0">
                <a:latin typeface="Courier New"/>
                <a:ea typeface="Courier New"/>
                <a:cs typeface="Courier New"/>
                <a:sym typeface="Courier New"/>
              </a:rPr>
              <a:t>featureCounts</a:t>
            </a:r>
            <a:endParaRPr dirty="0">
              <a:latin typeface="Courier New"/>
              <a:ea typeface="Courier New"/>
              <a:cs typeface="Courier New"/>
              <a:sym typeface="Courier New"/>
            </a:endParaRPr>
          </a:p>
          <a:p>
            <a:pPr marL="952485" lvl="1" indent="-342900">
              <a:spcBef>
                <a:spcPts val="1333"/>
              </a:spcBef>
            </a:pPr>
            <a:r>
              <a:rPr lang="cs" dirty="0"/>
              <a:t>More than </a:t>
            </a:r>
            <a:r>
              <a:rPr lang="cs" b="1" dirty="0"/>
              <a:t>40-50M aligned reads</a:t>
            </a:r>
            <a:r>
              <a:rPr lang="cs" dirty="0"/>
              <a:t> (to the good stuff) -&gt; </a:t>
            </a:r>
            <a:r>
              <a:rPr lang="cs" dirty="0">
                <a:latin typeface="Courier New"/>
                <a:ea typeface="Courier New"/>
                <a:cs typeface="Courier New"/>
                <a:sym typeface="Courier New"/>
              </a:rPr>
              <a:t>RSEM</a:t>
            </a:r>
            <a:endParaRPr dirty="0">
              <a:latin typeface="Courier New"/>
              <a:ea typeface="Courier New"/>
              <a:cs typeface="Courier New"/>
              <a:sym typeface="Courier New"/>
            </a:endParaRPr>
          </a:p>
          <a:p>
            <a:pPr marL="342900" indent="-342900">
              <a:spcBef>
                <a:spcPts val="1333"/>
              </a:spcBef>
            </a:pPr>
            <a:r>
              <a:rPr lang="cs" dirty="0"/>
              <a:t>But if you want isoforms!!! -&gt; </a:t>
            </a:r>
            <a:r>
              <a:rPr lang="cs" dirty="0">
                <a:latin typeface="Courier New"/>
                <a:ea typeface="Courier New"/>
                <a:cs typeface="Courier New"/>
                <a:sym typeface="Courier New"/>
              </a:rPr>
              <a:t>RSEM</a:t>
            </a:r>
            <a:endParaRPr dirty="0">
              <a:latin typeface="Courier New"/>
              <a:ea typeface="Courier New"/>
              <a:cs typeface="Courier New"/>
              <a:sym typeface="Courier New"/>
            </a:endParaRPr>
          </a:p>
          <a:p>
            <a:pPr marL="0" indent="0">
              <a:spcBef>
                <a:spcPts val="1600"/>
              </a:spcBef>
              <a:buNone/>
            </a:pPr>
            <a:endParaRPr dirty="0"/>
          </a:p>
          <a:p>
            <a:pPr marL="0" indent="0">
              <a:spcBef>
                <a:spcPts val="1600"/>
              </a:spcBef>
              <a:spcAft>
                <a:spcPts val="1600"/>
              </a:spcAft>
              <a:buNone/>
            </a:pPr>
            <a:endParaRPr dirty="0"/>
          </a:p>
        </p:txBody>
      </p:sp>
      <p:sp>
        <p:nvSpPr>
          <p:cNvPr id="276" name="Google Shape;276;p47"/>
          <p:cNvSpPr txBox="1"/>
          <p:nvPr/>
        </p:nvSpPr>
        <p:spPr>
          <a:xfrm>
            <a:off x="0" y="0"/>
            <a:ext cx="12192000" cy="632000"/>
          </a:xfrm>
          <a:prstGeom prst="rect">
            <a:avLst/>
          </a:prstGeom>
          <a:noFill/>
          <a:ln>
            <a:noFill/>
          </a:ln>
        </p:spPr>
        <p:txBody>
          <a:bodyPr spcFirstLastPara="1" wrap="square" lIns="121900" tIns="121900" rIns="121900" bIns="121900" anchor="t" anchorCtr="0">
            <a:noAutofit/>
          </a:bodyPr>
          <a:lstStyle/>
          <a:p>
            <a:r>
              <a:rPr lang="cs" sz="1467"/>
              <a:t>Source: Roberts et al. Nature Methods 2013</a:t>
            </a:r>
            <a:endParaRPr sz="1467"/>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033876-9BF7-B64E-80AB-03822C87E5C3}"/>
              </a:ext>
            </a:extLst>
          </p:cNvPr>
          <p:cNvSpPr>
            <a:spLocks noGrp="1"/>
          </p:cNvSpPr>
          <p:nvPr>
            <p:ph type="sldNum" idx="12"/>
          </p:nvPr>
        </p:nvSpPr>
        <p:spPr/>
        <p:txBody>
          <a:bodyPr/>
          <a:lstStyle/>
          <a:p>
            <a:fld id="{00000000-1234-1234-1234-123412341234}" type="slidenum">
              <a:rPr lang="cs" smtClean="0"/>
              <a:pPr/>
              <a:t>22</a:t>
            </a:fld>
            <a:endParaRPr lang="cs"/>
          </a:p>
        </p:txBody>
      </p:sp>
      <p:sp>
        <p:nvSpPr>
          <p:cNvPr id="5" name="Title 1">
            <a:extLst>
              <a:ext uri="{FF2B5EF4-FFF2-40B4-BE49-F238E27FC236}">
                <a16:creationId xmlns:a16="http://schemas.microsoft.com/office/drawing/2014/main" id="{626504BB-6573-F54F-86C4-11756B8B923E}"/>
              </a:ext>
            </a:extLst>
          </p:cNvPr>
          <p:cNvSpPr>
            <a:spLocks noGrp="1"/>
          </p:cNvSpPr>
          <p:nvPr>
            <p:ph type="title"/>
          </p:nvPr>
        </p:nvSpPr>
        <p:spPr>
          <a:xfrm>
            <a:off x="181661" y="309510"/>
            <a:ext cx="8766048" cy="1325563"/>
          </a:xfrm>
        </p:spPr>
        <p:txBody>
          <a:bodyPr>
            <a:normAutofit/>
          </a:bodyPr>
          <a:lstStyle/>
          <a:p>
            <a:r>
              <a:rPr lang="en-US" sz="4000" dirty="0"/>
              <a:t>Feature count results</a:t>
            </a:r>
            <a:br>
              <a:rPr lang="en-US" sz="4000" dirty="0"/>
            </a:br>
            <a:endParaRPr lang="en-US" sz="3800" dirty="0"/>
          </a:p>
        </p:txBody>
      </p:sp>
      <p:pic>
        <p:nvPicPr>
          <p:cNvPr id="7" name="Picture 6">
            <a:extLst>
              <a:ext uri="{FF2B5EF4-FFF2-40B4-BE49-F238E27FC236}">
                <a16:creationId xmlns:a16="http://schemas.microsoft.com/office/drawing/2014/main" id="{4759B3E2-E83E-F849-97B2-562B4FFCB8F0}"/>
              </a:ext>
            </a:extLst>
          </p:cNvPr>
          <p:cNvPicPr>
            <a:picLocks noChangeAspect="1"/>
          </p:cNvPicPr>
          <p:nvPr/>
        </p:nvPicPr>
        <p:blipFill>
          <a:blip r:embed="rId2"/>
          <a:stretch>
            <a:fillRect/>
          </a:stretch>
        </p:blipFill>
        <p:spPr>
          <a:xfrm>
            <a:off x="465826" y="1183616"/>
            <a:ext cx="6935638" cy="5005036"/>
          </a:xfrm>
          <a:prstGeom prst="rect">
            <a:avLst/>
          </a:prstGeom>
        </p:spPr>
      </p:pic>
    </p:spTree>
    <p:extLst>
      <p:ext uri="{BB962C8B-B14F-4D97-AF65-F5344CB8AC3E}">
        <p14:creationId xmlns:p14="http://schemas.microsoft.com/office/powerpoint/2010/main" val="3127849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Differential expression</a:t>
            </a:r>
            <a:endParaRPr dirty="0"/>
          </a:p>
        </p:txBody>
      </p:sp>
      <p:sp>
        <p:nvSpPr>
          <p:cNvPr id="293" name="Google Shape;293;p4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dirty="0"/>
              <a:t>We have our raw read counts but we need to find the real differences</a:t>
            </a:r>
            <a:endParaRPr dirty="0"/>
          </a:p>
          <a:p>
            <a:pPr marL="342900" indent="-342900">
              <a:spcBef>
                <a:spcPts val="1600"/>
              </a:spcBef>
            </a:pPr>
            <a:r>
              <a:rPr lang="cs" dirty="0"/>
              <a:t>We want to figure out the change comparing the before and after treatment</a:t>
            </a:r>
            <a:endParaRPr dirty="0"/>
          </a:p>
          <a:p>
            <a:pPr marL="342900" indent="-342900">
              <a:spcBef>
                <a:spcPts val="1600"/>
              </a:spcBef>
            </a:pPr>
            <a:r>
              <a:rPr lang="cs" dirty="0"/>
              <a:t>What are the changed genes? Are there even any? Is there even difference between the samples? And what about the experimental design - paired samples - does it affect the evaluation?</a:t>
            </a:r>
            <a:endParaRPr dirty="0"/>
          </a:p>
          <a:p>
            <a:pPr marL="342900" indent="-342900">
              <a:spcBef>
                <a:spcPts val="1600"/>
              </a:spcBef>
            </a:pPr>
            <a:r>
              <a:rPr lang="cs" dirty="0"/>
              <a:t>The tools for the differential expression have to account for different libraries depths, model and “fix” outliers, account for different levels of expressions, and many other things</a:t>
            </a:r>
            <a:endParaRPr dirty="0"/>
          </a:p>
          <a:p>
            <a:pPr marL="342900" indent="-342900">
              <a:spcBef>
                <a:spcPts val="1600"/>
              </a:spcBef>
              <a:spcAft>
                <a:spcPts val="1600"/>
              </a:spcAft>
            </a:pPr>
            <a:r>
              <a:rPr lang="cs" dirty="0"/>
              <a:t>Luckily, there are few tools that have all of this and can be used</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Differential expression - </a:t>
            </a:r>
            <a:r>
              <a:rPr lang="en-US" dirty="0"/>
              <a:t>tools</a:t>
            </a:r>
            <a:endParaRPr dirty="0"/>
          </a:p>
          <a:p>
            <a:endParaRPr dirty="0"/>
          </a:p>
        </p:txBody>
      </p:sp>
      <p:sp>
        <p:nvSpPr>
          <p:cNvPr id="299" name="Google Shape;299;p5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dirty="0">
                <a:latin typeface="Courier New"/>
                <a:ea typeface="Courier New"/>
                <a:cs typeface="Courier New"/>
                <a:sym typeface="Courier New"/>
              </a:rPr>
              <a:t>DESeq2</a:t>
            </a:r>
          </a:p>
          <a:p>
            <a:pPr marL="952485" lvl="1" indent="-342900"/>
            <a:r>
              <a:rPr lang="en-GB" dirty="0">
                <a:sym typeface="Courier New"/>
              </a:rPr>
              <a:t>More specific</a:t>
            </a:r>
            <a:endParaRPr lang="cs" dirty="0">
              <a:latin typeface="Courier New"/>
              <a:ea typeface="Courier New"/>
              <a:cs typeface="Courier New"/>
              <a:sym typeface="Courier New"/>
            </a:endParaRPr>
          </a:p>
          <a:p>
            <a:pPr marL="342900" indent="-342900"/>
            <a:r>
              <a:rPr lang="cs" dirty="0">
                <a:latin typeface="Courier New"/>
                <a:ea typeface="Courier New"/>
                <a:cs typeface="Courier New"/>
                <a:sym typeface="Courier New"/>
              </a:rPr>
              <a:t>edgeR</a:t>
            </a:r>
          </a:p>
          <a:p>
            <a:pPr marL="952485" lvl="1" indent="-342900"/>
            <a:r>
              <a:rPr lang="en-GB" dirty="0">
                <a:sym typeface="Courier New"/>
              </a:rPr>
              <a:t>M</a:t>
            </a:r>
            <a:r>
              <a:rPr lang="cs" dirty="0">
                <a:sym typeface="Courier New"/>
              </a:rPr>
              <a:t>ore sensitive</a:t>
            </a:r>
            <a:endParaRPr dirty="0"/>
          </a:p>
          <a:p>
            <a:pPr marL="342900" indent="-342900">
              <a:spcBef>
                <a:spcPts val="1600"/>
              </a:spcBef>
            </a:pPr>
            <a:r>
              <a:rPr lang="cs" dirty="0"/>
              <a:t>The important part of the calculation is the </a:t>
            </a:r>
            <a:r>
              <a:rPr lang="cs" b="1" dirty="0"/>
              <a:t>design</a:t>
            </a:r>
            <a:endParaRPr b="1" dirty="0"/>
          </a:p>
          <a:p>
            <a:pPr marL="952485" lvl="1" indent="-342900">
              <a:spcBef>
                <a:spcPts val="1600"/>
              </a:spcBef>
            </a:pPr>
            <a:r>
              <a:rPr lang="cs" dirty="0"/>
              <a:t>Assignment of a group/condition to a sample</a:t>
            </a:r>
            <a:endParaRPr dirty="0"/>
          </a:p>
          <a:p>
            <a:pPr marL="952485" lvl="1" indent="-342900">
              <a:spcBef>
                <a:spcPts val="1600"/>
              </a:spcBef>
            </a:pPr>
            <a:r>
              <a:rPr lang="cs" dirty="0"/>
              <a:t>If the samples are paired (the same patient twice) we have to account for this as well!</a:t>
            </a:r>
            <a:endParaRPr dirty="0"/>
          </a:p>
          <a:p>
            <a:pPr marL="952485" lvl="1" indent="-342900">
              <a:spcBef>
                <a:spcPts val="1600"/>
              </a:spcBef>
            </a:pPr>
            <a:r>
              <a:rPr lang="cs" dirty="0"/>
              <a:t>Technically, the pairing of the samples is a </a:t>
            </a:r>
            <a:r>
              <a:rPr lang="cs" b="1" dirty="0"/>
              <a:t>batch effect </a:t>
            </a:r>
            <a:r>
              <a:rPr lang="cs" dirty="0"/>
              <a:t>so it is similar to have a technical noise in your data</a:t>
            </a:r>
            <a:endParaRPr dirty="0"/>
          </a:p>
          <a:p>
            <a:pPr marL="0" indent="0">
              <a:spcBef>
                <a:spcPts val="1600"/>
              </a:spcBef>
              <a:spcAft>
                <a:spcPts val="160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Pairing of the samples/batch effect</a:t>
            </a:r>
            <a:endParaRPr dirty="0"/>
          </a:p>
        </p:txBody>
      </p:sp>
      <p:sp>
        <p:nvSpPr>
          <p:cNvPr id="305" name="Google Shape;305;p5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dirty="0"/>
              <a:t>Paired samples are not the same as paired-end sequencing!</a:t>
            </a:r>
            <a:endParaRPr dirty="0"/>
          </a:p>
          <a:p>
            <a:pPr marL="0" indent="0">
              <a:spcBef>
                <a:spcPts val="1600"/>
              </a:spcBef>
              <a:spcAft>
                <a:spcPts val="160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52"/>
          <p:cNvSpPr txBox="1">
            <a:spLocks noGrp="1"/>
          </p:cNvSpPr>
          <p:nvPr>
            <p:ph type="body" idx="1"/>
          </p:nvPr>
        </p:nvSpPr>
        <p:spPr>
          <a:xfrm>
            <a:off x="415600" y="1536633"/>
            <a:ext cx="3654000" cy="4555200"/>
          </a:xfrm>
          <a:prstGeom prst="rect">
            <a:avLst/>
          </a:prstGeom>
        </p:spPr>
        <p:txBody>
          <a:bodyPr spcFirstLastPara="1" wrap="square" lIns="121900" tIns="121900" rIns="121900" bIns="121900" anchor="t" anchorCtr="0">
            <a:normAutofit/>
          </a:bodyPr>
          <a:lstStyle/>
          <a:p>
            <a:pPr marL="342900" indent="-342900"/>
            <a:r>
              <a:rPr lang="cs" dirty="0"/>
              <a:t>There is a bad experimental design and a good experimental design</a:t>
            </a:r>
            <a:endParaRPr dirty="0"/>
          </a:p>
          <a:p>
            <a:pPr marL="342900" indent="-342900">
              <a:spcBef>
                <a:spcPts val="1600"/>
              </a:spcBef>
              <a:spcAft>
                <a:spcPts val="1600"/>
              </a:spcAft>
            </a:pPr>
            <a:r>
              <a:rPr lang="cs" dirty="0"/>
              <a:t>Very simply - more randomization gives you better results</a:t>
            </a:r>
            <a:endParaRPr dirty="0"/>
          </a:p>
        </p:txBody>
      </p:sp>
      <p:pic>
        <p:nvPicPr>
          <p:cNvPr id="312" name="Google Shape;312;p52"/>
          <p:cNvPicPr preferRelativeResize="0"/>
          <p:nvPr/>
        </p:nvPicPr>
        <p:blipFill>
          <a:blip r:embed="rId3">
            <a:alphaModFix/>
          </a:blip>
          <a:stretch>
            <a:fillRect/>
          </a:stretch>
        </p:blipFill>
        <p:spPr>
          <a:xfrm>
            <a:off x="4201064" y="1203615"/>
            <a:ext cx="7714892" cy="5462400"/>
          </a:xfrm>
          <a:prstGeom prst="rect">
            <a:avLst/>
          </a:prstGeom>
          <a:noFill/>
          <a:ln>
            <a:noFill/>
          </a:ln>
        </p:spPr>
      </p:pic>
      <p:sp>
        <p:nvSpPr>
          <p:cNvPr id="8" name="Google Shape;304;p51">
            <a:extLst>
              <a:ext uri="{FF2B5EF4-FFF2-40B4-BE49-F238E27FC236}">
                <a16:creationId xmlns:a16="http://schemas.microsoft.com/office/drawing/2014/main" id="{715F4F91-58EE-D343-BD52-9996A863E0C9}"/>
              </a:ext>
            </a:extLst>
          </p:cNvPr>
          <p:cNvSpPr txBox="1">
            <a:spLocks/>
          </p:cNvSpPr>
          <p:nvPr/>
        </p:nvSpPr>
        <p:spPr>
          <a:xfrm>
            <a:off x="555156" y="500400"/>
            <a:ext cx="11360800" cy="7636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1A9C0"/>
              </a:buClr>
              <a:buSzPts val="2800"/>
              <a:buFont typeface="Arial"/>
              <a:buNone/>
              <a:defRPr sz="3600" b="0" i="0" u="none" strike="noStrike" cap="none">
                <a:solidFill>
                  <a:srgbClr val="21A9C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r>
              <a:rPr lang="en-GB" dirty="0"/>
              <a:t>Pairing of the samples/batch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53"/>
          <p:cNvSpPr txBox="1">
            <a:spLocks noGrp="1"/>
          </p:cNvSpPr>
          <p:nvPr>
            <p:ph type="body" idx="1"/>
          </p:nvPr>
        </p:nvSpPr>
        <p:spPr>
          <a:xfrm>
            <a:off x="172528" y="1151400"/>
            <a:ext cx="11360800" cy="1410645"/>
          </a:xfrm>
          <a:prstGeom prst="rect">
            <a:avLst/>
          </a:prstGeom>
        </p:spPr>
        <p:txBody>
          <a:bodyPr spcFirstLastPara="1" wrap="square" lIns="121900" tIns="121900" rIns="121900" bIns="121900" anchor="t" anchorCtr="0">
            <a:normAutofit/>
          </a:bodyPr>
          <a:lstStyle/>
          <a:p>
            <a:pPr marL="342900" indent="-342900">
              <a:spcAft>
                <a:spcPts val="1600"/>
              </a:spcAft>
            </a:pPr>
            <a:r>
              <a:rPr lang="en-GB" dirty="0"/>
              <a:t>And example pairing of the patients AND different sequencing years - double batch</a:t>
            </a:r>
          </a:p>
        </p:txBody>
      </p:sp>
      <p:pic>
        <p:nvPicPr>
          <p:cNvPr id="320" name="Google Shape;320;p53"/>
          <p:cNvPicPr preferRelativeResize="0"/>
          <p:nvPr/>
        </p:nvPicPr>
        <p:blipFill>
          <a:blip r:embed="rId3">
            <a:alphaModFix/>
          </a:blip>
          <a:stretch>
            <a:fillRect/>
          </a:stretch>
        </p:blipFill>
        <p:spPr>
          <a:xfrm>
            <a:off x="172528" y="1915000"/>
            <a:ext cx="5657167" cy="4446298"/>
          </a:xfrm>
          <a:prstGeom prst="rect">
            <a:avLst/>
          </a:prstGeom>
          <a:noFill/>
          <a:ln>
            <a:noFill/>
          </a:ln>
        </p:spPr>
      </p:pic>
      <p:pic>
        <p:nvPicPr>
          <p:cNvPr id="321" name="Google Shape;321;p53"/>
          <p:cNvPicPr preferRelativeResize="0"/>
          <p:nvPr/>
        </p:nvPicPr>
        <p:blipFill>
          <a:blip r:embed="rId4">
            <a:alphaModFix/>
          </a:blip>
          <a:stretch>
            <a:fillRect/>
          </a:stretch>
        </p:blipFill>
        <p:spPr>
          <a:xfrm>
            <a:off x="5529532" y="2043168"/>
            <a:ext cx="6662465" cy="4446298"/>
          </a:xfrm>
          <a:prstGeom prst="rect">
            <a:avLst/>
          </a:prstGeom>
          <a:noFill/>
          <a:ln>
            <a:noFill/>
          </a:ln>
        </p:spPr>
      </p:pic>
      <p:sp>
        <p:nvSpPr>
          <p:cNvPr id="8" name="Google Shape;304;p51">
            <a:extLst>
              <a:ext uri="{FF2B5EF4-FFF2-40B4-BE49-F238E27FC236}">
                <a16:creationId xmlns:a16="http://schemas.microsoft.com/office/drawing/2014/main" id="{DE834DA9-BF1A-A944-B3BE-A5AEC8542BF2}"/>
              </a:ext>
            </a:extLst>
          </p:cNvPr>
          <p:cNvSpPr txBox="1">
            <a:spLocks/>
          </p:cNvSpPr>
          <p:nvPr/>
        </p:nvSpPr>
        <p:spPr>
          <a:xfrm>
            <a:off x="555156" y="500400"/>
            <a:ext cx="11360800" cy="763600"/>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1A9C0"/>
              </a:buClr>
              <a:buSzPts val="2800"/>
              <a:buFont typeface="Arial"/>
              <a:buNone/>
              <a:defRPr sz="3600" b="0" i="0" u="none" strike="noStrike" cap="none">
                <a:solidFill>
                  <a:srgbClr val="21A9C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r>
              <a:rPr lang="en-GB" dirty="0"/>
              <a:t>Pairing of the samples/batch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
                                        </p:tgtEl>
                                        <p:attrNameLst>
                                          <p:attrName>style.visibility</p:attrName>
                                        </p:attrNameLst>
                                      </p:cBhvr>
                                      <p:to>
                                        <p:strVal val="visible"/>
                                      </p:to>
                                    </p:set>
                                    <p:animEffect transition="in" filter="fade">
                                      <p:cBhvr>
                                        <p:cTn id="12"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033876-9BF7-B64E-80AB-03822C87E5C3}"/>
              </a:ext>
            </a:extLst>
          </p:cNvPr>
          <p:cNvSpPr>
            <a:spLocks noGrp="1"/>
          </p:cNvSpPr>
          <p:nvPr>
            <p:ph type="sldNum" idx="12"/>
          </p:nvPr>
        </p:nvSpPr>
        <p:spPr/>
        <p:txBody>
          <a:bodyPr/>
          <a:lstStyle/>
          <a:p>
            <a:fld id="{00000000-1234-1234-1234-123412341234}" type="slidenum">
              <a:rPr lang="cs" smtClean="0"/>
              <a:pPr/>
              <a:t>28</a:t>
            </a:fld>
            <a:endParaRPr lang="cs"/>
          </a:p>
        </p:txBody>
      </p:sp>
      <p:sp>
        <p:nvSpPr>
          <p:cNvPr id="5" name="Title 1">
            <a:extLst>
              <a:ext uri="{FF2B5EF4-FFF2-40B4-BE49-F238E27FC236}">
                <a16:creationId xmlns:a16="http://schemas.microsoft.com/office/drawing/2014/main" id="{626504BB-6573-F54F-86C4-11756B8B923E}"/>
              </a:ext>
            </a:extLst>
          </p:cNvPr>
          <p:cNvSpPr>
            <a:spLocks noGrp="1"/>
          </p:cNvSpPr>
          <p:nvPr>
            <p:ph type="title"/>
          </p:nvPr>
        </p:nvSpPr>
        <p:spPr>
          <a:xfrm>
            <a:off x="181661" y="309510"/>
            <a:ext cx="8766048" cy="1325563"/>
          </a:xfrm>
        </p:spPr>
        <p:txBody>
          <a:bodyPr>
            <a:normAutofit/>
          </a:bodyPr>
          <a:lstStyle/>
          <a:p>
            <a:r>
              <a:rPr lang="cs" sz="4000" dirty="0"/>
              <a:t>Differential expression </a:t>
            </a:r>
            <a:r>
              <a:rPr lang="en-US" sz="4000" dirty="0"/>
              <a:t>results</a:t>
            </a:r>
            <a:br>
              <a:rPr lang="en-US" sz="4000" dirty="0"/>
            </a:br>
            <a:endParaRPr lang="en-US" sz="3800" dirty="0"/>
          </a:p>
        </p:txBody>
      </p:sp>
      <p:pic>
        <p:nvPicPr>
          <p:cNvPr id="6" name="Picture 5">
            <a:extLst>
              <a:ext uri="{FF2B5EF4-FFF2-40B4-BE49-F238E27FC236}">
                <a16:creationId xmlns:a16="http://schemas.microsoft.com/office/drawing/2014/main" id="{DD3F7B9F-9A1C-A041-8DCF-A6EA888BE785}"/>
              </a:ext>
            </a:extLst>
          </p:cNvPr>
          <p:cNvPicPr>
            <a:picLocks noChangeAspect="1"/>
          </p:cNvPicPr>
          <p:nvPr/>
        </p:nvPicPr>
        <p:blipFill>
          <a:blip r:embed="rId2"/>
          <a:stretch>
            <a:fillRect/>
          </a:stretch>
        </p:blipFill>
        <p:spPr>
          <a:xfrm>
            <a:off x="311373" y="1112809"/>
            <a:ext cx="8007047" cy="5024030"/>
          </a:xfrm>
          <a:prstGeom prst="rect">
            <a:avLst/>
          </a:prstGeom>
        </p:spPr>
      </p:pic>
    </p:spTree>
    <p:extLst>
      <p:ext uri="{BB962C8B-B14F-4D97-AF65-F5344CB8AC3E}">
        <p14:creationId xmlns:p14="http://schemas.microsoft.com/office/powerpoint/2010/main" val="403008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1ADFAE-3FBC-4147-A173-23ADA5DC3A92}"/>
              </a:ext>
            </a:extLst>
          </p:cNvPr>
          <p:cNvSpPr>
            <a:spLocks noGrp="1"/>
          </p:cNvSpPr>
          <p:nvPr>
            <p:ph type="sldNum" idx="12"/>
          </p:nvPr>
        </p:nvSpPr>
        <p:spPr/>
        <p:txBody>
          <a:bodyPr/>
          <a:lstStyle/>
          <a:p>
            <a:fld id="{00000000-1234-1234-1234-123412341234}" type="slidenum">
              <a:rPr lang="cs" smtClean="0"/>
              <a:pPr/>
              <a:t>29</a:t>
            </a:fld>
            <a:endParaRPr lang="cs"/>
          </a:p>
        </p:txBody>
      </p:sp>
      <p:sp>
        <p:nvSpPr>
          <p:cNvPr id="5" name="Title 1">
            <a:extLst>
              <a:ext uri="{FF2B5EF4-FFF2-40B4-BE49-F238E27FC236}">
                <a16:creationId xmlns:a16="http://schemas.microsoft.com/office/drawing/2014/main" id="{776E8E36-21B3-7649-AC62-16A4C8DB51A3}"/>
              </a:ext>
            </a:extLst>
          </p:cNvPr>
          <p:cNvSpPr>
            <a:spLocks noGrp="1"/>
          </p:cNvSpPr>
          <p:nvPr>
            <p:ph type="title"/>
          </p:nvPr>
        </p:nvSpPr>
        <p:spPr>
          <a:xfrm>
            <a:off x="181661" y="309510"/>
            <a:ext cx="8766048" cy="1325563"/>
          </a:xfrm>
        </p:spPr>
        <p:txBody>
          <a:bodyPr>
            <a:normAutofit/>
          </a:bodyPr>
          <a:lstStyle/>
          <a:p>
            <a:r>
              <a:rPr lang="en-US" sz="4000" dirty="0"/>
              <a:t>Count </a:t>
            </a:r>
            <a:r>
              <a:rPr lang="en-US" sz="4000" dirty="0" err="1"/>
              <a:t>normalisation</a:t>
            </a:r>
            <a:br>
              <a:rPr lang="en-US" sz="4000" dirty="0"/>
            </a:br>
            <a:endParaRPr lang="en-US" sz="3800" dirty="0"/>
          </a:p>
        </p:txBody>
      </p:sp>
      <p:sp>
        <p:nvSpPr>
          <p:cNvPr id="10" name="Google Shape;159;p29">
            <a:extLst>
              <a:ext uri="{FF2B5EF4-FFF2-40B4-BE49-F238E27FC236}">
                <a16:creationId xmlns:a16="http://schemas.microsoft.com/office/drawing/2014/main" id="{EFE50CA2-F92D-0D4D-B9E5-FA871FC06BC2}"/>
              </a:ext>
            </a:extLst>
          </p:cNvPr>
          <p:cNvSpPr txBox="1">
            <a:spLocks noGrp="1"/>
          </p:cNvSpPr>
          <p:nvPr>
            <p:ph type="body" idx="1"/>
          </p:nvPr>
        </p:nvSpPr>
        <p:spPr>
          <a:xfrm>
            <a:off x="415600" y="1362974"/>
            <a:ext cx="11169675" cy="4854649"/>
          </a:xfrm>
          <a:prstGeom prst="rect">
            <a:avLst/>
          </a:prstGeom>
        </p:spPr>
        <p:txBody>
          <a:bodyPr spcFirstLastPara="1" wrap="square" lIns="121900" tIns="121900" rIns="121900" bIns="121900" anchor="t" anchorCtr="0">
            <a:normAutofit lnSpcReduction="10000"/>
          </a:bodyPr>
          <a:lstStyle/>
          <a:p>
            <a:pPr marL="342900" indent="-342900">
              <a:lnSpc>
                <a:spcPct val="120000"/>
              </a:lnSpc>
            </a:pPr>
            <a:r>
              <a:rPr lang="en-GB" dirty="0"/>
              <a:t>Normalize to:</a:t>
            </a:r>
          </a:p>
          <a:p>
            <a:pPr marL="952485" lvl="1" indent="-342900">
              <a:lnSpc>
                <a:spcPct val="120000"/>
              </a:lnSpc>
            </a:pPr>
            <a:r>
              <a:rPr lang="en-GB" dirty="0"/>
              <a:t>Gene size</a:t>
            </a:r>
          </a:p>
          <a:p>
            <a:pPr marL="952485" lvl="1" indent="-342900">
              <a:lnSpc>
                <a:spcPct val="120000"/>
              </a:lnSpc>
            </a:pPr>
            <a:r>
              <a:rPr lang="en-GB" dirty="0"/>
              <a:t>Library size</a:t>
            </a:r>
          </a:p>
          <a:p>
            <a:pPr marL="342900" indent="-342900">
              <a:lnSpc>
                <a:spcPct val="120000"/>
              </a:lnSpc>
            </a:pPr>
            <a:r>
              <a:rPr lang="en-GB" dirty="0" err="1"/>
              <a:t>rpkm</a:t>
            </a:r>
            <a:r>
              <a:rPr lang="en-GB" dirty="0"/>
              <a:t> - Reads Per Kilobase of transcript per Million mapped reads</a:t>
            </a:r>
          </a:p>
          <a:p>
            <a:pPr marL="342900" indent="-342900">
              <a:lnSpc>
                <a:spcPct val="120000"/>
              </a:lnSpc>
            </a:pPr>
            <a:r>
              <a:rPr lang="en-GB" dirty="0" err="1"/>
              <a:t>fpkm</a:t>
            </a:r>
            <a:r>
              <a:rPr lang="en-GB" dirty="0"/>
              <a:t> - Fragments Per Kilobase of transcript per Million mapped reads</a:t>
            </a:r>
          </a:p>
          <a:p>
            <a:pPr marL="342900" indent="-342900">
              <a:lnSpc>
                <a:spcPct val="120000"/>
              </a:lnSpc>
            </a:pPr>
            <a:r>
              <a:rPr lang="en-GB" dirty="0" err="1"/>
              <a:t>tpm</a:t>
            </a:r>
            <a:r>
              <a:rPr lang="en-GB" dirty="0"/>
              <a:t> - Transcripts Per Million (TPM) </a:t>
            </a:r>
          </a:p>
          <a:p>
            <a:pPr marL="952485" lvl="1" indent="-342900">
              <a:lnSpc>
                <a:spcPct val="120000"/>
              </a:lnSpc>
            </a:pPr>
            <a:r>
              <a:rPr lang="en-GB" dirty="0"/>
              <a:t>for every 1,000,000 RNA molecules in the RNA-</a:t>
            </a:r>
            <a:r>
              <a:rPr lang="en-GB" dirty="0" err="1"/>
              <a:t>seq</a:t>
            </a:r>
            <a:r>
              <a:rPr lang="en-GB" dirty="0"/>
              <a:t> sample, x came from this gene/transcript</a:t>
            </a:r>
          </a:p>
          <a:p>
            <a:pPr marL="342900" indent="-342900">
              <a:spcBef>
                <a:spcPts val="1600"/>
              </a:spcBef>
            </a:pPr>
            <a:r>
              <a:rPr lang="en-GB" dirty="0"/>
              <a:t>Never ever use normalized counts for any comparisons</a:t>
            </a:r>
          </a:p>
          <a:p>
            <a:pPr marL="952485" lvl="1" indent="-342900">
              <a:spcBef>
                <a:spcPts val="1600"/>
              </a:spcBef>
            </a:pPr>
            <a:r>
              <a:rPr lang="en-GB" dirty="0"/>
              <a:t>...except comparing a single gene in a single experiment for the samples</a:t>
            </a:r>
          </a:p>
          <a:p>
            <a:pPr marL="952485" lvl="1" indent="-342900">
              <a:spcBef>
                <a:spcPts val="1600"/>
              </a:spcBef>
              <a:spcAft>
                <a:spcPts val="1600"/>
              </a:spcAft>
            </a:pPr>
            <a:r>
              <a:rPr lang="en-GB" dirty="0"/>
              <a:t>If you really, really need to use any kind of normalized counts to compare use TPM</a:t>
            </a:r>
          </a:p>
          <a:p>
            <a:pPr marL="0" indent="0">
              <a:spcBef>
                <a:spcPts val="1600"/>
              </a:spcBef>
              <a:spcAft>
                <a:spcPts val="1600"/>
              </a:spcAft>
              <a:buNone/>
            </a:pPr>
            <a:endParaRPr dirty="0"/>
          </a:p>
        </p:txBody>
      </p:sp>
    </p:spTree>
    <p:extLst>
      <p:ext uri="{BB962C8B-B14F-4D97-AF65-F5344CB8AC3E}">
        <p14:creationId xmlns:p14="http://schemas.microsoft.com/office/powerpoint/2010/main" val="3321811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a:t>The RNA-Seq workflow</a:t>
            </a:r>
            <a:endParaRPr/>
          </a:p>
        </p:txBody>
      </p:sp>
      <p:pic>
        <p:nvPicPr>
          <p:cNvPr id="55" name="Google Shape;55;p13"/>
          <p:cNvPicPr preferRelativeResize="0"/>
          <p:nvPr/>
        </p:nvPicPr>
        <p:blipFill rotWithShape="1">
          <a:blip r:embed="rId3">
            <a:alphaModFix/>
          </a:blip>
          <a:srcRect b="51783"/>
          <a:stretch/>
        </p:blipFill>
        <p:spPr>
          <a:xfrm>
            <a:off x="1643234" y="1435034"/>
            <a:ext cx="3832700" cy="5208465"/>
          </a:xfrm>
          <a:prstGeom prst="rect">
            <a:avLst/>
          </a:prstGeom>
          <a:noFill/>
          <a:ln>
            <a:noFill/>
          </a:ln>
        </p:spPr>
      </p:pic>
      <p:pic>
        <p:nvPicPr>
          <p:cNvPr id="56" name="Google Shape;56;p13"/>
          <p:cNvPicPr preferRelativeResize="0"/>
          <p:nvPr/>
        </p:nvPicPr>
        <p:blipFill rotWithShape="1">
          <a:blip r:embed="rId4">
            <a:alphaModFix/>
          </a:blip>
          <a:srcRect t="40723"/>
          <a:stretch/>
        </p:blipFill>
        <p:spPr>
          <a:xfrm>
            <a:off x="7206734" y="690901"/>
            <a:ext cx="3563033" cy="5952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log2(fold-change)</a:t>
            </a:r>
            <a:endParaRPr dirty="0"/>
          </a:p>
        </p:txBody>
      </p:sp>
      <p:sp>
        <p:nvSpPr>
          <p:cNvPr id="339" name="Google Shape;339;p5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sz="2133" b="1" dirty="0"/>
              <a:t>Fold-change</a:t>
            </a:r>
            <a:r>
              <a:rPr lang="cs" sz="2133" dirty="0"/>
              <a:t> is usually calculated by </a:t>
            </a:r>
            <a:r>
              <a:rPr lang="cs" sz="2133" b="1" dirty="0"/>
              <a:t>average expression of all samples</a:t>
            </a:r>
            <a:r>
              <a:rPr lang="cs" sz="2133" dirty="0"/>
              <a:t> of </a:t>
            </a:r>
            <a:r>
              <a:rPr lang="cs" sz="2133" b="1" dirty="0"/>
              <a:t>condition 1</a:t>
            </a:r>
            <a:r>
              <a:rPr lang="cs" sz="2133" dirty="0"/>
              <a:t> vs average expression of all samples of </a:t>
            </a:r>
            <a:r>
              <a:rPr lang="cs" sz="2133" b="1" dirty="0"/>
              <a:t>condition 2</a:t>
            </a:r>
            <a:endParaRPr sz="2133" b="1" dirty="0"/>
          </a:p>
          <a:p>
            <a:pPr marL="342900" indent="-342900">
              <a:spcBef>
                <a:spcPts val="1600"/>
              </a:spcBef>
            </a:pPr>
            <a:r>
              <a:rPr lang="cs" sz="2133" b="1" dirty="0"/>
              <a:t>Example: </a:t>
            </a:r>
            <a:endParaRPr sz="2133" b="1" dirty="0"/>
          </a:p>
          <a:p>
            <a:pPr marL="1066785" lvl="1" indent="-457200">
              <a:spcBef>
                <a:spcPts val="1600"/>
              </a:spcBef>
              <a:buFont typeface="+mj-lt"/>
              <a:buAutoNum type="alphaLcParenR"/>
            </a:pPr>
            <a:r>
              <a:rPr lang="cs" sz="1733" dirty="0"/>
              <a:t>geneA expression in </a:t>
            </a:r>
            <a:r>
              <a:rPr lang="cs" sz="1733" b="1" dirty="0"/>
              <a:t>pre is 5</a:t>
            </a:r>
            <a:r>
              <a:rPr lang="cs" sz="1733" dirty="0"/>
              <a:t>, in </a:t>
            </a:r>
            <a:r>
              <a:rPr lang="cs" sz="1733" b="1" dirty="0"/>
              <a:t>post is 10</a:t>
            </a:r>
            <a:r>
              <a:rPr lang="cs" sz="1733" dirty="0"/>
              <a:t>; fold-change of post/pre is </a:t>
            </a:r>
            <a:r>
              <a:rPr lang="cs" sz="1733" b="1" dirty="0"/>
              <a:t>2</a:t>
            </a:r>
            <a:r>
              <a:rPr lang="cs" sz="1733" dirty="0"/>
              <a:t> = gene is </a:t>
            </a:r>
            <a:r>
              <a:rPr lang="cs" sz="1733" b="1" dirty="0"/>
              <a:t>up-regulated 2x</a:t>
            </a:r>
            <a:endParaRPr sz="1733" b="1" dirty="0"/>
          </a:p>
          <a:p>
            <a:pPr marL="1066785" lvl="1" indent="-457200">
              <a:spcBef>
                <a:spcPts val="1600"/>
              </a:spcBef>
              <a:buFont typeface="+mj-lt"/>
              <a:buAutoNum type="alphaLcParenR"/>
            </a:pPr>
            <a:r>
              <a:rPr lang="cs" sz="1733" dirty="0"/>
              <a:t>geneB expression in </a:t>
            </a:r>
            <a:r>
              <a:rPr lang="cs" sz="1733" b="1" dirty="0"/>
              <a:t>pre is 10</a:t>
            </a:r>
            <a:r>
              <a:rPr lang="cs" sz="1733" dirty="0"/>
              <a:t>, in</a:t>
            </a:r>
            <a:r>
              <a:rPr lang="cs" sz="1733" b="1" dirty="0"/>
              <a:t> post is 5</a:t>
            </a:r>
            <a:r>
              <a:rPr lang="cs" sz="1733" dirty="0"/>
              <a:t>; fold-change of post/pre is </a:t>
            </a:r>
            <a:r>
              <a:rPr lang="cs" sz="1733" b="1" dirty="0"/>
              <a:t>0.5</a:t>
            </a:r>
            <a:r>
              <a:rPr lang="cs" sz="1733" dirty="0"/>
              <a:t> = gene is </a:t>
            </a:r>
            <a:r>
              <a:rPr lang="cs" sz="1733" b="1" dirty="0"/>
              <a:t>down-regulated 1/2x</a:t>
            </a:r>
            <a:r>
              <a:rPr lang="cs" sz="1733" dirty="0"/>
              <a:t> … (O_o)</a:t>
            </a:r>
            <a:endParaRPr sz="1733" dirty="0"/>
          </a:p>
          <a:p>
            <a:pPr marL="342900" indent="-342900">
              <a:spcBef>
                <a:spcPts val="1600"/>
              </a:spcBef>
            </a:pPr>
            <a:r>
              <a:rPr lang="cs" sz="2133" b="1" dirty="0"/>
              <a:t>Solution</a:t>
            </a:r>
            <a:r>
              <a:rPr lang="cs" sz="2133" dirty="0"/>
              <a:t>: Adding </a:t>
            </a:r>
            <a:r>
              <a:rPr lang="cs" sz="2133" b="1" dirty="0"/>
              <a:t>log2</a:t>
            </a:r>
            <a:r>
              <a:rPr lang="cs" sz="2133" dirty="0"/>
              <a:t> gives us </a:t>
            </a:r>
            <a:r>
              <a:rPr lang="cs" sz="2133" b="1" dirty="0"/>
              <a:t>log2(2) = 1</a:t>
            </a:r>
            <a:r>
              <a:rPr lang="cs" sz="2133" dirty="0"/>
              <a:t>, </a:t>
            </a:r>
            <a:r>
              <a:rPr lang="cs" sz="2133" b="1" dirty="0"/>
              <a:t>log2(0.5) = -1 </a:t>
            </a:r>
            <a:endParaRPr sz="2133" b="1" dirty="0"/>
          </a:p>
          <a:p>
            <a:pPr marL="342900" indent="-342900">
              <a:spcBef>
                <a:spcPts val="1600"/>
              </a:spcBef>
              <a:spcAft>
                <a:spcPts val="1600"/>
              </a:spcAft>
            </a:pPr>
            <a:r>
              <a:rPr lang="cs" sz="2133" dirty="0"/>
              <a:t>Nice and even distribution around 0 and clear interpretations</a:t>
            </a:r>
            <a:endParaRPr sz="2133"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log2(fold-change)</a:t>
            </a:r>
            <a:endParaRPr dirty="0"/>
          </a:p>
        </p:txBody>
      </p:sp>
      <p:sp>
        <p:nvSpPr>
          <p:cNvPr id="345" name="Google Shape;345;p5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dirty="0"/>
              <a:t>But it might be </a:t>
            </a:r>
            <a:r>
              <a:rPr lang="cs" b="1" dirty="0"/>
              <a:t>misleading</a:t>
            </a:r>
            <a:endParaRPr b="1" dirty="0"/>
          </a:p>
          <a:p>
            <a:pPr marL="342900" indent="-342900">
              <a:spcBef>
                <a:spcPts val="1600"/>
              </a:spcBef>
            </a:pPr>
            <a:r>
              <a:rPr lang="cs" b="1" dirty="0"/>
              <a:t>Large</a:t>
            </a:r>
            <a:r>
              <a:rPr lang="cs" dirty="0"/>
              <a:t> </a:t>
            </a:r>
            <a:r>
              <a:rPr lang="cs" b="1" dirty="0"/>
              <a:t>log2FC</a:t>
            </a:r>
            <a:r>
              <a:rPr lang="cs" dirty="0"/>
              <a:t> on </a:t>
            </a:r>
            <a:r>
              <a:rPr lang="cs" b="1" dirty="0"/>
              <a:t>low-expressed genes </a:t>
            </a:r>
            <a:r>
              <a:rPr lang="cs" dirty="0"/>
              <a:t>are most </a:t>
            </a:r>
            <a:r>
              <a:rPr lang="cs" b="1" dirty="0"/>
              <a:t>likely not biologically relevant</a:t>
            </a:r>
            <a:endParaRPr b="1" dirty="0"/>
          </a:p>
          <a:p>
            <a:pPr marL="342900" indent="-342900">
              <a:spcBef>
                <a:spcPts val="1600"/>
              </a:spcBef>
            </a:pPr>
            <a:r>
              <a:rPr lang="cs" b="1" dirty="0"/>
              <a:t>Small log2FC </a:t>
            </a:r>
            <a:r>
              <a:rPr lang="cs" dirty="0"/>
              <a:t>on </a:t>
            </a:r>
            <a:r>
              <a:rPr lang="cs" b="1" dirty="0"/>
              <a:t>highly-expressed genes</a:t>
            </a:r>
            <a:r>
              <a:rPr lang="cs" dirty="0"/>
              <a:t> might be </a:t>
            </a:r>
            <a:r>
              <a:rPr lang="cs" b="1" dirty="0"/>
              <a:t>biologically relevant</a:t>
            </a:r>
            <a:endParaRPr b="1" dirty="0"/>
          </a:p>
          <a:p>
            <a:pPr marL="342900" indent="-342900">
              <a:spcBef>
                <a:spcPts val="1600"/>
              </a:spcBef>
            </a:pPr>
            <a:r>
              <a:rPr lang="cs" dirty="0"/>
              <a:t>Example: “Common” cut-off value of </a:t>
            </a:r>
            <a:r>
              <a:rPr lang="cs" b="1" dirty="0"/>
              <a:t>fold-change of 2x</a:t>
            </a:r>
            <a:r>
              <a:rPr lang="cs" dirty="0"/>
              <a:t> (log2FC=</a:t>
            </a:r>
            <a:r>
              <a:rPr lang="cs" b="1" dirty="0"/>
              <a:t>+/-1</a:t>
            </a:r>
            <a:r>
              <a:rPr lang="cs" dirty="0"/>
              <a:t>) or </a:t>
            </a:r>
            <a:r>
              <a:rPr lang="cs" b="1" dirty="0"/>
              <a:t>1.5x</a:t>
            </a:r>
            <a:r>
              <a:rPr lang="cs" dirty="0"/>
              <a:t> (log2FC=</a:t>
            </a:r>
            <a:r>
              <a:rPr lang="cs" b="1" dirty="0"/>
              <a:t>+/-0.58</a:t>
            </a:r>
            <a:r>
              <a:rPr lang="cs" dirty="0"/>
              <a:t>)</a:t>
            </a:r>
            <a:endParaRPr dirty="0"/>
          </a:p>
          <a:p>
            <a:pPr lvl="1" indent="-440256">
              <a:spcBef>
                <a:spcPts val="1600"/>
              </a:spcBef>
              <a:buSzPts val="1600"/>
            </a:pPr>
            <a:r>
              <a:rPr lang="cs" sz="1733" dirty="0"/>
              <a:t>geneA expression in WT is </a:t>
            </a:r>
            <a:r>
              <a:rPr lang="cs" sz="1733" b="1" dirty="0"/>
              <a:t>10</a:t>
            </a:r>
            <a:r>
              <a:rPr lang="cs" sz="1733" dirty="0"/>
              <a:t> and in KO is </a:t>
            </a:r>
            <a:r>
              <a:rPr lang="cs" sz="1733" b="1" dirty="0"/>
              <a:t>4</a:t>
            </a:r>
            <a:r>
              <a:rPr lang="cs" sz="1733" dirty="0"/>
              <a:t>, </a:t>
            </a:r>
            <a:r>
              <a:rPr lang="cs" sz="1733" b="1" dirty="0"/>
              <a:t>log2FC = -1.32 YES (?)</a:t>
            </a:r>
            <a:endParaRPr sz="1733" b="1" dirty="0"/>
          </a:p>
          <a:p>
            <a:pPr lvl="1" indent="-440256">
              <a:buSzPts val="1600"/>
            </a:pPr>
            <a:r>
              <a:rPr lang="cs" sz="1733" dirty="0"/>
              <a:t>geneB expression in WT is </a:t>
            </a:r>
            <a:r>
              <a:rPr lang="cs" sz="1733" b="1" dirty="0"/>
              <a:t>1,000,000 </a:t>
            </a:r>
            <a:r>
              <a:rPr lang="cs" sz="1733" dirty="0"/>
              <a:t>and in KO is </a:t>
            </a:r>
            <a:r>
              <a:rPr lang="cs" sz="1733" b="1" dirty="0"/>
              <a:t>500,001</a:t>
            </a:r>
            <a:r>
              <a:rPr lang="cs" sz="1733" dirty="0"/>
              <a:t>, log2FC = </a:t>
            </a:r>
            <a:r>
              <a:rPr lang="cs" sz="1733" b="1" dirty="0"/>
              <a:t>-0.99 NO (?)</a:t>
            </a:r>
            <a:endParaRPr sz="1733"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a:t>P-value and adjusted p-value</a:t>
            </a:r>
            <a:endParaRPr/>
          </a:p>
        </p:txBody>
      </p:sp>
      <p:sp>
        <p:nvSpPr>
          <p:cNvPr id="351" name="Google Shape;351;p5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b="1" dirty="0"/>
              <a:t>P-value tries </a:t>
            </a:r>
            <a:r>
              <a:rPr lang="cs" dirty="0"/>
              <a:t>to give you “a </a:t>
            </a:r>
            <a:r>
              <a:rPr lang="cs" b="1" dirty="0"/>
              <a:t>number</a:t>
            </a:r>
            <a:r>
              <a:rPr lang="cs" dirty="0"/>
              <a:t>” saying if the </a:t>
            </a:r>
            <a:r>
              <a:rPr lang="cs" b="1" dirty="0"/>
              <a:t>differences</a:t>
            </a:r>
            <a:r>
              <a:rPr lang="cs" dirty="0"/>
              <a:t> you are observing are </a:t>
            </a:r>
            <a:r>
              <a:rPr lang="cs" b="1" dirty="0"/>
              <a:t>robust</a:t>
            </a:r>
            <a:r>
              <a:rPr lang="cs" dirty="0"/>
              <a:t> and the differences are </a:t>
            </a:r>
            <a:r>
              <a:rPr lang="cs" b="1" dirty="0"/>
              <a:t>not</a:t>
            </a:r>
            <a:r>
              <a:rPr lang="cs" dirty="0"/>
              <a:t> “</a:t>
            </a:r>
            <a:r>
              <a:rPr lang="cs" b="1" dirty="0"/>
              <a:t>random</a:t>
            </a:r>
            <a:r>
              <a:rPr lang="cs" dirty="0"/>
              <a:t>” between the compared conditions/samples</a:t>
            </a:r>
            <a:endParaRPr dirty="0"/>
          </a:p>
          <a:p>
            <a:pPr marL="342900" indent="-342900">
              <a:spcBef>
                <a:spcPts val="1600"/>
              </a:spcBef>
            </a:pPr>
            <a:r>
              <a:rPr lang="cs" b="1" dirty="0"/>
              <a:t>Adjusted p-value</a:t>
            </a:r>
            <a:r>
              <a:rPr lang="cs" dirty="0"/>
              <a:t> adds a </a:t>
            </a:r>
            <a:r>
              <a:rPr lang="cs" b="1" dirty="0"/>
              <a:t>correction</a:t>
            </a:r>
            <a:r>
              <a:rPr lang="cs" dirty="0"/>
              <a:t> for the </a:t>
            </a:r>
            <a:r>
              <a:rPr lang="cs" b="1" dirty="0"/>
              <a:t>multiple testing </a:t>
            </a:r>
            <a:r>
              <a:rPr lang="cs" dirty="0"/>
              <a:t>we are doing - tries to add correction of </a:t>
            </a:r>
            <a:r>
              <a:rPr lang="cs" b="1" dirty="0"/>
              <a:t>getting</a:t>
            </a:r>
            <a:r>
              <a:rPr lang="cs" dirty="0"/>
              <a:t> a </a:t>
            </a:r>
            <a:r>
              <a:rPr lang="cs" b="1" dirty="0"/>
              <a:t>p-value just by accident</a:t>
            </a:r>
            <a:endParaRPr b="1" dirty="0"/>
          </a:p>
          <a:p>
            <a:pPr marL="342900" indent="-342900">
              <a:spcBef>
                <a:spcPts val="1600"/>
              </a:spcBef>
            </a:pPr>
            <a:r>
              <a:rPr lang="cs" dirty="0"/>
              <a:t>But </a:t>
            </a:r>
            <a:r>
              <a:rPr lang="cs" b="1" dirty="0"/>
              <a:t>is</a:t>
            </a:r>
            <a:r>
              <a:rPr lang="cs" dirty="0"/>
              <a:t> adjusted p-value </a:t>
            </a:r>
            <a:r>
              <a:rPr lang="cs" b="1" dirty="0"/>
              <a:t>0.049</a:t>
            </a:r>
            <a:r>
              <a:rPr lang="cs" dirty="0"/>
              <a:t> really </a:t>
            </a:r>
            <a:r>
              <a:rPr lang="cs" b="1" dirty="0"/>
              <a:t>better</a:t>
            </a:r>
            <a:r>
              <a:rPr lang="cs" dirty="0"/>
              <a:t> than </a:t>
            </a:r>
            <a:r>
              <a:rPr lang="cs" b="1" dirty="0"/>
              <a:t>0.051</a:t>
            </a:r>
            <a:r>
              <a:rPr lang="cs" dirty="0"/>
              <a:t>?</a:t>
            </a:r>
            <a:endParaRPr dirty="0"/>
          </a:p>
          <a:p>
            <a:pPr marL="342900" indent="-342900">
              <a:spcBef>
                <a:spcPts val="1600"/>
              </a:spcBef>
            </a:pPr>
            <a:r>
              <a:rPr lang="cs" b="1" dirty="0"/>
              <a:t>Number of replicates highly influences</a:t>
            </a:r>
            <a:r>
              <a:rPr lang="cs" dirty="0"/>
              <a:t> the </a:t>
            </a:r>
            <a:r>
              <a:rPr lang="cs" b="1" dirty="0"/>
              <a:t>estimates</a:t>
            </a:r>
            <a:endParaRPr b="1" dirty="0"/>
          </a:p>
          <a:p>
            <a:pPr marL="952485" lvl="1" indent="-342900">
              <a:spcBef>
                <a:spcPts val="1600"/>
              </a:spcBef>
              <a:spcAft>
                <a:spcPts val="1600"/>
              </a:spcAft>
            </a:pPr>
            <a:r>
              <a:rPr lang="cs" dirty="0"/>
              <a:t>The </a:t>
            </a:r>
            <a:r>
              <a:rPr lang="cs" b="1" dirty="0"/>
              <a:t>observations might be the same</a:t>
            </a:r>
            <a:r>
              <a:rPr lang="cs" dirty="0"/>
              <a:t> but the </a:t>
            </a:r>
            <a:r>
              <a:rPr lang="cs" b="1" dirty="0"/>
              <a:t>statistical significance</a:t>
            </a:r>
            <a:r>
              <a:rPr lang="cs" dirty="0"/>
              <a:t> might be </a:t>
            </a:r>
            <a:r>
              <a:rPr lang="cs" b="1" dirty="0"/>
              <a:t>lower</a:t>
            </a:r>
            <a:endParaRPr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a:t>How many differentially expressed genes I have?</a:t>
            </a:r>
            <a:endParaRPr/>
          </a:p>
        </p:txBody>
      </p:sp>
      <p:sp>
        <p:nvSpPr>
          <p:cNvPr id="357" name="Google Shape;357;p5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buNone/>
            </a:pPr>
            <a:r>
              <a:rPr lang="cs" dirty="0"/>
              <a:t>It depends </a:t>
            </a:r>
            <a:r>
              <a:rPr lang="cs" b="1" dirty="0"/>
              <a:t>how many you want</a:t>
            </a:r>
            <a:r>
              <a:rPr lang="cs" dirty="0"/>
              <a:t>…:)</a:t>
            </a:r>
            <a:endParaRPr dirty="0"/>
          </a:p>
          <a:p>
            <a:pPr marL="0" indent="0">
              <a:spcBef>
                <a:spcPts val="1600"/>
              </a:spcBef>
              <a:buNone/>
            </a:pPr>
            <a:r>
              <a:rPr lang="cs" b="1" dirty="0"/>
              <a:t>Selection</a:t>
            </a:r>
            <a:r>
              <a:rPr lang="cs" dirty="0"/>
              <a:t> of the </a:t>
            </a:r>
            <a:r>
              <a:rPr lang="cs" b="1" dirty="0"/>
              <a:t>differentially</a:t>
            </a:r>
            <a:r>
              <a:rPr lang="cs" dirty="0"/>
              <a:t> </a:t>
            </a:r>
            <a:r>
              <a:rPr lang="cs" b="1" dirty="0"/>
              <a:t>expressed</a:t>
            </a:r>
            <a:r>
              <a:rPr lang="cs" dirty="0"/>
              <a:t> (DE) gene is </a:t>
            </a:r>
            <a:r>
              <a:rPr lang="cs" b="1" dirty="0"/>
              <a:t>completely up to you</a:t>
            </a:r>
            <a:endParaRPr b="1" dirty="0"/>
          </a:p>
          <a:p>
            <a:pPr marL="0" indent="0">
              <a:spcBef>
                <a:spcPts val="1600"/>
              </a:spcBef>
              <a:buNone/>
            </a:pPr>
            <a:r>
              <a:rPr lang="cs" dirty="0"/>
              <a:t>Some people use </a:t>
            </a:r>
            <a:r>
              <a:rPr lang="cs" b="1" dirty="0"/>
              <a:t>p-value, some adjusted p-value and some people log2fc and their combinations</a:t>
            </a:r>
            <a:r>
              <a:rPr lang="cs" dirty="0"/>
              <a:t>, some just take top </a:t>
            </a:r>
            <a:r>
              <a:rPr lang="cs" i="1" dirty="0"/>
              <a:t>n </a:t>
            </a:r>
            <a:r>
              <a:rPr lang="cs" dirty="0"/>
              <a:t>genes</a:t>
            </a:r>
            <a:endParaRPr dirty="0"/>
          </a:p>
          <a:p>
            <a:pPr marL="0" indent="0">
              <a:spcBef>
                <a:spcPts val="1600"/>
              </a:spcBef>
              <a:buNone/>
            </a:pPr>
            <a:r>
              <a:rPr lang="cs" b="1" dirty="0"/>
              <a:t>Statistical significance ≠ biological relevance!!!</a:t>
            </a:r>
            <a:endParaRPr b="1" dirty="0"/>
          </a:p>
          <a:p>
            <a:pPr marL="0" indent="0">
              <a:spcBef>
                <a:spcPts val="1600"/>
              </a:spcBef>
              <a:buNone/>
            </a:pPr>
            <a:r>
              <a:rPr lang="cs" i="1" dirty="0"/>
              <a:t>Scientists rise up against statistical significance</a:t>
            </a:r>
            <a:r>
              <a:rPr lang="cs" dirty="0"/>
              <a:t>, Nature 567, 305-307 (2019), doi: </a:t>
            </a:r>
            <a:r>
              <a:rPr lang="cs" u="sng" dirty="0">
                <a:solidFill>
                  <a:schemeClr val="hlink"/>
                </a:solidFill>
                <a:hlinkClick r:id="rId3"/>
              </a:rPr>
              <a:t>10.1038/d41586-019-00857-9</a:t>
            </a:r>
            <a:endParaRPr dirty="0"/>
          </a:p>
          <a:p>
            <a:pPr marL="0" indent="0">
              <a:spcBef>
                <a:spcPts val="1600"/>
              </a:spcBef>
              <a:buNone/>
            </a:pPr>
            <a:endParaRPr b="1" dirty="0"/>
          </a:p>
          <a:p>
            <a:pPr marL="0" indent="0">
              <a:spcBef>
                <a:spcPts val="1600"/>
              </a:spcBef>
              <a:spcAft>
                <a:spcPts val="160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P-value significance</a:t>
            </a:r>
            <a:endParaRPr dirty="0"/>
          </a:p>
        </p:txBody>
      </p:sp>
      <p:pic>
        <p:nvPicPr>
          <p:cNvPr id="364" name="Google Shape;364;p60"/>
          <p:cNvPicPr preferRelativeResize="0"/>
          <p:nvPr/>
        </p:nvPicPr>
        <p:blipFill>
          <a:blip r:embed="rId3">
            <a:alphaModFix/>
          </a:blip>
          <a:stretch>
            <a:fillRect/>
          </a:stretch>
        </p:blipFill>
        <p:spPr>
          <a:xfrm>
            <a:off x="2300451" y="1536634"/>
            <a:ext cx="7591099" cy="512396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033876-9BF7-B64E-80AB-03822C87E5C3}"/>
              </a:ext>
            </a:extLst>
          </p:cNvPr>
          <p:cNvSpPr>
            <a:spLocks noGrp="1"/>
          </p:cNvSpPr>
          <p:nvPr>
            <p:ph type="sldNum" idx="12"/>
          </p:nvPr>
        </p:nvSpPr>
        <p:spPr/>
        <p:txBody>
          <a:bodyPr/>
          <a:lstStyle/>
          <a:p>
            <a:fld id="{00000000-1234-1234-1234-123412341234}" type="slidenum">
              <a:rPr lang="cs" smtClean="0"/>
              <a:pPr/>
              <a:t>35</a:t>
            </a:fld>
            <a:endParaRPr lang="cs"/>
          </a:p>
        </p:txBody>
      </p:sp>
      <p:sp>
        <p:nvSpPr>
          <p:cNvPr id="7" name="Google Shape;159;p29">
            <a:extLst>
              <a:ext uri="{FF2B5EF4-FFF2-40B4-BE49-F238E27FC236}">
                <a16:creationId xmlns:a16="http://schemas.microsoft.com/office/drawing/2014/main" id="{5755C934-8A64-864D-93AE-03B428CD867A}"/>
              </a:ext>
            </a:extLst>
          </p:cNvPr>
          <p:cNvSpPr txBox="1">
            <a:spLocks/>
          </p:cNvSpPr>
          <p:nvPr/>
        </p:nvSpPr>
        <p:spPr>
          <a:xfrm>
            <a:off x="415600" y="1536633"/>
            <a:ext cx="11360800" cy="4355209"/>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90000"/>
              </a:lnSpc>
              <a:spcBef>
                <a:spcPts val="0"/>
              </a:spcBef>
              <a:spcAft>
                <a:spcPts val="0"/>
              </a:spcAft>
              <a:buClr>
                <a:srgbClr val="21A9C0"/>
              </a:buClr>
              <a:buSzPts val="1800"/>
              <a:buFont typeface="Arial"/>
              <a:buChar char="●"/>
              <a:defRPr sz="2400" b="0" i="0" u="none" strike="noStrike" cap="none">
                <a:solidFill>
                  <a:srgbClr val="39464A"/>
                </a:solidFill>
                <a:latin typeface="Arial"/>
                <a:ea typeface="Arial"/>
                <a:cs typeface="Arial"/>
                <a:sym typeface="Arial"/>
              </a:defRPr>
            </a:lvl1pPr>
            <a:lvl2pPr marL="1219170" marR="0" lvl="1" indent="-423323" algn="l" rtl="0">
              <a:lnSpc>
                <a:spcPct val="90000"/>
              </a:lnSpc>
              <a:spcBef>
                <a:spcPts val="0"/>
              </a:spcBef>
              <a:spcAft>
                <a:spcPts val="0"/>
              </a:spcAft>
              <a:buClr>
                <a:srgbClr val="39464A"/>
              </a:buClr>
              <a:buSzPts val="1400"/>
              <a:buFont typeface="Arial"/>
              <a:buChar char="○"/>
              <a:defRPr sz="2000" b="0" i="0" u="none" strike="noStrike" cap="none">
                <a:solidFill>
                  <a:srgbClr val="39464A"/>
                </a:solidFill>
                <a:latin typeface="Arial"/>
                <a:ea typeface="Arial"/>
                <a:cs typeface="Arial"/>
                <a:sym typeface="Arial"/>
              </a:defRPr>
            </a:lvl2pPr>
            <a:lvl3pPr marL="1828754" marR="0" lvl="2" indent="-423323" algn="l" rtl="0">
              <a:lnSpc>
                <a:spcPct val="90000"/>
              </a:lnSpc>
              <a:spcBef>
                <a:spcPts val="0"/>
              </a:spcBef>
              <a:spcAft>
                <a:spcPts val="0"/>
              </a:spcAft>
              <a:buClr>
                <a:srgbClr val="21A9C0"/>
              </a:buClr>
              <a:buSzPts val="1400"/>
              <a:buFont typeface="Arial"/>
              <a:buChar char="■"/>
              <a:defRPr sz="1800" b="0" i="0" u="none" strike="noStrike" cap="none">
                <a:solidFill>
                  <a:srgbClr val="39464A"/>
                </a:solidFill>
                <a:latin typeface="Arial"/>
                <a:ea typeface="Arial"/>
                <a:cs typeface="Arial"/>
                <a:sym typeface="Arial"/>
              </a:defRPr>
            </a:lvl3pPr>
            <a:lvl4pPr marL="2438339" marR="0" lvl="3" indent="-423323" algn="l" rtl="0">
              <a:lnSpc>
                <a:spcPct val="90000"/>
              </a:lnSpc>
              <a:spcBef>
                <a:spcPts val="0"/>
              </a:spcBef>
              <a:spcAft>
                <a:spcPts val="0"/>
              </a:spcAft>
              <a:buClr>
                <a:srgbClr val="39464A"/>
              </a:buClr>
              <a:buSzPts val="1400"/>
              <a:buFont typeface="Arial"/>
              <a:buChar char="●"/>
              <a:defRPr sz="1600" b="0" i="0" u="none" strike="noStrike" cap="none">
                <a:solidFill>
                  <a:srgbClr val="39464A"/>
                </a:solidFill>
                <a:latin typeface="Arial"/>
                <a:ea typeface="Arial"/>
                <a:cs typeface="Arial"/>
                <a:sym typeface="Arial"/>
              </a:defRPr>
            </a:lvl4pPr>
            <a:lvl5pPr marL="3047924" marR="0" lvl="4" indent="-423323" algn="l" rtl="0">
              <a:lnSpc>
                <a:spcPct val="90000"/>
              </a:lnSpc>
              <a:spcBef>
                <a:spcPts val="0"/>
              </a:spcBef>
              <a:spcAft>
                <a:spcPts val="0"/>
              </a:spcAft>
              <a:buClr>
                <a:srgbClr val="21A9C0"/>
              </a:buClr>
              <a:buSzPts val="1400"/>
              <a:buFont typeface="Arial"/>
              <a:buChar char="○"/>
              <a:defRPr sz="1600" b="0" i="0" u="none" strike="noStrike" cap="none">
                <a:solidFill>
                  <a:srgbClr val="39464A"/>
                </a:solidFill>
                <a:latin typeface="Arial"/>
                <a:ea typeface="Arial"/>
                <a:cs typeface="Arial"/>
                <a:sym typeface="Arial"/>
              </a:defRPr>
            </a:lvl5pPr>
            <a:lvl6pPr marL="3657509" marR="0" lvl="5"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4267093" marR="0" lvl="6"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4876678" marR="0" lvl="7"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5486263" marR="0" lvl="8"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pPr marL="342900" indent="-342900"/>
            <a:r>
              <a:rPr lang="en-GB" dirty="0"/>
              <a:t>Example</a:t>
            </a:r>
          </a:p>
        </p:txBody>
      </p:sp>
      <p:sp>
        <p:nvSpPr>
          <p:cNvPr id="8" name="Google Shape;113;p5">
            <a:extLst>
              <a:ext uri="{FF2B5EF4-FFF2-40B4-BE49-F238E27FC236}">
                <a16:creationId xmlns:a16="http://schemas.microsoft.com/office/drawing/2014/main" id="{7F17B3BC-2982-BC4D-9B35-113C9BBA9A40}"/>
              </a:ext>
            </a:extLst>
          </p:cNvPr>
          <p:cNvSpPr txBox="1">
            <a:spLocks/>
          </p:cNvSpPr>
          <p:nvPr/>
        </p:nvSpPr>
        <p:spPr>
          <a:xfrm>
            <a:off x="466725" y="365126"/>
            <a:ext cx="11258550" cy="825500"/>
          </a:xfrm>
          <a:prstGeom prst="rect">
            <a:avLst/>
          </a:prstGeom>
          <a:noFill/>
          <a:ln>
            <a:noFill/>
          </a:ln>
        </p:spPr>
        <p:txBody>
          <a:bodyPr spcFirstLastPara="1" wrap="square" lIns="0" tIns="0" rIns="0" bIns="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1A9C0"/>
              </a:buClr>
              <a:buSzPts val="2800"/>
              <a:buFont typeface="Arial"/>
              <a:buNone/>
              <a:defRPr sz="3600" b="0" i="0" u="none" strike="noStrike" cap="none">
                <a:solidFill>
                  <a:srgbClr val="21A9C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pPr>
              <a:buSzPts val="3600"/>
            </a:pPr>
            <a:r>
              <a:rPr lang="cs" dirty="0"/>
              <a:t>Differential expression </a:t>
            </a:r>
            <a:r>
              <a:rPr lang="en-US" dirty="0"/>
              <a:t>output</a:t>
            </a:r>
          </a:p>
        </p:txBody>
      </p:sp>
    </p:spTree>
    <p:extLst>
      <p:ext uri="{BB962C8B-B14F-4D97-AF65-F5344CB8AC3E}">
        <p14:creationId xmlns:p14="http://schemas.microsoft.com/office/powerpoint/2010/main" val="2073121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6"/>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36</a:t>
            </a:fld>
            <a:endParaRPr/>
          </a:p>
        </p:txBody>
      </p:sp>
      <p:sp>
        <p:nvSpPr>
          <p:cNvPr id="499" name="Google Shape;499;p46"/>
          <p:cNvSpPr txBox="1"/>
          <p:nvPr/>
        </p:nvSpPr>
        <p:spPr>
          <a:xfrm>
            <a:off x="3330341" y="6408258"/>
            <a:ext cx="2263592" cy="216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800" b="0">
                <a:solidFill>
                  <a:srgbClr val="21A9C0"/>
                </a:solidFill>
                <a:latin typeface="Arial"/>
                <a:ea typeface="Arial"/>
                <a:cs typeface="Arial"/>
                <a:sym typeface="Arial"/>
              </a:rPr>
              <a:t>www.ceitec.eu</a:t>
            </a:r>
            <a:endParaRPr sz="1800" b="0">
              <a:solidFill>
                <a:srgbClr val="21A9C0"/>
              </a:solidFill>
              <a:latin typeface="Arial"/>
              <a:ea typeface="Arial"/>
              <a:cs typeface="Arial"/>
              <a:sym typeface="Arial"/>
            </a:endParaRPr>
          </a:p>
        </p:txBody>
      </p:sp>
      <p:sp>
        <p:nvSpPr>
          <p:cNvPr id="500" name="Google Shape;500;p46"/>
          <p:cNvSpPr txBox="1"/>
          <p:nvPr/>
        </p:nvSpPr>
        <p:spPr>
          <a:xfrm>
            <a:off x="2363404" y="1836406"/>
            <a:ext cx="841809" cy="281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600" b="0">
                <a:solidFill>
                  <a:srgbClr val="21A9C0"/>
                </a:solidFill>
                <a:latin typeface="Arial"/>
                <a:ea typeface="Arial"/>
                <a:cs typeface="Arial"/>
                <a:sym typeface="Arial"/>
              </a:rPr>
              <a:t>CEITEC</a:t>
            </a:r>
            <a:endParaRPr sz="1600" b="0">
              <a:solidFill>
                <a:srgbClr val="21A9C0"/>
              </a:solidFill>
              <a:latin typeface="Arial"/>
              <a:ea typeface="Arial"/>
              <a:cs typeface="Arial"/>
              <a:sym typeface="Arial"/>
            </a:endParaRPr>
          </a:p>
        </p:txBody>
      </p:sp>
      <p:sp>
        <p:nvSpPr>
          <p:cNvPr id="501" name="Google Shape;501;p46"/>
          <p:cNvSpPr txBox="1"/>
          <p:nvPr/>
        </p:nvSpPr>
        <p:spPr>
          <a:xfrm>
            <a:off x="2026520" y="2419317"/>
            <a:ext cx="1554079" cy="281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600" b="0">
                <a:solidFill>
                  <a:srgbClr val="21A9C0"/>
                </a:solidFill>
                <a:latin typeface="Arial"/>
                <a:ea typeface="Arial"/>
                <a:cs typeface="Arial"/>
                <a:sym typeface="Arial"/>
              </a:rPr>
              <a:t>@CEITEC_Brno</a:t>
            </a:r>
            <a:endParaRPr sz="1600" b="0">
              <a:solidFill>
                <a:srgbClr val="21A9C0"/>
              </a:solidFill>
              <a:latin typeface="Arial"/>
              <a:ea typeface="Arial"/>
              <a:cs typeface="Arial"/>
              <a:sym typeface="Arial"/>
            </a:endParaRPr>
          </a:p>
        </p:txBody>
      </p:sp>
      <p:sp>
        <p:nvSpPr>
          <p:cNvPr id="502" name="Google Shape;502;p46"/>
          <p:cNvSpPr/>
          <p:nvPr/>
        </p:nvSpPr>
        <p:spPr>
          <a:xfrm>
            <a:off x="1489711" y="2383237"/>
            <a:ext cx="414501" cy="360000"/>
          </a:xfrm>
          <a:custGeom>
            <a:avLst/>
            <a:gdLst/>
            <a:ahLst/>
            <a:cxnLst/>
            <a:rect l="l" t="t" r="r" b="b"/>
            <a:pathLst>
              <a:path w="1833" h="1587" extrusionOk="0">
                <a:moveTo>
                  <a:pt x="1375" y="0"/>
                </a:moveTo>
                <a:cubicBezTo>
                  <a:pt x="1833" y="793"/>
                  <a:pt x="1833" y="793"/>
                  <a:pt x="1833" y="793"/>
                </a:cubicBezTo>
                <a:cubicBezTo>
                  <a:pt x="1375" y="1587"/>
                  <a:pt x="1375" y="1587"/>
                  <a:pt x="1375" y="1587"/>
                </a:cubicBezTo>
                <a:cubicBezTo>
                  <a:pt x="459" y="1587"/>
                  <a:pt x="459" y="1587"/>
                  <a:pt x="459" y="1587"/>
                </a:cubicBezTo>
                <a:cubicBezTo>
                  <a:pt x="0" y="793"/>
                  <a:pt x="0" y="793"/>
                  <a:pt x="0" y="793"/>
                </a:cubicBezTo>
                <a:cubicBezTo>
                  <a:pt x="459" y="0"/>
                  <a:pt x="459" y="0"/>
                  <a:pt x="459" y="0"/>
                </a:cubicBezTo>
                <a:lnTo>
                  <a:pt x="1375" y="0"/>
                </a:lnTo>
                <a:close/>
                <a:moveTo>
                  <a:pt x="1271" y="612"/>
                </a:moveTo>
                <a:cubicBezTo>
                  <a:pt x="1307" y="586"/>
                  <a:pt x="1338" y="554"/>
                  <a:pt x="1362" y="517"/>
                </a:cubicBezTo>
                <a:cubicBezTo>
                  <a:pt x="1330" y="532"/>
                  <a:pt x="1295" y="542"/>
                  <a:pt x="1257" y="546"/>
                </a:cubicBezTo>
                <a:cubicBezTo>
                  <a:pt x="1295" y="523"/>
                  <a:pt x="1324" y="487"/>
                  <a:pt x="1338" y="445"/>
                </a:cubicBezTo>
                <a:cubicBezTo>
                  <a:pt x="1303" y="466"/>
                  <a:pt x="1263" y="481"/>
                  <a:pt x="1222" y="489"/>
                </a:cubicBezTo>
                <a:cubicBezTo>
                  <a:pt x="1188" y="454"/>
                  <a:pt x="1141" y="431"/>
                  <a:pt x="1088" y="431"/>
                </a:cubicBezTo>
                <a:cubicBezTo>
                  <a:pt x="987" y="431"/>
                  <a:pt x="905" y="513"/>
                  <a:pt x="905" y="614"/>
                </a:cubicBezTo>
                <a:cubicBezTo>
                  <a:pt x="905" y="629"/>
                  <a:pt x="907" y="642"/>
                  <a:pt x="910" y="656"/>
                </a:cubicBezTo>
                <a:cubicBezTo>
                  <a:pt x="758" y="648"/>
                  <a:pt x="623" y="575"/>
                  <a:pt x="533" y="465"/>
                </a:cubicBezTo>
                <a:cubicBezTo>
                  <a:pt x="518" y="492"/>
                  <a:pt x="509" y="523"/>
                  <a:pt x="509" y="557"/>
                </a:cubicBezTo>
                <a:cubicBezTo>
                  <a:pt x="509" y="620"/>
                  <a:pt x="541" y="676"/>
                  <a:pt x="590" y="709"/>
                </a:cubicBezTo>
                <a:cubicBezTo>
                  <a:pt x="560" y="708"/>
                  <a:pt x="532" y="700"/>
                  <a:pt x="507" y="686"/>
                </a:cubicBezTo>
                <a:cubicBezTo>
                  <a:pt x="507" y="687"/>
                  <a:pt x="507" y="688"/>
                  <a:pt x="507" y="688"/>
                </a:cubicBezTo>
                <a:cubicBezTo>
                  <a:pt x="507" y="777"/>
                  <a:pt x="570" y="851"/>
                  <a:pt x="654" y="868"/>
                </a:cubicBezTo>
                <a:cubicBezTo>
                  <a:pt x="638" y="872"/>
                  <a:pt x="622" y="874"/>
                  <a:pt x="606" y="874"/>
                </a:cubicBezTo>
                <a:cubicBezTo>
                  <a:pt x="594" y="874"/>
                  <a:pt x="582" y="873"/>
                  <a:pt x="571" y="871"/>
                </a:cubicBezTo>
                <a:cubicBezTo>
                  <a:pt x="595" y="943"/>
                  <a:pt x="662" y="996"/>
                  <a:pt x="742" y="998"/>
                </a:cubicBezTo>
                <a:cubicBezTo>
                  <a:pt x="679" y="1047"/>
                  <a:pt x="601" y="1076"/>
                  <a:pt x="515" y="1076"/>
                </a:cubicBezTo>
                <a:cubicBezTo>
                  <a:pt x="500" y="1076"/>
                  <a:pt x="486" y="1075"/>
                  <a:pt x="471" y="1073"/>
                </a:cubicBezTo>
                <a:cubicBezTo>
                  <a:pt x="552" y="1125"/>
                  <a:pt x="648" y="1156"/>
                  <a:pt x="752" y="1156"/>
                </a:cubicBezTo>
                <a:cubicBezTo>
                  <a:pt x="1088" y="1156"/>
                  <a:pt x="1272" y="877"/>
                  <a:pt x="1272" y="635"/>
                </a:cubicBezTo>
                <a:cubicBezTo>
                  <a:pt x="1272" y="627"/>
                  <a:pt x="1272" y="619"/>
                  <a:pt x="1271" y="612"/>
                </a:cubicBezTo>
                <a:close/>
                <a:moveTo>
                  <a:pt x="1271" y="612"/>
                </a:moveTo>
                <a:cubicBezTo>
                  <a:pt x="1271" y="612"/>
                  <a:pt x="1271" y="612"/>
                  <a:pt x="1271" y="612"/>
                </a:cubicBezTo>
              </a:path>
            </a:pathLst>
          </a:custGeom>
          <a:solidFill>
            <a:srgbClr val="21A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3" name="Google Shape;503;p46"/>
          <p:cNvSpPr/>
          <p:nvPr/>
        </p:nvSpPr>
        <p:spPr>
          <a:xfrm>
            <a:off x="1826595" y="1797075"/>
            <a:ext cx="417079" cy="360000"/>
          </a:xfrm>
          <a:custGeom>
            <a:avLst/>
            <a:gdLst/>
            <a:ahLst/>
            <a:cxnLst/>
            <a:rect l="l" t="t" r="r" b="b"/>
            <a:pathLst>
              <a:path w="1833" h="1587" extrusionOk="0">
                <a:moveTo>
                  <a:pt x="1375" y="0"/>
                </a:moveTo>
                <a:cubicBezTo>
                  <a:pt x="1833" y="793"/>
                  <a:pt x="1833" y="793"/>
                  <a:pt x="1833" y="793"/>
                </a:cubicBezTo>
                <a:cubicBezTo>
                  <a:pt x="1375" y="1587"/>
                  <a:pt x="1375" y="1587"/>
                  <a:pt x="1375" y="1587"/>
                </a:cubicBezTo>
                <a:cubicBezTo>
                  <a:pt x="459" y="1587"/>
                  <a:pt x="459" y="1587"/>
                  <a:pt x="459" y="1587"/>
                </a:cubicBezTo>
                <a:cubicBezTo>
                  <a:pt x="0" y="793"/>
                  <a:pt x="0" y="793"/>
                  <a:pt x="0" y="793"/>
                </a:cubicBezTo>
                <a:cubicBezTo>
                  <a:pt x="459" y="0"/>
                  <a:pt x="459" y="0"/>
                  <a:pt x="459" y="0"/>
                </a:cubicBezTo>
                <a:lnTo>
                  <a:pt x="1375" y="0"/>
                </a:lnTo>
                <a:close/>
                <a:moveTo>
                  <a:pt x="1131" y="659"/>
                </a:moveTo>
                <a:cubicBezTo>
                  <a:pt x="985" y="659"/>
                  <a:pt x="985" y="659"/>
                  <a:pt x="985" y="659"/>
                </a:cubicBezTo>
                <a:cubicBezTo>
                  <a:pt x="985" y="563"/>
                  <a:pt x="985" y="563"/>
                  <a:pt x="985" y="563"/>
                </a:cubicBezTo>
                <a:cubicBezTo>
                  <a:pt x="985" y="527"/>
                  <a:pt x="1009" y="519"/>
                  <a:pt x="1026" y="519"/>
                </a:cubicBezTo>
                <a:cubicBezTo>
                  <a:pt x="1129" y="519"/>
                  <a:pt x="1129" y="519"/>
                  <a:pt x="1129" y="519"/>
                </a:cubicBezTo>
                <a:cubicBezTo>
                  <a:pt x="1129" y="361"/>
                  <a:pt x="1129" y="361"/>
                  <a:pt x="1129" y="361"/>
                </a:cubicBezTo>
                <a:cubicBezTo>
                  <a:pt x="987" y="360"/>
                  <a:pt x="987" y="360"/>
                  <a:pt x="987" y="360"/>
                </a:cubicBezTo>
                <a:cubicBezTo>
                  <a:pt x="830" y="360"/>
                  <a:pt x="794" y="478"/>
                  <a:pt x="794" y="553"/>
                </a:cubicBezTo>
                <a:cubicBezTo>
                  <a:pt x="794" y="659"/>
                  <a:pt x="794" y="659"/>
                  <a:pt x="794" y="659"/>
                </a:cubicBezTo>
                <a:cubicBezTo>
                  <a:pt x="703" y="659"/>
                  <a:pt x="703" y="659"/>
                  <a:pt x="703" y="659"/>
                </a:cubicBezTo>
                <a:cubicBezTo>
                  <a:pt x="703" y="821"/>
                  <a:pt x="703" y="821"/>
                  <a:pt x="703" y="821"/>
                </a:cubicBezTo>
                <a:cubicBezTo>
                  <a:pt x="794" y="821"/>
                  <a:pt x="794" y="821"/>
                  <a:pt x="794" y="821"/>
                </a:cubicBezTo>
                <a:cubicBezTo>
                  <a:pt x="794" y="1282"/>
                  <a:pt x="794" y="1282"/>
                  <a:pt x="794" y="1282"/>
                </a:cubicBezTo>
                <a:cubicBezTo>
                  <a:pt x="985" y="1282"/>
                  <a:pt x="985" y="1282"/>
                  <a:pt x="985" y="1282"/>
                </a:cubicBezTo>
                <a:cubicBezTo>
                  <a:pt x="985" y="821"/>
                  <a:pt x="985" y="821"/>
                  <a:pt x="985" y="821"/>
                </a:cubicBezTo>
                <a:cubicBezTo>
                  <a:pt x="1115" y="821"/>
                  <a:pt x="1115" y="821"/>
                  <a:pt x="1115" y="821"/>
                </a:cubicBezTo>
                <a:lnTo>
                  <a:pt x="1131" y="659"/>
                </a:lnTo>
                <a:close/>
                <a:moveTo>
                  <a:pt x="1115" y="821"/>
                </a:moveTo>
                <a:cubicBezTo>
                  <a:pt x="1115" y="821"/>
                  <a:pt x="1115" y="821"/>
                  <a:pt x="1115" y="821"/>
                </a:cubicBezTo>
              </a:path>
            </a:pathLst>
          </a:custGeom>
          <a:solidFill>
            <a:srgbClr val="21A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4" name="Google Shape;504;p46"/>
          <p:cNvSpPr txBox="1"/>
          <p:nvPr/>
        </p:nvSpPr>
        <p:spPr>
          <a:xfrm>
            <a:off x="9781443" y="6034208"/>
            <a:ext cx="2351926" cy="430847"/>
          </a:xfrm>
          <a:prstGeom prst="rect">
            <a:avLst/>
          </a:prstGeom>
          <a:solidFill>
            <a:schemeClr val="lt1"/>
          </a:solidFill>
          <a:ln w="9525" cap="flat" cmpd="sng">
            <a:solidFill>
              <a:srgbClr val="21A9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err="1">
                <a:solidFill>
                  <a:schemeClr val="dk1"/>
                </a:solidFill>
                <a:latin typeface="Arial"/>
                <a:ea typeface="Arial"/>
                <a:cs typeface="Arial"/>
                <a:sym typeface="Arial"/>
              </a:rPr>
              <a:t>Vojta</a:t>
            </a:r>
            <a:r>
              <a:rPr lang="en-US" sz="1100" dirty="0">
                <a:solidFill>
                  <a:schemeClr val="dk1"/>
                </a:solidFill>
                <a:latin typeface="Arial"/>
                <a:ea typeface="Arial"/>
                <a:cs typeface="Arial"/>
                <a:sym typeface="Arial"/>
              </a:rPr>
              <a:t> </a:t>
            </a:r>
            <a:r>
              <a:rPr lang="en-US" sz="1100" dirty="0" err="1">
                <a:solidFill>
                  <a:schemeClr val="dk1"/>
                </a:solidFill>
                <a:latin typeface="Arial"/>
                <a:ea typeface="Arial"/>
                <a:cs typeface="Arial"/>
                <a:sym typeface="Arial"/>
              </a:rPr>
              <a:t>Bystry</a:t>
            </a:r>
            <a:endParaRPr dirty="0"/>
          </a:p>
          <a:p>
            <a:pPr marL="0" marR="0" lvl="0" indent="0" algn="l" rtl="0">
              <a:spcBef>
                <a:spcPts val="0"/>
              </a:spcBef>
              <a:spcAft>
                <a:spcPts val="0"/>
              </a:spcAft>
              <a:buNone/>
            </a:pPr>
            <a:r>
              <a:rPr lang="en-US" sz="1100" u="sng" dirty="0">
                <a:solidFill>
                  <a:srgbClr val="21A9C0"/>
                </a:solidFill>
                <a:hlinkClick r:id="rId3"/>
              </a:rPr>
              <a:t>vojtech.bystry</a:t>
            </a:r>
            <a:r>
              <a:rPr lang="en-US" sz="1100" u="sng" dirty="0">
                <a:solidFill>
                  <a:srgbClr val="21A9C0"/>
                </a:solidFill>
                <a:sym typeface="Arial"/>
                <a:hlinkClick r:id="rId3"/>
              </a:rPr>
              <a:t>@ceitec.muni.cz</a:t>
            </a:r>
            <a:endParaRPr sz="1100" dirty="0">
              <a:solidFill>
                <a:srgbClr val="21A9C0"/>
              </a:solidFill>
              <a:latin typeface="Arial"/>
              <a:ea typeface="Arial"/>
              <a:cs typeface="Arial"/>
              <a:sym typeface="Arial"/>
            </a:endParaRPr>
          </a:p>
        </p:txBody>
      </p:sp>
      <p:sp>
        <p:nvSpPr>
          <p:cNvPr id="505" name="Google Shape;505;p46"/>
          <p:cNvSpPr txBox="1"/>
          <p:nvPr/>
        </p:nvSpPr>
        <p:spPr>
          <a:xfrm>
            <a:off x="274273" y="3044848"/>
            <a:ext cx="3346213"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Thank you for your attention!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Alignment</a:t>
            </a:r>
            <a:endParaRPr dirty="0"/>
          </a:p>
          <a:p>
            <a:endParaRPr dirty="0"/>
          </a:p>
        </p:txBody>
      </p:sp>
      <p:sp>
        <p:nvSpPr>
          <p:cNvPr id="159" name="Google Shape;159;p2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r>
              <a:rPr lang="en-GB" dirty="0">
                <a:latin typeface="Helvetica" pitchFamily="2" charset="0"/>
              </a:rPr>
              <a:t>Mapping to genome or transcriptome?</a:t>
            </a:r>
          </a:p>
          <a:p>
            <a:r>
              <a:rPr lang="en-GB" dirty="0">
                <a:latin typeface="Helvetica" pitchFamily="2" charset="0"/>
              </a:rPr>
              <a:t>Genome</a:t>
            </a:r>
          </a:p>
          <a:p>
            <a:pPr lvl="1"/>
            <a:r>
              <a:rPr lang="en-GB" dirty="0">
                <a:latin typeface="Helvetica" pitchFamily="2" charset="0"/>
              </a:rPr>
              <a:t>Requires spliced alignment</a:t>
            </a:r>
          </a:p>
          <a:p>
            <a:pPr lvl="1"/>
            <a:r>
              <a:rPr lang="en-GB" dirty="0">
                <a:latin typeface="Helvetica" pitchFamily="2" charset="0"/>
              </a:rPr>
              <a:t>Can find novel genes/isoforms/exons</a:t>
            </a:r>
          </a:p>
          <a:p>
            <a:pPr lvl="1"/>
            <a:r>
              <a:rPr lang="en-GB" dirty="0">
                <a:latin typeface="Helvetica" pitchFamily="2" charset="0"/>
              </a:rPr>
              <a:t>Information about whole genome/transcriptome</a:t>
            </a:r>
          </a:p>
          <a:p>
            <a:r>
              <a:rPr lang="en-GB" dirty="0">
                <a:latin typeface="Helvetica" pitchFamily="2" charset="0"/>
              </a:rPr>
              <a:t>Transcriptome</a:t>
            </a:r>
          </a:p>
          <a:p>
            <a:pPr lvl="1"/>
            <a:r>
              <a:rPr lang="en-GB" dirty="0">
                <a:latin typeface="Helvetica" pitchFamily="2" charset="0"/>
              </a:rPr>
              <a:t>No spliced alignments necessary</a:t>
            </a:r>
          </a:p>
          <a:p>
            <a:pPr lvl="1"/>
            <a:r>
              <a:rPr lang="en-GB" dirty="0">
                <a:latin typeface="Helvetica" pitchFamily="2" charset="0"/>
              </a:rPr>
              <a:t>Many reads will map to multiple transcripts (shared exons)</a:t>
            </a:r>
          </a:p>
          <a:p>
            <a:pPr lvl="1"/>
            <a:r>
              <a:rPr lang="en-GB" dirty="0">
                <a:latin typeface="Helvetica" pitchFamily="2" charset="0"/>
              </a:rPr>
              <a:t>Cannot find anything new</a:t>
            </a:r>
          </a:p>
          <a:p>
            <a:pPr lvl="1"/>
            <a:r>
              <a:rPr lang="en-GB" dirty="0">
                <a:latin typeface="Helvetica" pitchFamily="2" charset="0"/>
              </a:rPr>
              <a:t>Difficult to determine origin of reads (multiple copies of transcripts)</a:t>
            </a:r>
          </a:p>
          <a:p>
            <a:pPr marL="0" indent="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Alignment</a:t>
            </a:r>
            <a:endParaRPr dirty="0"/>
          </a:p>
        </p:txBody>
      </p:sp>
      <p:sp>
        <p:nvSpPr>
          <p:cNvPr id="4" name="Google Shape;159;p29">
            <a:extLst>
              <a:ext uri="{FF2B5EF4-FFF2-40B4-BE49-F238E27FC236}">
                <a16:creationId xmlns:a16="http://schemas.microsoft.com/office/drawing/2014/main" id="{6A1ADD31-592C-8C49-AC90-F8F7B20C295E}"/>
              </a:ext>
            </a:extLst>
          </p:cNvPr>
          <p:cNvSpPr txBox="1">
            <a:spLocks/>
          </p:cNvSpPr>
          <p:nvPr/>
        </p:nvSpPr>
        <p:spPr>
          <a:xfrm>
            <a:off x="415600" y="1536633"/>
            <a:ext cx="11360800" cy="4355209"/>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90000"/>
              </a:lnSpc>
              <a:spcBef>
                <a:spcPts val="0"/>
              </a:spcBef>
              <a:spcAft>
                <a:spcPts val="0"/>
              </a:spcAft>
              <a:buClr>
                <a:srgbClr val="21A9C0"/>
              </a:buClr>
              <a:buSzPts val="1800"/>
              <a:buFont typeface="Arial"/>
              <a:buChar char="●"/>
              <a:defRPr sz="2400" b="0" i="0" u="none" strike="noStrike" cap="none">
                <a:solidFill>
                  <a:srgbClr val="39464A"/>
                </a:solidFill>
                <a:latin typeface="Arial"/>
                <a:ea typeface="Arial"/>
                <a:cs typeface="Arial"/>
                <a:sym typeface="Arial"/>
              </a:defRPr>
            </a:lvl1pPr>
            <a:lvl2pPr marL="1219170" marR="0" lvl="1" indent="-423323" algn="l" rtl="0">
              <a:lnSpc>
                <a:spcPct val="90000"/>
              </a:lnSpc>
              <a:spcBef>
                <a:spcPts val="0"/>
              </a:spcBef>
              <a:spcAft>
                <a:spcPts val="0"/>
              </a:spcAft>
              <a:buClr>
                <a:srgbClr val="39464A"/>
              </a:buClr>
              <a:buSzPts val="1400"/>
              <a:buFont typeface="Arial"/>
              <a:buChar char="○"/>
              <a:defRPr sz="2000" b="0" i="0" u="none" strike="noStrike" cap="none">
                <a:solidFill>
                  <a:srgbClr val="39464A"/>
                </a:solidFill>
                <a:latin typeface="Arial"/>
                <a:ea typeface="Arial"/>
                <a:cs typeface="Arial"/>
                <a:sym typeface="Arial"/>
              </a:defRPr>
            </a:lvl2pPr>
            <a:lvl3pPr marL="1828754" marR="0" lvl="2" indent="-423323" algn="l" rtl="0">
              <a:lnSpc>
                <a:spcPct val="90000"/>
              </a:lnSpc>
              <a:spcBef>
                <a:spcPts val="0"/>
              </a:spcBef>
              <a:spcAft>
                <a:spcPts val="0"/>
              </a:spcAft>
              <a:buClr>
                <a:srgbClr val="21A9C0"/>
              </a:buClr>
              <a:buSzPts val="1400"/>
              <a:buFont typeface="Arial"/>
              <a:buChar char="■"/>
              <a:defRPr sz="1800" b="0" i="0" u="none" strike="noStrike" cap="none">
                <a:solidFill>
                  <a:srgbClr val="39464A"/>
                </a:solidFill>
                <a:latin typeface="Arial"/>
                <a:ea typeface="Arial"/>
                <a:cs typeface="Arial"/>
                <a:sym typeface="Arial"/>
              </a:defRPr>
            </a:lvl3pPr>
            <a:lvl4pPr marL="2438339" marR="0" lvl="3" indent="-423323" algn="l" rtl="0">
              <a:lnSpc>
                <a:spcPct val="90000"/>
              </a:lnSpc>
              <a:spcBef>
                <a:spcPts val="0"/>
              </a:spcBef>
              <a:spcAft>
                <a:spcPts val="0"/>
              </a:spcAft>
              <a:buClr>
                <a:srgbClr val="39464A"/>
              </a:buClr>
              <a:buSzPts val="1400"/>
              <a:buFont typeface="Arial"/>
              <a:buChar char="●"/>
              <a:defRPr sz="1600" b="0" i="0" u="none" strike="noStrike" cap="none">
                <a:solidFill>
                  <a:srgbClr val="39464A"/>
                </a:solidFill>
                <a:latin typeface="Arial"/>
                <a:ea typeface="Arial"/>
                <a:cs typeface="Arial"/>
                <a:sym typeface="Arial"/>
              </a:defRPr>
            </a:lvl4pPr>
            <a:lvl5pPr marL="3047924" marR="0" lvl="4" indent="-423323" algn="l" rtl="0">
              <a:lnSpc>
                <a:spcPct val="90000"/>
              </a:lnSpc>
              <a:spcBef>
                <a:spcPts val="0"/>
              </a:spcBef>
              <a:spcAft>
                <a:spcPts val="0"/>
              </a:spcAft>
              <a:buClr>
                <a:srgbClr val="21A9C0"/>
              </a:buClr>
              <a:buSzPts val="1400"/>
              <a:buFont typeface="Arial"/>
              <a:buChar char="○"/>
              <a:defRPr sz="1600" b="0" i="0" u="none" strike="noStrike" cap="none">
                <a:solidFill>
                  <a:srgbClr val="39464A"/>
                </a:solidFill>
                <a:latin typeface="Arial"/>
                <a:ea typeface="Arial"/>
                <a:cs typeface="Arial"/>
                <a:sym typeface="Arial"/>
              </a:defRPr>
            </a:lvl5pPr>
            <a:lvl6pPr marL="3657509" marR="0" lvl="5"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4267093" marR="0" lvl="6"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4876678" marR="0" lvl="7"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5486263" marR="0" lvl="8" indent="-423323" algn="l" rtl="0">
              <a:lnSpc>
                <a:spcPct val="90000"/>
              </a:lnSpc>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pPr marL="342900" indent="-342900"/>
            <a:r>
              <a:rPr lang="en-GB" dirty="0"/>
              <a:t>Our choice is the </a:t>
            </a:r>
            <a:r>
              <a:rPr lang="en-GB" dirty="0">
                <a:latin typeface="Courier New"/>
                <a:ea typeface="Courier New"/>
                <a:cs typeface="Courier New"/>
                <a:sym typeface="Courier New"/>
              </a:rPr>
              <a:t>STAR </a:t>
            </a:r>
            <a:r>
              <a:rPr lang="en-GB" dirty="0"/>
              <a:t>aligner</a:t>
            </a:r>
          </a:p>
          <a:p>
            <a:pPr marL="342900" indent="-342900">
              <a:spcBef>
                <a:spcPts val="1600"/>
              </a:spcBef>
            </a:pPr>
            <a:r>
              <a:rPr lang="en-GB" dirty="0"/>
              <a:t>It performs genome alignment</a:t>
            </a:r>
          </a:p>
          <a:p>
            <a:pPr marL="342900" indent="-342900">
              <a:spcBef>
                <a:spcPts val="1600"/>
              </a:spcBef>
            </a:pPr>
            <a:r>
              <a:rPr lang="en-GB" dirty="0"/>
              <a:t>Offers a lot of settings to support splicing, soft-clipping, chimeric alignments, ...</a:t>
            </a:r>
          </a:p>
          <a:p>
            <a:pPr marL="342900" indent="-342900">
              <a:spcBef>
                <a:spcPts val="1600"/>
              </a:spcBef>
            </a:pPr>
            <a:r>
              <a:rPr lang="en-GB" dirty="0"/>
              <a:t>Other techniques (</a:t>
            </a:r>
            <a:r>
              <a:rPr lang="en-GB" dirty="0">
                <a:latin typeface="Courier New"/>
                <a:ea typeface="Courier New"/>
                <a:cs typeface="Courier New"/>
                <a:sym typeface="Courier New"/>
              </a:rPr>
              <a:t>Salmon</a:t>
            </a:r>
            <a:r>
              <a:rPr lang="en-GB" dirty="0"/>
              <a:t> or </a:t>
            </a:r>
            <a:r>
              <a:rPr lang="en-GB" dirty="0" err="1">
                <a:latin typeface="Courier New"/>
                <a:ea typeface="Courier New"/>
                <a:cs typeface="Courier New"/>
                <a:sym typeface="Courier New"/>
              </a:rPr>
              <a:t>Kallisto</a:t>
            </a:r>
            <a:r>
              <a:rPr lang="en-GB" dirty="0"/>
              <a:t>) do not use alignment per se and can give you the gene count information right away</a:t>
            </a:r>
          </a:p>
          <a:p>
            <a:pPr marL="952485" lvl="1" indent="-342900">
              <a:spcBef>
                <a:spcPts val="1600"/>
              </a:spcBef>
            </a:pPr>
            <a:r>
              <a:rPr lang="en-GB" dirty="0"/>
              <a:t>They use only transcriptome as a reference and are very quick</a:t>
            </a:r>
          </a:p>
          <a:p>
            <a:pPr marL="952485" lvl="1" indent="-342900">
              <a:spcBef>
                <a:spcPts val="1600"/>
              </a:spcBef>
              <a:spcAft>
                <a:spcPts val="1600"/>
              </a:spcAft>
            </a:pPr>
            <a:r>
              <a:rPr lang="en-GB" dirty="0"/>
              <a:t>Drawback is you see only what’s in the transcriptome and nothing else </a:t>
            </a:r>
          </a:p>
          <a:p>
            <a:pPr marL="0" indent="0">
              <a:spcBef>
                <a:spcPts val="1600"/>
              </a:spcBef>
              <a:spcAft>
                <a:spcPts val="1600"/>
              </a:spcAft>
              <a:buFont typeface="Arial"/>
              <a:buNone/>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466725" y="365126"/>
            <a:ext cx="11258550" cy="825500"/>
          </a:xfrm>
          <a:prstGeom prst="rect">
            <a:avLst/>
          </a:prstGeom>
          <a:noFill/>
          <a:ln>
            <a:noFill/>
          </a:ln>
        </p:spPr>
        <p:txBody>
          <a:bodyPr spcFirstLastPara="1" wrap="square" lIns="0" tIns="0" rIns="0" bIns="0" anchor="ctr" anchorCtr="0">
            <a:normAutofit/>
          </a:bodyPr>
          <a:lstStyle/>
          <a:p>
            <a:pPr lvl="0">
              <a:buSzPts val="3600"/>
            </a:pPr>
            <a:r>
              <a:rPr lang="en-US" dirty="0"/>
              <a:t>Duplication removal - UMI </a:t>
            </a:r>
            <a:endParaRPr dirty="0"/>
          </a:p>
        </p:txBody>
      </p:sp>
      <p:sp>
        <p:nvSpPr>
          <p:cNvPr id="116" name="Google Shape;116;p5"/>
          <p:cNvSpPr txBox="1">
            <a:spLocks noGrp="1"/>
          </p:cNvSpPr>
          <p:nvPr>
            <p:ph type="sldNum" idx="12"/>
          </p:nvPr>
        </p:nvSpPr>
        <p:spPr>
          <a:xfrm>
            <a:off x="11221275" y="6408258"/>
            <a:ext cx="504000" cy="2160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20" name="Text Placeholder 2">
            <a:extLst>
              <a:ext uri="{FF2B5EF4-FFF2-40B4-BE49-F238E27FC236}">
                <a16:creationId xmlns:a16="http://schemas.microsoft.com/office/drawing/2014/main" id="{84ABA8E8-36D3-DF49-96DF-873C5AA02858}"/>
              </a:ext>
            </a:extLst>
          </p:cNvPr>
          <p:cNvSpPr>
            <a:spLocks noGrp="1"/>
          </p:cNvSpPr>
          <p:nvPr>
            <p:ph type="body" idx="1"/>
          </p:nvPr>
        </p:nvSpPr>
        <p:spPr>
          <a:xfrm>
            <a:off x="466725" y="1523999"/>
            <a:ext cx="11258550" cy="4362451"/>
          </a:xfrm>
        </p:spPr>
        <p:txBody>
          <a:bodyPr>
            <a:normAutofit/>
          </a:bodyPr>
          <a:lstStyle/>
          <a:p>
            <a:r>
              <a:rPr lang="en-US" dirty="0"/>
              <a:t>PCR duplicates</a:t>
            </a:r>
          </a:p>
          <a:p>
            <a:r>
              <a:rPr lang="en-US" dirty="0"/>
              <a:t>Optical duplicates</a:t>
            </a:r>
          </a:p>
          <a:p>
            <a:endParaRPr lang="en-US" dirty="0"/>
          </a:p>
          <a:p>
            <a:r>
              <a:rPr lang="en-US" dirty="0"/>
              <a:t>How the tools recognize duplicates</a:t>
            </a:r>
          </a:p>
          <a:p>
            <a:pPr lvl="1"/>
            <a:r>
              <a:rPr lang="en-US" dirty="0"/>
              <a:t>Maps to the exact same place</a:t>
            </a:r>
          </a:p>
          <a:p>
            <a:r>
              <a:rPr lang="en-US" dirty="0"/>
              <a:t>Problem is it could be identical fragment not PCR duplicate</a:t>
            </a:r>
          </a:p>
          <a:p>
            <a:r>
              <a:rPr lang="en-US" dirty="0"/>
              <a:t>UMI helps</a:t>
            </a:r>
          </a:p>
          <a:p>
            <a:pPr lvl="1"/>
            <a:r>
              <a:rPr lang="en-US" dirty="0"/>
              <a:t>Maps to the exact same place</a:t>
            </a:r>
          </a:p>
          <a:p>
            <a:pPr lvl="1"/>
            <a:r>
              <a:rPr lang="en-US" dirty="0"/>
              <a:t>AND have identical UMI sequence</a:t>
            </a:r>
          </a:p>
          <a:p>
            <a:endParaRPr lang="en-US" dirty="0"/>
          </a:p>
        </p:txBody>
      </p:sp>
    </p:spTree>
    <p:extLst>
      <p:ext uri="{BB962C8B-B14F-4D97-AF65-F5344CB8AC3E}">
        <p14:creationId xmlns:p14="http://schemas.microsoft.com/office/powerpoint/2010/main" val="69776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Post-alignment QC</a:t>
            </a:r>
            <a:endParaRPr dirty="0"/>
          </a:p>
        </p:txBody>
      </p:sp>
      <p:sp>
        <p:nvSpPr>
          <p:cNvPr id="165" name="Google Shape;165;p3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spcBef>
                <a:spcPts val="1600"/>
              </a:spcBef>
            </a:pPr>
            <a:r>
              <a:rPr lang="cs" dirty="0"/>
              <a:t>Post-alignment QC gives us information about the mapping</a:t>
            </a:r>
            <a:endParaRPr dirty="0"/>
          </a:p>
          <a:p>
            <a:pPr marL="952485" lvl="1" indent="-342900">
              <a:spcBef>
                <a:spcPts val="1600"/>
              </a:spcBef>
            </a:pPr>
            <a:r>
              <a:rPr lang="cs" sz="1733" dirty="0"/>
              <a:t>Number of mapped reads - unique + multi mapped</a:t>
            </a:r>
            <a:endParaRPr sz="1733" dirty="0"/>
          </a:p>
          <a:p>
            <a:pPr marL="952485" lvl="1" indent="-342900"/>
            <a:r>
              <a:rPr lang="cs" sz="1733" dirty="0"/>
              <a:t>Mapped locations</a:t>
            </a:r>
          </a:p>
          <a:p>
            <a:pPr marL="952485" lvl="1" indent="-342900"/>
            <a:r>
              <a:rPr lang="cs" sz="1733" dirty="0"/>
              <a:t>Duplication rates</a:t>
            </a:r>
            <a:endParaRPr sz="1733" dirty="0"/>
          </a:p>
          <a:p>
            <a:pPr marL="952485" lvl="1" indent="-342900"/>
            <a:r>
              <a:rPr lang="cs" sz="1733" dirty="0"/>
              <a:t>Library strand specificity</a:t>
            </a:r>
            <a:endParaRPr sz="1733" dirty="0"/>
          </a:p>
          <a:p>
            <a:pPr marL="952485" lvl="1" indent="-342900"/>
            <a:r>
              <a:rPr lang="cs" sz="1733" dirty="0"/>
              <a:t>Captured biotypes</a:t>
            </a:r>
            <a:endParaRPr sz="1733" dirty="0"/>
          </a:p>
          <a:p>
            <a:pPr marL="952485" lvl="1" indent="-342900"/>
            <a:r>
              <a:rPr lang="cs" sz="1733" dirty="0"/>
              <a:t>rRNA contamination</a:t>
            </a:r>
            <a:endParaRPr sz="1733" dirty="0"/>
          </a:p>
          <a:p>
            <a:pPr marL="952485" lvl="1" indent="-342900"/>
            <a:r>
              <a:rPr lang="cs" sz="1733" dirty="0"/>
              <a:t>5’ to 3’ end coverage bias</a:t>
            </a:r>
          </a:p>
          <a:p>
            <a:pPr marL="952485" lvl="1" indent="-342900"/>
            <a:r>
              <a:rPr lang="cs" sz="1733" dirty="0"/>
              <a:t>…</a:t>
            </a:r>
            <a:endParaRPr sz="173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Post-alignment QC - Tools</a:t>
            </a:r>
            <a:endParaRPr dirty="0"/>
          </a:p>
        </p:txBody>
      </p:sp>
      <p:sp>
        <p:nvSpPr>
          <p:cNvPr id="171" name="Google Shape;171;p3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dirty="0">
                <a:latin typeface="Courier New"/>
                <a:ea typeface="Courier New"/>
                <a:cs typeface="Courier New"/>
                <a:sym typeface="Courier New"/>
              </a:rPr>
              <a:t>STAR</a:t>
            </a:r>
            <a:r>
              <a:rPr lang="cs" dirty="0"/>
              <a:t> alignment results - number of mappings and others</a:t>
            </a:r>
            <a:endParaRPr dirty="0"/>
          </a:p>
          <a:p>
            <a:pPr marL="342900" indent="-342900">
              <a:spcBef>
                <a:spcPts val="1600"/>
              </a:spcBef>
            </a:pPr>
            <a:r>
              <a:rPr lang="cs" dirty="0">
                <a:latin typeface="Courier New"/>
                <a:ea typeface="Courier New"/>
                <a:cs typeface="Courier New"/>
                <a:sym typeface="Courier New"/>
              </a:rPr>
              <a:t>RSeQC</a:t>
            </a:r>
            <a:r>
              <a:rPr lang="cs" dirty="0"/>
              <a:t> - mapped locations (</a:t>
            </a:r>
            <a:r>
              <a:rPr lang="cs" dirty="0">
                <a:latin typeface="Courier New"/>
                <a:ea typeface="Courier New"/>
                <a:cs typeface="Courier New"/>
                <a:sym typeface="Courier New"/>
              </a:rPr>
              <a:t>Read Distribution</a:t>
            </a:r>
            <a:r>
              <a:rPr lang="cs" dirty="0"/>
              <a:t>), library strand specificity</a:t>
            </a:r>
            <a:endParaRPr dirty="0"/>
          </a:p>
          <a:p>
            <a:pPr marL="342900" indent="-342900">
              <a:spcBef>
                <a:spcPts val="1600"/>
              </a:spcBef>
            </a:pPr>
            <a:r>
              <a:rPr lang="cs" dirty="0">
                <a:latin typeface="Courier New"/>
                <a:ea typeface="Courier New"/>
                <a:cs typeface="Courier New"/>
                <a:sym typeface="Courier New"/>
              </a:rPr>
              <a:t>featureCounts</a:t>
            </a:r>
            <a:r>
              <a:rPr lang="cs" dirty="0"/>
              <a:t> biotypes - summary of mappings to gene biotypes</a:t>
            </a:r>
            <a:endParaRPr dirty="0"/>
          </a:p>
          <a:p>
            <a:pPr marL="342900" indent="-342900">
              <a:spcBef>
                <a:spcPts val="1600"/>
              </a:spcBef>
            </a:pPr>
            <a:r>
              <a:rPr lang="cs" dirty="0">
                <a:latin typeface="Courier New"/>
                <a:ea typeface="Courier New"/>
                <a:cs typeface="Courier New"/>
                <a:sym typeface="Courier New"/>
              </a:rPr>
              <a:t>FastQ screen</a:t>
            </a:r>
            <a:r>
              <a:rPr lang="cs" dirty="0"/>
              <a:t> (not exactly Post QC) - residual content of rRNA, tRNA, general mapping percentage to the genome (if selected)</a:t>
            </a:r>
            <a:endParaRPr dirty="0"/>
          </a:p>
          <a:p>
            <a:pPr marL="342900" indent="-342900">
              <a:spcBef>
                <a:spcPts val="1600"/>
              </a:spcBef>
            </a:pPr>
            <a:r>
              <a:rPr lang="cs" dirty="0">
                <a:latin typeface="Courier New"/>
                <a:ea typeface="Courier New"/>
                <a:cs typeface="Courier New"/>
                <a:sym typeface="Courier New"/>
              </a:rPr>
              <a:t>Qualimap </a:t>
            </a:r>
            <a:r>
              <a:rPr lang="cs" dirty="0"/>
              <a:t>- general alignment statistics focused on RNA-Seq (</a:t>
            </a:r>
            <a:r>
              <a:rPr lang="cs" dirty="0">
                <a:latin typeface="Courier New"/>
                <a:ea typeface="Courier New"/>
                <a:cs typeface="Courier New"/>
                <a:sym typeface="Courier New"/>
              </a:rPr>
              <a:t>rnaseq</a:t>
            </a:r>
            <a:r>
              <a:rPr lang="cs" dirty="0"/>
              <a:t>) including gene body coverage</a:t>
            </a:r>
            <a:endParaRPr dirty="0"/>
          </a:p>
          <a:p>
            <a:pPr marL="0" indent="0">
              <a:spcBef>
                <a:spcPts val="1600"/>
              </a:spcBef>
              <a:buNone/>
            </a:pPr>
            <a:endParaRPr dirty="0"/>
          </a:p>
          <a:p>
            <a:pPr marL="0" indent="0">
              <a:spcBef>
                <a:spcPts val="1600"/>
              </a:spcBef>
              <a:buNone/>
            </a:pPr>
            <a:endParaRPr dirty="0"/>
          </a:p>
          <a:p>
            <a:pPr marL="0" indent="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cs" dirty="0"/>
              <a:t>Post-alignment QC - RSeQC</a:t>
            </a:r>
            <a:endParaRPr dirty="0"/>
          </a:p>
        </p:txBody>
      </p:sp>
      <p:sp>
        <p:nvSpPr>
          <p:cNvPr id="189" name="Google Shape;189;p3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342900" indent="-342900"/>
            <a:r>
              <a:rPr lang="cs" dirty="0">
                <a:latin typeface="Courier New"/>
                <a:ea typeface="Courier New"/>
                <a:cs typeface="Courier New"/>
                <a:sym typeface="Courier New"/>
              </a:rPr>
              <a:t>RSeQC</a:t>
            </a:r>
            <a:r>
              <a:rPr lang="cs" dirty="0"/>
              <a:t> is a general tool for many QC results</a:t>
            </a:r>
            <a:endParaRPr dirty="0"/>
          </a:p>
          <a:p>
            <a:pPr marL="342900" indent="-342900">
              <a:spcBef>
                <a:spcPts val="1600"/>
              </a:spcBef>
            </a:pPr>
            <a:r>
              <a:rPr lang="cs" dirty="0"/>
              <a:t>Few of them are </a:t>
            </a:r>
          </a:p>
          <a:p>
            <a:pPr marL="952485" lvl="1" indent="-342900">
              <a:spcBef>
                <a:spcPts val="1600"/>
              </a:spcBef>
            </a:pPr>
            <a:r>
              <a:rPr lang="cs" dirty="0">
                <a:latin typeface="Courier New"/>
                <a:ea typeface="Courier New"/>
                <a:cs typeface="Courier New"/>
                <a:sym typeface="Courier New"/>
              </a:rPr>
              <a:t>Read distribution</a:t>
            </a:r>
            <a:r>
              <a:rPr lang="cs" dirty="0"/>
              <a:t> - calculates assignment of reads to different genomic features</a:t>
            </a:r>
          </a:p>
          <a:p>
            <a:pPr marL="952485" lvl="1" indent="-342900">
              <a:spcBef>
                <a:spcPts val="1600"/>
              </a:spcBef>
            </a:pPr>
            <a:r>
              <a:rPr lang="cs" dirty="0">
                <a:latin typeface="Courier New"/>
                <a:ea typeface="Courier New"/>
                <a:cs typeface="Courier New"/>
                <a:sym typeface="Courier New"/>
              </a:rPr>
              <a:t>Infer experiment</a:t>
            </a:r>
            <a:r>
              <a:rPr lang="cs" dirty="0"/>
              <a:t> - test strand specificity of the library</a:t>
            </a:r>
            <a:endParaRPr lang="cs" dirty="0">
              <a:latin typeface="Courier New"/>
              <a:cs typeface="Courier New"/>
              <a:sym typeface="Courier New"/>
            </a:endParaRPr>
          </a:p>
          <a:p>
            <a:pPr marL="952485" lvl="1" indent="-342900">
              <a:spcBef>
                <a:spcPts val="1600"/>
              </a:spcBef>
            </a:pPr>
            <a:r>
              <a:rPr lang="cs" dirty="0">
                <a:latin typeface="Courier New"/>
                <a:ea typeface="Courier New"/>
                <a:cs typeface="Courier New"/>
                <a:sym typeface="Courier New"/>
              </a:rPr>
              <a:t>Inner distance</a:t>
            </a:r>
            <a:r>
              <a:rPr lang="cs" dirty="0"/>
              <a:t> - calculates approximate distance between read pairs</a:t>
            </a:r>
            <a:endParaRPr lang="en-CZ" dirty="0"/>
          </a:p>
        </p:txBody>
      </p:sp>
    </p:spTree>
  </p:cSld>
  <p:clrMapOvr>
    <a:masterClrMapping/>
  </p:clrMapOvr>
</p:sld>
</file>

<file path=ppt/theme/theme1.xml><?xml version="1.0" encoding="utf-8"?>
<a:theme xmlns:a="http://schemas.openxmlformats.org/drawingml/2006/main" name="Motiv Office">
  <a:themeElements>
    <a:clrScheme name="CEITEC">
      <a:dk1>
        <a:srgbClr val="39464A"/>
      </a:dk1>
      <a:lt1>
        <a:srgbClr val="F2F2F2"/>
      </a:lt1>
      <a:dk2>
        <a:srgbClr val="39464A"/>
      </a:dk2>
      <a:lt2>
        <a:srgbClr val="D8D8D8"/>
      </a:lt2>
      <a:accent1>
        <a:srgbClr val="62BB46"/>
      </a:accent1>
      <a:accent2>
        <a:srgbClr val="21A9C0"/>
      </a:accent2>
      <a:accent3>
        <a:srgbClr val="39464A"/>
      </a:accent3>
      <a:accent4>
        <a:srgbClr val="F2F2F2"/>
      </a:accent4>
      <a:accent5>
        <a:srgbClr val="BFBFBF"/>
      </a:accent5>
      <a:accent6>
        <a:srgbClr val="7F7F7F"/>
      </a:accent6>
      <a:hlink>
        <a:srgbClr val="21A9C0"/>
      </a:hlink>
      <a:folHlink>
        <a:srgbClr val="3946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5352</TotalTime>
  <Words>2257</Words>
  <Application>Microsoft Macintosh PowerPoint</Application>
  <PresentationFormat>Widescreen</PresentationFormat>
  <Paragraphs>247</Paragraphs>
  <Slides>36</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Courier New</vt:lpstr>
      <vt:lpstr>Helvetica</vt:lpstr>
      <vt:lpstr>Motiv Office</vt:lpstr>
      <vt:lpstr> Lecture 5 : RNA-seq analysis</vt:lpstr>
      <vt:lpstr>NGS data analysis</vt:lpstr>
      <vt:lpstr>The RNA-Seq workflow</vt:lpstr>
      <vt:lpstr>Alignment </vt:lpstr>
      <vt:lpstr>Alignment</vt:lpstr>
      <vt:lpstr>Duplication removal - UMI </vt:lpstr>
      <vt:lpstr>Post-alignment QC</vt:lpstr>
      <vt:lpstr>Post-alignment QC - Tools</vt:lpstr>
      <vt:lpstr>Post-alignment QC - RSeQC</vt:lpstr>
      <vt:lpstr>Post-alignment QC - FastQ_screen</vt:lpstr>
      <vt:lpstr>Post-alignment QC - Qualimap</vt:lpstr>
      <vt:lpstr>Note: Gene body coverage</vt:lpstr>
      <vt:lpstr>Note: Gene body coverage II</vt:lpstr>
      <vt:lpstr>Mapping QC</vt:lpstr>
      <vt:lpstr>PowerPoint Presentation</vt:lpstr>
      <vt:lpstr>Feature counting</vt:lpstr>
      <vt:lpstr>Strand specific library</vt:lpstr>
      <vt:lpstr>PowerPoint Presentation</vt:lpstr>
      <vt:lpstr>Feature counting</vt:lpstr>
      <vt:lpstr>Gene counts - Tools </vt:lpstr>
      <vt:lpstr>Minimal number of reads and expression I</vt:lpstr>
      <vt:lpstr>Feature count results </vt:lpstr>
      <vt:lpstr>Differential expression</vt:lpstr>
      <vt:lpstr>Differential expression - tools </vt:lpstr>
      <vt:lpstr>Pairing of the samples/batch effect</vt:lpstr>
      <vt:lpstr>PowerPoint Presentation</vt:lpstr>
      <vt:lpstr>PowerPoint Presentation</vt:lpstr>
      <vt:lpstr>Differential expression results </vt:lpstr>
      <vt:lpstr>Count normalisation </vt:lpstr>
      <vt:lpstr>log2(fold-change)</vt:lpstr>
      <vt:lpstr>log2(fold-change)</vt:lpstr>
      <vt:lpstr>P-value and adjusted p-value</vt:lpstr>
      <vt:lpstr>How many differentially expressed genes I have?</vt:lpstr>
      <vt:lpstr>P-value significance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Week 1 : Introduction; Algorithm Basics </dc:title>
  <dc:creator>Zdeňka Lipovská</dc:creator>
  <cp:lastModifiedBy>Vojtěch Bystrý</cp:lastModifiedBy>
  <cp:revision>76</cp:revision>
  <dcterms:created xsi:type="dcterms:W3CDTF">2018-06-18T13:01:41Z</dcterms:created>
  <dcterms:modified xsi:type="dcterms:W3CDTF">2021-05-10T12:35:55Z</dcterms:modified>
</cp:coreProperties>
</file>