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8" r:id="rId3"/>
    <p:sldId id="259" r:id="rId4"/>
    <p:sldId id="260" r:id="rId5"/>
    <p:sldId id="261" r:id="rId6"/>
    <p:sldId id="265" r:id="rId7"/>
    <p:sldId id="267" r:id="rId8"/>
    <p:sldId id="268" r:id="rId9"/>
    <p:sldId id="269" r:id="rId10"/>
    <p:sldId id="270" r:id="rId11"/>
    <p:sldId id="271" r:id="rId12"/>
    <p:sldId id="276" r:id="rId13"/>
    <p:sldId id="409" r:id="rId14"/>
    <p:sldId id="273" r:id="rId15"/>
    <p:sldId id="275" r:id="rId16"/>
    <p:sldId id="277" r:id="rId17"/>
    <p:sldId id="278" r:id="rId18"/>
    <p:sldId id="279" r:id="rId19"/>
    <p:sldId id="280" r:id="rId20"/>
    <p:sldId id="281" r:id="rId21"/>
    <p:sldId id="282" r:id="rId22"/>
    <p:sldId id="284" r:id="rId2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Světlý styl 2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16DA210-FB5B-4158-B5E0-FEB733F419BA}" styleName="Styl Světlá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13" autoAdjust="0"/>
    <p:restoredTop sz="96754" autoAdjust="0"/>
  </p:normalViewPr>
  <p:slideViewPr>
    <p:cSldViewPr snapToGrid="0">
      <p:cViewPr varScale="1">
        <p:scale>
          <a:sx n="70" d="100"/>
          <a:sy n="70" d="100"/>
        </p:scale>
        <p:origin x="744" y="5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0DCCC7D-966F-4D64-8472-C751796456AC}" type="slidenum">
              <a:rPr lang="cs-CZ" altLang="cs-CZ" smtClean="0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562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E27AE10-B028-48ED-9123-E61F4A9A0150}" type="slidenum">
              <a:rPr lang="cs-CZ" altLang="cs-CZ" smtClean="0"/>
              <a:pPr>
                <a:spcBef>
                  <a:spcPct val="0"/>
                </a:spcBef>
              </a:pPr>
              <a:t>3</a:t>
            </a:fld>
            <a:endParaRPr lang="cs-CZ" altLang="cs-CZ"/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E114C1B-9B79-40E3-9396-3A1D34248038}" type="slidenum">
              <a:rPr lang="en-US" altLang="cs-CZ"/>
              <a:pPr algn="r" eaLnBrk="1" hangingPunct="1">
                <a:spcBef>
                  <a:spcPct val="0"/>
                </a:spcBef>
              </a:pPr>
              <a:t>3</a:t>
            </a:fld>
            <a:endParaRPr lang="en-US" altLang="cs-CZ"/>
          </a:p>
        </p:txBody>
      </p:sp>
      <p:sp>
        <p:nvSpPr>
          <p:cNvPr id="10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270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Definujte </a:t>
            </a:r>
            <a:r>
              <a:rPr lang="cs-CZ" dirty="0" err="1"/>
              <a:t>zápaí</a:t>
            </a:r>
            <a:r>
              <a:rPr lang="cs-CZ" dirty="0"/>
              <a:t>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3272703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30245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3274595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9BF6471-E8F5-4194-B5B2-D83CA940F59B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7.png"/><Relationship Id="rId5" Type="http://schemas.openxmlformats.org/officeDocument/2006/relationships/hyperlink" Target="https://it.muni.cz/sluzby/wifi" TargetMode="External"/><Relationship Id="rId4" Type="http://schemas.openxmlformats.org/officeDocument/2006/relationships/hyperlink" Target="http://www.internetprovsechny.cz/wifi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7.png"/><Relationship Id="rId4" Type="http://schemas.openxmlformats.org/officeDocument/2006/relationships/hyperlink" Target="https://digi.ctu.cz/pokryti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hyperlink" Target="http://www.netmetr.cz/" TargetMode="External"/><Relationship Id="rId5" Type="http://schemas.openxmlformats.org/officeDocument/2006/relationships/hyperlink" Target="http://www.dsl.cz/" TargetMode="External"/><Relationship Id="rId4" Type="http://schemas.openxmlformats.org/officeDocument/2006/relationships/hyperlink" Target="http://nastroje.lupa.cz/mereni-rychlosti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hyperlink" Target="http://www.ip-adress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cs-CZ" dirty="0">
                <a:solidFill>
                  <a:schemeClr val="tx1"/>
                </a:solidFill>
                <a:latin typeface="Century Schoolbook" panose="02040604050505020304" pitchFamily="18" charset="0"/>
              </a:rPr>
              <a:t>U</a:t>
            </a:r>
            <a:r>
              <a:rPr lang="cs-CZ" altLang="cs-CZ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živatel</a:t>
            </a:r>
            <a:r>
              <a:rPr lang="cs-CZ" altLang="cs-CZ" dirty="0">
                <a:solidFill>
                  <a:schemeClr val="tx1"/>
                </a:solidFill>
                <a:latin typeface="Century Schoolbook" panose="02040604050505020304" pitchFamily="18" charset="0"/>
              </a:rPr>
              <a:t> počítačové sítě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altLang="cs-CZ" dirty="0">
                <a:latin typeface="Arial" panose="020B0604020202020204" pitchFamily="34" charset="0"/>
              </a:rPr>
              <a:t>Daniel </a:t>
            </a:r>
            <a:r>
              <a:rPr lang="en-US" altLang="cs-CZ" dirty="0" err="1">
                <a:latin typeface="Arial" panose="020B0604020202020204" pitchFamily="34" charset="0"/>
              </a:rPr>
              <a:t>Klime</a:t>
            </a:r>
            <a:r>
              <a:rPr lang="cs-CZ" altLang="cs-CZ" dirty="0">
                <a:latin typeface="Arial" panose="020B0604020202020204" pitchFamily="34" charset="0"/>
              </a:rPr>
              <a:t>š, </a:t>
            </a:r>
            <a:r>
              <a:rPr lang="en-US" altLang="cs-CZ" dirty="0" smtClean="0">
                <a:latin typeface="Arial" panose="020B0604020202020204" pitchFamily="34" charset="0"/>
              </a:rPr>
              <a:t>Jan </a:t>
            </a:r>
            <a:r>
              <a:rPr lang="en-US" altLang="cs-CZ" dirty="0" err="1">
                <a:latin typeface="Arial" panose="020B0604020202020204" pitchFamily="34" charset="0"/>
              </a:rPr>
              <a:t>Krej</a:t>
            </a:r>
            <a:r>
              <a:rPr lang="cs-CZ" altLang="cs-CZ" dirty="0">
                <a:latin typeface="Arial" panose="020B0604020202020204" pitchFamily="34" charset="0"/>
              </a:rPr>
              <a:t>čí, </a:t>
            </a:r>
            <a:r>
              <a:rPr lang="cs-CZ" altLang="cs-CZ">
                <a:latin typeface="Arial" panose="020B0604020202020204" pitchFamily="34" charset="0"/>
              </a:rPr>
              <a:t>Roman </a:t>
            </a:r>
            <a:r>
              <a:rPr lang="cs-CZ" altLang="cs-CZ" smtClean="0">
                <a:latin typeface="Arial" panose="020B0604020202020204" pitchFamily="34" charset="0"/>
              </a:rPr>
              <a:t>Šmíd</a:t>
            </a:r>
            <a:endParaRPr lang="cs-CZ" altLang="cs-CZ" dirty="0">
              <a:latin typeface="Arial" panose="020B0604020202020204" pitchFamily="34" charset="0"/>
            </a:endParaRPr>
          </a:p>
          <a:p>
            <a:pPr algn="ctr"/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39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https://encrypted-tbn3.gstatic.com/images?q=tbn:ANd9GcRJu0CWWj_8t344La6nhfc8vAnBOw09NSUtMmfPJmEQYR6UTCF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914" y="3546475"/>
            <a:ext cx="145573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1989138" y="1714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/>
              <a:t>Neveřejné IP adresy</a:t>
            </a:r>
            <a:br>
              <a:rPr lang="cs-CZ" altLang="cs-CZ" sz="3600"/>
            </a:br>
            <a:r>
              <a:rPr lang="cs-CZ" altLang="cs-CZ" sz="2800"/>
              <a:t>192.168.</a:t>
            </a:r>
            <a:r>
              <a:rPr lang="en-US" altLang="cs-CZ" sz="2800"/>
              <a:t>*.*</a:t>
            </a:r>
            <a:endParaRPr lang="cs-CZ" altLang="cs-CZ" sz="2800"/>
          </a:p>
        </p:txBody>
      </p:sp>
      <p:sp>
        <p:nvSpPr>
          <p:cNvPr id="24580" name="computr2"/>
          <p:cNvSpPr>
            <a:spLocks noEditPoints="1" noChangeArrowheads="1"/>
          </p:cNvSpPr>
          <p:nvPr/>
        </p:nvSpPr>
        <p:spPr bwMode="auto">
          <a:xfrm>
            <a:off x="2782889" y="2852738"/>
            <a:ext cx="1201737" cy="8509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4581" name="Line 29"/>
          <p:cNvSpPr>
            <a:spLocks noChangeShapeType="1"/>
          </p:cNvSpPr>
          <p:nvPr/>
        </p:nvSpPr>
        <p:spPr bwMode="auto">
          <a:xfrm flipH="1">
            <a:off x="5591176" y="3284539"/>
            <a:ext cx="720725" cy="10810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4582" name="Line 49"/>
          <p:cNvSpPr>
            <a:spLocks noChangeShapeType="1"/>
          </p:cNvSpPr>
          <p:nvPr/>
        </p:nvSpPr>
        <p:spPr bwMode="auto">
          <a:xfrm flipV="1">
            <a:off x="6978651" y="1989138"/>
            <a:ext cx="2212975" cy="11160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4583" name="Text Box 50"/>
          <p:cNvSpPr txBox="1">
            <a:spLocks noChangeArrowheads="1"/>
          </p:cNvSpPr>
          <p:nvPr/>
        </p:nvSpPr>
        <p:spPr bwMode="auto">
          <a:xfrm>
            <a:off x="3394076" y="1844676"/>
            <a:ext cx="1763713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WIFI-router </a:t>
            </a:r>
          </a:p>
        </p:txBody>
      </p:sp>
      <p:sp>
        <p:nvSpPr>
          <p:cNvPr id="24584" name="Line 53"/>
          <p:cNvSpPr>
            <a:spLocks noChangeShapeType="1"/>
          </p:cNvSpPr>
          <p:nvPr/>
        </p:nvSpPr>
        <p:spPr bwMode="auto">
          <a:xfrm>
            <a:off x="4525963" y="2349501"/>
            <a:ext cx="849312" cy="20161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4585" name="Text Box 54"/>
          <p:cNvSpPr txBox="1">
            <a:spLocks noChangeArrowheads="1"/>
          </p:cNvSpPr>
          <p:nvPr/>
        </p:nvSpPr>
        <p:spPr bwMode="auto">
          <a:xfrm>
            <a:off x="8307388" y="1193800"/>
            <a:ext cx="2305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Internet</a:t>
            </a:r>
          </a:p>
        </p:txBody>
      </p:sp>
      <p:sp>
        <p:nvSpPr>
          <p:cNvPr id="24586" name="modem"/>
          <p:cNvSpPr>
            <a:spLocks noEditPoints="1" noChangeArrowheads="1"/>
          </p:cNvSpPr>
          <p:nvPr/>
        </p:nvSpPr>
        <p:spPr bwMode="auto">
          <a:xfrm>
            <a:off x="5808664" y="2636839"/>
            <a:ext cx="1169987" cy="638175"/>
          </a:xfrm>
          <a:custGeom>
            <a:avLst/>
            <a:gdLst>
              <a:gd name="T0" fmla="*/ 0 w 21600"/>
              <a:gd name="T1" fmla="*/ 2147483646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2147483646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00 w 21600"/>
              <a:gd name="T31" fmla="*/ 22400 h 21600"/>
              <a:gd name="T32" fmla="*/ 21200 w 21600"/>
              <a:gd name="T33" fmla="*/ 30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4587" name="Text Box 50"/>
          <p:cNvSpPr txBox="1">
            <a:spLocks noChangeArrowheads="1"/>
          </p:cNvSpPr>
          <p:nvPr/>
        </p:nvSpPr>
        <p:spPr bwMode="auto">
          <a:xfrm>
            <a:off x="7248526" y="1844676"/>
            <a:ext cx="1141413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Modem</a:t>
            </a:r>
          </a:p>
        </p:txBody>
      </p:sp>
      <p:sp>
        <p:nvSpPr>
          <p:cNvPr id="24588" name="Line 53"/>
          <p:cNvSpPr>
            <a:spLocks noChangeShapeType="1"/>
          </p:cNvSpPr>
          <p:nvPr/>
        </p:nvSpPr>
        <p:spPr bwMode="auto">
          <a:xfrm flipH="1">
            <a:off x="6959601" y="2276476"/>
            <a:ext cx="288925" cy="5048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pic>
        <p:nvPicPr>
          <p:cNvPr id="24589" name="Picture 2" descr="https://encrypted-tbn2.gstatic.com/images?q=tbn:ANd9GcRw8_fdfgzHaNwoURTteSWbVzvFjbD-Kz_eiru8imAAbGRrQBCM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3213101"/>
            <a:ext cx="195103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Picture 4" descr="https://encrypted-tbn1.gstatic.com/images?q=tbn:ANd9GcRh8xgW9w1-tpzx5oUcqjv82ogoRIMvp43TrqY5aMbMtFjDJyZdt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4562475"/>
            <a:ext cx="1611313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1" name="TextovéPole 1"/>
          <p:cNvSpPr txBox="1">
            <a:spLocks noChangeArrowheads="1"/>
          </p:cNvSpPr>
          <p:nvPr/>
        </p:nvSpPr>
        <p:spPr bwMode="auto">
          <a:xfrm>
            <a:off x="5511801" y="5003801"/>
            <a:ext cx="17367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1 </a:t>
            </a:r>
            <a:r>
              <a:rPr lang="cs-CZ" altLang="cs-CZ" sz="1800" b="1">
                <a:solidFill>
                  <a:srgbClr val="FF0000"/>
                </a:solidFill>
              </a:rPr>
              <a:t>veřejná</a:t>
            </a:r>
            <a:r>
              <a:rPr lang="cs-CZ" altLang="cs-CZ" sz="1800"/>
              <a:t> IP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147.251.26.1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    +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1 </a:t>
            </a:r>
            <a:r>
              <a:rPr lang="cs-CZ" altLang="cs-CZ" sz="1800" b="1"/>
              <a:t>neveřejná</a:t>
            </a:r>
            <a:r>
              <a:rPr lang="cs-CZ" altLang="cs-CZ" sz="1800"/>
              <a:t> IP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192.168.1.1</a:t>
            </a:r>
          </a:p>
        </p:txBody>
      </p:sp>
      <p:sp>
        <p:nvSpPr>
          <p:cNvPr id="24592" name="TextovéPole 17"/>
          <p:cNvSpPr txBox="1">
            <a:spLocks noChangeArrowheads="1"/>
          </p:cNvSpPr>
          <p:nvPr/>
        </p:nvSpPr>
        <p:spPr bwMode="auto">
          <a:xfrm>
            <a:off x="2808288" y="3881438"/>
            <a:ext cx="1517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Neveřejná IP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192.168.1.2</a:t>
            </a:r>
          </a:p>
        </p:txBody>
      </p:sp>
      <p:sp>
        <p:nvSpPr>
          <p:cNvPr id="24593" name="TextovéPole 18"/>
          <p:cNvSpPr txBox="1">
            <a:spLocks noChangeArrowheads="1"/>
          </p:cNvSpPr>
          <p:nvPr/>
        </p:nvSpPr>
        <p:spPr bwMode="auto">
          <a:xfrm>
            <a:off x="3048000" y="5494338"/>
            <a:ext cx="15192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Neveřejná IP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192.168.1.3</a:t>
            </a:r>
          </a:p>
        </p:txBody>
      </p:sp>
      <p:sp>
        <p:nvSpPr>
          <p:cNvPr id="24594" name="TextovéPole 19"/>
          <p:cNvSpPr txBox="1">
            <a:spLocks noChangeArrowheads="1"/>
          </p:cNvSpPr>
          <p:nvPr/>
        </p:nvSpPr>
        <p:spPr bwMode="auto">
          <a:xfrm>
            <a:off x="8701088" y="4689475"/>
            <a:ext cx="15176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Neveřejná IP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192.168.1.4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593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Fyzické připojení PC do sítě</a:t>
            </a:r>
          </a:p>
        </p:txBody>
      </p:sp>
      <p:sp>
        <p:nvSpPr>
          <p:cNvPr id="2560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495800" y="1676400"/>
            <a:ext cx="6563710" cy="4114800"/>
          </a:xfrm>
          <a:noFill/>
        </p:spPr>
        <p:txBody>
          <a:bodyPr/>
          <a:lstStyle/>
          <a:p>
            <a:pPr eaLnBrk="1" hangingPunct="1"/>
            <a:r>
              <a:rPr lang="cs-CZ" altLang="cs-CZ" dirty="0"/>
              <a:t>Kabelová </a:t>
            </a:r>
            <a:r>
              <a:rPr lang="cs-CZ" altLang="cs-CZ" dirty="0" smtClean="0"/>
              <a:t>televize, pevné optické sítě</a:t>
            </a:r>
            <a:endParaRPr lang="cs-CZ" altLang="cs-CZ" dirty="0"/>
          </a:p>
          <a:p>
            <a:pPr lvl="2" eaLnBrk="1" hangingPunct="1"/>
            <a:r>
              <a:rPr lang="cs-CZ" altLang="cs-CZ" dirty="0"/>
              <a:t>Modem</a:t>
            </a:r>
            <a:r>
              <a:rPr lang="en-US" altLang="cs-CZ" dirty="0"/>
              <a:t>, </a:t>
            </a:r>
            <a:r>
              <a:rPr lang="en-US" altLang="cs-CZ" dirty="0" err="1"/>
              <a:t>metalick</a:t>
            </a:r>
            <a:r>
              <a:rPr lang="cs-CZ" altLang="cs-CZ" dirty="0"/>
              <a:t>á síť x optická síť</a:t>
            </a:r>
          </a:p>
          <a:p>
            <a:pPr eaLnBrk="1" hangingPunct="1"/>
            <a:r>
              <a:rPr lang="cs-CZ" altLang="cs-CZ" dirty="0"/>
              <a:t>Telefonní linka</a:t>
            </a:r>
          </a:p>
          <a:p>
            <a:pPr lvl="2" eaLnBrk="1" hangingPunct="1"/>
            <a:r>
              <a:rPr lang="cs-CZ" altLang="cs-CZ" dirty="0"/>
              <a:t>ADSL modem</a:t>
            </a:r>
          </a:p>
          <a:p>
            <a:pPr eaLnBrk="1" hangingPunct="1"/>
            <a:r>
              <a:rPr lang="cs-CZ" altLang="cs-CZ" dirty="0"/>
              <a:t>Mobilní připojení</a:t>
            </a:r>
          </a:p>
          <a:p>
            <a:pPr lvl="2" eaLnBrk="1" hangingPunct="1"/>
            <a:r>
              <a:rPr lang="cs-CZ" altLang="cs-CZ" dirty="0"/>
              <a:t>Modem nebo mobilní telefon</a:t>
            </a:r>
          </a:p>
          <a:p>
            <a:pPr eaLnBrk="1" hangingPunct="1"/>
            <a:r>
              <a:rPr lang="cs-CZ" altLang="cs-CZ" dirty="0"/>
              <a:t>Bezdrátové připojení – WIFI</a:t>
            </a:r>
          </a:p>
          <a:p>
            <a:pPr lvl="2" eaLnBrk="1" hangingPunct="1"/>
            <a:r>
              <a:rPr lang="cs-CZ" altLang="cs-CZ" dirty="0"/>
              <a:t>Speciální zařízení/karta, anténa</a:t>
            </a:r>
          </a:p>
        </p:txBody>
      </p:sp>
      <p:sp>
        <p:nvSpPr>
          <p:cNvPr id="25604" name="Line 5"/>
          <p:cNvSpPr>
            <a:spLocks noChangeShapeType="1"/>
          </p:cNvSpPr>
          <p:nvPr/>
        </p:nvSpPr>
        <p:spPr bwMode="auto">
          <a:xfrm>
            <a:off x="2971800" y="2366963"/>
            <a:ext cx="304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5605" name="modem"/>
          <p:cNvSpPr>
            <a:spLocks noEditPoints="1" noChangeArrowheads="1"/>
          </p:cNvSpPr>
          <p:nvPr/>
        </p:nvSpPr>
        <p:spPr bwMode="auto">
          <a:xfrm>
            <a:off x="2595564" y="2138363"/>
            <a:ext cx="371475" cy="228600"/>
          </a:xfrm>
          <a:custGeom>
            <a:avLst/>
            <a:gdLst>
              <a:gd name="T0" fmla="*/ 0 w 21600"/>
              <a:gd name="T1" fmla="*/ 2147483646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2147483646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00 w 21600"/>
              <a:gd name="T31" fmla="*/ 22400 h 21600"/>
              <a:gd name="T32" fmla="*/ 21200 w 21600"/>
              <a:gd name="T33" fmla="*/ 30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5606" name="computr2"/>
          <p:cNvSpPr>
            <a:spLocks noEditPoints="1" noChangeArrowheads="1"/>
          </p:cNvSpPr>
          <p:nvPr/>
        </p:nvSpPr>
        <p:spPr bwMode="auto">
          <a:xfrm>
            <a:off x="1981200" y="1985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5607" name="computr2"/>
          <p:cNvSpPr>
            <a:spLocks noEditPoints="1" noChangeArrowheads="1"/>
          </p:cNvSpPr>
          <p:nvPr/>
        </p:nvSpPr>
        <p:spPr bwMode="auto">
          <a:xfrm>
            <a:off x="1981200" y="25193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5608" name="computr2"/>
          <p:cNvSpPr>
            <a:spLocks noEditPoints="1" noChangeArrowheads="1"/>
          </p:cNvSpPr>
          <p:nvPr/>
        </p:nvSpPr>
        <p:spPr bwMode="auto">
          <a:xfrm>
            <a:off x="2590800" y="2747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5609" name="computr2"/>
          <p:cNvSpPr>
            <a:spLocks noEditPoints="1" noChangeArrowheads="1"/>
          </p:cNvSpPr>
          <p:nvPr/>
        </p:nvSpPr>
        <p:spPr bwMode="auto">
          <a:xfrm>
            <a:off x="2971800" y="1604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5610" name="computr2"/>
          <p:cNvSpPr>
            <a:spLocks noEditPoints="1" noChangeArrowheads="1"/>
          </p:cNvSpPr>
          <p:nvPr/>
        </p:nvSpPr>
        <p:spPr bwMode="auto">
          <a:xfrm>
            <a:off x="3276600" y="1985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5611" name="computr2"/>
          <p:cNvSpPr>
            <a:spLocks noEditPoints="1" noChangeArrowheads="1"/>
          </p:cNvSpPr>
          <p:nvPr/>
        </p:nvSpPr>
        <p:spPr bwMode="auto">
          <a:xfrm>
            <a:off x="3200400" y="25193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5612" name="Line 13"/>
          <p:cNvSpPr>
            <a:spLocks noChangeShapeType="1"/>
          </p:cNvSpPr>
          <p:nvPr/>
        </p:nvSpPr>
        <p:spPr bwMode="auto">
          <a:xfrm>
            <a:off x="2819400" y="2366963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5613" name="Line 14"/>
          <p:cNvSpPr>
            <a:spLocks noChangeShapeType="1"/>
          </p:cNvSpPr>
          <p:nvPr/>
        </p:nvSpPr>
        <p:spPr bwMode="auto">
          <a:xfrm>
            <a:off x="2286000" y="2214563"/>
            <a:ext cx="304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5614" name="Line 15"/>
          <p:cNvSpPr>
            <a:spLocks noChangeShapeType="1"/>
          </p:cNvSpPr>
          <p:nvPr/>
        </p:nvSpPr>
        <p:spPr bwMode="auto">
          <a:xfrm flipV="1">
            <a:off x="2286000" y="2366963"/>
            <a:ext cx="381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5615" name="Line 16"/>
          <p:cNvSpPr>
            <a:spLocks noChangeShapeType="1"/>
          </p:cNvSpPr>
          <p:nvPr/>
        </p:nvSpPr>
        <p:spPr bwMode="auto">
          <a:xfrm>
            <a:off x="2438400" y="1757363"/>
            <a:ext cx="3048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5616" name="Line 17"/>
          <p:cNvSpPr>
            <a:spLocks noChangeShapeType="1"/>
          </p:cNvSpPr>
          <p:nvPr/>
        </p:nvSpPr>
        <p:spPr bwMode="auto">
          <a:xfrm flipH="1">
            <a:off x="2895600" y="1909763"/>
            <a:ext cx="2286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5617" name="computr2"/>
          <p:cNvSpPr>
            <a:spLocks noEditPoints="1" noChangeArrowheads="1"/>
          </p:cNvSpPr>
          <p:nvPr/>
        </p:nvSpPr>
        <p:spPr bwMode="auto">
          <a:xfrm>
            <a:off x="2286000" y="1604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5618" name="Line 19"/>
          <p:cNvSpPr>
            <a:spLocks noChangeShapeType="1"/>
          </p:cNvSpPr>
          <p:nvPr/>
        </p:nvSpPr>
        <p:spPr bwMode="auto">
          <a:xfrm flipH="1">
            <a:off x="2971800" y="2138363"/>
            <a:ext cx="3810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5619" name="computr2"/>
          <p:cNvSpPr>
            <a:spLocks noEditPoints="1" noChangeArrowheads="1"/>
          </p:cNvSpPr>
          <p:nvPr/>
        </p:nvSpPr>
        <p:spPr bwMode="auto">
          <a:xfrm>
            <a:off x="2286000" y="4267200"/>
            <a:ext cx="1295400" cy="13716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5620" name="AutoShape 21"/>
          <p:cNvSpPr>
            <a:spLocks noChangeArrowheads="1"/>
          </p:cNvSpPr>
          <p:nvPr/>
        </p:nvSpPr>
        <p:spPr bwMode="auto">
          <a:xfrm>
            <a:off x="2743200" y="3276600"/>
            <a:ext cx="304800" cy="762000"/>
          </a:xfrm>
          <a:prstGeom prst="up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264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Kabelová televize</a:t>
            </a:r>
          </a:p>
        </p:txBody>
      </p:sp>
      <p:sp>
        <p:nvSpPr>
          <p:cNvPr id="3072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213608" y="1392621"/>
            <a:ext cx="6291262" cy="4114800"/>
          </a:xfrm>
          <a:noFill/>
        </p:spPr>
        <p:txBody>
          <a:bodyPr/>
          <a:lstStyle/>
          <a:p>
            <a:pPr eaLnBrk="1" hangingPunct="1"/>
            <a:r>
              <a:rPr lang="cs-CZ" altLang="cs-CZ" sz="2000" dirty="0"/>
              <a:t>V místech dostupnosti kabelové televize</a:t>
            </a:r>
          </a:p>
          <a:p>
            <a:pPr eaLnBrk="1" hangingPunct="1"/>
            <a:r>
              <a:rPr lang="cs-CZ" altLang="cs-CZ" sz="2000" dirty="0"/>
              <a:t>Rychlost až </a:t>
            </a:r>
            <a:r>
              <a:rPr lang="cs-CZ" altLang="cs-CZ" sz="2000" dirty="0" smtClean="0"/>
              <a:t>600 (1000) </a:t>
            </a:r>
            <a:r>
              <a:rPr lang="cs-CZ" altLang="cs-CZ" sz="2000" dirty="0" err="1"/>
              <a:t>Mb</a:t>
            </a:r>
            <a:r>
              <a:rPr lang="cs-CZ" altLang="cs-CZ" sz="2000" dirty="0"/>
              <a:t>/s</a:t>
            </a:r>
          </a:p>
          <a:p>
            <a:pPr eaLnBrk="1" hangingPunct="1"/>
            <a:r>
              <a:rPr lang="cs-CZ" altLang="cs-CZ" sz="2000" dirty="0"/>
              <a:t>Metalické x optické připojení</a:t>
            </a:r>
          </a:p>
          <a:p>
            <a:pPr marL="948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dirty="0">
                <a:ea typeface="+mn-ea"/>
                <a:cs typeface="+mn-cs"/>
              </a:rPr>
              <a:t>Metalické má výrazně </a:t>
            </a:r>
            <a:r>
              <a:rPr lang="cs-CZ" altLang="cs-CZ" b="1" dirty="0">
                <a:ea typeface="+mn-ea"/>
                <a:cs typeface="+mn-cs"/>
              </a:rPr>
              <a:t>horší </a:t>
            </a:r>
            <a:r>
              <a:rPr lang="cs-CZ" altLang="cs-CZ" b="1" dirty="0" err="1">
                <a:ea typeface="+mn-ea"/>
                <a:cs typeface="+mn-cs"/>
              </a:rPr>
              <a:t>upload</a:t>
            </a:r>
            <a:endParaRPr lang="cs-CZ" altLang="cs-CZ" b="1" dirty="0">
              <a:ea typeface="+mn-ea"/>
              <a:cs typeface="+mn-cs"/>
            </a:endParaRPr>
          </a:p>
          <a:p>
            <a:pPr eaLnBrk="1" hangingPunct="1"/>
            <a:r>
              <a:rPr lang="cs-CZ" altLang="cs-CZ" sz="2000" dirty="0"/>
              <a:t>Speciální modem</a:t>
            </a:r>
          </a:p>
          <a:p>
            <a:r>
              <a:rPr lang="en-US" altLang="cs-CZ" sz="2000" dirty="0" smtClean="0"/>
              <a:t>UPC - </a:t>
            </a:r>
            <a:r>
              <a:rPr lang="cs-CZ" altLang="cs-CZ" sz="2000" dirty="0" smtClean="0"/>
              <a:t>&gt; Vodafone</a:t>
            </a:r>
            <a:endParaRPr lang="cs-CZ" altLang="cs-CZ" sz="2000" dirty="0"/>
          </a:p>
          <a:p>
            <a:r>
              <a:rPr lang="en-US" altLang="cs-CZ" sz="2000" dirty="0"/>
              <a:t>http://</a:t>
            </a:r>
            <a:r>
              <a:rPr lang="cs-CZ" altLang="cs-CZ" sz="2000" dirty="0"/>
              <a:t>www.netbox.cz</a:t>
            </a:r>
            <a:endParaRPr lang="en-US" altLang="cs-CZ" sz="2000" dirty="0"/>
          </a:p>
          <a:p>
            <a:r>
              <a:rPr lang="en-US" altLang="cs-CZ" sz="2000" dirty="0" smtClean="0"/>
              <a:t>https</a:t>
            </a:r>
            <a:r>
              <a:rPr lang="en-US" altLang="cs-CZ" sz="2000" dirty="0"/>
              <a:t>://</a:t>
            </a:r>
            <a:r>
              <a:rPr lang="en-US" altLang="cs-CZ" sz="2000" dirty="0" smtClean="0"/>
              <a:t>www.nej.cz</a:t>
            </a:r>
            <a:endParaRPr lang="cs-CZ" altLang="cs-CZ" sz="2000" dirty="0" smtClean="0"/>
          </a:p>
          <a:p>
            <a:r>
              <a:rPr lang="en-US" altLang="cs-CZ" sz="2000" dirty="0" smtClean="0"/>
              <a:t>http</a:t>
            </a:r>
            <a:r>
              <a:rPr lang="en-US" altLang="cs-CZ" sz="2000" dirty="0"/>
              <a:t>://rychlost.cz/pripojeni-internetu/kabelova-tv/</a:t>
            </a:r>
          </a:p>
          <a:p>
            <a:pPr eaLnBrk="1" hangingPunct="1"/>
            <a:endParaRPr lang="cs-CZ" altLang="cs-CZ" sz="2000" dirty="0"/>
          </a:p>
        </p:txBody>
      </p:sp>
      <p:sp>
        <p:nvSpPr>
          <p:cNvPr id="30724" name="Line 5"/>
          <p:cNvSpPr>
            <a:spLocks noChangeShapeType="1"/>
          </p:cNvSpPr>
          <p:nvPr/>
        </p:nvSpPr>
        <p:spPr bwMode="auto">
          <a:xfrm>
            <a:off x="2971800" y="2366963"/>
            <a:ext cx="304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0725" name="modem"/>
          <p:cNvSpPr>
            <a:spLocks noEditPoints="1" noChangeArrowheads="1"/>
          </p:cNvSpPr>
          <p:nvPr/>
        </p:nvSpPr>
        <p:spPr bwMode="auto">
          <a:xfrm>
            <a:off x="2595564" y="2138363"/>
            <a:ext cx="371475" cy="228600"/>
          </a:xfrm>
          <a:custGeom>
            <a:avLst/>
            <a:gdLst>
              <a:gd name="T0" fmla="*/ 0 w 21600"/>
              <a:gd name="T1" fmla="*/ 2147483646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2147483646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00 w 21600"/>
              <a:gd name="T31" fmla="*/ 22400 h 21600"/>
              <a:gd name="T32" fmla="*/ 21200 w 21600"/>
              <a:gd name="T33" fmla="*/ 30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26" name="computr2"/>
          <p:cNvSpPr>
            <a:spLocks noEditPoints="1" noChangeArrowheads="1"/>
          </p:cNvSpPr>
          <p:nvPr/>
        </p:nvSpPr>
        <p:spPr bwMode="auto">
          <a:xfrm>
            <a:off x="1981200" y="1985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27" name="computr2"/>
          <p:cNvSpPr>
            <a:spLocks noEditPoints="1" noChangeArrowheads="1"/>
          </p:cNvSpPr>
          <p:nvPr/>
        </p:nvSpPr>
        <p:spPr bwMode="auto">
          <a:xfrm>
            <a:off x="1981200" y="25193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28" name="computr2"/>
          <p:cNvSpPr>
            <a:spLocks noEditPoints="1" noChangeArrowheads="1"/>
          </p:cNvSpPr>
          <p:nvPr/>
        </p:nvSpPr>
        <p:spPr bwMode="auto">
          <a:xfrm>
            <a:off x="2590800" y="2747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29" name="computr2"/>
          <p:cNvSpPr>
            <a:spLocks noEditPoints="1" noChangeArrowheads="1"/>
          </p:cNvSpPr>
          <p:nvPr/>
        </p:nvSpPr>
        <p:spPr bwMode="auto">
          <a:xfrm>
            <a:off x="2971800" y="1604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30" name="computr2"/>
          <p:cNvSpPr>
            <a:spLocks noEditPoints="1" noChangeArrowheads="1"/>
          </p:cNvSpPr>
          <p:nvPr/>
        </p:nvSpPr>
        <p:spPr bwMode="auto">
          <a:xfrm>
            <a:off x="3276600" y="1985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31" name="computr2"/>
          <p:cNvSpPr>
            <a:spLocks noEditPoints="1" noChangeArrowheads="1"/>
          </p:cNvSpPr>
          <p:nvPr/>
        </p:nvSpPr>
        <p:spPr bwMode="auto">
          <a:xfrm>
            <a:off x="3200400" y="25193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32" name="Line 13"/>
          <p:cNvSpPr>
            <a:spLocks noChangeShapeType="1"/>
          </p:cNvSpPr>
          <p:nvPr/>
        </p:nvSpPr>
        <p:spPr bwMode="auto">
          <a:xfrm>
            <a:off x="2819400" y="2366963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0733" name="Line 14"/>
          <p:cNvSpPr>
            <a:spLocks noChangeShapeType="1"/>
          </p:cNvSpPr>
          <p:nvPr/>
        </p:nvSpPr>
        <p:spPr bwMode="auto">
          <a:xfrm>
            <a:off x="2286000" y="2214563"/>
            <a:ext cx="304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0734" name="Line 15"/>
          <p:cNvSpPr>
            <a:spLocks noChangeShapeType="1"/>
          </p:cNvSpPr>
          <p:nvPr/>
        </p:nvSpPr>
        <p:spPr bwMode="auto">
          <a:xfrm flipV="1">
            <a:off x="2286000" y="2366963"/>
            <a:ext cx="381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0735" name="Line 16"/>
          <p:cNvSpPr>
            <a:spLocks noChangeShapeType="1"/>
          </p:cNvSpPr>
          <p:nvPr/>
        </p:nvSpPr>
        <p:spPr bwMode="auto">
          <a:xfrm>
            <a:off x="2438400" y="1757363"/>
            <a:ext cx="3048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0736" name="Line 17"/>
          <p:cNvSpPr>
            <a:spLocks noChangeShapeType="1"/>
          </p:cNvSpPr>
          <p:nvPr/>
        </p:nvSpPr>
        <p:spPr bwMode="auto">
          <a:xfrm flipH="1">
            <a:off x="2895600" y="1909763"/>
            <a:ext cx="2286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0737" name="computr2"/>
          <p:cNvSpPr>
            <a:spLocks noEditPoints="1" noChangeArrowheads="1"/>
          </p:cNvSpPr>
          <p:nvPr/>
        </p:nvSpPr>
        <p:spPr bwMode="auto">
          <a:xfrm>
            <a:off x="2286000" y="1604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38" name="Line 19"/>
          <p:cNvSpPr>
            <a:spLocks noChangeShapeType="1"/>
          </p:cNvSpPr>
          <p:nvPr/>
        </p:nvSpPr>
        <p:spPr bwMode="auto">
          <a:xfrm flipH="1">
            <a:off x="2971800" y="2138363"/>
            <a:ext cx="3810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0739" name="computr2"/>
          <p:cNvSpPr>
            <a:spLocks noEditPoints="1" noChangeArrowheads="1"/>
          </p:cNvSpPr>
          <p:nvPr/>
        </p:nvSpPr>
        <p:spPr bwMode="auto">
          <a:xfrm>
            <a:off x="2286000" y="4267200"/>
            <a:ext cx="1295400" cy="13716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40" name="AutoShape 21"/>
          <p:cNvSpPr>
            <a:spLocks noChangeArrowheads="1"/>
          </p:cNvSpPr>
          <p:nvPr/>
        </p:nvSpPr>
        <p:spPr bwMode="auto">
          <a:xfrm>
            <a:off x="2743200" y="3276600"/>
            <a:ext cx="304800" cy="762000"/>
          </a:xfrm>
          <a:prstGeom prst="up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295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D797C0D-2EC0-4C69-A183-5000537785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4A5040D-5351-4C4A-897A-FEDAC71E0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z="3600" dirty="0"/>
              <a:t>R</a:t>
            </a:r>
            <a:r>
              <a:rPr lang="cs-CZ" altLang="cs-CZ" sz="3600" dirty="0" err="1"/>
              <a:t>ychlost</a:t>
            </a:r>
            <a:r>
              <a:rPr lang="cs-CZ" altLang="cs-CZ" sz="3600" dirty="0"/>
              <a:t> připojení v pevných optických sítích</a:t>
            </a:r>
            <a:endParaRPr lang="cs-CZ" sz="3600" dirty="0"/>
          </a:p>
        </p:txBody>
      </p:sp>
      <p:sp>
        <p:nvSpPr>
          <p:cNvPr id="6" name="TextovéPole 2">
            <a:extLst>
              <a:ext uri="{FF2B5EF4-FFF2-40B4-BE49-F238E27FC236}">
                <a16:creationId xmlns:a16="http://schemas.microsoft.com/office/drawing/2014/main" id="{83FA4FC9-1F52-4CE7-BF6A-CA8242DA0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2099" y="2102723"/>
            <a:ext cx="18004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P</a:t>
            </a:r>
            <a:r>
              <a:rPr lang="cs-CZ" altLang="cs-CZ" sz="1800" b="1" dirty="0" smtClean="0"/>
              <a:t>rosinec  2021</a:t>
            </a:r>
            <a:endParaRPr lang="cs-CZ" altLang="cs-CZ" sz="1800" b="1" dirty="0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00CF1BAA-F1A9-494C-8468-0EEA44739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2099" y="5535454"/>
            <a:ext cx="2447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/>
              <a:t>zdroj: www.dsl.cz</a:t>
            </a: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796238"/>
              </p:ext>
            </p:extLst>
          </p:nvPr>
        </p:nvGraphicFramePr>
        <p:xfrm>
          <a:off x="1562099" y="2558574"/>
          <a:ext cx="6724076" cy="2976880"/>
        </p:xfrm>
        <a:graphic>
          <a:graphicData uri="http://schemas.openxmlformats.org/drawingml/2006/table">
            <a:tbl>
              <a:tblPr/>
              <a:tblGrid>
                <a:gridCol w="1681019">
                  <a:extLst>
                    <a:ext uri="{9D8B030D-6E8A-4147-A177-3AD203B41FA5}">
                      <a16:colId xmlns:a16="http://schemas.microsoft.com/office/drawing/2014/main" val="1007485997"/>
                    </a:ext>
                  </a:extLst>
                </a:gridCol>
                <a:gridCol w="1681019">
                  <a:extLst>
                    <a:ext uri="{9D8B030D-6E8A-4147-A177-3AD203B41FA5}">
                      <a16:colId xmlns:a16="http://schemas.microsoft.com/office/drawing/2014/main" val="450422830"/>
                    </a:ext>
                  </a:extLst>
                </a:gridCol>
                <a:gridCol w="1681019">
                  <a:extLst>
                    <a:ext uri="{9D8B030D-6E8A-4147-A177-3AD203B41FA5}">
                      <a16:colId xmlns:a16="http://schemas.microsoft.com/office/drawing/2014/main" val="3920476550"/>
                    </a:ext>
                  </a:extLst>
                </a:gridCol>
                <a:gridCol w="1681019">
                  <a:extLst>
                    <a:ext uri="{9D8B030D-6E8A-4147-A177-3AD203B41FA5}">
                      <a16:colId xmlns:a16="http://schemas.microsoft.com/office/drawing/2014/main" val="30180589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cs-CZ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Poskytovatel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Rychlost v Mb/s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Meziměsíční změna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Meziroční změna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4714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cs-CZ" b="0">
                          <a:effectLst/>
                          <a:latin typeface="inherit"/>
                        </a:rPr>
                        <a:t>Centrio</a:t>
                      </a:r>
                    </a:p>
                  </a:txBody>
                  <a:tcPr marL="31750" marR="31750" marT="31750" marB="3175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0">
                          <a:effectLst/>
                          <a:latin typeface="inherit"/>
                        </a:rPr>
                        <a:t>36,25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0">
                          <a:effectLst/>
                          <a:latin typeface="inherit"/>
                        </a:rPr>
                        <a:t>5 %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0">
                          <a:effectLst/>
                          <a:latin typeface="inherit"/>
                        </a:rPr>
                        <a:t>5 %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0467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cs-CZ" b="0">
                          <a:effectLst/>
                          <a:latin typeface="inherit"/>
                        </a:rPr>
                        <a:t>Cesnet</a:t>
                      </a:r>
                    </a:p>
                  </a:txBody>
                  <a:tcPr marL="31750" marR="31750" marT="31750" marB="3175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0">
                          <a:effectLst/>
                          <a:latin typeface="inherit"/>
                        </a:rPr>
                        <a:t>49,33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0">
                          <a:effectLst/>
                          <a:latin typeface="inherit"/>
                        </a:rPr>
                        <a:t>47 %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0">
                          <a:effectLst/>
                          <a:latin typeface="inherit"/>
                        </a:rPr>
                        <a:t>-2 %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4040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cs-CZ" b="0">
                          <a:effectLst/>
                          <a:latin typeface="inherit"/>
                        </a:rPr>
                        <a:t>Kabel1</a:t>
                      </a:r>
                    </a:p>
                  </a:txBody>
                  <a:tcPr marL="31750" marR="31750" marT="31750" marB="3175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0">
                          <a:effectLst/>
                          <a:latin typeface="inherit"/>
                        </a:rPr>
                        <a:t>39,89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0">
                          <a:effectLst/>
                          <a:latin typeface="inherit"/>
                        </a:rPr>
                        <a:t>-5 %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0">
                          <a:effectLst/>
                          <a:latin typeface="inherit"/>
                        </a:rPr>
                        <a:t>56 %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8649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cs-CZ" b="0">
                          <a:effectLst/>
                          <a:latin typeface="inherit"/>
                        </a:rPr>
                        <a:t>Netbox.cz</a:t>
                      </a:r>
                    </a:p>
                  </a:txBody>
                  <a:tcPr marL="31750" marR="31750" marT="31750" marB="3175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0">
                          <a:effectLst/>
                          <a:latin typeface="inherit"/>
                        </a:rPr>
                        <a:t>44,45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0">
                          <a:effectLst/>
                          <a:latin typeface="inherit"/>
                        </a:rPr>
                        <a:t>12 %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0">
                          <a:effectLst/>
                          <a:latin typeface="inherit"/>
                        </a:rPr>
                        <a:t>13 %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2086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cs-CZ" b="0">
                          <a:effectLst/>
                          <a:latin typeface="inherit"/>
                        </a:rPr>
                        <a:t>T-Systems</a:t>
                      </a:r>
                    </a:p>
                  </a:txBody>
                  <a:tcPr marL="31750" marR="31750" marT="31750" marB="3175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0">
                          <a:effectLst/>
                          <a:latin typeface="inherit"/>
                        </a:rPr>
                        <a:t>18,06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0">
                          <a:effectLst/>
                          <a:latin typeface="inherit"/>
                        </a:rPr>
                        <a:t>-62 %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0">
                          <a:effectLst/>
                          <a:latin typeface="inherit"/>
                        </a:rPr>
                        <a:t>-49 %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4585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cs-CZ" b="0">
                          <a:effectLst/>
                          <a:latin typeface="inherit"/>
                        </a:rPr>
                        <a:t>TETAnet</a:t>
                      </a:r>
                    </a:p>
                  </a:txBody>
                  <a:tcPr marL="31750" marR="31750" marT="31750" marB="3175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0">
                          <a:effectLst/>
                          <a:latin typeface="inherit"/>
                        </a:rPr>
                        <a:t>37,51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0">
                          <a:effectLst/>
                          <a:latin typeface="inherit"/>
                        </a:rPr>
                        <a:t>0 %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0">
                          <a:effectLst/>
                          <a:latin typeface="inherit"/>
                        </a:rPr>
                        <a:t>-9 %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6960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cs-CZ" b="0">
                          <a:effectLst/>
                          <a:latin typeface="OpenSans-Bold"/>
                        </a:rPr>
                        <a:t>Celkem</a:t>
                      </a:r>
                      <a:endParaRPr lang="cs-CZ" b="1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1">
                          <a:effectLst/>
                          <a:latin typeface="inherit"/>
                        </a:rPr>
                        <a:t>42,74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1">
                          <a:effectLst/>
                          <a:latin typeface="inherit"/>
                        </a:rPr>
                        <a:t>12 %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1" dirty="0">
                          <a:effectLst/>
                          <a:latin typeface="inherit"/>
                        </a:rPr>
                        <a:t>11 %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813721"/>
                  </a:ext>
                </a:extLst>
              </a:tr>
            </a:tbl>
          </a:graphicData>
        </a:graphic>
      </p:graphicFrame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61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Telefonní linka</a:t>
            </a:r>
          </a:p>
        </p:txBody>
      </p:sp>
      <p:sp>
        <p:nvSpPr>
          <p:cNvPr id="27651" name="Rectangle 4"/>
          <p:cNvSpPr>
            <a:spLocks noChangeArrowheads="1"/>
          </p:cNvSpPr>
          <p:nvPr/>
        </p:nvSpPr>
        <p:spPr bwMode="auto">
          <a:xfrm>
            <a:off x="5265281" y="1807801"/>
            <a:ext cx="6019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cs-CZ" altLang="cs-CZ" dirty="0"/>
              <a:t>ADSL ( až </a:t>
            </a:r>
            <a:r>
              <a:rPr lang="en-US" altLang="cs-CZ" dirty="0"/>
              <a:t>16</a:t>
            </a:r>
            <a:r>
              <a:rPr lang="cs-CZ" altLang="cs-CZ" dirty="0"/>
              <a:t> </a:t>
            </a:r>
            <a:r>
              <a:rPr lang="cs-CZ" altLang="cs-CZ" dirty="0" err="1"/>
              <a:t>Mb</a:t>
            </a:r>
            <a:r>
              <a:rPr lang="cs-CZ" altLang="cs-CZ" dirty="0"/>
              <a:t>/s)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/>
              <a:t>VDSL (</a:t>
            </a:r>
            <a:r>
              <a:rPr lang="cs-CZ" altLang="cs-CZ" dirty="0" err="1"/>
              <a:t>teroreticky</a:t>
            </a:r>
            <a:r>
              <a:rPr lang="cs-CZ" altLang="cs-CZ" dirty="0"/>
              <a:t> až </a:t>
            </a:r>
            <a:r>
              <a:rPr lang="cs-CZ" altLang="cs-CZ" sz="2800" dirty="0"/>
              <a:t>100 </a:t>
            </a:r>
            <a:r>
              <a:rPr lang="cs-CZ" altLang="cs-CZ" sz="2800" dirty="0" err="1"/>
              <a:t>Mb</a:t>
            </a:r>
            <a:r>
              <a:rPr lang="cs-CZ" altLang="cs-CZ" sz="2800" dirty="0"/>
              <a:t>/s)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 dirty="0"/>
              <a:t>Nabízeno do 1,3 km od ústředny</a:t>
            </a:r>
          </a:p>
          <a:p>
            <a:pPr eaLnBrk="1" hangingPunct="1">
              <a:lnSpc>
                <a:spcPct val="90000"/>
              </a:lnSpc>
            </a:pPr>
            <a:endParaRPr lang="cs-CZ" altLang="cs-CZ" sz="28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Každý typ vyžaduje specifický modem</a:t>
            </a:r>
          </a:p>
        </p:txBody>
      </p:sp>
      <p:sp>
        <p:nvSpPr>
          <p:cNvPr id="27652" name="Line 5"/>
          <p:cNvSpPr>
            <a:spLocks noChangeShapeType="1"/>
          </p:cNvSpPr>
          <p:nvPr/>
        </p:nvSpPr>
        <p:spPr bwMode="auto">
          <a:xfrm>
            <a:off x="2971800" y="2366963"/>
            <a:ext cx="304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653" name="modem"/>
          <p:cNvSpPr>
            <a:spLocks noEditPoints="1" noChangeArrowheads="1"/>
          </p:cNvSpPr>
          <p:nvPr/>
        </p:nvSpPr>
        <p:spPr bwMode="auto">
          <a:xfrm>
            <a:off x="2595564" y="2138363"/>
            <a:ext cx="371475" cy="228600"/>
          </a:xfrm>
          <a:custGeom>
            <a:avLst/>
            <a:gdLst>
              <a:gd name="T0" fmla="*/ 0 w 21600"/>
              <a:gd name="T1" fmla="*/ 2147483646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2147483646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00 w 21600"/>
              <a:gd name="T31" fmla="*/ 22400 h 21600"/>
              <a:gd name="T32" fmla="*/ 21200 w 21600"/>
              <a:gd name="T33" fmla="*/ 30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54" name="computr2"/>
          <p:cNvSpPr>
            <a:spLocks noEditPoints="1" noChangeArrowheads="1"/>
          </p:cNvSpPr>
          <p:nvPr/>
        </p:nvSpPr>
        <p:spPr bwMode="auto">
          <a:xfrm>
            <a:off x="1981200" y="1985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55" name="computr2"/>
          <p:cNvSpPr>
            <a:spLocks noEditPoints="1" noChangeArrowheads="1"/>
          </p:cNvSpPr>
          <p:nvPr/>
        </p:nvSpPr>
        <p:spPr bwMode="auto">
          <a:xfrm>
            <a:off x="1981200" y="25193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56" name="computr2"/>
          <p:cNvSpPr>
            <a:spLocks noEditPoints="1" noChangeArrowheads="1"/>
          </p:cNvSpPr>
          <p:nvPr/>
        </p:nvSpPr>
        <p:spPr bwMode="auto">
          <a:xfrm>
            <a:off x="2590800" y="2747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57" name="computr2"/>
          <p:cNvSpPr>
            <a:spLocks noEditPoints="1" noChangeArrowheads="1"/>
          </p:cNvSpPr>
          <p:nvPr/>
        </p:nvSpPr>
        <p:spPr bwMode="auto">
          <a:xfrm>
            <a:off x="2971800" y="1604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58" name="computr2"/>
          <p:cNvSpPr>
            <a:spLocks noEditPoints="1" noChangeArrowheads="1"/>
          </p:cNvSpPr>
          <p:nvPr/>
        </p:nvSpPr>
        <p:spPr bwMode="auto">
          <a:xfrm>
            <a:off x="3276600" y="1985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59" name="computr2"/>
          <p:cNvSpPr>
            <a:spLocks noEditPoints="1" noChangeArrowheads="1"/>
          </p:cNvSpPr>
          <p:nvPr/>
        </p:nvSpPr>
        <p:spPr bwMode="auto">
          <a:xfrm>
            <a:off x="3200400" y="25193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60" name="Line 13"/>
          <p:cNvSpPr>
            <a:spLocks noChangeShapeType="1"/>
          </p:cNvSpPr>
          <p:nvPr/>
        </p:nvSpPr>
        <p:spPr bwMode="auto">
          <a:xfrm>
            <a:off x="2819400" y="2366963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661" name="Line 14"/>
          <p:cNvSpPr>
            <a:spLocks noChangeShapeType="1"/>
          </p:cNvSpPr>
          <p:nvPr/>
        </p:nvSpPr>
        <p:spPr bwMode="auto">
          <a:xfrm>
            <a:off x="2286000" y="2214563"/>
            <a:ext cx="304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662" name="Line 15"/>
          <p:cNvSpPr>
            <a:spLocks noChangeShapeType="1"/>
          </p:cNvSpPr>
          <p:nvPr/>
        </p:nvSpPr>
        <p:spPr bwMode="auto">
          <a:xfrm flipV="1">
            <a:off x="2286000" y="2366963"/>
            <a:ext cx="381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663" name="Line 16"/>
          <p:cNvSpPr>
            <a:spLocks noChangeShapeType="1"/>
          </p:cNvSpPr>
          <p:nvPr/>
        </p:nvSpPr>
        <p:spPr bwMode="auto">
          <a:xfrm>
            <a:off x="2438400" y="1757363"/>
            <a:ext cx="3048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664" name="Line 17"/>
          <p:cNvSpPr>
            <a:spLocks noChangeShapeType="1"/>
          </p:cNvSpPr>
          <p:nvPr/>
        </p:nvSpPr>
        <p:spPr bwMode="auto">
          <a:xfrm flipH="1">
            <a:off x="2895600" y="1909763"/>
            <a:ext cx="2286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665" name="computr2"/>
          <p:cNvSpPr>
            <a:spLocks noEditPoints="1" noChangeArrowheads="1"/>
          </p:cNvSpPr>
          <p:nvPr/>
        </p:nvSpPr>
        <p:spPr bwMode="auto">
          <a:xfrm>
            <a:off x="2286000" y="1604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66" name="Line 19"/>
          <p:cNvSpPr>
            <a:spLocks noChangeShapeType="1"/>
          </p:cNvSpPr>
          <p:nvPr/>
        </p:nvSpPr>
        <p:spPr bwMode="auto">
          <a:xfrm flipH="1">
            <a:off x="2971800" y="2138363"/>
            <a:ext cx="3810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667" name="computr2"/>
          <p:cNvSpPr>
            <a:spLocks noEditPoints="1" noChangeArrowheads="1"/>
          </p:cNvSpPr>
          <p:nvPr/>
        </p:nvSpPr>
        <p:spPr bwMode="auto">
          <a:xfrm>
            <a:off x="2286000" y="4267200"/>
            <a:ext cx="1295400" cy="13716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68" name="AutoShape 21"/>
          <p:cNvSpPr>
            <a:spLocks noChangeArrowheads="1"/>
          </p:cNvSpPr>
          <p:nvPr/>
        </p:nvSpPr>
        <p:spPr bwMode="auto">
          <a:xfrm>
            <a:off x="2743200" y="3276600"/>
            <a:ext cx="304800" cy="762000"/>
          </a:xfrm>
          <a:prstGeom prst="up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63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/>
              <a:t>x</a:t>
            </a:r>
            <a:r>
              <a:rPr lang="cs-CZ" altLang="cs-CZ"/>
              <a:t>DSL připojení - rychlost</a:t>
            </a:r>
          </a:p>
        </p:txBody>
      </p:sp>
      <p:sp>
        <p:nvSpPr>
          <p:cNvPr id="29699" name="Text Box 7"/>
          <p:cNvSpPr txBox="1">
            <a:spLocks noChangeArrowheads="1"/>
          </p:cNvSpPr>
          <p:nvPr/>
        </p:nvSpPr>
        <p:spPr bwMode="auto">
          <a:xfrm>
            <a:off x="1524001" y="6491288"/>
            <a:ext cx="2447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zdroj: www.dsl.cz</a:t>
            </a:r>
          </a:p>
        </p:txBody>
      </p:sp>
      <p:sp>
        <p:nvSpPr>
          <p:cNvPr id="29747" name="TextovéPole 1"/>
          <p:cNvSpPr txBox="1">
            <a:spLocks noChangeArrowheads="1"/>
          </p:cNvSpPr>
          <p:nvPr/>
        </p:nvSpPr>
        <p:spPr bwMode="auto">
          <a:xfrm>
            <a:off x="1524001" y="1899339"/>
            <a:ext cx="17363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P</a:t>
            </a:r>
            <a:r>
              <a:rPr lang="cs-CZ" altLang="cs-CZ" sz="1800" b="1" dirty="0" smtClean="0"/>
              <a:t>rosinec 2021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 b="1" dirty="0" smtClean="0"/>
              <a:t> </a:t>
            </a:r>
            <a:endParaRPr lang="cs-CZ" altLang="cs-CZ" sz="1800" b="1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630614"/>
              </p:ext>
            </p:extLst>
          </p:nvPr>
        </p:nvGraphicFramePr>
        <p:xfrm>
          <a:off x="1524001" y="2530477"/>
          <a:ext cx="7903780" cy="3432890"/>
        </p:xfrm>
        <a:graphic>
          <a:graphicData uri="http://schemas.openxmlformats.org/drawingml/2006/table">
            <a:tbl>
              <a:tblPr/>
              <a:tblGrid>
                <a:gridCol w="2314902">
                  <a:extLst>
                    <a:ext uri="{9D8B030D-6E8A-4147-A177-3AD203B41FA5}">
                      <a16:colId xmlns:a16="http://schemas.microsoft.com/office/drawing/2014/main" val="891670920"/>
                    </a:ext>
                  </a:extLst>
                </a:gridCol>
                <a:gridCol w="1636988">
                  <a:extLst>
                    <a:ext uri="{9D8B030D-6E8A-4147-A177-3AD203B41FA5}">
                      <a16:colId xmlns:a16="http://schemas.microsoft.com/office/drawing/2014/main" val="182972422"/>
                    </a:ext>
                  </a:extLst>
                </a:gridCol>
                <a:gridCol w="1975945">
                  <a:extLst>
                    <a:ext uri="{9D8B030D-6E8A-4147-A177-3AD203B41FA5}">
                      <a16:colId xmlns:a16="http://schemas.microsoft.com/office/drawing/2014/main" val="2659384385"/>
                    </a:ext>
                  </a:extLst>
                </a:gridCol>
                <a:gridCol w="1975945">
                  <a:extLst>
                    <a:ext uri="{9D8B030D-6E8A-4147-A177-3AD203B41FA5}">
                      <a16:colId xmlns:a16="http://schemas.microsoft.com/office/drawing/2014/main" val="1498252800"/>
                    </a:ext>
                  </a:extLst>
                </a:gridCol>
              </a:tblGrid>
              <a:tr h="75951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Poskytovatel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Rychlost v Mb/s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Meziměsíční změna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Meziroční změna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2619787"/>
                  </a:ext>
                </a:extLst>
              </a:tr>
              <a:tr h="28944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0">
                          <a:effectLst/>
                          <a:latin typeface="inherit"/>
                        </a:rPr>
                        <a:t>AVONET</a:t>
                      </a:r>
                    </a:p>
                  </a:txBody>
                  <a:tcPr marL="27203" marR="27203" marT="27203" marB="2720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25,97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-2 %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34 %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404340"/>
                  </a:ext>
                </a:extLst>
              </a:tr>
              <a:tr h="28944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0">
                          <a:effectLst/>
                          <a:latin typeface="inherit"/>
                        </a:rPr>
                        <a:t>GTS</a:t>
                      </a:r>
                    </a:p>
                  </a:txBody>
                  <a:tcPr marL="27203" marR="27203" marT="27203" marB="2720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27,08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-2 %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19 %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5132014"/>
                  </a:ext>
                </a:extLst>
              </a:tr>
              <a:tr h="46663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0">
                          <a:effectLst/>
                          <a:latin typeface="inherit"/>
                        </a:rPr>
                        <a:t>O2 Czech Republic, a.s.</a:t>
                      </a:r>
                    </a:p>
                  </a:txBody>
                  <a:tcPr marL="27203" marR="27203" marT="27203" marB="2720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27,31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-2 %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17 %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0378147"/>
                  </a:ext>
                </a:extLst>
              </a:tr>
              <a:tr h="28944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0">
                          <a:effectLst/>
                          <a:latin typeface="inherit"/>
                        </a:rPr>
                        <a:t>T-Mobile</a:t>
                      </a:r>
                    </a:p>
                  </a:txBody>
                  <a:tcPr marL="27203" marR="27203" marT="27203" marB="2720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24,16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2 %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9 %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124314"/>
                  </a:ext>
                </a:extLst>
              </a:tr>
              <a:tr h="52448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0">
                          <a:effectLst/>
                          <a:latin typeface="inherit"/>
                        </a:rPr>
                        <a:t>Vodafone</a:t>
                      </a:r>
                    </a:p>
                  </a:txBody>
                  <a:tcPr marL="27203" marR="27203" marT="27203" marB="2720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22,46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-19 %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-9 %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426419"/>
                  </a:ext>
                </a:extLst>
              </a:tr>
              <a:tr h="52448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0">
                          <a:effectLst/>
                          <a:latin typeface="inherit"/>
                        </a:rPr>
                        <a:t>Český Bezdrát</a:t>
                      </a:r>
                    </a:p>
                  </a:txBody>
                  <a:tcPr marL="27203" marR="27203" marT="27203" marB="2720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31,07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6 %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8 %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2104631"/>
                  </a:ext>
                </a:extLst>
              </a:tr>
              <a:tr h="28944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0">
                          <a:effectLst/>
                          <a:latin typeface="OpenSans-Bold"/>
                        </a:rPr>
                        <a:t>Celkem</a:t>
                      </a:r>
                      <a:endParaRPr lang="cs-CZ" sz="1500" b="1">
                        <a:effectLst/>
                        <a:latin typeface="inherit"/>
                      </a:endParaRPr>
                    </a:p>
                  </a:txBody>
                  <a:tcPr marL="27203" marR="27203" marT="27203" marB="2720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1">
                          <a:effectLst/>
                          <a:latin typeface="inherit"/>
                        </a:rPr>
                        <a:t>26,49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1">
                          <a:effectLst/>
                          <a:latin typeface="inherit"/>
                        </a:rPr>
                        <a:t>-1 %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1" dirty="0">
                          <a:effectLst/>
                          <a:latin typeface="inherit"/>
                        </a:rPr>
                        <a:t>15 %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0603718"/>
                  </a:ext>
                </a:extLst>
              </a:tr>
            </a:tbl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76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WiFi-připojení</a:t>
            </a:r>
          </a:p>
        </p:txBody>
      </p:sp>
      <p:sp>
        <p:nvSpPr>
          <p:cNvPr id="3174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98786" y="1662552"/>
            <a:ext cx="7060324" cy="4416425"/>
          </a:xfrm>
          <a:noFill/>
        </p:spPr>
        <p:txBody>
          <a:bodyPr/>
          <a:lstStyle/>
          <a:p>
            <a:pPr eaLnBrk="1" hangingPunct="1"/>
            <a:r>
              <a:rPr lang="cs-CZ" altLang="cs-CZ" sz="1800" dirty="0" err="1"/>
              <a:t>Outdoor</a:t>
            </a:r>
            <a:r>
              <a:rPr lang="cs-CZ" altLang="cs-CZ" sz="1800" dirty="0"/>
              <a:t>/</a:t>
            </a:r>
            <a:r>
              <a:rPr lang="cs-CZ" altLang="cs-CZ" sz="1800" dirty="0" err="1"/>
              <a:t>indoor</a:t>
            </a:r>
            <a:endParaRPr lang="cs-CZ" altLang="cs-CZ" sz="1800" dirty="0"/>
          </a:p>
          <a:p>
            <a:pPr eaLnBrk="1" hangingPunct="1"/>
            <a:r>
              <a:rPr lang="cs-CZ" altLang="cs-CZ" sz="1800" dirty="0"/>
              <a:t>Komerční/komunitní sítě</a:t>
            </a:r>
          </a:p>
          <a:p>
            <a:pPr eaLnBrk="1" hangingPunct="1"/>
            <a:r>
              <a:rPr lang="cs-CZ" altLang="cs-CZ" sz="1800" dirty="0"/>
              <a:t>Rychlost až </a:t>
            </a:r>
            <a:r>
              <a:rPr lang="cs-CZ" altLang="cs-CZ" sz="1800" dirty="0" smtClean="0"/>
              <a:t>300 </a:t>
            </a:r>
            <a:r>
              <a:rPr lang="cs-CZ" altLang="cs-CZ" sz="1800" dirty="0" err="1" smtClean="0"/>
              <a:t>Mb</a:t>
            </a:r>
            <a:r>
              <a:rPr lang="cs-CZ" altLang="cs-CZ" sz="1800" dirty="0" smtClean="0"/>
              <a:t>/s</a:t>
            </a:r>
            <a:endParaRPr lang="cs-CZ" altLang="cs-CZ" sz="1800" dirty="0"/>
          </a:p>
          <a:p>
            <a:pPr eaLnBrk="1" hangingPunct="1"/>
            <a:r>
              <a:rPr lang="cs-CZ" altLang="cs-CZ" sz="1800" dirty="0"/>
              <a:t>Speciální cenově dostupné vybavení</a:t>
            </a:r>
          </a:p>
          <a:p>
            <a:pPr eaLnBrk="1" hangingPunct="1"/>
            <a:r>
              <a:rPr lang="en-US" altLang="cs-CZ" sz="1800" dirty="0" err="1"/>
              <a:t>Riziko</a:t>
            </a:r>
            <a:r>
              <a:rPr lang="en-US" altLang="cs-CZ" sz="1800" dirty="0"/>
              <a:t> </a:t>
            </a:r>
            <a:r>
              <a:rPr lang="en-US" altLang="cs-CZ" sz="1800" dirty="0" err="1"/>
              <a:t>ru</a:t>
            </a:r>
            <a:r>
              <a:rPr lang="cs-CZ" altLang="cs-CZ" sz="1800" dirty="0" err="1"/>
              <a:t>šení</a:t>
            </a:r>
            <a:r>
              <a:rPr lang="cs-CZ" altLang="cs-CZ" sz="1800" dirty="0"/>
              <a:t>, odposlouchávání, neoprávněného připojení</a:t>
            </a:r>
            <a:endParaRPr lang="en-US" altLang="cs-CZ" sz="1800" dirty="0"/>
          </a:p>
          <a:p>
            <a:pPr eaLnBrk="1" hangingPunct="1"/>
            <a:r>
              <a:rPr lang="cs-CZ" altLang="cs-CZ" sz="1800" dirty="0"/>
              <a:t>Přístupový bod /Access  point/ hot spot</a:t>
            </a:r>
          </a:p>
          <a:p>
            <a:r>
              <a:rPr lang="cs-CZ" altLang="cs-CZ" sz="1800" dirty="0">
                <a:hlinkClick r:id="rId4"/>
              </a:rPr>
              <a:t>http://www.internetprovsechny.cz/wifi/</a:t>
            </a:r>
            <a:endParaRPr lang="cs-CZ" altLang="cs-CZ" sz="1800" dirty="0"/>
          </a:p>
          <a:p>
            <a:r>
              <a:rPr lang="cs-CZ" altLang="cs-CZ" sz="1800" dirty="0">
                <a:hlinkClick r:id="rId5"/>
              </a:rPr>
              <a:t>https://it.muni.cz/sluzby/wifi</a:t>
            </a:r>
            <a:endParaRPr lang="cs-CZ" altLang="cs-CZ" sz="1800" dirty="0"/>
          </a:p>
          <a:p>
            <a:pPr lvl="1"/>
            <a:r>
              <a:rPr lang="en-US" altLang="cs-CZ" sz="1600" dirty="0" err="1"/>
              <a:t>Eduroam</a:t>
            </a:r>
            <a:endParaRPr lang="cs-CZ" altLang="cs-CZ" sz="16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2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8891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/>
              <a:t>Wi-Fi připojení - rychlost</a:t>
            </a:r>
          </a:p>
        </p:txBody>
      </p:sp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1524001" y="6491288"/>
            <a:ext cx="2447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zdroj: www.dsl.cz</a:t>
            </a:r>
          </a:p>
        </p:txBody>
      </p:sp>
      <p:sp>
        <p:nvSpPr>
          <p:cNvPr id="32772" name="TextovéPole 1"/>
          <p:cNvSpPr txBox="1">
            <a:spLocks noChangeArrowheads="1"/>
          </p:cNvSpPr>
          <p:nvPr/>
        </p:nvSpPr>
        <p:spPr bwMode="auto">
          <a:xfrm>
            <a:off x="4583113" y="1096964"/>
            <a:ext cx="32993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cs-CZ" sz="2000" b="1" dirty="0"/>
              <a:t>V </a:t>
            </a:r>
            <a:r>
              <a:rPr lang="en-US" altLang="cs-CZ" sz="2000" b="1" dirty="0" err="1"/>
              <a:t>ro</a:t>
            </a:r>
            <a:r>
              <a:rPr lang="cs-CZ" altLang="cs-CZ" sz="2000" b="1" dirty="0"/>
              <a:t>zmezí 5 – </a:t>
            </a:r>
            <a:r>
              <a:rPr lang="cs-CZ" altLang="cs-CZ" sz="2000" b="1" dirty="0" smtClean="0"/>
              <a:t>30 </a:t>
            </a:r>
            <a:r>
              <a:rPr lang="cs-CZ" altLang="cs-CZ" sz="2000" b="1" dirty="0" err="1"/>
              <a:t>Mb</a:t>
            </a:r>
            <a:r>
              <a:rPr lang="en-US" altLang="cs-CZ" sz="2000" b="1" dirty="0"/>
              <a:t>/s </a:t>
            </a:r>
            <a:endParaRPr lang="cs-CZ" altLang="cs-CZ" sz="2000" b="1" dirty="0"/>
          </a:p>
          <a:p>
            <a:pPr>
              <a:spcBef>
                <a:spcPct val="0"/>
              </a:spcBef>
            </a:pPr>
            <a:r>
              <a:rPr lang="cs-CZ" altLang="cs-CZ" sz="2000" b="1" dirty="0"/>
              <a:t>P</a:t>
            </a:r>
            <a:r>
              <a:rPr lang="en-US" altLang="cs-CZ" sz="2000" b="1" dirty="0"/>
              <a:t>r</a:t>
            </a:r>
            <a:r>
              <a:rPr lang="cs-CZ" altLang="cs-CZ" sz="2000" b="1" dirty="0" err="1"/>
              <a:t>ůměr</a:t>
            </a:r>
            <a:r>
              <a:rPr lang="en-US" altLang="cs-CZ" sz="2000" b="1" dirty="0"/>
              <a:t> </a:t>
            </a:r>
            <a:r>
              <a:rPr lang="en-US" altLang="cs-CZ" sz="2000" b="1" dirty="0" err="1"/>
              <a:t>kolem</a:t>
            </a:r>
            <a:r>
              <a:rPr lang="en-US" altLang="cs-CZ" sz="2000" b="1" dirty="0"/>
              <a:t> </a:t>
            </a:r>
            <a:r>
              <a:rPr lang="en-US" altLang="cs-CZ" sz="2000" b="1" dirty="0" smtClean="0"/>
              <a:t>2</a:t>
            </a:r>
            <a:r>
              <a:rPr lang="cs-CZ" altLang="cs-CZ" sz="2000" b="1" dirty="0" smtClean="0"/>
              <a:t>5 </a:t>
            </a:r>
            <a:r>
              <a:rPr lang="en-US" altLang="cs-CZ" sz="2000" b="1" dirty="0"/>
              <a:t>Mb/s</a:t>
            </a:r>
            <a:endParaRPr lang="cs-CZ" altLang="cs-CZ" sz="20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7852" y="1990888"/>
            <a:ext cx="5952094" cy="4244373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76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Mobilní připojení</a:t>
            </a:r>
          </a:p>
        </p:txBody>
      </p:sp>
      <p:sp>
        <p:nvSpPr>
          <p:cNvPr id="3379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495800" y="1676401"/>
            <a:ext cx="6019800" cy="4632325"/>
          </a:xfrm>
          <a:noFill/>
        </p:spPr>
        <p:txBody>
          <a:bodyPr/>
          <a:lstStyle/>
          <a:p>
            <a:pPr eaLnBrk="1" hangingPunct="1"/>
            <a:r>
              <a:rPr lang="cs-CZ" altLang="cs-CZ" sz="2000" dirty="0"/>
              <a:t>GPRS ( až 128 </a:t>
            </a:r>
            <a:r>
              <a:rPr lang="cs-CZ" altLang="cs-CZ" sz="2000" dirty="0" err="1"/>
              <a:t>kb</a:t>
            </a:r>
            <a:r>
              <a:rPr lang="cs-CZ" altLang="cs-CZ" sz="2000" dirty="0"/>
              <a:t>/s) </a:t>
            </a:r>
          </a:p>
          <a:p>
            <a:pPr eaLnBrk="1" hangingPunct="1"/>
            <a:r>
              <a:rPr lang="cs-CZ" altLang="cs-CZ" sz="2000" dirty="0"/>
              <a:t>2G - EDGE ( až 512 </a:t>
            </a:r>
            <a:r>
              <a:rPr lang="cs-CZ" altLang="cs-CZ" sz="2000" dirty="0" err="1"/>
              <a:t>kb</a:t>
            </a:r>
            <a:r>
              <a:rPr lang="cs-CZ" altLang="cs-CZ" sz="2000" dirty="0"/>
              <a:t>/s)</a:t>
            </a:r>
          </a:p>
          <a:p>
            <a:pPr eaLnBrk="1" hangingPunct="1"/>
            <a:r>
              <a:rPr lang="en-US" altLang="cs-CZ" sz="2000" dirty="0"/>
              <a:t>3G</a:t>
            </a:r>
            <a:r>
              <a:rPr lang="cs-CZ" altLang="cs-CZ" sz="2000" dirty="0"/>
              <a:t> </a:t>
            </a:r>
            <a:r>
              <a:rPr lang="en-US" altLang="cs-CZ" sz="2000" dirty="0"/>
              <a:t>-</a:t>
            </a:r>
            <a:r>
              <a:rPr lang="cs-CZ" altLang="cs-CZ" sz="2000" dirty="0"/>
              <a:t> UMTS/HSDPA  (</a:t>
            </a:r>
            <a:r>
              <a:rPr lang="en-US" altLang="cs-CZ" sz="2000" dirty="0"/>
              <a:t>1024</a:t>
            </a:r>
            <a:r>
              <a:rPr lang="cs-CZ" altLang="cs-CZ" sz="2000" dirty="0"/>
              <a:t> </a:t>
            </a:r>
            <a:r>
              <a:rPr lang="cs-CZ" altLang="cs-CZ" sz="2000" dirty="0" err="1"/>
              <a:t>kb</a:t>
            </a:r>
            <a:r>
              <a:rPr lang="cs-CZ" altLang="cs-CZ" sz="2000" dirty="0"/>
              <a:t>/s a více)</a:t>
            </a:r>
          </a:p>
          <a:p>
            <a:pPr eaLnBrk="1" hangingPunct="1"/>
            <a:r>
              <a:rPr lang="cs-CZ" altLang="cs-CZ" sz="2000" b="1" dirty="0"/>
              <a:t>4G - </a:t>
            </a:r>
            <a:r>
              <a:rPr lang="en-US" altLang="cs-CZ" sz="2000" b="1" dirty="0"/>
              <a:t>LTE (80 Mb/s a v</a:t>
            </a:r>
            <a:r>
              <a:rPr lang="cs-CZ" altLang="cs-CZ" sz="2000" b="1" dirty="0" err="1"/>
              <a:t>íce</a:t>
            </a:r>
            <a:r>
              <a:rPr lang="cs-CZ" altLang="cs-CZ" sz="2000" b="1" dirty="0"/>
              <a:t>)</a:t>
            </a:r>
          </a:p>
          <a:p>
            <a:pPr lvl="1" eaLnBrk="1" hangingPunct="1"/>
            <a:r>
              <a:rPr lang="cs-CZ" altLang="cs-CZ" sz="1600" b="1" dirty="0"/>
              <a:t>Větší pokrytí než 3G</a:t>
            </a:r>
          </a:p>
          <a:p>
            <a:pPr lvl="1" eaLnBrk="1" hangingPunct="1"/>
            <a:r>
              <a:rPr lang="cs-CZ" altLang="cs-CZ" sz="1600" dirty="0"/>
              <a:t>Novější </a:t>
            </a:r>
            <a:r>
              <a:rPr lang="cs-CZ" altLang="cs-CZ" sz="1600" dirty="0" err="1"/>
              <a:t>smartphony</a:t>
            </a:r>
            <a:r>
              <a:rPr lang="cs-CZ" altLang="cs-CZ" sz="1600" dirty="0"/>
              <a:t> a </a:t>
            </a:r>
            <a:r>
              <a:rPr lang="cs-CZ" altLang="cs-CZ" sz="1600" dirty="0" smtClean="0"/>
              <a:t>modemy</a:t>
            </a:r>
          </a:p>
          <a:p>
            <a:r>
              <a:rPr lang="cs-CZ" altLang="cs-CZ" sz="2000" dirty="0"/>
              <a:t>5G sítě (až </a:t>
            </a:r>
            <a:r>
              <a:rPr lang="cs-CZ" altLang="cs-CZ" sz="2000" dirty="0" err="1"/>
              <a:t>Gb</a:t>
            </a:r>
            <a:r>
              <a:rPr lang="cs-CZ" altLang="cs-CZ" sz="2000" dirty="0"/>
              <a:t>/s)</a:t>
            </a:r>
          </a:p>
          <a:p>
            <a:pPr lvl="1"/>
            <a:r>
              <a:rPr lang="cs-CZ" altLang="cs-CZ" sz="1600" dirty="0"/>
              <a:t>v</a:t>
            </a:r>
            <a:r>
              <a:rPr lang="cs-CZ" altLang="cs-CZ" sz="1600" dirty="0" smtClean="0"/>
              <a:t>e výstavbě</a:t>
            </a:r>
            <a:endParaRPr lang="cs-CZ" altLang="cs-CZ" sz="1600" dirty="0"/>
          </a:p>
          <a:p>
            <a:pPr lvl="1" eaLnBrk="1" hangingPunct="1">
              <a:buFontTx/>
              <a:buNone/>
            </a:pPr>
            <a:endParaRPr lang="cs-CZ" altLang="cs-CZ" sz="1800" dirty="0"/>
          </a:p>
        </p:txBody>
      </p:sp>
      <p:sp>
        <p:nvSpPr>
          <p:cNvPr id="33796" name="Line 5"/>
          <p:cNvSpPr>
            <a:spLocks noChangeShapeType="1"/>
          </p:cNvSpPr>
          <p:nvPr/>
        </p:nvSpPr>
        <p:spPr bwMode="auto">
          <a:xfrm>
            <a:off x="2971800" y="2366963"/>
            <a:ext cx="304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797" name="modem"/>
          <p:cNvSpPr>
            <a:spLocks noEditPoints="1" noChangeArrowheads="1"/>
          </p:cNvSpPr>
          <p:nvPr/>
        </p:nvSpPr>
        <p:spPr bwMode="auto">
          <a:xfrm>
            <a:off x="2595564" y="2138363"/>
            <a:ext cx="371475" cy="228600"/>
          </a:xfrm>
          <a:custGeom>
            <a:avLst/>
            <a:gdLst>
              <a:gd name="T0" fmla="*/ 0 w 21600"/>
              <a:gd name="T1" fmla="*/ 2147483646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2147483646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00 w 21600"/>
              <a:gd name="T31" fmla="*/ 22400 h 21600"/>
              <a:gd name="T32" fmla="*/ 21200 w 21600"/>
              <a:gd name="T33" fmla="*/ 30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798" name="computr2"/>
          <p:cNvSpPr>
            <a:spLocks noEditPoints="1" noChangeArrowheads="1"/>
          </p:cNvSpPr>
          <p:nvPr/>
        </p:nvSpPr>
        <p:spPr bwMode="auto">
          <a:xfrm>
            <a:off x="1981200" y="1985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799" name="computr2"/>
          <p:cNvSpPr>
            <a:spLocks noEditPoints="1" noChangeArrowheads="1"/>
          </p:cNvSpPr>
          <p:nvPr/>
        </p:nvSpPr>
        <p:spPr bwMode="auto">
          <a:xfrm>
            <a:off x="1981200" y="25193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800" name="computr2"/>
          <p:cNvSpPr>
            <a:spLocks noEditPoints="1" noChangeArrowheads="1"/>
          </p:cNvSpPr>
          <p:nvPr/>
        </p:nvSpPr>
        <p:spPr bwMode="auto">
          <a:xfrm>
            <a:off x="2590800" y="2747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801" name="computr2"/>
          <p:cNvSpPr>
            <a:spLocks noEditPoints="1" noChangeArrowheads="1"/>
          </p:cNvSpPr>
          <p:nvPr/>
        </p:nvSpPr>
        <p:spPr bwMode="auto">
          <a:xfrm>
            <a:off x="2971800" y="1604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802" name="computr2"/>
          <p:cNvSpPr>
            <a:spLocks noEditPoints="1" noChangeArrowheads="1"/>
          </p:cNvSpPr>
          <p:nvPr/>
        </p:nvSpPr>
        <p:spPr bwMode="auto">
          <a:xfrm>
            <a:off x="3276600" y="1985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803" name="computr2"/>
          <p:cNvSpPr>
            <a:spLocks noEditPoints="1" noChangeArrowheads="1"/>
          </p:cNvSpPr>
          <p:nvPr/>
        </p:nvSpPr>
        <p:spPr bwMode="auto">
          <a:xfrm>
            <a:off x="3200400" y="25193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804" name="Line 13"/>
          <p:cNvSpPr>
            <a:spLocks noChangeShapeType="1"/>
          </p:cNvSpPr>
          <p:nvPr/>
        </p:nvSpPr>
        <p:spPr bwMode="auto">
          <a:xfrm>
            <a:off x="2819400" y="2366963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05" name="Line 14"/>
          <p:cNvSpPr>
            <a:spLocks noChangeShapeType="1"/>
          </p:cNvSpPr>
          <p:nvPr/>
        </p:nvSpPr>
        <p:spPr bwMode="auto">
          <a:xfrm>
            <a:off x="2286000" y="2214563"/>
            <a:ext cx="304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06" name="Line 15"/>
          <p:cNvSpPr>
            <a:spLocks noChangeShapeType="1"/>
          </p:cNvSpPr>
          <p:nvPr/>
        </p:nvSpPr>
        <p:spPr bwMode="auto">
          <a:xfrm flipV="1">
            <a:off x="2286000" y="2366963"/>
            <a:ext cx="381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07" name="Line 16"/>
          <p:cNvSpPr>
            <a:spLocks noChangeShapeType="1"/>
          </p:cNvSpPr>
          <p:nvPr/>
        </p:nvSpPr>
        <p:spPr bwMode="auto">
          <a:xfrm>
            <a:off x="2438400" y="1757363"/>
            <a:ext cx="3048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08" name="Line 17"/>
          <p:cNvSpPr>
            <a:spLocks noChangeShapeType="1"/>
          </p:cNvSpPr>
          <p:nvPr/>
        </p:nvSpPr>
        <p:spPr bwMode="auto">
          <a:xfrm flipH="1">
            <a:off x="2895600" y="1909763"/>
            <a:ext cx="2286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09" name="computr2"/>
          <p:cNvSpPr>
            <a:spLocks noEditPoints="1" noChangeArrowheads="1"/>
          </p:cNvSpPr>
          <p:nvPr/>
        </p:nvSpPr>
        <p:spPr bwMode="auto">
          <a:xfrm>
            <a:off x="2286000" y="1604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810" name="Line 19"/>
          <p:cNvSpPr>
            <a:spLocks noChangeShapeType="1"/>
          </p:cNvSpPr>
          <p:nvPr/>
        </p:nvSpPr>
        <p:spPr bwMode="auto">
          <a:xfrm flipH="1">
            <a:off x="2971800" y="2138363"/>
            <a:ext cx="3810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11" name="computr2"/>
          <p:cNvSpPr>
            <a:spLocks noEditPoints="1" noChangeArrowheads="1"/>
          </p:cNvSpPr>
          <p:nvPr/>
        </p:nvSpPr>
        <p:spPr bwMode="auto">
          <a:xfrm>
            <a:off x="2286000" y="4267200"/>
            <a:ext cx="1295400" cy="13716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812" name="AutoShape 21"/>
          <p:cNvSpPr>
            <a:spLocks noChangeArrowheads="1"/>
          </p:cNvSpPr>
          <p:nvPr/>
        </p:nvSpPr>
        <p:spPr bwMode="auto">
          <a:xfrm>
            <a:off x="2743200" y="3276600"/>
            <a:ext cx="304800" cy="762000"/>
          </a:xfrm>
          <a:prstGeom prst="up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31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Mobilní připojení - rychlost</a:t>
            </a:r>
          </a:p>
        </p:txBody>
      </p:sp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1524001" y="6491288"/>
            <a:ext cx="2447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zdroj: www.dsl.cz</a:t>
            </a:r>
          </a:p>
        </p:txBody>
      </p:sp>
      <p:sp>
        <p:nvSpPr>
          <p:cNvPr id="34888" name="TextovéPole 1"/>
          <p:cNvSpPr txBox="1">
            <a:spLocks noChangeArrowheads="1"/>
          </p:cNvSpPr>
          <p:nvPr/>
        </p:nvSpPr>
        <p:spPr bwMode="auto">
          <a:xfrm>
            <a:off x="1181099" y="1524864"/>
            <a:ext cx="17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 smtClean="0"/>
              <a:t>Prosinec 2021</a:t>
            </a:r>
            <a:endParaRPr lang="cs-CZ" altLang="cs-CZ" sz="1800" b="1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574247"/>
              </p:ext>
            </p:extLst>
          </p:nvPr>
        </p:nvGraphicFramePr>
        <p:xfrm>
          <a:off x="1210530" y="2183677"/>
          <a:ext cx="8004415" cy="3972425"/>
        </p:xfrm>
        <a:graphic>
          <a:graphicData uri="http://schemas.openxmlformats.org/drawingml/2006/table">
            <a:tbl>
              <a:tblPr/>
              <a:tblGrid>
                <a:gridCol w="1600883">
                  <a:extLst>
                    <a:ext uri="{9D8B030D-6E8A-4147-A177-3AD203B41FA5}">
                      <a16:colId xmlns:a16="http://schemas.microsoft.com/office/drawing/2014/main" val="3207770992"/>
                    </a:ext>
                  </a:extLst>
                </a:gridCol>
                <a:gridCol w="1600883">
                  <a:extLst>
                    <a:ext uri="{9D8B030D-6E8A-4147-A177-3AD203B41FA5}">
                      <a16:colId xmlns:a16="http://schemas.microsoft.com/office/drawing/2014/main" val="1079888799"/>
                    </a:ext>
                  </a:extLst>
                </a:gridCol>
                <a:gridCol w="1600883">
                  <a:extLst>
                    <a:ext uri="{9D8B030D-6E8A-4147-A177-3AD203B41FA5}">
                      <a16:colId xmlns:a16="http://schemas.microsoft.com/office/drawing/2014/main" val="3768758171"/>
                    </a:ext>
                  </a:extLst>
                </a:gridCol>
                <a:gridCol w="1600883">
                  <a:extLst>
                    <a:ext uri="{9D8B030D-6E8A-4147-A177-3AD203B41FA5}">
                      <a16:colId xmlns:a16="http://schemas.microsoft.com/office/drawing/2014/main" val="728046911"/>
                    </a:ext>
                  </a:extLst>
                </a:gridCol>
                <a:gridCol w="1600883">
                  <a:extLst>
                    <a:ext uri="{9D8B030D-6E8A-4147-A177-3AD203B41FA5}">
                      <a16:colId xmlns:a16="http://schemas.microsoft.com/office/drawing/2014/main" val="1499075578"/>
                    </a:ext>
                  </a:extLst>
                </a:gridCol>
              </a:tblGrid>
              <a:tr h="67070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dirty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Technologie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Poskytovatel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Rychlost v Mb/s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Meziměsíční změna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Meziroční změna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3460693"/>
                  </a:ext>
                </a:extLst>
              </a:tr>
              <a:tr h="25559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LTE</a:t>
                      </a:r>
                    </a:p>
                  </a:txBody>
                  <a:tcPr marL="24022" marR="24022" marT="24022" marB="24022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O2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48,12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6 %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40 %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234776"/>
                  </a:ext>
                </a:extLst>
              </a:tr>
              <a:tr h="46315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LTE</a:t>
                      </a:r>
                    </a:p>
                  </a:txBody>
                  <a:tcPr marL="24022" marR="24022" marT="24022" marB="24022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T-Mobile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53,07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1 %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17 %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7877562"/>
                  </a:ext>
                </a:extLst>
              </a:tr>
              <a:tr h="46315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LTE</a:t>
                      </a:r>
                    </a:p>
                  </a:txBody>
                  <a:tcPr marL="24022" marR="24022" marT="24022" marB="24022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Vodafone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39,68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-18 %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-26 %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141421"/>
                  </a:ext>
                </a:extLst>
              </a:tr>
              <a:tr h="25559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3G</a:t>
                      </a:r>
                    </a:p>
                  </a:txBody>
                  <a:tcPr marL="24022" marR="24022" marT="24022" marB="24022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O2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4,62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-37 %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-36 %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7288309"/>
                  </a:ext>
                </a:extLst>
              </a:tr>
              <a:tr h="46315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3G</a:t>
                      </a:r>
                    </a:p>
                  </a:txBody>
                  <a:tcPr marL="24022" marR="24022" marT="24022" marB="24022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T-Mobile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5,50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25 %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-17 %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852778"/>
                  </a:ext>
                </a:extLst>
              </a:tr>
              <a:tr h="46315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2G</a:t>
                      </a:r>
                    </a:p>
                  </a:txBody>
                  <a:tcPr marL="24022" marR="24022" marT="24022" marB="24022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O2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0,12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1 092 %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19 %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732058"/>
                  </a:ext>
                </a:extLst>
              </a:tr>
              <a:tr h="46315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2G</a:t>
                      </a:r>
                    </a:p>
                  </a:txBody>
                  <a:tcPr marL="24022" marR="24022" marT="24022" marB="24022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T-Mobile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0,09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-31 %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-18 %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821712"/>
                  </a:ext>
                </a:extLst>
              </a:tr>
              <a:tr h="46315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2G</a:t>
                      </a:r>
                    </a:p>
                  </a:txBody>
                  <a:tcPr marL="24022" marR="24022" marT="24022" marB="24022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Vodafone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0,09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374 %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effectLst/>
                          <a:latin typeface="inherit"/>
                        </a:rPr>
                        <a:t>35 %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219597"/>
                  </a:ext>
                </a:extLst>
              </a:tr>
            </a:tbl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93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Organizace kurzu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Podmínky zápočtu</a:t>
            </a:r>
          </a:p>
          <a:p>
            <a:pPr lvl="2" eaLnBrk="1" hangingPunct="1">
              <a:lnSpc>
                <a:spcPct val="150000"/>
              </a:lnSpc>
              <a:buFontTx/>
              <a:buChar char="-"/>
            </a:pPr>
            <a:r>
              <a:rPr lang="en-US" altLang="cs-CZ" sz="2400" dirty="0"/>
              <a:t> </a:t>
            </a:r>
            <a:r>
              <a:rPr lang="cs-CZ" altLang="cs-CZ" sz="2400" dirty="0"/>
              <a:t>Registrace v </a:t>
            </a:r>
            <a:r>
              <a:rPr lang="cs-CZ" altLang="cs-CZ" sz="2400" dirty="0" smtClean="0"/>
              <a:t>is.muni.cz</a:t>
            </a:r>
            <a:endParaRPr lang="en-US" altLang="cs-CZ" sz="2400" dirty="0" smtClean="0"/>
          </a:p>
          <a:p>
            <a:pPr lvl="2" eaLnBrk="1" hangingPunct="1">
              <a:lnSpc>
                <a:spcPct val="150000"/>
              </a:lnSpc>
              <a:buFontTx/>
              <a:buChar char="-"/>
            </a:pPr>
            <a:r>
              <a:rPr lang="en-US" altLang="cs-CZ" sz="2400" dirty="0"/>
              <a:t> </a:t>
            </a:r>
            <a:r>
              <a:rPr lang="en-US" altLang="cs-CZ" sz="2400" dirty="0" smtClean="0"/>
              <a:t>Se</a:t>
            </a:r>
            <a:r>
              <a:rPr lang="cs-CZ" altLang="cs-CZ" sz="2400" dirty="0" err="1" smtClean="0"/>
              <a:t>známení</a:t>
            </a:r>
            <a:r>
              <a:rPr lang="cs-CZ" altLang="cs-CZ" sz="2400" dirty="0" smtClean="0"/>
              <a:t> s obsahem jednotlivých dílčích prezentací</a:t>
            </a:r>
            <a:endParaRPr lang="cs-CZ" altLang="cs-CZ" sz="2400" dirty="0"/>
          </a:p>
          <a:p>
            <a:pPr lvl="2" eaLnBrk="1" hangingPunct="1">
              <a:lnSpc>
                <a:spcPct val="150000"/>
              </a:lnSpc>
              <a:buFontTx/>
              <a:buChar char="-"/>
            </a:pPr>
            <a:r>
              <a:rPr lang="en-US" altLang="cs-CZ" sz="2400" dirty="0" smtClean="0"/>
              <a:t> </a:t>
            </a:r>
            <a:r>
              <a:rPr lang="cs-CZ" altLang="cs-CZ" sz="2400" dirty="0" smtClean="0"/>
              <a:t>Zvládnutí </a:t>
            </a:r>
            <a:r>
              <a:rPr lang="cs-CZ" altLang="cs-CZ" sz="2400" dirty="0"/>
              <a:t>elektronického testu </a:t>
            </a:r>
            <a:br>
              <a:rPr lang="cs-CZ" altLang="cs-CZ" sz="2400" dirty="0"/>
            </a:br>
            <a:endParaRPr lang="cs-CZ" altLang="cs-CZ" sz="2400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29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900"/>
          </a:xfrm>
        </p:spPr>
        <p:txBody>
          <a:bodyPr/>
          <a:lstStyle/>
          <a:p>
            <a:r>
              <a:rPr lang="cs-CZ" altLang="cs-CZ" sz="3600"/>
              <a:t>Rychlost připojení přes GSM</a:t>
            </a:r>
          </a:p>
        </p:txBody>
      </p:sp>
      <p:sp>
        <p:nvSpPr>
          <p:cNvPr id="100355" name="Zástupný symbol pro obsah 2"/>
          <p:cNvSpPr>
            <a:spLocks noGrp="1"/>
          </p:cNvSpPr>
          <p:nvPr>
            <p:ph idx="1"/>
          </p:nvPr>
        </p:nvSpPr>
        <p:spPr>
          <a:xfrm>
            <a:off x="1992313" y="1196976"/>
            <a:ext cx="8229600" cy="4525963"/>
          </a:xfrm>
        </p:spPr>
        <p:txBody>
          <a:bodyPr/>
          <a:lstStyle/>
          <a:p>
            <a:r>
              <a:rPr lang="cs-CZ" altLang="cs-CZ" sz="2400"/>
              <a:t>Mnoho termínů a zkratek – GPRS, EDGE, UMTS, HSPA, HSPA+, HSDPA, HSUPA, WCDMA, 3G, 4G, LTE….</a:t>
            </a:r>
          </a:p>
        </p:txBody>
      </p:sp>
      <p:pic>
        <p:nvPicPr>
          <p:cNvPr id="100356" name="Picture 2" descr="http://tasel.files.wordpress.com/2012/03/all-network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425" y="2862264"/>
            <a:ext cx="7423150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7" name="TextovéPole 3"/>
          <p:cNvSpPr txBox="1">
            <a:spLocks noChangeArrowheads="1"/>
          </p:cNvSpPr>
          <p:nvPr/>
        </p:nvSpPr>
        <p:spPr bwMode="auto">
          <a:xfrm>
            <a:off x="2927351" y="6361113"/>
            <a:ext cx="18764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100"/>
              <a:t>Zdroj: tasel.wordpress.com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254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Pokrytí LTE, 5G</a:t>
            </a:r>
            <a:endParaRPr lang="cs-CZ" altLang="cs-CZ" dirty="0"/>
          </a:p>
        </p:txBody>
      </p:sp>
      <p:sp>
        <p:nvSpPr>
          <p:cNvPr id="35843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s-CZ" altLang="cs-CZ" sz="2400" dirty="0" smtClean="0"/>
              <a:t> Stránky </a:t>
            </a:r>
            <a:r>
              <a:rPr lang="cs-CZ" altLang="cs-CZ" sz="2400" dirty="0"/>
              <a:t>poskytovatelů </a:t>
            </a:r>
            <a:r>
              <a:rPr lang="cs-CZ" altLang="cs-CZ" sz="2400" dirty="0" smtClean="0"/>
              <a:t>nebo</a:t>
            </a:r>
            <a:br>
              <a:rPr lang="cs-CZ" altLang="cs-CZ" sz="2400" dirty="0" smtClean="0"/>
            </a:br>
            <a:endParaRPr lang="cs-CZ" altLang="cs-CZ" sz="2400" dirty="0"/>
          </a:p>
          <a:p>
            <a:pPr lvl="1"/>
            <a:r>
              <a:rPr lang="cs-CZ" altLang="cs-CZ" sz="2400" dirty="0"/>
              <a:t> </a:t>
            </a:r>
            <a:r>
              <a:rPr lang="cs-CZ" altLang="cs-CZ" sz="2400" dirty="0">
                <a:hlinkClick r:id="rId4"/>
              </a:rPr>
              <a:t>https://digi.ctu.cz/pokryti</a:t>
            </a:r>
            <a:r>
              <a:rPr lang="cs-CZ" altLang="cs-CZ" sz="2400" dirty="0" smtClean="0">
                <a:hlinkClick r:id="rId4"/>
              </a:rPr>
              <a:t>/</a:t>
            </a:r>
            <a:endParaRPr lang="cs-CZ" altLang="cs-CZ" sz="2400" dirty="0" smtClean="0"/>
          </a:p>
          <a:p>
            <a:pPr lvl="2"/>
            <a:r>
              <a:rPr lang="cs-CZ" altLang="cs-CZ" sz="1400" dirty="0" smtClean="0"/>
              <a:t> Pro </a:t>
            </a:r>
            <a:r>
              <a:rPr lang="cs-CZ" altLang="cs-CZ" sz="1400" dirty="0"/>
              <a:t>všechny operátory</a:t>
            </a:r>
          </a:p>
          <a:p>
            <a:pPr lvl="2"/>
            <a:endParaRPr lang="cs-CZ" altLang="cs-CZ" sz="1600" dirty="0"/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cs-CZ" altLang="cs-CZ" sz="2900" dirty="0" smtClean="0"/>
              <a:t>5G sítě  - teoreticky </a:t>
            </a:r>
            <a:r>
              <a:rPr lang="cs-CZ" dirty="0"/>
              <a:t>1–10 </a:t>
            </a:r>
            <a:r>
              <a:rPr lang="cs-CZ" dirty="0" smtClean="0"/>
              <a:t>G</a:t>
            </a:r>
            <a:r>
              <a:rPr lang="en-US" dirty="0" smtClean="0"/>
              <a:t>b</a:t>
            </a:r>
            <a:r>
              <a:rPr lang="cs-CZ" dirty="0" smtClean="0"/>
              <a:t>/s</a:t>
            </a:r>
            <a:endParaRPr lang="cs-CZ" altLang="cs-CZ" sz="2900" dirty="0" smtClean="0"/>
          </a:p>
          <a:p>
            <a:pPr marL="789750" lvl="1" indent="-285750">
              <a:buFont typeface="Arial" panose="020B0604020202020204" pitchFamily="34" charset="0"/>
              <a:buChar char="•"/>
            </a:pPr>
            <a:r>
              <a:rPr lang="cs-CZ" altLang="cs-CZ" sz="2100" dirty="0" smtClean="0"/>
              <a:t>leden 2022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/>
              <a:t>T-Mobile zveřejňuje informaci, že signálem 5G pokrývá 25 % populace. </a:t>
            </a:r>
            <a:endParaRPr lang="cs-CZ" sz="1800" dirty="0" smtClean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 smtClean="0"/>
              <a:t>O2 </a:t>
            </a:r>
            <a:r>
              <a:rPr lang="cs-CZ" sz="1800" dirty="0"/>
              <a:t>počty zákazníků neříká, ale zmiňuje, že 5G signál chytneme v 60 krajských a okresních městech. Jeho ambicí je pokrýt celou ČR do konce roku 2023. 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 smtClean="0"/>
              <a:t>Vodafone </a:t>
            </a:r>
            <a:r>
              <a:rPr lang="cs-CZ" sz="1800" dirty="0"/>
              <a:t>hovoří o dostupnosti svého 5G signálu až pro 60 % populace. </a:t>
            </a:r>
            <a:endParaRPr lang="cs-CZ" altLang="cs-CZ" sz="36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050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Výběr připojení k internetu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5407" y="1439754"/>
            <a:ext cx="10753200" cy="4139998"/>
          </a:xfrm>
        </p:spPr>
        <p:txBody>
          <a:bodyPr/>
          <a:lstStyle/>
          <a:p>
            <a:pPr eaLnBrk="1" hangingPunct="1"/>
            <a:r>
              <a:rPr lang="en-US" altLang="cs-CZ" sz="2000" dirty="0" err="1"/>
              <a:t>Zp</a:t>
            </a:r>
            <a:r>
              <a:rPr lang="cs-CZ" altLang="cs-CZ" sz="2000" dirty="0" err="1"/>
              <a:t>ůsob</a:t>
            </a:r>
            <a:r>
              <a:rPr lang="cs-CZ" altLang="cs-CZ" sz="2000" dirty="0"/>
              <a:t> použití</a:t>
            </a:r>
            <a:r>
              <a:rPr lang="en-US" altLang="cs-CZ" sz="2000" dirty="0"/>
              <a:t> – </a:t>
            </a:r>
            <a:r>
              <a:rPr lang="en-US" altLang="cs-CZ" sz="2000" dirty="0" err="1"/>
              <a:t>pevn</a:t>
            </a:r>
            <a:r>
              <a:rPr lang="cs-CZ" altLang="cs-CZ" sz="2000" dirty="0"/>
              <a:t>é</a:t>
            </a:r>
            <a:r>
              <a:rPr lang="en-US" altLang="cs-CZ" sz="2000" dirty="0"/>
              <a:t> PC</a:t>
            </a:r>
            <a:r>
              <a:rPr lang="cs-CZ" altLang="cs-CZ" sz="2000" dirty="0"/>
              <a:t> x</a:t>
            </a:r>
            <a:r>
              <a:rPr lang="en-US" altLang="cs-CZ" sz="2000" dirty="0"/>
              <a:t> notebook</a:t>
            </a:r>
          </a:p>
          <a:p>
            <a:pPr eaLnBrk="1" hangingPunct="1"/>
            <a:r>
              <a:rPr lang="en-US" altLang="cs-CZ" sz="2000" dirty="0" err="1"/>
              <a:t>Dostupnost</a:t>
            </a:r>
            <a:r>
              <a:rPr lang="cs-CZ" altLang="cs-CZ" sz="2000" dirty="0"/>
              <a:t> v daných lokalitách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pokryt</a:t>
            </a:r>
            <a:r>
              <a:rPr lang="cs-CZ" altLang="cs-CZ" sz="2000" dirty="0"/>
              <a:t>í</a:t>
            </a:r>
            <a:endParaRPr lang="en-US" altLang="cs-CZ" sz="2000" dirty="0"/>
          </a:p>
          <a:p>
            <a:pPr eaLnBrk="1" hangingPunct="1"/>
            <a:r>
              <a:rPr lang="cs-CZ" altLang="cs-CZ" sz="2000" dirty="0"/>
              <a:t>Rychlost, většinou v </a:t>
            </a:r>
            <a:r>
              <a:rPr lang="cs-CZ" altLang="cs-CZ" sz="2000" dirty="0" err="1"/>
              <a:t>M</a:t>
            </a:r>
            <a:r>
              <a:rPr lang="cs-CZ" altLang="cs-CZ" sz="2000" dirty="0" err="1">
                <a:solidFill>
                  <a:srgbClr val="FF0000"/>
                </a:solidFill>
              </a:rPr>
              <a:t>b</a:t>
            </a:r>
            <a:r>
              <a:rPr lang="cs-CZ" altLang="cs-CZ" sz="2000" dirty="0"/>
              <a:t>/s</a:t>
            </a:r>
          </a:p>
          <a:p>
            <a:pPr lvl="1" eaLnBrk="1" hangingPunct="1"/>
            <a:r>
              <a:rPr lang="cs-CZ" altLang="cs-CZ" sz="1800" dirty="0"/>
              <a:t>symetrické x </a:t>
            </a:r>
            <a:r>
              <a:rPr lang="cs-CZ" altLang="cs-CZ" sz="1800" b="1" dirty="0"/>
              <a:t>asymetrické</a:t>
            </a:r>
            <a:r>
              <a:rPr lang="cs-CZ" altLang="cs-CZ" sz="1800" dirty="0"/>
              <a:t> </a:t>
            </a:r>
            <a:r>
              <a:rPr lang="en-US" altLang="cs-CZ" sz="1800" dirty="0"/>
              <a:t>(</a:t>
            </a:r>
            <a:r>
              <a:rPr lang="cs-CZ" altLang="cs-CZ" sz="1800" dirty="0" err="1"/>
              <a:t>download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upload</a:t>
            </a:r>
            <a:r>
              <a:rPr lang="en-US" altLang="cs-CZ" sz="1800" dirty="0"/>
              <a:t>)</a:t>
            </a:r>
            <a:endParaRPr lang="cs-CZ" altLang="cs-CZ" sz="1800" dirty="0"/>
          </a:p>
          <a:p>
            <a:pPr lvl="1" eaLnBrk="1" hangingPunct="1"/>
            <a:r>
              <a:rPr lang="en-US" altLang="cs-CZ" sz="1800" dirty="0"/>
              <a:t>(</a:t>
            </a:r>
            <a:r>
              <a:rPr lang="cs-CZ" altLang="cs-CZ" sz="1800" dirty="0"/>
              <a:t>např.: </a:t>
            </a:r>
            <a:r>
              <a:rPr lang="en-US" altLang="cs-CZ" sz="1800" dirty="0"/>
              <a:t>20/</a:t>
            </a:r>
            <a:r>
              <a:rPr lang="cs-CZ" altLang="cs-CZ" sz="1800" dirty="0"/>
              <a:t>2 </a:t>
            </a:r>
            <a:r>
              <a:rPr lang="cs-CZ" altLang="cs-CZ" sz="1800" dirty="0" err="1"/>
              <a:t>Mb</a:t>
            </a:r>
            <a:r>
              <a:rPr lang="cs-CZ" altLang="cs-CZ" sz="1800" dirty="0"/>
              <a:t>/s</a:t>
            </a:r>
            <a:r>
              <a:rPr lang="en-US" altLang="cs-CZ" sz="1800" dirty="0"/>
              <a:t>)</a:t>
            </a:r>
            <a:endParaRPr lang="cs-CZ" altLang="cs-CZ" sz="1800" dirty="0"/>
          </a:p>
          <a:p>
            <a:pPr lvl="1" eaLnBrk="1" hangingPunct="1"/>
            <a:r>
              <a:rPr lang="cs-CZ" altLang="cs-CZ" sz="1800" dirty="0"/>
              <a:t>Skutečnou rychlost ověřit v praxi</a:t>
            </a:r>
          </a:p>
          <a:p>
            <a:pPr eaLnBrk="1" hangingPunct="1"/>
            <a:r>
              <a:rPr lang="cs-CZ" altLang="cs-CZ" sz="2000" dirty="0"/>
              <a:t>Fair user </a:t>
            </a:r>
            <a:r>
              <a:rPr lang="cs-CZ" altLang="cs-CZ" sz="2000" dirty="0" err="1"/>
              <a:t>policy</a:t>
            </a:r>
            <a:r>
              <a:rPr lang="cs-CZ" altLang="cs-CZ" sz="2000" dirty="0"/>
              <a:t> </a:t>
            </a:r>
            <a:r>
              <a:rPr lang="en-US" altLang="cs-CZ" sz="2000" dirty="0"/>
              <a:t>(</a:t>
            </a:r>
            <a:r>
              <a:rPr lang="cs-CZ" altLang="cs-CZ" sz="2000" dirty="0"/>
              <a:t>FUP</a:t>
            </a:r>
            <a:r>
              <a:rPr lang="en-US" altLang="cs-CZ" sz="2000" dirty="0"/>
              <a:t>)</a:t>
            </a:r>
            <a:r>
              <a:rPr lang="cs-CZ" altLang="cs-CZ" sz="2000" dirty="0"/>
              <a:t> – omezení rychlosti po přenesení určitého množství dat</a:t>
            </a:r>
            <a:endParaRPr lang="en-US" altLang="cs-CZ" sz="2000" dirty="0"/>
          </a:p>
          <a:p>
            <a:pPr>
              <a:spcBef>
                <a:spcPct val="0"/>
              </a:spcBef>
              <a:buNone/>
            </a:pPr>
            <a:r>
              <a:rPr lang="cs-CZ" altLang="cs-CZ" sz="2000" dirty="0" smtClean="0">
                <a:latin typeface="Times New Roman" panose="02020603050405020304" pitchFamily="18" charset="0"/>
              </a:rPr>
              <a:t>Aktuální </a:t>
            </a:r>
            <a:r>
              <a:rPr lang="cs-CZ" altLang="cs-CZ" sz="2000" dirty="0">
                <a:latin typeface="Times New Roman" panose="02020603050405020304" pitchFamily="18" charset="0"/>
              </a:rPr>
              <a:t>rychlost mezi dvěma počítači lze orientačně změřit pomocí </a:t>
            </a:r>
            <a:r>
              <a:rPr lang="cs-CZ" altLang="cs-CZ" sz="2000" dirty="0" err="1">
                <a:latin typeface="Times New Roman" panose="02020603050405020304" pitchFamily="18" charset="0"/>
              </a:rPr>
              <a:t>speedmetrů</a:t>
            </a:r>
            <a:r>
              <a:rPr lang="cs-CZ" altLang="cs-CZ" sz="2000" dirty="0"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dirty="0" smtClean="0">
                <a:latin typeface="Times New Roman" panose="02020603050405020304" pitchFamily="18" charset="0"/>
              </a:rPr>
              <a:t>Např.: </a:t>
            </a:r>
            <a:r>
              <a:rPr lang="cs-CZ" altLang="cs-CZ" sz="2000" dirty="0" smtClean="0">
                <a:latin typeface="Times New Roman" panose="02020603050405020304" pitchFamily="18" charset="0"/>
                <a:hlinkClick r:id="rId4"/>
              </a:rPr>
              <a:t>http://nastroje.lupa.cz/</a:t>
            </a:r>
            <a:r>
              <a:rPr lang="cs-CZ" altLang="cs-CZ" sz="2000" dirty="0" err="1" smtClean="0">
                <a:latin typeface="Times New Roman" panose="02020603050405020304" pitchFamily="18" charset="0"/>
                <a:hlinkClick r:id="rId4"/>
              </a:rPr>
              <a:t>mereni</a:t>
            </a:r>
            <a:r>
              <a:rPr lang="cs-CZ" altLang="cs-CZ" sz="2000" dirty="0" smtClean="0">
                <a:latin typeface="Times New Roman" panose="02020603050405020304" pitchFamily="18" charset="0"/>
                <a:hlinkClick r:id="rId4"/>
              </a:rPr>
              <a:t>-rychlosti/</a:t>
            </a:r>
            <a:r>
              <a:rPr lang="cs-CZ" altLang="cs-CZ" sz="2000" dirty="0" smtClean="0">
                <a:latin typeface="Times New Roman" panose="02020603050405020304" pitchFamily="18" charset="0"/>
              </a:rPr>
              <a:t>, </a:t>
            </a:r>
            <a:r>
              <a:rPr lang="cs-CZ" altLang="cs-CZ" sz="2000" dirty="0" smtClean="0">
                <a:latin typeface="Times New Roman" panose="02020603050405020304" pitchFamily="18" charset="0"/>
                <a:hlinkClick r:id="rId5"/>
              </a:rPr>
              <a:t>www.dsl.cz</a:t>
            </a:r>
            <a:r>
              <a:rPr lang="cs-CZ" altLang="cs-CZ" sz="2000" dirty="0" smtClean="0">
                <a:latin typeface="Times New Roman" panose="02020603050405020304" pitchFamily="18" charset="0"/>
              </a:rPr>
              <a:t>, </a:t>
            </a:r>
            <a:r>
              <a:rPr lang="cs-CZ" altLang="cs-CZ" sz="2000" dirty="0">
                <a:latin typeface="Times New Roman" panose="02020603050405020304" pitchFamily="18" charset="0"/>
                <a:hlinkClick r:id="rId6"/>
              </a:rPr>
              <a:t>www.netmetr.cz</a:t>
            </a:r>
            <a:r>
              <a:rPr lang="cs-CZ" altLang="cs-CZ" sz="2000" dirty="0"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dirty="0" smtClean="0"/>
              <a:t>Od 1.1.2021 vstoupilo v platnost novelizované všeobecné oprávnění VO-S/1/08.2020–9 ČTÚ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dirty="0" smtClean="0"/>
              <a:t> - povinnost poskytovatelů uvádět kromě maximální i realistickou běžnou rychlost</a:t>
            </a:r>
          </a:p>
          <a:p>
            <a:pPr>
              <a:spcBef>
                <a:spcPct val="0"/>
              </a:spcBef>
              <a:buNone/>
            </a:pPr>
            <a:endParaRPr lang="cs-CZ" altLang="cs-CZ" sz="2000" dirty="0" smtClean="0"/>
          </a:p>
          <a:p>
            <a:pPr>
              <a:spcBef>
                <a:spcPct val="0"/>
              </a:spcBef>
              <a:buNone/>
            </a:pPr>
            <a:endParaRPr lang="cs-CZ" altLang="cs-CZ" sz="2000" dirty="0"/>
          </a:p>
          <a:p>
            <a:pPr eaLnBrk="1" hangingPunct="1"/>
            <a:endParaRPr lang="en-US" altLang="cs-CZ" sz="2000" dirty="0"/>
          </a:p>
          <a:p>
            <a:pPr eaLnBrk="1" hangingPunct="1"/>
            <a:endParaRPr lang="cs-CZ" altLang="cs-CZ" sz="20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91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Osnova</a:t>
            </a:r>
          </a:p>
        </p:txBody>
      </p:sp>
      <p:sp>
        <p:nvSpPr>
          <p:cNvPr id="512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981200" y="1163638"/>
            <a:ext cx="8229600" cy="485775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  <a:defRPr/>
            </a:pP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b="1" dirty="0">
                <a:solidFill>
                  <a:srgbClr val="FF0000"/>
                </a:solidFill>
              </a:rPr>
              <a:t>Pojmy, termíny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altLang="cs-CZ" sz="1400" b="1" dirty="0">
                <a:solidFill>
                  <a:srgbClr val="FF0000"/>
                </a:solidFill>
              </a:rPr>
              <a:t>P</a:t>
            </a:r>
            <a:r>
              <a:rPr lang="cs-CZ" altLang="cs-CZ" sz="1400" b="1" dirty="0" err="1">
                <a:solidFill>
                  <a:srgbClr val="FF0000"/>
                </a:solidFill>
              </a:rPr>
              <a:t>řipojení</a:t>
            </a:r>
            <a:r>
              <a:rPr lang="cs-CZ" altLang="cs-CZ" sz="1400" b="1" dirty="0">
                <a:solidFill>
                  <a:srgbClr val="FF0000"/>
                </a:solidFill>
              </a:rPr>
              <a:t> k </a:t>
            </a:r>
            <a:r>
              <a:rPr lang="cs-CZ" altLang="cs-CZ" sz="1400" b="1" dirty="0" smtClean="0">
                <a:solidFill>
                  <a:srgbClr val="FF0000"/>
                </a:solidFill>
              </a:rPr>
              <a:t>počítačové síti</a:t>
            </a:r>
            <a:endParaRPr lang="cs-CZ" altLang="cs-CZ" sz="1400" b="1" dirty="0">
              <a:solidFill>
                <a:srgbClr val="FF0000"/>
              </a:solidFill>
            </a:endParaRP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 smtClean="0"/>
              <a:t>  Možnosti </a:t>
            </a:r>
            <a:r>
              <a:rPr lang="cs-CZ" altLang="cs-CZ" sz="1200" dirty="0"/>
              <a:t>připojení, co je zapotřebí, srovnání</a:t>
            </a: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Síťové </a:t>
            </a:r>
            <a:r>
              <a:rPr lang="cs-CZ" altLang="cs-CZ" sz="1400" dirty="0" smtClean="0"/>
              <a:t>služby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 smtClean="0"/>
              <a:t>DHCP, DNS, HTTP</a:t>
            </a:r>
            <a:r>
              <a:rPr lang="cs-CZ" altLang="cs-CZ" sz="1200" dirty="0"/>
              <a:t>, </a:t>
            </a:r>
            <a:r>
              <a:rPr lang="cs-CZ" altLang="cs-CZ" sz="1200" dirty="0" smtClean="0"/>
              <a:t> </a:t>
            </a:r>
            <a:r>
              <a:rPr lang="cs-CZ" altLang="cs-CZ" sz="1200" dirty="0"/>
              <a:t>Email, vzdálený přístup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Bezpečnost na síti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 smtClean="0"/>
              <a:t>Hesla, viry, </a:t>
            </a:r>
            <a:r>
              <a:rPr lang="cs-CZ" altLang="cs-CZ" sz="1200" dirty="0"/>
              <a:t>f</a:t>
            </a:r>
            <a:r>
              <a:rPr lang="cs-CZ" altLang="cs-CZ" sz="1200" dirty="0" smtClean="0"/>
              <a:t>irewall</a:t>
            </a:r>
            <a:r>
              <a:rPr lang="cs-CZ" altLang="cs-CZ" sz="1200" dirty="0"/>
              <a:t>, email, </a:t>
            </a:r>
            <a:r>
              <a:rPr lang="cs-CZ" altLang="cs-CZ" sz="1200" dirty="0" err="1"/>
              <a:t>spyware</a:t>
            </a:r>
            <a:r>
              <a:rPr lang="cs-CZ" altLang="cs-CZ" sz="1200" dirty="0"/>
              <a:t>, </a:t>
            </a:r>
            <a:r>
              <a:rPr lang="cs-CZ" altLang="cs-CZ" sz="1200" dirty="0" err="1" smtClean="0"/>
              <a:t>phishing</a:t>
            </a:r>
            <a:endParaRPr lang="cs-CZ" altLang="cs-CZ" sz="12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 smtClean="0"/>
              <a:t>Šifrování, elektronický podpis, elektronická identita a její prokazování</a:t>
            </a: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sz="1400" dirty="0"/>
              <a:t>Český </a:t>
            </a:r>
            <a:r>
              <a:rPr lang="cs-CZ" sz="1400" dirty="0" smtClean="0"/>
              <a:t>E-</a:t>
            </a:r>
            <a:r>
              <a:rPr lang="cs-CZ" sz="1400" dirty="0" err="1" smtClean="0"/>
              <a:t>government</a:t>
            </a:r>
            <a:endParaRPr 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 smtClean="0"/>
              <a:t>Elektronické </a:t>
            </a:r>
            <a:r>
              <a:rPr lang="cs-CZ" altLang="cs-CZ" sz="1400" dirty="0"/>
              <a:t>zdravotnictví </a:t>
            </a:r>
            <a:r>
              <a:rPr lang="cs-CZ" altLang="cs-CZ" sz="1400" dirty="0" smtClean="0"/>
              <a:t>ČR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Pro DPS studium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endParaRPr lang="cs-CZ" altLang="cs-CZ" sz="1400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400" dirty="0"/>
          </a:p>
          <a:p>
            <a:pPr>
              <a:lnSpc>
                <a:spcPct val="80000"/>
              </a:lnSpc>
              <a:spcAft>
                <a:spcPts val="600"/>
              </a:spcAft>
              <a:defRPr/>
            </a:pPr>
            <a:endParaRPr lang="cs-CZ" altLang="cs-CZ" sz="14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05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804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Data a jejich o</a:t>
            </a:r>
            <a:r>
              <a:rPr lang="en-US" altLang="cs-CZ"/>
              <a:t>bjem</a:t>
            </a:r>
            <a:endParaRPr lang="cs-CZ" altLang="cs-CZ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268413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endParaRPr lang="cs-CZ" altLang="cs-CZ" sz="2400" dirty="0" smtClean="0"/>
          </a:p>
          <a:p>
            <a:pPr marL="72000" indent="0" eaLnBrk="1" hangingPunct="1">
              <a:buNone/>
              <a:defRPr/>
            </a:pPr>
            <a:r>
              <a:rPr lang="cs-CZ" altLang="cs-CZ" sz="2400" dirty="0" smtClean="0"/>
              <a:t>Jak </a:t>
            </a:r>
            <a:r>
              <a:rPr lang="cs-CZ" altLang="cs-CZ" sz="2400" dirty="0"/>
              <a:t>vyjádřit </a:t>
            </a:r>
            <a:r>
              <a:rPr lang="cs-CZ" altLang="cs-CZ" sz="2400" dirty="0" smtClean="0"/>
              <a:t>informaci?</a:t>
            </a:r>
            <a:endParaRPr lang="cs-CZ" altLang="cs-CZ" sz="2400" dirty="0"/>
          </a:p>
          <a:p>
            <a:pPr eaLnBrk="1" hangingPunct="1">
              <a:defRPr/>
            </a:pPr>
            <a:r>
              <a:rPr lang="cs-CZ" altLang="cs-CZ" sz="2400" b="1" dirty="0"/>
              <a:t>1 bit </a:t>
            </a:r>
            <a:r>
              <a:rPr lang="en-US" altLang="cs-CZ" sz="2400" b="1" dirty="0"/>
              <a:t>(b)  - z</a:t>
            </a:r>
            <a:r>
              <a:rPr lang="cs-CZ" altLang="cs-CZ" sz="2400" b="1" dirty="0" err="1"/>
              <a:t>ákladní</a:t>
            </a:r>
            <a:r>
              <a:rPr lang="cs-CZ" altLang="cs-CZ" sz="2400" b="1" dirty="0"/>
              <a:t> informační jednotka 1/0</a:t>
            </a:r>
          </a:p>
          <a:p>
            <a:pPr eaLnBrk="1" hangingPunct="1">
              <a:defRPr/>
            </a:pPr>
            <a:r>
              <a:rPr lang="cs-CZ" altLang="cs-CZ" sz="2400" b="1" dirty="0"/>
              <a:t>1 Byte </a:t>
            </a:r>
            <a:r>
              <a:rPr lang="en-US" altLang="cs-CZ" sz="2400" b="1" dirty="0"/>
              <a:t>(B) – 8 bit</a:t>
            </a:r>
            <a:r>
              <a:rPr lang="cs-CZ" altLang="cs-CZ" sz="2400" b="1" dirty="0"/>
              <a:t>ů, celé číslo od 0 do 255, </a:t>
            </a:r>
            <a:endParaRPr lang="en-US" altLang="cs-CZ" sz="2400" b="1" dirty="0"/>
          </a:p>
          <a:p>
            <a:pPr lvl="1" eaLnBrk="1" hangingPunct="1">
              <a:defRPr/>
            </a:pPr>
            <a:r>
              <a:rPr lang="cs-CZ" altLang="cs-CZ" b="1" dirty="0"/>
              <a:t>1 textový znak</a:t>
            </a:r>
            <a:r>
              <a:rPr lang="en-US" altLang="cs-CZ" b="1" dirty="0"/>
              <a:t> (ASCII), nap</a:t>
            </a:r>
            <a:r>
              <a:rPr lang="cs-CZ" altLang="cs-CZ" b="1" dirty="0"/>
              <a:t>ř. "A" = 65</a:t>
            </a:r>
          </a:p>
          <a:p>
            <a:pPr eaLnBrk="1" hangingPunct="1">
              <a:defRPr/>
            </a:pPr>
            <a:r>
              <a:rPr lang="cs-CZ" altLang="cs-CZ" sz="2400" dirty="0"/>
              <a:t>1 </a:t>
            </a:r>
            <a:r>
              <a:rPr lang="cs-CZ" altLang="cs-CZ" sz="2400" dirty="0" err="1"/>
              <a:t>Kb</a:t>
            </a:r>
            <a:r>
              <a:rPr lang="cs-CZ" altLang="cs-CZ" sz="2400" dirty="0"/>
              <a:t> </a:t>
            </a:r>
            <a:r>
              <a:rPr lang="en-US" altLang="cs-CZ" sz="2400" dirty="0"/>
              <a:t>=</a:t>
            </a:r>
            <a:r>
              <a:rPr lang="cs-CZ" altLang="cs-CZ" sz="2400" dirty="0"/>
              <a:t> 1024 bitů</a:t>
            </a:r>
            <a:r>
              <a:rPr lang="en-US" altLang="cs-CZ" sz="2400" dirty="0"/>
              <a:t> </a:t>
            </a:r>
            <a:endParaRPr lang="cs-CZ" altLang="cs-CZ" sz="2400" dirty="0"/>
          </a:p>
          <a:p>
            <a:pPr eaLnBrk="1" hangingPunct="1">
              <a:defRPr/>
            </a:pPr>
            <a:r>
              <a:rPr lang="cs-CZ" altLang="cs-CZ" sz="2400" dirty="0"/>
              <a:t>1 KB  </a:t>
            </a:r>
            <a:r>
              <a:rPr lang="en-US" altLang="cs-CZ" sz="2400" dirty="0"/>
              <a:t>=</a:t>
            </a:r>
            <a:r>
              <a:rPr lang="cs-CZ" altLang="cs-CZ" sz="2400" dirty="0"/>
              <a:t> 1024 </a:t>
            </a:r>
            <a:r>
              <a:rPr lang="cs-CZ" altLang="cs-CZ" sz="2400" dirty="0" smtClean="0"/>
              <a:t>Bytů</a:t>
            </a:r>
          </a:p>
          <a:p>
            <a:pPr eaLnBrk="1" hangingPunct="1">
              <a:defRPr/>
            </a:pPr>
            <a:r>
              <a:rPr lang="cs-CZ" altLang="cs-CZ" sz="2400" dirty="0" smtClean="0"/>
              <a:t>1 MB,1 GB, 1 TB</a:t>
            </a:r>
            <a:endParaRPr lang="cs-CZ" altLang="cs-CZ" sz="24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64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Počítačová síť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000" y="1408223"/>
            <a:ext cx="10753200" cy="4139998"/>
          </a:xfrm>
        </p:spPr>
        <p:txBody>
          <a:bodyPr/>
          <a:lstStyle/>
          <a:p>
            <a:pPr eaLnBrk="1" hangingPunct="1"/>
            <a:r>
              <a:rPr lang="cs-CZ" altLang="cs-CZ" sz="2400" dirty="0"/>
              <a:t>Propojení dvou a více </a:t>
            </a:r>
            <a:r>
              <a:rPr lang="cs-CZ" altLang="cs-CZ" sz="2400" smtClean="0"/>
              <a:t>počítačů/síťových zařízení</a:t>
            </a:r>
            <a:endParaRPr lang="cs-CZ" altLang="cs-CZ" sz="2400" dirty="0"/>
          </a:p>
          <a:p>
            <a:pPr eaLnBrk="1" hangingPunct="1"/>
            <a:r>
              <a:rPr lang="cs-CZ" altLang="cs-CZ" sz="2400" dirty="0"/>
              <a:t>Součástí sítě jsou síťové prvky</a:t>
            </a:r>
            <a:endParaRPr lang="en-US" altLang="cs-CZ" sz="2400" dirty="0"/>
          </a:p>
          <a:p>
            <a:pPr lvl="1" eaLnBrk="1" hangingPunct="1">
              <a:lnSpc>
                <a:spcPct val="150000"/>
              </a:lnSpc>
            </a:pPr>
            <a:r>
              <a:rPr lang="en-US" altLang="cs-CZ" dirty="0"/>
              <a:t>Po</a:t>
            </a:r>
            <a:r>
              <a:rPr lang="cs-CZ" altLang="cs-CZ" dirty="0"/>
              <a:t>čítač (zařízení)</a:t>
            </a:r>
            <a:r>
              <a:rPr lang="en-US" altLang="cs-CZ" dirty="0"/>
              <a:t> se s</a:t>
            </a:r>
            <a:r>
              <a:rPr lang="cs-CZ" altLang="cs-CZ" dirty="0" err="1"/>
              <a:t>íťovou</a:t>
            </a:r>
            <a:r>
              <a:rPr lang="cs-CZ" altLang="cs-CZ" dirty="0"/>
              <a:t> kartou, modemem, </a:t>
            </a:r>
            <a:r>
              <a:rPr lang="cs-CZ" altLang="cs-CZ" dirty="0" err="1"/>
              <a:t>wifi</a:t>
            </a:r>
            <a:r>
              <a:rPr lang="cs-CZ" altLang="cs-CZ" dirty="0"/>
              <a:t> adaptér</a:t>
            </a:r>
          </a:p>
          <a:p>
            <a:pPr lvl="1" eaLnBrk="1" hangingPunct="1">
              <a:lnSpc>
                <a:spcPct val="150000"/>
              </a:lnSpc>
            </a:pPr>
            <a:r>
              <a:rPr lang="cs-CZ" altLang="cs-CZ" dirty="0" smtClean="0"/>
              <a:t>Tablety, </a:t>
            </a:r>
            <a:r>
              <a:rPr lang="cs-CZ" altLang="cs-CZ" dirty="0" err="1" smtClean="0"/>
              <a:t>smartphony</a:t>
            </a:r>
            <a:endParaRPr lang="cs-CZ" altLang="cs-CZ" dirty="0" smtClean="0"/>
          </a:p>
          <a:p>
            <a:pPr lvl="1" eaLnBrk="1" hangingPunct="1">
              <a:lnSpc>
                <a:spcPct val="150000"/>
              </a:lnSpc>
            </a:pPr>
            <a:r>
              <a:rPr lang="cs-CZ" altLang="cs-CZ" dirty="0" smtClean="0"/>
              <a:t>Chytrá zařízení</a:t>
            </a:r>
          </a:p>
          <a:p>
            <a:pPr lvl="1" eaLnBrk="1" hangingPunct="1">
              <a:lnSpc>
                <a:spcPct val="150000"/>
              </a:lnSpc>
            </a:pPr>
            <a:r>
              <a:rPr lang="cs-CZ" altLang="cs-CZ" dirty="0" smtClean="0"/>
              <a:t>Kabeláž </a:t>
            </a:r>
            <a:r>
              <a:rPr lang="en-US" altLang="cs-CZ" dirty="0"/>
              <a:t>(</a:t>
            </a:r>
            <a:r>
              <a:rPr lang="cs-CZ" altLang="cs-CZ" dirty="0"/>
              <a:t>metalická, optická</a:t>
            </a:r>
            <a:r>
              <a:rPr lang="en-US" altLang="cs-CZ" dirty="0"/>
              <a:t>)</a:t>
            </a:r>
            <a:endParaRPr lang="cs-CZ" altLang="cs-CZ" dirty="0"/>
          </a:p>
          <a:p>
            <a:pPr lvl="1" eaLnBrk="1" hangingPunct="1">
              <a:lnSpc>
                <a:spcPct val="150000"/>
              </a:lnSpc>
            </a:pPr>
            <a:r>
              <a:rPr lang="cs-CZ" altLang="cs-CZ" dirty="0"/>
              <a:t>Rozbočovače, směrovače a přepínače, </a:t>
            </a:r>
            <a:r>
              <a:rPr lang="cs-CZ" altLang="cs-CZ" dirty="0" err="1"/>
              <a:t>wifiroutery</a:t>
            </a:r>
            <a:r>
              <a:rPr lang="cs-CZ" altLang="cs-CZ" dirty="0"/>
              <a:t>, antény</a:t>
            </a:r>
          </a:p>
          <a:p>
            <a:pPr lvl="1" eaLnBrk="1" hangingPunct="1">
              <a:lnSpc>
                <a:spcPct val="150000"/>
              </a:lnSpc>
            </a:pPr>
            <a:r>
              <a:rPr lang="cs-CZ" altLang="cs-CZ" dirty="0"/>
              <a:t>Zařízení poskytující síťové služby, síťové tiskárny…</a:t>
            </a:r>
          </a:p>
          <a:p>
            <a:pPr eaLnBrk="1" hangingPunct="1"/>
            <a:r>
              <a:rPr lang="cs-CZ" altLang="cs-CZ" sz="2400" dirty="0"/>
              <a:t>Kvalitu sítě, respektive konkrétní cesty v síti, lze hodnotit podle </a:t>
            </a:r>
          </a:p>
          <a:p>
            <a:pPr lvl="1" eaLnBrk="1" hangingPunct="1">
              <a:lnSpc>
                <a:spcPct val="150000"/>
              </a:lnSpc>
            </a:pPr>
            <a:r>
              <a:rPr lang="cs-CZ" altLang="cs-CZ" b="1" dirty="0"/>
              <a:t>Propustnosti</a:t>
            </a:r>
            <a:r>
              <a:rPr lang="cs-CZ" altLang="cs-CZ" dirty="0"/>
              <a:t> </a:t>
            </a:r>
            <a:r>
              <a:rPr lang="en-US" altLang="cs-CZ" dirty="0"/>
              <a:t>(</a:t>
            </a:r>
            <a:r>
              <a:rPr lang="en-US" altLang="cs-CZ" dirty="0" err="1"/>
              <a:t>rychlosti</a:t>
            </a:r>
            <a:r>
              <a:rPr lang="en-US" altLang="cs-CZ" dirty="0"/>
              <a:t>) s</a:t>
            </a:r>
            <a:r>
              <a:rPr lang="cs-CZ" altLang="cs-CZ" dirty="0" err="1"/>
              <a:t>ítě</a:t>
            </a:r>
            <a:r>
              <a:rPr lang="cs-CZ" altLang="cs-CZ" dirty="0"/>
              <a:t> - (K/</a:t>
            </a:r>
            <a:r>
              <a:rPr lang="en-US" altLang="cs-CZ" dirty="0"/>
              <a:t>M</a:t>
            </a:r>
            <a:r>
              <a:rPr lang="cs-CZ" altLang="cs-CZ" dirty="0"/>
              <a:t>/G) bity za sekundu (</a:t>
            </a:r>
            <a:r>
              <a:rPr lang="cs-CZ" altLang="cs-CZ" b="1" dirty="0"/>
              <a:t>b/s</a:t>
            </a:r>
            <a:r>
              <a:rPr lang="cs-CZ" altLang="cs-CZ" dirty="0"/>
              <a:t>)</a:t>
            </a:r>
            <a:endParaRPr lang="en-US" altLang="cs-CZ" dirty="0"/>
          </a:p>
          <a:p>
            <a:pPr lvl="1" eaLnBrk="1" hangingPunct="1">
              <a:lnSpc>
                <a:spcPct val="150000"/>
              </a:lnSpc>
            </a:pPr>
            <a:r>
              <a:rPr lang="en-US" altLang="cs-CZ" b="1" dirty="0" err="1"/>
              <a:t>Rychlosti</a:t>
            </a:r>
            <a:r>
              <a:rPr lang="en-US" altLang="cs-CZ" b="1" dirty="0"/>
              <a:t> </a:t>
            </a:r>
            <a:r>
              <a:rPr lang="en-US" altLang="cs-CZ" b="1" dirty="0" err="1"/>
              <a:t>odezvy</a:t>
            </a:r>
            <a:r>
              <a:rPr lang="en-US" altLang="cs-CZ" b="1" dirty="0"/>
              <a:t> </a:t>
            </a:r>
            <a:r>
              <a:rPr lang="en-US" altLang="cs-CZ" dirty="0"/>
              <a:t>(</a:t>
            </a:r>
            <a:r>
              <a:rPr lang="en-US" altLang="cs-CZ" dirty="0" err="1"/>
              <a:t>milisekundy</a:t>
            </a:r>
            <a:r>
              <a:rPr lang="en-US" altLang="cs-CZ" dirty="0"/>
              <a:t>)</a:t>
            </a:r>
            <a:r>
              <a:rPr lang="cs-CZ" altLang="cs-CZ" dirty="0"/>
              <a:t> – program </a:t>
            </a:r>
            <a:r>
              <a:rPr lang="cs-CZ" altLang="cs-CZ" b="1" dirty="0"/>
              <a:t>ping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92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Propojení lokálních sítí</a:t>
            </a:r>
          </a:p>
        </p:txBody>
      </p:sp>
      <p:sp>
        <p:nvSpPr>
          <p:cNvPr id="19459" name="Line 4"/>
          <p:cNvSpPr>
            <a:spLocks noChangeShapeType="1"/>
          </p:cNvSpPr>
          <p:nvPr/>
        </p:nvSpPr>
        <p:spPr bwMode="auto">
          <a:xfrm>
            <a:off x="3455988" y="2895600"/>
            <a:ext cx="304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60" name="modem"/>
          <p:cNvSpPr>
            <a:spLocks noEditPoints="1" noChangeArrowheads="1"/>
          </p:cNvSpPr>
          <p:nvPr/>
        </p:nvSpPr>
        <p:spPr bwMode="auto">
          <a:xfrm>
            <a:off x="3079751" y="2667000"/>
            <a:ext cx="371475" cy="228600"/>
          </a:xfrm>
          <a:custGeom>
            <a:avLst/>
            <a:gdLst>
              <a:gd name="T0" fmla="*/ 0 w 21600"/>
              <a:gd name="T1" fmla="*/ 2147483646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2147483646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00 w 21600"/>
              <a:gd name="T31" fmla="*/ 22400 h 21600"/>
              <a:gd name="T32" fmla="*/ 21200 w 21600"/>
              <a:gd name="T33" fmla="*/ 30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61" name="computr2"/>
          <p:cNvSpPr>
            <a:spLocks noEditPoints="1" noChangeArrowheads="1"/>
          </p:cNvSpPr>
          <p:nvPr/>
        </p:nvSpPr>
        <p:spPr bwMode="auto">
          <a:xfrm>
            <a:off x="2465388" y="25146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62" name="computr2"/>
          <p:cNvSpPr>
            <a:spLocks noEditPoints="1" noChangeArrowheads="1"/>
          </p:cNvSpPr>
          <p:nvPr/>
        </p:nvSpPr>
        <p:spPr bwMode="auto">
          <a:xfrm>
            <a:off x="2465388" y="30480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63" name="computr2"/>
          <p:cNvSpPr>
            <a:spLocks noEditPoints="1" noChangeArrowheads="1"/>
          </p:cNvSpPr>
          <p:nvPr/>
        </p:nvSpPr>
        <p:spPr bwMode="auto">
          <a:xfrm>
            <a:off x="3074988" y="32766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64" name="computr2"/>
          <p:cNvSpPr>
            <a:spLocks noEditPoints="1" noChangeArrowheads="1"/>
          </p:cNvSpPr>
          <p:nvPr/>
        </p:nvSpPr>
        <p:spPr bwMode="auto">
          <a:xfrm>
            <a:off x="3455988" y="21336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65" name="computr2"/>
          <p:cNvSpPr>
            <a:spLocks noEditPoints="1" noChangeArrowheads="1"/>
          </p:cNvSpPr>
          <p:nvPr/>
        </p:nvSpPr>
        <p:spPr bwMode="auto">
          <a:xfrm>
            <a:off x="3760788" y="25146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66" name="computr2"/>
          <p:cNvSpPr>
            <a:spLocks noEditPoints="1" noChangeArrowheads="1"/>
          </p:cNvSpPr>
          <p:nvPr/>
        </p:nvSpPr>
        <p:spPr bwMode="auto">
          <a:xfrm>
            <a:off x="3684588" y="30480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67" name="Line 12"/>
          <p:cNvSpPr>
            <a:spLocks noChangeShapeType="1"/>
          </p:cNvSpPr>
          <p:nvPr/>
        </p:nvSpPr>
        <p:spPr bwMode="auto">
          <a:xfrm>
            <a:off x="3303588" y="2895600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68" name="Line 13"/>
          <p:cNvSpPr>
            <a:spLocks noChangeShapeType="1"/>
          </p:cNvSpPr>
          <p:nvPr/>
        </p:nvSpPr>
        <p:spPr bwMode="auto">
          <a:xfrm>
            <a:off x="2770188" y="2743200"/>
            <a:ext cx="304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69" name="Line 14"/>
          <p:cNvSpPr>
            <a:spLocks noChangeShapeType="1"/>
          </p:cNvSpPr>
          <p:nvPr/>
        </p:nvSpPr>
        <p:spPr bwMode="auto">
          <a:xfrm flipV="1">
            <a:off x="2770188" y="2895600"/>
            <a:ext cx="381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70" name="Line 15"/>
          <p:cNvSpPr>
            <a:spLocks noChangeShapeType="1"/>
          </p:cNvSpPr>
          <p:nvPr/>
        </p:nvSpPr>
        <p:spPr bwMode="auto">
          <a:xfrm>
            <a:off x="2922588" y="2286000"/>
            <a:ext cx="3048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71" name="Line 16"/>
          <p:cNvSpPr>
            <a:spLocks noChangeShapeType="1"/>
          </p:cNvSpPr>
          <p:nvPr/>
        </p:nvSpPr>
        <p:spPr bwMode="auto">
          <a:xfrm flipH="1">
            <a:off x="3379788" y="2438400"/>
            <a:ext cx="2286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72" name="computr2"/>
          <p:cNvSpPr>
            <a:spLocks noEditPoints="1" noChangeArrowheads="1"/>
          </p:cNvSpPr>
          <p:nvPr/>
        </p:nvSpPr>
        <p:spPr bwMode="auto">
          <a:xfrm>
            <a:off x="2770188" y="21336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73" name="Line 18"/>
          <p:cNvSpPr>
            <a:spLocks noChangeShapeType="1"/>
          </p:cNvSpPr>
          <p:nvPr/>
        </p:nvSpPr>
        <p:spPr bwMode="auto">
          <a:xfrm flipH="1">
            <a:off x="3455988" y="2667000"/>
            <a:ext cx="3810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74" name="Line 19"/>
          <p:cNvSpPr>
            <a:spLocks noChangeShapeType="1"/>
          </p:cNvSpPr>
          <p:nvPr/>
        </p:nvSpPr>
        <p:spPr bwMode="auto">
          <a:xfrm>
            <a:off x="5741988" y="4572000"/>
            <a:ext cx="304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75" name="modem"/>
          <p:cNvSpPr>
            <a:spLocks noEditPoints="1" noChangeArrowheads="1"/>
          </p:cNvSpPr>
          <p:nvPr/>
        </p:nvSpPr>
        <p:spPr bwMode="auto">
          <a:xfrm>
            <a:off x="5365751" y="4343400"/>
            <a:ext cx="371475" cy="228600"/>
          </a:xfrm>
          <a:custGeom>
            <a:avLst/>
            <a:gdLst>
              <a:gd name="T0" fmla="*/ 0 w 21600"/>
              <a:gd name="T1" fmla="*/ 2147483646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2147483646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00 w 21600"/>
              <a:gd name="T31" fmla="*/ 22400 h 21600"/>
              <a:gd name="T32" fmla="*/ 21200 w 21600"/>
              <a:gd name="T33" fmla="*/ 30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76" name="computr2"/>
          <p:cNvSpPr>
            <a:spLocks noEditPoints="1" noChangeArrowheads="1"/>
          </p:cNvSpPr>
          <p:nvPr/>
        </p:nvSpPr>
        <p:spPr bwMode="auto">
          <a:xfrm>
            <a:off x="4751388" y="41910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77" name="computr2"/>
          <p:cNvSpPr>
            <a:spLocks noEditPoints="1" noChangeArrowheads="1"/>
          </p:cNvSpPr>
          <p:nvPr/>
        </p:nvSpPr>
        <p:spPr bwMode="auto">
          <a:xfrm>
            <a:off x="4751388" y="47244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78" name="computr2"/>
          <p:cNvSpPr>
            <a:spLocks noEditPoints="1" noChangeArrowheads="1"/>
          </p:cNvSpPr>
          <p:nvPr/>
        </p:nvSpPr>
        <p:spPr bwMode="auto">
          <a:xfrm>
            <a:off x="5360988" y="49530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79" name="computr2"/>
          <p:cNvSpPr>
            <a:spLocks noEditPoints="1" noChangeArrowheads="1"/>
          </p:cNvSpPr>
          <p:nvPr/>
        </p:nvSpPr>
        <p:spPr bwMode="auto">
          <a:xfrm>
            <a:off x="6046788" y="41910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80" name="computr2"/>
          <p:cNvSpPr>
            <a:spLocks noEditPoints="1" noChangeArrowheads="1"/>
          </p:cNvSpPr>
          <p:nvPr/>
        </p:nvSpPr>
        <p:spPr bwMode="auto">
          <a:xfrm>
            <a:off x="5970588" y="47244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81" name="Line 26"/>
          <p:cNvSpPr>
            <a:spLocks noChangeShapeType="1"/>
          </p:cNvSpPr>
          <p:nvPr/>
        </p:nvSpPr>
        <p:spPr bwMode="auto">
          <a:xfrm>
            <a:off x="5589588" y="4572000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82" name="Line 27"/>
          <p:cNvSpPr>
            <a:spLocks noChangeShapeType="1"/>
          </p:cNvSpPr>
          <p:nvPr/>
        </p:nvSpPr>
        <p:spPr bwMode="auto">
          <a:xfrm>
            <a:off x="5056188" y="4419600"/>
            <a:ext cx="304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83" name="Line 28"/>
          <p:cNvSpPr>
            <a:spLocks noChangeShapeType="1"/>
          </p:cNvSpPr>
          <p:nvPr/>
        </p:nvSpPr>
        <p:spPr bwMode="auto">
          <a:xfrm flipV="1">
            <a:off x="5056188" y="4572000"/>
            <a:ext cx="381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84" name="Line 29"/>
          <p:cNvSpPr>
            <a:spLocks noChangeShapeType="1"/>
          </p:cNvSpPr>
          <p:nvPr/>
        </p:nvSpPr>
        <p:spPr bwMode="auto">
          <a:xfrm flipH="1">
            <a:off x="5589588" y="4038600"/>
            <a:ext cx="762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85" name="computr2"/>
          <p:cNvSpPr>
            <a:spLocks noEditPoints="1" noChangeArrowheads="1"/>
          </p:cNvSpPr>
          <p:nvPr/>
        </p:nvSpPr>
        <p:spPr bwMode="auto">
          <a:xfrm>
            <a:off x="5513388" y="38100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86" name="Line 31"/>
          <p:cNvSpPr>
            <a:spLocks noChangeShapeType="1"/>
          </p:cNvSpPr>
          <p:nvPr/>
        </p:nvSpPr>
        <p:spPr bwMode="auto">
          <a:xfrm flipH="1">
            <a:off x="5741988" y="4343400"/>
            <a:ext cx="3810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87" name="Line 32"/>
          <p:cNvSpPr>
            <a:spLocks noChangeShapeType="1"/>
          </p:cNvSpPr>
          <p:nvPr/>
        </p:nvSpPr>
        <p:spPr bwMode="auto">
          <a:xfrm>
            <a:off x="8866188" y="3200400"/>
            <a:ext cx="304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88" name="modem"/>
          <p:cNvSpPr>
            <a:spLocks noEditPoints="1" noChangeArrowheads="1"/>
          </p:cNvSpPr>
          <p:nvPr/>
        </p:nvSpPr>
        <p:spPr bwMode="auto">
          <a:xfrm>
            <a:off x="8489951" y="2971800"/>
            <a:ext cx="371475" cy="228600"/>
          </a:xfrm>
          <a:custGeom>
            <a:avLst/>
            <a:gdLst>
              <a:gd name="T0" fmla="*/ 0 w 21600"/>
              <a:gd name="T1" fmla="*/ 2147483646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2147483646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00 w 21600"/>
              <a:gd name="T31" fmla="*/ 22400 h 21600"/>
              <a:gd name="T32" fmla="*/ 21200 w 21600"/>
              <a:gd name="T33" fmla="*/ 30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89" name="computr2"/>
          <p:cNvSpPr>
            <a:spLocks noEditPoints="1" noChangeArrowheads="1"/>
          </p:cNvSpPr>
          <p:nvPr/>
        </p:nvSpPr>
        <p:spPr bwMode="auto">
          <a:xfrm>
            <a:off x="7875588" y="28194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90" name="computr2"/>
          <p:cNvSpPr>
            <a:spLocks noEditPoints="1" noChangeArrowheads="1"/>
          </p:cNvSpPr>
          <p:nvPr/>
        </p:nvSpPr>
        <p:spPr bwMode="auto">
          <a:xfrm>
            <a:off x="7875588" y="33528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91" name="computr2"/>
          <p:cNvSpPr>
            <a:spLocks noEditPoints="1" noChangeArrowheads="1"/>
          </p:cNvSpPr>
          <p:nvPr/>
        </p:nvSpPr>
        <p:spPr bwMode="auto">
          <a:xfrm>
            <a:off x="8485188" y="35814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92" name="computr2"/>
          <p:cNvSpPr>
            <a:spLocks noEditPoints="1" noChangeArrowheads="1"/>
          </p:cNvSpPr>
          <p:nvPr/>
        </p:nvSpPr>
        <p:spPr bwMode="auto">
          <a:xfrm>
            <a:off x="8866188" y="24384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93" name="computr2"/>
          <p:cNvSpPr>
            <a:spLocks noEditPoints="1" noChangeArrowheads="1"/>
          </p:cNvSpPr>
          <p:nvPr/>
        </p:nvSpPr>
        <p:spPr bwMode="auto">
          <a:xfrm>
            <a:off x="9170988" y="28194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94" name="computr2"/>
          <p:cNvSpPr>
            <a:spLocks noEditPoints="1" noChangeArrowheads="1"/>
          </p:cNvSpPr>
          <p:nvPr/>
        </p:nvSpPr>
        <p:spPr bwMode="auto">
          <a:xfrm>
            <a:off x="9094788" y="33528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95" name="Line 40"/>
          <p:cNvSpPr>
            <a:spLocks noChangeShapeType="1"/>
          </p:cNvSpPr>
          <p:nvPr/>
        </p:nvSpPr>
        <p:spPr bwMode="auto">
          <a:xfrm>
            <a:off x="8713788" y="3200400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96" name="Line 41"/>
          <p:cNvSpPr>
            <a:spLocks noChangeShapeType="1"/>
          </p:cNvSpPr>
          <p:nvPr/>
        </p:nvSpPr>
        <p:spPr bwMode="auto">
          <a:xfrm>
            <a:off x="8180388" y="3048000"/>
            <a:ext cx="304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97" name="Line 42"/>
          <p:cNvSpPr>
            <a:spLocks noChangeShapeType="1"/>
          </p:cNvSpPr>
          <p:nvPr/>
        </p:nvSpPr>
        <p:spPr bwMode="auto">
          <a:xfrm flipV="1">
            <a:off x="8180388" y="3200400"/>
            <a:ext cx="381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98" name="Line 43"/>
          <p:cNvSpPr>
            <a:spLocks noChangeShapeType="1"/>
          </p:cNvSpPr>
          <p:nvPr/>
        </p:nvSpPr>
        <p:spPr bwMode="auto">
          <a:xfrm>
            <a:off x="8332788" y="2590800"/>
            <a:ext cx="3048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99" name="Line 44"/>
          <p:cNvSpPr>
            <a:spLocks noChangeShapeType="1"/>
          </p:cNvSpPr>
          <p:nvPr/>
        </p:nvSpPr>
        <p:spPr bwMode="auto">
          <a:xfrm flipH="1">
            <a:off x="8789988" y="2743200"/>
            <a:ext cx="2286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500" name="computr2"/>
          <p:cNvSpPr>
            <a:spLocks noEditPoints="1" noChangeArrowheads="1"/>
          </p:cNvSpPr>
          <p:nvPr/>
        </p:nvSpPr>
        <p:spPr bwMode="auto">
          <a:xfrm>
            <a:off x="8180388" y="24384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501" name="Line 46"/>
          <p:cNvSpPr>
            <a:spLocks noChangeShapeType="1"/>
          </p:cNvSpPr>
          <p:nvPr/>
        </p:nvSpPr>
        <p:spPr bwMode="auto">
          <a:xfrm flipH="1">
            <a:off x="8866188" y="2971800"/>
            <a:ext cx="3810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502" name="Line 47"/>
          <p:cNvSpPr>
            <a:spLocks noChangeShapeType="1"/>
          </p:cNvSpPr>
          <p:nvPr/>
        </p:nvSpPr>
        <p:spPr bwMode="auto">
          <a:xfrm>
            <a:off x="4065588" y="3276600"/>
            <a:ext cx="152400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503" name="Line 48"/>
          <p:cNvSpPr>
            <a:spLocks noChangeShapeType="1"/>
          </p:cNvSpPr>
          <p:nvPr/>
        </p:nvSpPr>
        <p:spPr bwMode="auto">
          <a:xfrm flipV="1">
            <a:off x="5818188" y="3505200"/>
            <a:ext cx="205740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504" name="Line 49"/>
          <p:cNvSpPr>
            <a:spLocks noChangeShapeType="1"/>
          </p:cNvSpPr>
          <p:nvPr/>
        </p:nvSpPr>
        <p:spPr bwMode="auto">
          <a:xfrm>
            <a:off x="5881688" y="4048125"/>
            <a:ext cx="3200400" cy="1219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505" name="Text Box 50"/>
          <p:cNvSpPr txBox="1">
            <a:spLocks noChangeArrowheads="1"/>
          </p:cNvSpPr>
          <p:nvPr/>
        </p:nvSpPr>
        <p:spPr bwMode="auto">
          <a:xfrm>
            <a:off x="4656138" y="2133601"/>
            <a:ext cx="2728912" cy="4603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Times New Roman" panose="02020603050405020304" pitchFamily="18" charset="0"/>
              </a:rPr>
              <a:t>Routery</a:t>
            </a:r>
            <a:r>
              <a:rPr lang="cs-CZ" altLang="cs-CZ" sz="2400" dirty="0">
                <a:latin typeface="Times New Roman" panose="02020603050405020304" pitchFamily="18" charset="0"/>
              </a:rPr>
              <a:t> / směrovače</a:t>
            </a:r>
          </a:p>
        </p:txBody>
      </p:sp>
      <p:sp>
        <p:nvSpPr>
          <p:cNvPr id="19506" name="Line 51"/>
          <p:cNvSpPr>
            <a:spLocks noChangeShapeType="1"/>
          </p:cNvSpPr>
          <p:nvPr/>
        </p:nvSpPr>
        <p:spPr bwMode="auto">
          <a:xfrm flipH="1">
            <a:off x="3989388" y="2667000"/>
            <a:ext cx="838200" cy="457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507" name="Line 52"/>
          <p:cNvSpPr>
            <a:spLocks noChangeShapeType="1"/>
          </p:cNvSpPr>
          <p:nvPr/>
        </p:nvSpPr>
        <p:spPr bwMode="auto">
          <a:xfrm>
            <a:off x="7113588" y="2743200"/>
            <a:ext cx="76200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508" name="Line 53"/>
          <p:cNvSpPr>
            <a:spLocks noChangeShapeType="1"/>
          </p:cNvSpPr>
          <p:nvPr/>
        </p:nvSpPr>
        <p:spPr bwMode="auto">
          <a:xfrm flipH="1">
            <a:off x="5741988" y="2667000"/>
            <a:ext cx="152400" cy="990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509" name="Text Box 54"/>
          <p:cNvSpPr txBox="1">
            <a:spLocks noChangeArrowheads="1"/>
          </p:cNvSpPr>
          <p:nvPr/>
        </p:nvSpPr>
        <p:spPr bwMode="auto">
          <a:xfrm>
            <a:off x="6240464" y="5300663"/>
            <a:ext cx="5400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Internet</a:t>
            </a:r>
          </a:p>
        </p:txBody>
      </p:sp>
      <p:sp>
        <p:nvSpPr>
          <p:cNvPr id="19510" name="Text Box 58"/>
          <p:cNvSpPr txBox="1">
            <a:spLocks noChangeArrowheads="1"/>
          </p:cNvSpPr>
          <p:nvPr/>
        </p:nvSpPr>
        <p:spPr bwMode="auto">
          <a:xfrm>
            <a:off x="3792539" y="5300663"/>
            <a:ext cx="341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Intranet</a:t>
            </a:r>
          </a:p>
        </p:txBody>
      </p:sp>
      <p:sp>
        <p:nvSpPr>
          <p:cNvPr id="55" name="Text Box 50"/>
          <p:cNvSpPr txBox="1">
            <a:spLocks noChangeArrowheads="1"/>
          </p:cNvSpPr>
          <p:nvPr/>
        </p:nvSpPr>
        <p:spPr bwMode="auto">
          <a:xfrm>
            <a:off x="1787961" y="4550537"/>
            <a:ext cx="1039067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Times New Roman" panose="02020603050405020304" pitchFamily="18" charset="0"/>
              </a:rPr>
              <a:t>Switch</a:t>
            </a:r>
            <a:endParaRPr lang="cs-CZ" altLang="cs-CZ" sz="2400" dirty="0">
              <a:latin typeface="Times New Roman" panose="02020603050405020304" pitchFamily="18" charset="0"/>
            </a:endParaRPr>
          </a:p>
        </p:txBody>
      </p:sp>
      <p:sp>
        <p:nvSpPr>
          <p:cNvPr id="56" name="Line 53"/>
          <p:cNvSpPr>
            <a:spLocks noChangeShapeType="1"/>
          </p:cNvSpPr>
          <p:nvPr/>
        </p:nvSpPr>
        <p:spPr bwMode="auto">
          <a:xfrm flipV="1">
            <a:off x="2236787" y="2971800"/>
            <a:ext cx="985837" cy="1524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7" name="Line 53"/>
          <p:cNvSpPr>
            <a:spLocks noChangeShapeType="1"/>
          </p:cNvSpPr>
          <p:nvPr/>
        </p:nvSpPr>
        <p:spPr bwMode="auto">
          <a:xfrm flipV="1">
            <a:off x="2859089" y="4571999"/>
            <a:ext cx="2438400" cy="1952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6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Identifikace PC v síti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Identifikace síťové karty</a:t>
            </a:r>
          </a:p>
          <a:p>
            <a:pPr lvl="2">
              <a:lnSpc>
                <a:spcPct val="90000"/>
              </a:lnSpc>
            </a:pPr>
            <a:endParaRPr lang="en-US" altLang="cs-CZ" sz="1800" dirty="0"/>
          </a:p>
          <a:p>
            <a:pPr lvl="2">
              <a:lnSpc>
                <a:spcPct val="90000"/>
              </a:lnSpc>
            </a:pPr>
            <a:r>
              <a:rPr lang="cs-CZ" altLang="cs-CZ" sz="1800" dirty="0"/>
              <a:t>Celosvětově „jedinečná“ MAC adresa (fyzická adresa)</a:t>
            </a:r>
          </a:p>
          <a:p>
            <a:pPr lvl="2">
              <a:lnSpc>
                <a:spcPct val="90000"/>
              </a:lnSpc>
            </a:pPr>
            <a:r>
              <a:rPr lang="cs-CZ" altLang="cs-CZ" sz="1800" dirty="0"/>
              <a:t>00-0A-E4-C0-36-81</a:t>
            </a:r>
            <a:endParaRPr lang="en-US" altLang="cs-CZ" sz="1800" dirty="0"/>
          </a:p>
          <a:p>
            <a:pPr lvl="2">
              <a:lnSpc>
                <a:spcPct val="90000"/>
              </a:lnSpc>
            </a:pPr>
            <a:endParaRPr lang="cs-CZ" altLang="cs-CZ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IP adresa (obdoba IČO nebo telefonu)</a:t>
            </a:r>
          </a:p>
          <a:p>
            <a:pPr lvl="2">
              <a:lnSpc>
                <a:spcPct val="90000"/>
              </a:lnSpc>
            </a:pPr>
            <a:endParaRPr lang="en-US" altLang="cs-CZ" sz="1800" dirty="0"/>
          </a:p>
          <a:p>
            <a:pPr lvl="2">
              <a:lnSpc>
                <a:spcPct val="90000"/>
              </a:lnSpc>
            </a:pPr>
            <a:r>
              <a:rPr lang="cs-CZ" altLang="cs-CZ" sz="1800" dirty="0"/>
              <a:t>Celosvětově „jedinečné“</a:t>
            </a:r>
          </a:p>
          <a:p>
            <a:pPr lvl="2">
              <a:lnSpc>
                <a:spcPct val="90000"/>
              </a:lnSpc>
            </a:pPr>
            <a:r>
              <a:rPr lang="cs-CZ" altLang="cs-CZ" sz="1800" dirty="0"/>
              <a:t>147.251.14</a:t>
            </a:r>
            <a:r>
              <a:rPr lang="en-US" altLang="cs-CZ" sz="1800" dirty="0"/>
              <a:t>7</a:t>
            </a:r>
            <a:r>
              <a:rPr lang="cs-CZ" altLang="cs-CZ" sz="1800" dirty="0"/>
              <a:t>.</a:t>
            </a:r>
            <a:r>
              <a:rPr lang="en-US" altLang="cs-CZ" sz="1800" dirty="0"/>
              <a:t>76</a:t>
            </a:r>
          </a:p>
          <a:p>
            <a:pPr lvl="2">
              <a:lnSpc>
                <a:spcPct val="90000"/>
              </a:lnSpc>
            </a:pPr>
            <a:endParaRPr lang="cs-CZ" altLang="cs-CZ" sz="18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Internetové jméno (obdoba pošt. adresy) - URL </a:t>
            </a:r>
          </a:p>
          <a:p>
            <a:pPr lvl="2">
              <a:lnSpc>
                <a:spcPct val="90000"/>
              </a:lnSpc>
            </a:pPr>
            <a:endParaRPr lang="en-US" altLang="cs-CZ" sz="1800" dirty="0"/>
          </a:p>
          <a:p>
            <a:pPr lvl="2">
              <a:lnSpc>
                <a:spcPct val="90000"/>
              </a:lnSpc>
            </a:pPr>
            <a:r>
              <a:rPr lang="cs-CZ" altLang="cs-CZ" sz="1800" dirty="0"/>
              <a:t>Celosvětově jedinečné</a:t>
            </a:r>
          </a:p>
          <a:p>
            <a:pPr lvl="2">
              <a:lnSpc>
                <a:spcPct val="90000"/>
              </a:lnSpc>
            </a:pPr>
            <a:r>
              <a:rPr lang="cs-CZ" altLang="cs-CZ" sz="1800" dirty="0"/>
              <a:t>www.</a:t>
            </a:r>
            <a:r>
              <a:rPr lang="en-US" altLang="cs-CZ" sz="1800" dirty="0" err="1"/>
              <a:t>i</a:t>
            </a:r>
            <a:r>
              <a:rPr lang="cs-CZ" altLang="cs-CZ" sz="1800" dirty="0"/>
              <a:t>ba.muni.cz</a:t>
            </a:r>
          </a:p>
          <a:p>
            <a:pPr lvl="2" eaLnBrk="1" hangingPunct="1">
              <a:buFontTx/>
              <a:buNone/>
            </a:pPr>
            <a:endParaRPr lang="cs-CZ" altLang="cs-CZ" sz="20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72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IP adresa</a:t>
            </a:r>
          </a:p>
        </p:txBody>
      </p:sp>
      <p:sp>
        <p:nvSpPr>
          <p:cNvPr id="2253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79650" y="1341438"/>
            <a:ext cx="7772400" cy="4114800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400" dirty="0"/>
              <a:t>IPv4 x IPv6</a:t>
            </a:r>
            <a:endParaRPr lang="en-US" altLang="cs-CZ" sz="2400" dirty="0"/>
          </a:p>
          <a:p>
            <a:pPr eaLnBrk="1" hangingPunct="1">
              <a:buFontTx/>
              <a:buNone/>
            </a:pPr>
            <a:endParaRPr lang="cs-CZ" altLang="cs-CZ" sz="2400" dirty="0"/>
          </a:p>
          <a:p>
            <a:pPr eaLnBrk="1" hangingPunct="1"/>
            <a:r>
              <a:rPr lang="cs-CZ" altLang="cs-CZ" sz="2400" dirty="0"/>
              <a:t>IPv4: 32b = 2</a:t>
            </a:r>
            <a:r>
              <a:rPr lang="cs-CZ" altLang="cs-CZ" sz="2400" baseline="30000" dirty="0"/>
              <a:t>32</a:t>
            </a:r>
            <a:r>
              <a:rPr lang="en-US" altLang="cs-CZ" sz="2400" dirty="0"/>
              <a:t> </a:t>
            </a:r>
            <a:r>
              <a:rPr lang="cs-CZ" altLang="cs-CZ" sz="2400" dirty="0"/>
              <a:t>IP </a:t>
            </a:r>
            <a:r>
              <a:rPr lang="en-US" altLang="cs-CZ" sz="2400" dirty="0" err="1"/>
              <a:t>adres</a:t>
            </a:r>
            <a:r>
              <a:rPr lang="en-US" altLang="cs-CZ" sz="2400" dirty="0"/>
              <a:t> </a:t>
            </a:r>
            <a:r>
              <a:rPr lang="cs-CZ" altLang="cs-CZ" sz="2400" dirty="0"/>
              <a:t>=</a:t>
            </a:r>
            <a:r>
              <a:rPr lang="en-US" altLang="cs-CZ" sz="2400" dirty="0"/>
              <a:t>&gt; cca 4</a:t>
            </a:r>
            <a:r>
              <a:rPr lang="cs-CZ" altLang="cs-CZ" sz="2400" dirty="0"/>
              <a:t> * 10</a:t>
            </a:r>
            <a:r>
              <a:rPr lang="cs-CZ" altLang="cs-CZ" sz="2400" baseline="30000" dirty="0"/>
              <a:t>9</a:t>
            </a:r>
            <a:r>
              <a:rPr lang="en-US" altLang="cs-CZ" sz="2400" dirty="0"/>
              <a:t> </a:t>
            </a:r>
            <a:r>
              <a:rPr lang="en-US" altLang="cs-CZ" sz="2400" dirty="0" err="1"/>
              <a:t>adres</a:t>
            </a:r>
            <a:r>
              <a:rPr lang="en-US" altLang="cs-CZ" sz="2400" dirty="0"/>
              <a:t> </a:t>
            </a:r>
            <a:endParaRPr lang="cs-CZ" altLang="cs-CZ" sz="2400" dirty="0"/>
          </a:p>
          <a:p>
            <a:pPr eaLnBrk="1" hangingPunct="1"/>
            <a:r>
              <a:rPr lang="en-US" altLang="cs-CZ" sz="2400" dirty="0"/>
              <a:t>IPv6</a:t>
            </a:r>
            <a:r>
              <a:rPr lang="cs-CZ" altLang="cs-CZ" sz="2400" dirty="0"/>
              <a:t>: </a:t>
            </a:r>
            <a:r>
              <a:rPr lang="en-US" altLang="cs-CZ" sz="2400" dirty="0"/>
              <a:t> </a:t>
            </a:r>
            <a:r>
              <a:rPr lang="cs-CZ" altLang="cs-CZ" sz="2400" dirty="0"/>
              <a:t>postupně zaváděna </a:t>
            </a:r>
            <a:r>
              <a:rPr lang="en-US" altLang="cs-CZ" sz="2400" dirty="0"/>
              <a:t>128b</a:t>
            </a:r>
            <a:r>
              <a:rPr lang="cs-CZ" altLang="cs-CZ" sz="2400" dirty="0"/>
              <a:t> =&gt; 3,4 * 10</a:t>
            </a:r>
            <a:r>
              <a:rPr lang="cs-CZ" altLang="cs-CZ" sz="2400" baseline="30000" dirty="0"/>
              <a:t>38 </a:t>
            </a:r>
            <a:r>
              <a:rPr lang="cs-CZ" altLang="cs-CZ" sz="2400" dirty="0"/>
              <a:t>adres</a:t>
            </a:r>
          </a:p>
          <a:p>
            <a:pPr eaLnBrk="1" hangingPunct="1"/>
            <a:endParaRPr lang="cs-CZ" altLang="cs-CZ" sz="2400" dirty="0"/>
          </a:p>
        </p:txBody>
      </p:sp>
      <p:sp>
        <p:nvSpPr>
          <p:cNvPr id="22539" name="Text Box 13"/>
          <p:cNvSpPr txBox="1">
            <a:spLocks noChangeArrowheads="1"/>
          </p:cNvSpPr>
          <p:nvPr/>
        </p:nvSpPr>
        <p:spPr bwMode="auto">
          <a:xfrm>
            <a:off x="4336988" y="3886200"/>
            <a:ext cx="3095625" cy="157003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Times New Roman" panose="02020603050405020304" pitchFamily="18" charset="0"/>
              </a:rPr>
              <a:t>Stejn</a:t>
            </a:r>
            <a:r>
              <a:rPr lang="cs-CZ" altLang="cs-CZ" sz="2400">
                <a:latin typeface="Times New Roman" panose="02020603050405020304" pitchFamily="18" charset="0"/>
              </a:rPr>
              <a:t>ý počítač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přenesený do jiné sítě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má zpravidla jinou IP adresu!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65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IP adresa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altLang="cs-CZ" sz="2400" dirty="0" err="1"/>
              <a:t>Pevn</a:t>
            </a:r>
            <a:r>
              <a:rPr lang="cs-CZ" altLang="cs-CZ" sz="2400" dirty="0"/>
              <a:t>á x dynamická IP adresa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cs-CZ" altLang="cs-CZ" sz="2400" dirty="0"/>
              <a:t>Veřejná x neveřejná IP adresa</a:t>
            </a:r>
            <a:endParaRPr lang="en-US" altLang="cs-CZ" sz="2400" dirty="0"/>
          </a:p>
          <a:p>
            <a:pPr>
              <a:lnSpc>
                <a:spcPct val="80000"/>
              </a:lnSpc>
              <a:spcAft>
                <a:spcPts val="600"/>
              </a:spcAft>
            </a:pPr>
            <a:endParaRPr lang="cs-CZ" altLang="cs-CZ" sz="2400" dirty="0"/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cs-CZ" altLang="cs-CZ" dirty="0"/>
              <a:t>Neveřejná IP není celosvětově unikátní – pouze v rámci lokální podsítě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cs-CZ" altLang="cs-CZ" dirty="0"/>
              <a:t>Neveřejné adresy nemívají přiřazené internetové jméno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cs-CZ" altLang="cs-CZ" dirty="0"/>
              <a:t>Dynamická + neveřejná IP – typický konzument služeb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cs-CZ" altLang="cs-CZ" dirty="0"/>
              <a:t>Pevná + veřejná IP – typický poskytovatel služeb</a:t>
            </a:r>
            <a:endParaRPr lang="en-US" altLang="cs-CZ" dirty="0"/>
          </a:p>
          <a:p>
            <a:pPr lvl="1" eaLnBrk="1" hangingPunct="1">
              <a:lnSpc>
                <a:spcPct val="80000"/>
              </a:lnSpc>
            </a:pPr>
            <a:endParaRPr lang="cs-CZ" altLang="cs-CZ" sz="1800" dirty="0"/>
          </a:p>
          <a:p>
            <a:pPr lvl="1" eaLnBrk="1" hangingPunct="1">
              <a:lnSpc>
                <a:spcPct val="80000"/>
              </a:lnSpc>
            </a:pPr>
            <a:endParaRPr lang="en-US" altLang="cs-CZ" sz="1800" dirty="0"/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cs-CZ" altLang="cs-CZ" b="1" dirty="0">
                <a:hlinkClick r:id="rId4"/>
              </a:rPr>
              <a:t>http://www.ip-adress.com/</a:t>
            </a:r>
            <a:endParaRPr lang="en-US" altLang="cs-CZ" b="1" dirty="0"/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cs-CZ" b="1" dirty="0"/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cs-CZ" b="1" dirty="0" err="1"/>
              <a:t>cmd</a:t>
            </a:r>
            <a:r>
              <a:rPr lang="en-US" altLang="cs-CZ" b="1" dirty="0"/>
              <a:t> - ipconfig</a:t>
            </a:r>
            <a:endParaRPr lang="cs-CZ" altLang="cs-CZ" b="1" dirty="0"/>
          </a:p>
          <a:p>
            <a:pPr marL="72000" indent="0" eaLnBrk="1" hangingPunct="1">
              <a:lnSpc>
                <a:spcPct val="80000"/>
              </a:lnSpc>
              <a:buNone/>
            </a:pPr>
            <a:endParaRPr lang="cs-CZ" altLang="cs-CZ" sz="20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16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005E0F50-F034-4396-9718-7A2E1C1AA0EA}" vid="{CF82AC33-408C-4137-8D98-696884AEF14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Prezentace-MED-CZ-v8</Template>
  <TotalTime>3344</TotalTime>
  <Words>1092</Words>
  <Application>Microsoft Office PowerPoint</Application>
  <PresentationFormat>Širokoúhlá obrazovka</PresentationFormat>
  <Paragraphs>301</Paragraphs>
  <Slides>22</Slides>
  <Notes>2</Notes>
  <HiddenSlides>0</HiddenSlides>
  <MMClips>22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30" baseType="lpstr">
      <vt:lpstr>Arial</vt:lpstr>
      <vt:lpstr>Century Schoolbook</vt:lpstr>
      <vt:lpstr>inherit</vt:lpstr>
      <vt:lpstr>OpenSans-Bold</vt:lpstr>
      <vt:lpstr>Tahoma</vt:lpstr>
      <vt:lpstr>Times New Roman</vt:lpstr>
      <vt:lpstr>Wingdings</vt:lpstr>
      <vt:lpstr>Prezentace_MU_CZ</vt:lpstr>
      <vt:lpstr>Uživatel počítačové sítě</vt:lpstr>
      <vt:lpstr>Organizace kurzu</vt:lpstr>
      <vt:lpstr>Osnova</vt:lpstr>
      <vt:lpstr>Data a jejich objem</vt:lpstr>
      <vt:lpstr>Počítačová síť</vt:lpstr>
      <vt:lpstr>Propojení lokálních sítí</vt:lpstr>
      <vt:lpstr>Identifikace PC v síti</vt:lpstr>
      <vt:lpstr>IP adresa</vt:lpstr>
      <vt:lpstr>IP adresa</vt:lpstr>
      <vt:lpstr>Neveřejné IP adresy 192.168.*.*</vt:lpstr>
      <vt:lpstr>Fyzické připojení PC do sítě</vt:lpstr>
      <vt:lpstr>Kabelová televize</vt:lpstr>
      <vt:lpstr>Rychlost připojení v pevných optických sítích</vt:lpstr>
      <vt:lpstr>Telefonní linka</vt:lpstr>
      <vt:lpstr>xDSL připojení - rychlost</vt:lpstr>
      <vt:lpstr>WiFi-připojení</vt:lpstr>
      <vt:lpstr>Wi-Fi připojení - rychlost</vt:lpstr>
      <vt:lpstr>Mobilní připojení</vt:lpstr>
      <vt:lpstr>Mobilní připojení - rychlost</vt:lpstr>
      <vt:lpstr>Rychlost připojení přes GSM</vt:lpstr>
      <vt:lpstr>Pokrytí LTE, 5G</vt:lpstr>
      <vt:lpstr>Výběr připojení k internetu</vt:lpstr>
    </vt:vector>
  </TitlesOfParts>
  <Company>IBA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gregor</dc:creator>
  <cp:lastModifiedBy>Daniel Klimes</cp:lastModifiedBy>
  <cp:revision>106</cp:revision>
  <cp:lastPrinted>1601-01-01T00:00:00Z</cp:lastPrinted>
  <dcterms:created xsi:type="dcterms:W3CDTF">2018-11-22T13:20:01Z</dcterms:created>
  <dcterms:modified xsi:type="dcterms:W3CDTF">2022-04-01T11:50:14Z</dcterms:modified>
</cp:coreProperties>
</file>