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411" r:id="rId3"/>
    <p:sldId id="389" r:id="rId4"/>
    <p:sldId id="325" r:id="rId5"/>
    <p:sldId id="326" r:id="rId6"/>
    <p:sldId id="327" r:id="rId7"/>
    <p:sldId id="328" r:id="rId8"/>
    <p:sldId id="330" r:id="rId9"/>
    <p:sldId id="331" r:id="rId10"/>
    <p:sldId id="332" r:id="rId11"/>
    <p:sldId id="385" r:id="rId12"/>
    <p:sldId id="334" r:id="rId13"/>
    <p:sldId id="335" r:id="rId14"/>
    <p:sldId id="386" r:id="rId15"/>
    <p:sldId id="339" r:id="rId16"/>
    <p:sldId id="340" r:id="rId17"/>
    <p:sldId id="412" r:id="rId18"/>
    <p:sldId id="404" r:id="rId19"/>
    <p:sldId id="402" r:id="rId20"/>
    <p:sldId id="405" r:id="rId21"/>
    <p:sldId id="413" r:id="rId22"/>
    <p:sldId id="406" r:id="rId23"/>
    <p:sldId id="390" r:id="rId24"/>
    <p:sldId id="341" r:id="rId25"/>
    <p:sldId id="391" r:id="rId26"/>
    <p:sldId id="399" r:id="rId27"/>
    <p:sldId id="401" r:id="rId28"/>
    <p:sldId id="415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knihy.nic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</a:t>
            </a:r>
            <a: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sítě</a:t>
            </a:r>
            <a:b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"/>
    </mc:Choice>
    <mc:Fallback xmlns="">
      <p:transition spd="slow" advTm="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13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</a:t>
            </a:r>
            <a:r>
              <a:rPr lang="cs-CZ" sz="2000" dirty="0" smtClean="0"/>
              <a:t>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</a:t>
            </a:r>
            <a:r>
              <a:rPr lang="cs-CZ" sz="2000" dirty="0" smtClean="0"/>
              <a:t>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0"/>
    </mc:Choice>
    <mc:Fallback xmlns="">
      <p:transition spd="slow" advTm="4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</a:t>
            </a:r>
            <a:r>
              <a:rPr lang="cs-CZ" altLang="cs-CZ" sz="2000" dirty="0" smtClean="0"/>
              <a:t>akreditované společnosti</a:t>
            </a:r>
            <a:r>
              <a:rPr lang="en-US" altLang="cs-CZ" sz="2000" dirty="0" smtClean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</a:t>
            </a:r>
            <a:r>
              <a:rPr lang="cs-CZ" altLang="cs-CZ" sz="2000" dirty="0" smtClean="0">
                <a:hlinkClick r:id="rId4"/>
              </a:rPr>
              <a:t>pki.cesnet.cz/cs/tcs-personal.html</a:t>
            </a:r>
            <a:endParaRPr lang="cs-CZ" altLang="cs-CZ" sz="2000" dirty="0" smtClean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7"/>
    </mc:Choice>
    <mc:Fallback xmlns="">
      <p:transition spd="slow" advTm="8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 smtClean="0"/>
              <a:t>elektronická</a:t>
            </a:r>
            <a:r>
              <a:rPr lang="cs-CZ" sz="2000" dirty="0"/>
              <a:t>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14"/>
    </mc:Choice>
    <mc:Fallback xmlns="">
      <p:transition spd="slow" advTm="25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70"/>
    </mc:Choice>
    <mc:Fallback xmlns="">
      <p:transition spd="slow" advTm="17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4"/>
    </mc:Choice>
    <mc:Fallback xmlns="">
      <p:transition spd="slow" advTm="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odkazy</a:t>
            </a:r>
            <a:endParaRPr lang="cs-CZ" altLang="cs-CZ"/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Kniha Báječný svět elektronického podpisu (zdarma)</a:t>
            </a:r>
            <a:br>
              <a:rPr lang="cs-CZ" altLang="cs-CZ" smtClean="0"/>
            </a:br>
            <a:r>
              <a:rPr lang="cs-CZ" altLang="cs-CZ" smtClean="0">
                <a:hlinkClick r:id="rId4"/>
              </a:rPr>
              <a:t>http://knihy.nic.cz/</a:t>
            </a:r>
            <a:r>
              <a:rPr lang="cs-CZ" altLang="cs-CZ" smtClean="0"/>
              <a:t> (pdf)</a:t>
            </a:r>
          </a:p>
          <a:p>
            <a:r>
              <a:rPr lang="cs-CZ" altLang="cs-CZ" smtClean="0"/>
              <a:t>https://www.lupa.cz/n/elektronicky-podpis/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"/>
    </mc:Choice>
    <mc:Fallback xmlns="">
      <p:transition spd="slow" advTm="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72" y="4904227"/>
            <a:ext cx="2331334" cy="78399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564136" y="4150983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24"/>
    </mc:Choice>
    <mc:Fallback xmlns="">
      <p:transition spd="slow" advTm="12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</a:t>
            </a:r>
            <a:r>
              <a:rPr lang="cs-CZ" dirty="0" err="1" smtClean="0"/>
              <a:t>ízká</a:t>
            </a:r>
            <a:r>
              <a:rPr lang="cs-CZ" dirty="0" smtClean="0"/>
              <a:t> (</a:t>
            </a:r>
            <a:r>
              <a:rPr lang="cs-CZ" dirty="0" err="1" smtClean="0"/>
              <a:t>Low</a:t>
            </a:r>
            <a:r>
              <a:rPr lang="cs-CZ" dirty="0" smtClean="0"/>
              <a:t>) </a:t>
            </a:r>
            <a:r>
              <a:rPr lang="cs-CZ" dirty="0"/>
              <a:t>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 smtClean="0"/>
              <a:t>Značná (</a:t>
            </a:r>
            <a:r>
              <a:rPr lang="en-US" dirty="0" smtClean="0"/>
              <a:t>S</a:t>
            </a:r>
            <a:r>
              <a:rPr lang="cs-CZ" dirty="0" err="1" smtClean="0"/>
              <a:t>ubstantional</a:t>
            </a:r>
            <a:r>
              <a:rPr lang="cs-CZ" dirty="0" smtClean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 smtClean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 smtClean="0"/>
              <a:t>Vysoká (</a:t>
            </a:r>
            <a:r>
              <a:rPr lang="cs-CZ" dirty="0" err="1" smtClean="0"/>
              <a:t>High</a:t>
            </a:r>
            <a:r>
              <a:rPr lang="cs-CZ" dirty="0" smtClean="0"/>
              <a:t>) </a:t>
            </a:r>
            <a:r>
              <a:rPr lang="cs-CZ" dirty="0"/>
              <a:t>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9"/>
    </mc:Choice>
    <mc:Fallback xmlns="">
      <p:transition spd="slow" advTm="8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 smtClean="0">
                <a:solidFill>
                  <a:schemeClr val="accent2"/>
                </a:solidFill>
              </a:rPr>
              <a:t>Šifrování, elektronický podpis, elektronická identita a její prokazování</a:t>
            </a:r>
            <a:endParaRPr lang="cs-CZ" altLang="cs-CZ" sz="1400" b="1" dirty="0">
              <a:solidFill>
                <a:schemeClr val="accent2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</a:t>
            </a:r>
            <a:r>
              <a:rPr lang="cs-CZ" sz="1400" b="1" dirty="0" smtClean="0">
                <a:solidFill>
                  <a:srgbClr val="FF0000"/>
                </a:solidFill>
              </a:rPr>
              <a:t>E-</a:t>
            </a:r>
            <a:r>
              <a:rPr lang="cs-CZ" sz="1400" b="1" dirty="0" err="1" smtClean="0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33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1" y="4302622"/>
            <a:ext cx="2331334" cy="7839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9"/>
    </mc:Choice>
    <mc:Fallback xmlns="">
      <p:transition spd="slow" advTm="9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12"/>
    </mc:Choice>
    <mc:Fallback xmlns="">
      <p:transition spd="slow" advTm="1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</a:t>
            </a:r>
            <a:r>
              <a:rPr lang="cs-CZ" sz="2000" b="1" dirty="0" smtClean="0"/>
              <a:t>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Mobilní klíč </a:t>
            </a:r>
            <a:r>
              <a:rPr lang="cs-CZ" sz="2000" b="1" dirty="0" err="1" smtClean="0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Bankovní 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 smtClean="0"/>
              <a:t>MojeID</a:t>
            </a:r>
            <a:endParaRPr lang="cs-CZ" sz="2000" b="1" dirty="0" smtClean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…</a:t>
            </a:r>
            <a:endParaRPr lang="cs-CZ"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08" y="1162615"/>
            <a:ext cx="4702722" cy="465448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NIA</a:t>
            </a:r>
          </a:p>
          <a:p>
            <a:r>
              <a:rPr lang="cs-CZ" dirty="0" smtClean="0"/>
              <a:t>Datové </a:t>
            </a:r>
            <a:r>
              <a:rPr lang="cs-CZ" dirty="0"/>
              <a:t>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/>
              <a:t>Portál občana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3"/>
    </mc:Choice>
    <mc:Fallback xmlns="">
      <p:transition spd="slow" advTm="1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 smtClean="0"/>
              <a:t>V </a:t>
            </a:r>
            <a:r>
              <a:rPr lang="cs-CZ" altLang="cs-CZ" sz="2000" dirty="0"/>
              <a:t>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 smtClean="0"/>
              <a:t>Komunikace </a:t>
            </a:r>
            <a:r>
              <a:rPr lang="cs-CZ" altLang="cs-CZ" sz="2000" dirty="0"/>
              <a:t>mimo orgány státní moci je zpoplatněna</a:t>
            </a:r>
          </a:p>
          <a:p>
            <a:r>
              <a:rPr lang="cs-CZ" altLang="cs-CZ" sz="2000" dirty="0"/>
              <a:t>Zřízení na poště, jednoduchý formulář a </a:t>
            </a:r>
            <a:r>
              <a:rPr lang="cs-CZ" altLang="cs-CZ" sz="2000" dirty="0" smtClean="0"/>
              <a:t>OP</a:t>
            </a:r>
          </a:p>
          <a:p>
            <a:pPr lvl="1"/>
            <a:r>
              <a:rPr lang="cs-CZ" altLang="cs-CZ" sz="1200" dirty="0" smtClean="0"/>
              <a:t>Fyzická soba</a:t>
            </a:r>
          </a:p>
          <a:p>
            <a:pPr lvl="1"/>
            <a:r>
              <a:rPr lang="cs-CZ" altLang="cs-CZ" sz="1200" dirty="0" smtClean="0"/>
              <a:t>Fyzická osoba – podnikatel</a:t>
            </a:r>
          </a:p>
          <a:p>
            <a:pPr lvl="1"/>
            <a:r>
              <a:rPr lang="cs-CZ" altLang="cs-CZ" sz="1200" dirty="0" smtClean="0"/>
              <a:t>Právnická osoba</a:t>
            </a:r>
            <a:endParaRPr lang="cs-CZ" altLang="cs-CZ" sz="12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17"/>
    </mc:Choice>
    <mc:Fallback xmlns="">
      <p:transition spd="slow" advTm="15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 smtClean="0"/>
          </a:p>
          <a:p>
            <a:r>
              <a:rPr lang="en-US" sz="2400" dirty="0" err="1" smtClean="0"/>
              <a:t>Agendy</a:t>
            </a:r>
            <a:r>
              <a:rPr lang="en-US" sz="2400" dirty="0" smtClean="0"/>
              <a:t> </a:t>
            </a:r>
            <a:r>
              <a:rPr lang="en-US" sz="2400" dirty="0" err="1" smtClean="0"/>
              <a:t>st</a:t>
            </a:r>
            <a:r>
              <a:rPr lang="cs-CZ" sz="2400" dirty="0" err="1" smtClean="0"/>
              <a:t>átní</a:t>
            </a:r>
            <a:r>
              <a:rPr lang="cs-CZ" sz="2400" dirty="0" smtClean="0"/>
              <a:t> správy</a:t>
            </a:r>
            <a:endParaRPr lang="cs-CZ" sz="2400" dirty="0"/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90"/>
    </mc:Choice>
    <mc:Fallback xmlns="">
      <p:transition spd="slow" advTm="23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93"/>
    </mc:Choice>
    <mc:Fallback xmlns="">
      <p:transition spd="slow" advTm="15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</a:t>
            </a:r>
            <a:r>
              <a:rPr lang="cs-CZ" dirty="0" smtClean="0"/>
              <a:t>NIA (např. </a:t>
            </a:r>
            <a:r>
              <a:rPr lang="cs-CZ" dirty="0" err="1" smtClean="0"/>
              <a:t>eOP</a:t>
            </a:r>
            <a:r>
              <a:rPr lang="cs-CZ" dirty="0" smtClean="0"/>
              <a:t>) </a:t>
            </a:r>
            <a:r>
              <a:rPr lang="cs-CZ" dirty="0"/>
              <a:t>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 smtClean="0"/>
              <a:t>e-Recept</a:t>
            </a:r>
          </a:p>
          <a:p>
            <a:r>
              <a:rPr lang="cs-CZ" dirty="0"/>
              <a:t>Sdílená zdravotnická dokumentace </a:t>
            </a:r>
          </a:p>
          <a:p>
            <a:pPr lvl="1"/>
            <a:r>
              <a:rPr lang="cs-CZ" dirty="0"/>
              <a:t>NIX-ZD (</a:t>
            </a:r>
            <a:r>
              <a:rPr lang="cs-CZ" dirty="0" smtClean="0"/>
              <a:t>Vysočina)</a:t>
            </a: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1"/>
    </mc:Choice>
    <mc:Fallback xmlns="">
      <p:transition spd="slow" advTm="6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NIXZD</a:t>
            </a:r>
            <a:r>
              <a:rPr lang="cs-CZ" dirty="0" smtClean="0"/>
              <a:t> - </a:t>
            </a:r>
            <a:r>
              <a:rPr lang="cs-CZ" dirty="0"/>
              <a:t>Sdílená zdravotnická dokumentace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Dostupn</a:t>
            </a:r>
            <a:r>
              <a:rPr lang="cs-CZ" dirty="0" smtClean="0"/>
              <a:t>é na portálu občana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96" y="2249027"/>
            <a:ext cx="5536654" cy="39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4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"/>
    </mc:Choice>
    <mc:Fallback xmlns=""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78"/>
    </mc:Choice>
    <mc:Fallback xmlns="">
      <p:transition spd="slow" advTm="10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44"/>
    </mc:Choice>
    <mc:Fallback xmlns="">
      <p:transition spd="slow" advTm="14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0"/>
    </mc:Choice>
    <mc:Fallback xmlns="">
      <p:transition spd="slow" advTm="5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65"/>
    </mc:Choice>
    <mc:Fallback xmlns="">
      <p:transition spd="slow" advTm="10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14"/>
    </mc:Choice>
    <mc:Fallback xmlns="">
      <p:transition spd="slow" advTm="9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8"/>
    </mc:Choice>
    <mc:Fallback xmlns="">
      <p:transition spd="slow" advTm="8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3509</TotalTime>
  <Words>1170</Words>
  <Application>Microsoft Office PowerPoint</Application>
  <PresentationFormat>Širokoúhlá obrazovka</PresentationFormat>
  <Paragraphs>246</Paragraphs>
  <Slides>28</Slides>
  <Notes>1</Notes>
  <HiddenSlides>0</HiddenSlides>
  <MMClips>27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Prezentace aplikace PowerPoint</vt:lpstr>
      <vt:lpstr>Prezentace aplikace PowerPoint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Prezentace aplikace PowerPoint</vt:lpstr>
      <vt:lpstr>Bezpečnostní úroveň prokázání elektronické identity</vt:lpstr>
      <vt:lpstr>Prezentace aplikace PowerPoint</vt:lpstr>
      <vt:lpstr>Prezentace aplikace PowerPoint</vt:lpstr>
      <vt:lpstr>Prezentace aplikace PowerPoint</vt:lpstr>
      <vt:lpstr>Český E-government</vt:lpstr>
      <vt:lpstr>Datové schránky</vt:lpstr>
      <vt:lpstr>Základní registry</vt:lpstr>
      <vt:lpstr>Elektronický občanský průkaz</vt:lpstr>
      <vt:lpstr>Portál občana</vt:lpstr>
      <vt:lpstr>NIXZD - Sdílená zdravotnická dokumentace  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105</cp:revision>
  <cp:lastPrinted>1601-01-01T00:00:00Z</cp:lastPrinted>
  <dcterms:created xsi:type="dcterms:W3CDTF">2018-11-22T13:20:01Z</dcterms:created>
  <dcterms:modified xsi:type="dcterms:W3CDTF">2022-04-01T11:18:34Z</dcterms:modified>
</cp:coreProperties>
</file>