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5"/>
  </p:notesMasterIdLst>
  <p:sldIdLst>
    <p:sldId id="256" r:id="rId2"/>
    <p:sldId id="394" r:id="rId3"/>
    <p:sldId id="395" r:id="rId4"/>
    <p:sldId id="391" r:id="rId5"/>
    <p:sldId id="392" r:id="rId6"/>
    <p:sldId id="393" r:id="rId7"/>
    <p:sldId id="618" r:id="rId8"/>
    <p:sldId id="257" r:id="rId9"/>
    <p:sldId id="258" r:id="rId10"/>
    <p:sldId id="259" r:id="rId11"/>
    <p:sldId id="615" r:id="rId12"/>
    <p:sldId id="616" r:id="rId13"/>
    <p:sldId id="617" r:id="rId14"/>
    <p:sldId id="260" r:id="rId15"/>
    <p:sldId id="261" r:id="rId16"/>
    <p:sldId id="262" r:id="rId17"/>
    <p:sldId id="345" r:id="rId18"/>
    <p:sldId id="521" r:id="rId19"/>
    <p:sldId id="522" r:id="rId20"/>
    <p:sldId id="523" r:id="rId21"/>
    <p:sldId id="270" r:id="rId22"/>
    <p:sldId id="390" r:id="rId23"/>
    <p:sldId id="271" r:id="rId24"/>
    <p:sldId id="346" r:id="rId25"/>
    <p:sldId id="347" r:id="rId26"/>
    <p:sldId id="524" r:id="rId27"/>
    <p:sldId id="527" r:id="rId28"/>
    <p:sldId id="528" r:id="rId29"/>
    <p:sldId id="535" r:id="rId30"/>
    <p:sldId id="531" r:id="rId31"/>
    <p:sldId id="536" r:id="rId32"/>
    <p:sldId id="532" r:id="rId33"/>
    <p:sldId id="533" r:id="rId34"/>
    <p:sldId id="277" r:id="rId35"/>
    <p:sldId id="276" r:id="rId36"/>
    <p:sldId id="274" r:id="rId37"/>
    <p:sldId id="275" r:id="rId38"/>
    <p:sldId id="278" r:id="rId39"/>
    <p:sldId id="348" r:id="rId40"/>
    <p:sldId id="269" r:id="rId41"/>
    <p:sldId id="280" r:id="rId42"/>
    <p:sldId id="354" r:id="rId43"/>
    <p:sldId id="349" r:id="rId44"/>
    <p:sldId id="281" r:id="rId45"/>
    <p:sldId id="537" r:id="rId46"/>
    <p:sldId id="496" r:id="rId47"/>
    <p:sldId id="500" r:id="rId48"/>
    <p:sldId id="509" r:id="rId49"/>
    <p:sldId id="501" r:id="rId50"/>
    <p:sldId id="502" r:id="rId51"/>
    <p:sldId id="538" r:id="rId52"/>
    <p:sldId id="507" r:id="rId53"/>
    <p:sldId id="282" r:id="rId54"/>
    <p:sldId id="283" r:id="rId55"/>
    <p:sldId id="486" r:id="rId56"/>
    <p:sldId id="487" r:id="rId57"/>
    <p:sldId id="488" r:id="rId58"/>
    <p:sldId id="489" r:id="rId59"/>
    <p:sldId id="490" r:id="rId60"/>
    <p:sldId id="284" r:id="rId61"/>
    <p:sldId id="285" r:id="rId62"/>
    <p:sldId id="539" r:id="rId63"/>
    <p:sldId id="540" r:id="rId64"/>
    <p:sldId id="541" r:id="rId65"/>
    <p:sldId id="542" r:id="rId66"/>
    <p:sldId id="543" r:id="rId67"/>
    <p:sldId id="544" r:id="rId68"/>
    <p:sldId id="545" r:id="rId69"/>
    <p:sldId id="547" r:id="rId70"/>
    <p:sldId id="548" r:id="rId71"/>
    <p:sldId id="549" r:id="rId72"/>
    <p:sldId id="550" r:id="rId73"/>
    <p:sldId id="551" r:id="rId74"/>
    <p:sldId id="552" r:id="rId75"/>
    <p:sldId id="553" r:id="rId76"/>
    <p:sldId id="554" r:id="rId77"/>
    <p:sldId id="555" r:id="rId78"/>
    <p:sldId id="556" r:id="rId79"/>
    <p:sldId id="264" r:id="rId80"/>
    <p:sldId id="557" r:id="rId81"/>
    <p:sldId id="558" r:id="rId82"/>
    <p:sldId id="559" r:id="rId83"/>
    <p:sldId id="560" r:id="rId84"/>
    <p:sldId id="561" r:id="rId85"/>
    <p:sldId id="562" r:id="rId86"/>
    <p:sldId id="563" r:id="rId87"/>
    <p:sldId id="565" r:id="rId88"/>
    <p:sldId id="351" r:id="rId89"/>
    <p:sldId id="353" r:id="rId90"/>
    <p:sldId id="289" r:id="rId91"/>
    <p:sldId id="266" r:id="rId92"/>
    <p:sldId id="265" r:id="rId93"/>
    <p:sldId id="267" r:id="rId94"/>
    <p:sldId id="268" r:id="rId95"/>
    <p:sldId id="290" r:id="rId96"/>
    <p:sldId id="291" r:id="rId97"/>
    <p:sldId id="387" r:id="rId98"/>
    <p:sldId id="292" r:id="rId99"/>
    <p:sldId id="293" r:id="rId100"/>
    <p:sldId id="296" r:id="rId101"/>
    <p:sldId id="294" r:id="rId102"/>
    <p:sldId id="295" r:id="rId103"/>
    <p:sldId id="297" r:id="rId104"/>
    <p:sldId id="298" r:id="rId105"/>
    <p:sldId id="302" r:id="rId106"/>
    <p:sldId id="388" r:id="rId107"/>
    <p:sldId id="300" r:id="rId108"/>
    <p:sldId id="301" r:id="rId109"/>
    <p:sldId id="303" r:id="rId110"/>
    <p:sldId id="304" r:id="rId111"/>
    <p:sldId id="299" r:id="rId112"/>
    <p:sldId id="305" r:id="rId113"/>
    <p:sldId id="306" r:id="rId114"/>
    <p:sldId id="307" r:id="rId115"/>
    <p:sldId id="308" r:id="rId116"/>
    <p:sldId id="510" r:id="rId117"/>
    <p:sldId id="309" r:id="rId118"/>
    <p:sldId id="310" r:id="rId119"/>
    <p:sldId id="311" r:id="rId120"/>
    <p:sldId id="312" r:id="rId121"/>
    <p:sldId id="313" r:id="rId122"/>
    <p:sldId id="314" r:id="rId123"/>
    <p:sldId id="315" r:id="rId124"/>
    <p:sldId id="316" r:id="rId125"/>
    <p:sldId id="317" r:id="rId126"/>
    <p:sldId id="318" r:id="rId127"/>
    <p:sldId id="319" r:id="rId128"/>
    <p:sldId id="320" r:id="rId129"/>
    <p:sldId id="321" r:id="rId130"/>
    <p:sldId id="322" r:id="rId131"/>
    <p:sldId id="323" r:id="rId132"/>
    <p:sldId id="324" r:id="rId133"/>
    <p:sldId id="325" r:id="rId134"/>
    <p:sldId id="338" r:id="rId135"/>
    <p:sldId id="339" r:id="rId136"/>
    <p:sldId id="340" r:id="rId137"/>
    <p:sldId id="342" r:id="rId138"/>
    <p:sldId id="343" r:id="rId139"/>
    <p:sldId id="344" r:id="rId140"/>
    <p:sldId id="326" r:id="rId141"/>
    <p:sldId id="398" r:id="rId142"/>
    <p:sldId id="399" r:id="rId143"/>
    <p:sldId id="400" r:id="rId144"/>
    <p:sldId id="401" r:id="rId145"/>
    <p:sldId id="334" r:id="rId146"/>
    <p:sldId id="335" r:id="rId147"/>
    <p:sldId id="566" r:id="rId148"/>
    <p:sldId id="567" r:id="rId149"/>
    <p:sldId id="336" r:id="rId150"/>
    <p:sldId id="402" r:id="rId151"/>
    <p:sldId id="403" r:id="rId152"/>
    <p:sldId id="333" r:id="rId153"/>
    <p:sldId id="404" r:id="rId154"/>
    <p:sldId id="405" r:id="rId155"/>
    <p:sldId id="473" r:id="rId156"/>
    <p:sldId id="407" r:id="rId157"/>
    <p:sldId id="409" r:id="rId158"/>
    <p:sldId id="411" r:id="rId159"/>
    <p:sldId id="408" r:id="rId160"/>
    <p:sldId id="406" r:id="rId161"/>
    <p:sldId id="410" r:id="rId162"/>
    <p:sldId id="474" r:id="rId163"/>
    <p:sldId id="412" r:id="rId164"/>
    <p:sldId id="475" r:id="rId165"/>
    <p:sldId id="413" r:id="rId166"/>
    <p:sldId id="416" r:id="rId167"/>
    <p:sldId id="417" r:id="rId168"/>
    <p:sldId id="414" r:id="rId169"/>
    <p:sldId id="415" r:id="rId170"/>
    <p:sldId id="330" r:id="rId171"/>
    <p:sldId id="419" r:id="rId172"/>
    <p:sldId id="421" r:id="rId173"/>
    <p:sldId id="420" r:id="rId174"/>
    <p:sldId id="331" r:id="rId175"/>
    <p:sldId id="422" r:id="rId176"/>
    <p:sldId id="423" r:id="rId177"/>
    <p:sldId id="424" r:id="rId178"/>
    <p:sldId id="426" r:id="rId179"/>
    <p:sldId id="425" r:id="rId180"/>
    <p:sldId id="476" r:id="rId181"/>
    <p:sldId id="477" r:id="rId182"/>
    <p:sldId id="427" r:id="rId183"/>
    <p:sldId id="478" r:id="rId184"/>
    <p:sldId id="429" r:id="rId185"/>
    <p:sldId id="430" r:id="rId186"/>
    <p:sldId id="479" r:id="rId187"/>
    <p:sldId id="431" r:id="rId188"/>
    <p:sldId id="428" r:id="rId189"/>
    <p:sldId id="432" r:id="rId190"/>
    <p:sldId id="433" r:id="rId191"/>
    <p:sldId id="434" r:id="rId192"/>
    <p:sldId id="435" r:id="rId193"/>
    <p:sldId id="436" r:id="rId194"/>
    <p:sldId id="437" r:id="rId195"/>
    <p:sldId id="438" r:id="rId196"/>
    <p:sldId id="441" r:id="rId197"/>
    <p:sldId id="442" r:id="rId198"/>
    <p:sldId id="443" r:id="rId199"/>
    <p:sldId id="444" r:id="rId200"/>
    <p:sldId id="445" r:id="rId201"/>
    <p:sldId id="446" r:id="rId202"/>
    <p:sldId id="447" r:id="rId203"/>
    <p:sldId id="448" r:id="rId204"/>
    <p:sldId id="480" r:id="rId205"/>
    <p:sldId id="481" r:id="rId206"/>
    <p:sldId id="482" r:id="rId207"/>
    <p:sldId id="483" r:id="rId208"/>
    <p:sldId id="484" r:id="rId209"/>
    <p:sldId id="449" r:id="rId210"/>
    <p:sldId id="450" r:id="rId211"/>
    <p:sldId id="451" r:id="rId212"/>
    <p:sldId id="452" r:id="rId213"/>
    <p:sldId id="453" r:id="rId214"/>
    <p:sldId id="327" r:id="rId215"/>
    <p:sldId id="328" r:id="rId216"/>
    <p:sldId id="454" r:id="rId217"/>
    <p:sldId id="455" r:id="rId218"/>
    <p:sldId id="456" r:id="rId219"/>
    <p:sldId id="457" r:id="rId220"/>
    <p:sldId id="458" r:id="rId221"/>
    <p:sldId id="468" r:id="rId222"/>
    <p:sldId id="469" r:id="rId223"/>
    <p:sldId id="472" r:id="rId224"/>
    <p:sldId id="460" r:id="rId225"/>
    <p:sldId id="470" r:id="rId226"/>
    <p:sldId id="461" r:id="rId227"/>
    <p:sldId id="462" r:id="rId228"/>
    <p:sldId id="463" r:id="rId229"/>
    <p:sldId id="465" r:id="rId230"/>
    <p:sldId id="337" r:id="rId231"/>
    <p:sldId id="568" r:id="rId232"/>
    <p:sldId id="569" r:id="rId233"/>
    <p:sldId id="570" r:id="rId234"/>
    <p:sldId id="571" r:id="rId235"/>
    <p:sldId id="572" r:id="rId236"/>
    <p:sldId id="573" r:id="rId237"/>
    <p:sldId id="574" r:id="rId238"/>
    <p:sldId id="580" r:id="rId239"/>
    <p:sldId id="581" r:id="rId240"/>
    <p:sldId id="582" r:id="rId241"/>
    <p:sldId id="583" r:id="rId242"/>
    <p:sldId id="584" r:id="rId243"/>
    <p:sldId id="585" r:id="rId244"/>
    <p:sldId id="586" r:id="rId245"/>
    <p:sldId id="587" r:id="rId246"/>
    <p:sldId id="588" r:id="rId247"/>
    <p:sldId id="589" r:id="rId248"/>
    <p:sldId id="590" r:id="rId249"/>
    <p:sldId id="591" r:id="rId250"/>
    <p:sldId id="592" r:id="rId251"/>
    <p:sldId id="593" r:id="rId252"/>
    <p:sldId id="594" r:id="rId253"/>
    <p:sldId id="595" r:id="rId254"/>
    <p:sldId id="596" r:id="rId255"/>
    <p:sldId id="597" r:id="rId256"/>
    <p:sldId id="598" r:id="rId257"/>
    <p:sldId id="599" r:id="rId258"/>
    <p:sldId id="600" r:id="rId259"/>
    <p:sldId id="601" r:id="rId260"/>
    <p:sldId id="602" r:id="rId261"/>
    <p:sldId id="603" r:id="rId262"/>
    <p:sldId id="604" r:id="rId263"/>
    <p:sldId id="605" r:id="rId264"/>
    <p:sldId id="606" r:id="rId265"/>
    <p:sldId id="607" r:id="rId266"/>
    <p:sldId id="608" r:id="rId267"/>
    <p:sldId id="609" r:id="rId268"/>
    <p:sldId id="610" r:id="rId269"/>
    <p:sldId id="611" r:id="rId270"/>
    <p:sldId id="466" r:id="rId271"/>
    <p:sldId id="612" r:id="rId272"/>
    <p:sldId id="613" r:id="rId273"/>
    <p:sldId id="614" r:id="rId2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790" y="-9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13182"/>
    </p:cViewPr>
  </p:sorterViewPr>
  <p:notesViewPr>
    <p:cSldViewPr>
      <p:cViewPr varScale="1">
        <p:scale>
          <a:sx n="86" d="100"/>
          <a:sy n="86" d="100"/>
        </p:scale>
        <p:origin x="-384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presProps" Target="presProp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viewProps" Target="viewProp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theme" Target="theme/theme1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0E430-1335-4B16-989F-5C2526FEFFF3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6F64F-A8AD-417F-B0AA-2837BC10C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47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6040798-3FA9-45F1-BD78-C3FB295CF3AA}" type="slidenum">
              <a:rPr lang="en-US" altLang="en-US" smtClean="0"/>
              <a:pPr eaLnBrk="1" hangingPunct="1"/>
              <a:t>17</a:t>
            </a:fld>
            <a:endParaRPr lang="en-US" alt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FE31B0-3DDE-49B0-A5AF-3EF6055185BE}" type="slidenum">
              <a:rPr lang="en-GB"/>
              <a:pPr/>
              <a:t>60</a:t>
            </a:fld>
            <a:endParaRPr lang="en-GB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2B404E-7AE8-4B67-B4EF-765C0A66559B}" type="slidenum">
              <a:rPr lang="cs-CZ" altLang="en-US" smtClean="0">
                <a:cs typeface="Arial" charset="0"/>
              </a:rPr>
              <a:pPr eaLnBrk="1" hangingPunct="1"/>
              <a:t>75</a:t>
            </a:fld>
            <a:endParaRPr lang="cs-CZ" altLang="en-US" smtClean="0">
              <a:cs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6F64F-A8AD-417F-B0AA-2837BC10CE51}" type="slidenum">
              <a:rPr lang="en-GB" smtClean="0"/>
              <a:t>107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526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56A0F0-9A5B-4389-8427-93A38A263473}" type="slidenum">
              <a:rPr lang="en-US"/>
              <a:pPr eaLnBrk="1" hangingPunct="1"/>
              <a:t>110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A3FAA6-DFC5-4FBE-829B-7E0B0744046C}" type="slidenum">
              <a:rPr lang="cs-CZ" altLang="en-US"/>
              <a:pPr/>
              <a:t>273</a:t>
            </a:fld>
            <a:endParaRPr lang="cs-CZ" alt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6387"/>
          </a:xfrm>
        </p:spPr>
        <p:txBody>
          <a:bodyPr/>
          <a:lstStyle/>
          <a:p>
            <a:endParaRPr lang="de-DE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F86EE73-8170-4201-9B5D-79AAC6DAA82F}" type="slidenum">
              <a:rPr lang="cs-CZ" altLang="en-US" smtClean="0">
                <a:cs typeface="Arial" charset="0"/>
              </a:rPr>
              <a:pPr eaLnBrk="1" hangingPunct="1"/>
              <a:t>19</a:t>
            </a:fld>
            <a:endParaRPr lang="cs-CZ" altLang="en-US" smtClean="0">
              <a:cs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18293-F9B4-4B43-AF93-3736BF89F6EA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9709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C283C2-DD16-41ED-9820-3024ED71CEE7}" type="slidenum">
              <a:rPr lang="en-US" altLang="en-US" smtClean="0"/>
              <a:pPr eaLnBrk="1" hangingPunct="1"/>
              <a:t>30</a:t>
            </a:fld>
            <a:endParaRPr lang="en-US" alt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6E95-6684-4A42-AA6F-ABFCAB3FA339}" type="slidenum">
              <a:rPr lang="cs-CZ" smtClean="0"/>
              <a:t>55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6E95-6684-4A42-AA6F-ABFCAB3FA339}" type="slidenum">
              <a:rPr lang="cs-CZ" smtClean="0"/>
              <a:t>56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6E95-6684-4A42-AA6F-ABFCAB3FA339}" type="slidenum">
              <a:rPr lang="cs-CZ" smtClean="0"/>
              <a:t>57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6E95-6684-4A42-AA6F-ABFCAB3FA339}" type="slidenum">
              <a:rPr lang="cs-CZ" smtClean="0"/>
              <a:t>58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56E95-6684-4A42-AA6F-ABFCAB3FA339}" type="slidenum">
              <a:rPr lang="cs-CZ" smtClean="0"/>
              <a:t>59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913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955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924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009EE-5056-4AE8-BC1D-8EE691150F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485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35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51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86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312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596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731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111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0A99-0827-46D2-87FF-780B60F8C851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585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70A99-0827-46D2-87FF-780B60F8C851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2C2C2-7B11-41B1-B80E-52C732135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26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7.png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0.emf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ergycapital.com.au/allergycapital/Contact_dermatitis.html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allergycapital.com.au/allergycapital/Contact_dermatitis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Alergické a autoimunitní choroby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Marcela Vlková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950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b="1" i="1" dirty="0" smtClean="0">
                <a:solidFill>
                  <a:srgbClr val="002060"/>
                </a:solidFill>
              </a:rPr>
              <a:t>Poškozující důsledky imunitních reakcí jsou způsobeny </a:t>
            </a:r>
            <a:r>
              <a:rPr lang="cs-CZ" b="1" i="1" u="sng" dirty="0" smtClean="0">
                <a:solidFill>
                  <a:srgbClr val="002060"/>
                </a:solidFill>
              </a:rPr>
              <a:t>mimořádnými podmínkami a faktory, které pozměňují obrannou funkci imunity</a:t>
            </a:r>
            <a:r>
              <a:rPr lang="cs-CZ" b="1" i="1" dirty="0" smtClean="0">
                <a:solidFill>
                  <a:srgbClr val="002060"/>
                </a:solidFill>
              </a:rPr>
              <a:t>; pozměněná může být každá ze složek imunitních mechanismů i regulujících faktorů. Výsledkem je odchylka od normy, oscilace mezi dvěma krajními extrémy, </a:t>
            </a:r>
            <a:r>
              <a:rPr lang="cs-CZ" b="1" i="1" dirty="0" err="1" smtClean="0">
                <a:solidFill>
                  <a:srgbClr val="002060"/>
                </a:solidFill>
              </a:rPr>
              <a:t>hypo</a:t>
            </a:r>
            <a:r>
              <a:rPr lang="cs-CZ" b="1" i="1" dirty="0" smtClean="0">
                <a:solidFill>
                  <a:srgbClr val="002060"/>
                </a:solidFill>
              </a:rPr>
              <a:t>- a hyperfunkcí. </a:t>
            </a:r>
            <a:r>
              <a:rPr lang="cs-CZ" b="1" i="1" u="sng" dirty="0" smtClean="0">
                <a:solidFill>
                  <a:srgbClr val="002060"/>
                </a:solidFill>
              </a:rPr>
              <a:t>Hypofunkci</a:t>
            </a:r>
            <a:r>
              <a:rPr lang="cs-CZ" b="1" i="1" dirty="0" smtClean="0">
                <a:solidFill>
                  <a:srgbClr val="002060"/>
                </a:solidFill>
              </a:rPr>
              <a:t> provází nebezpečí zvýšené vnímavosti vůči infekcím a nádorům, </a:t>
            </a:r>
            <a:r>
              <a:rPr lang="cs-CZ" b="1" i="1" u="sng" dirty="0" smtClean="0">
                <a:solidFill>
                  <a:srgbClr val="002060"/>
                </a:solidFill>
              </a:rPr>
              <a:t>hyperfunkci</a:t>
            </a:r>
            <a:r>
              <a:rPr lang="cs-CZ" b="1" i="1" dirty="0" smtClean="0">
                <a:solidFill>
                  <a:srgbClr val="002060"/>
                </a:solidFill>
              </a:rPr>
              <a:t> zvýšená možnost senzibilizace a autoimunitních onemocnění. </a:t>
            </a:r>
            <a:endParaRPr lang="cs-CZ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6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Cytotoxický typ </a:t>
            </a:r>
            <a:r>
              <a:rPr lang="cs-CZ" dirty="0"/>
              <a:t>přecitlivělosti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Uplatnění u autoimunitních chorob</a:t>
            </a:r>
          </a:p>
          <a:p>
            <a:r>
              <a:rPr lang="cs-CZ" dirty="0" smtClean="0"/>
              <a:t>Imunitní reakce namířena proti </a:t>
            </a:r>
            <a:r>
              <a:rPr lang="cs-CZ" dirty="0" err="1" smtClean="0"/>
              <a:t>autoantigenům</a:t>
            </a:r>
            <a:r>
              <a:rPr lang="cs-CZ" dirty="0" smtClean="0"/>
              <a:t> specifickým pro určitou buněčnou linii nebo tkáň</a:t>
            </a:r>
          </a:p>
          <a:p>
            <a:r>
              <a:rPr lang="cs-CZ" dirty="0" smtClean="0"/>
              <a:t>Autoimunitní </a:t>
            </a:r>
            <a:r>
              <a:rPr lang="cs-CZ" dirty="0" err="1" smtClean="0"/>
              <a:t>cytopenie</a:t>
            </a:r>
            <a:r>
              <a:rPr lang="cs-CZ" dirty="0" smtClean="0"/>
              <a:t> - poškození erytrocytů, granulocytů, trombocytů</a:t>
            </a:r>
          </a:p>
          <a:p>
            <a:r>
              <a:rPr lang="cs-CZ" dirty="0" smtClean="0"/>
              <a:t>Poškození tkání – kůže (</a:t>
            </a:r>
            <a:r>
              <a:rPr lang="cs-CZ" dirty="0" err="1" smtClean="0"/>
              <a:t>pemphigus</a:t>
            </a:r>
            <a:r>
              <a:rPr lang="cs-CZ" dirty="0" smtClean="0"/>
              <a:t>), atd..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185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Druhy onemocnění  u cytotoxického typu přecitlivělosti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cs-CZ" dirty="0" smtClean="0"/>
              <a:t>Transfuzní </a:t>
            </a:r>
            <a:r>
              <a:rPr lang="cs-CZ" dirty="0" err="1" smtClean="0"/>
              <a:t>rekace</a:t>
            </a:r>
            <a:endParaRPr lang="cs-CZ" dirty="0" smtClean="0"/>
          </a:p>
          <a:p>
            <a:pPr lvl="1"/>
            <a:r>
              <a:rPr lang="cs-CZ" dirty="0" smtClean="0"/>
              <a:t>B lymfocyty tvoří přirozené protilátky třídy </a:t>
            </a:r>
            <a:r>
              <a:rPr lang="cs-CZ" dirty="0" err="1" smtClean="0"/>
              <a:t>IgM</a:t>
            </a:r>
            <a:r>
              <a:rPr lang="cs-CZ" dirty="0" smtClean="0"/>
              <a:t>, které mají schopnost vázat se povrchové antigeny  spojené s oligosacharidy určujícími krevní skupiny – A , B, O</a:t>
            </a:r>
          </a:p>
          <a:p>
            <a:pPr lvl="1"/>
            <a:r>
              <a:rPr lang="cs-CZ" dirty="0" smtClean="0"/>
              <a:t>V krvi jednice vždy přítomny protilátky proti povrchovým antigenům krevních skupin, které se v těle daného člověka nevyskytují (jedinec se skupinou B má přítomny anti –A protilátky)</a:t>
            </a:r>
          </a:p>
          <a:p>
            <a:pPr lvl="1"/>
            <a:r>
              <a:rPr lang="cs-CZ" dirty="0" smtClean="0"/>
              <a:t>Při </a:t>
            </a:r>
            <a:r>
              <a:rPr lang="cs-CZ" dirty="0" err="1" smtClean="0"/>
              <a:t>neotypizované</a:t>
            </a:r>
            <a:r>
              <a:rPr lang="cs-CZ" dirty="0" smtClean="0"/>
              <a:t> transfuzi – tvorba protilátek proti nově přítomnému antigenu, aktivace komplementu klasickou cestou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64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Transfuzní reakce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Vznik protilátek při opakovaných transfuzích proti </a:t>
            </a:r>
          </a:p>
          <a:p>
            <a:pPr lvl="1"/>
            <a:r>
              <a:rPr lang="cs-CZ" dirty="0" smtClean="0"/>
              <a:t>povrchovým antigenům </a:t>
            </a:r>
            <a:r>
              <a:rPr lang="cs-CZ" dirty="0" err="1" smtClean="0"/>
              <a:t>neutrofilů</a:t>
            </a:r>
            <a:r>
              <a:rPr lang="cs-CZ" dirty="0" smtClean="0"/>
              <a:t>  (např. </a:t>
            </a:r>
            <a:r>
              <a:rPr lang="cs-CZ" dirty="0" err="1" smtClean="0"/>
              <a:t>Fc</a:t>
            </a:r>
            <a:r>
              <a:rPr lang="cs-CZ" dirty="0" smtClean="0"/>
              <a:t> receptor CD16)</a:t>
            </a:r>
          </a:p>
          <a:p>
            <a:pPr lvl="1"/>
            <a:r>
              <a:rPr lang="cs-CZ" dirty="0"/>
              <a:t>povrchovým antigenům</a:t>
            </a:r>
            <a:endParaRPr lang="cs-CZ" dirty="0" smtClean="0"/>
          </a:p>
          <a:p>
            <a:r>
              <a:rPr lang="cs-CZ" dirty="0" smtClean="0"/>
              <a:t> Hemolytická nemoc novorozenců</a:t>
            </a:r>
          </a:p>
          <a:p>
            <a:pPr marL="0" indent="0">
              <a:buNone/>
            </a:pPr>
            <a:r>
              <a:rPr lang="cs-CZ" dirty="0" smtClean="0"/>
              <a:t>	- protilátky proti </a:t>
            </a:r>
            <a:r>
              <a:rPr lang="cs-CZ" dirty="0" err="1" smtClean="0"/>
              <a:t>RhD</a:t>
            </a:r>
            <a:r>
              <a:rPr lang="cs-CZ" dirty="0" smtClean="0"/>
              <a:t> antigenu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- matka </a:t>
            </a:r>
            <a:r>
              <a:rPr lang="cs-CZ" dirty="0" err="1" smtClean="0"/>
              <a:t>RhD</a:t>
            </a:r>
            <a:r>
              <a:rPr lang="cs-CZ" dirty="0" smtClean="0"/>
              <a:t>-, dítě  </a:t>
            </a:r>
            <a:r>
              <a:rPr lang="cs-CZ" dirty="0" err="1" smtClean="0"/>
              <a:t>RhD</a:t>
            </a:r>
            <a:r>
              <a:rPr lang="cs-CZ" dirty="0" smtClean="0"/>
              <a:t>+ - u matky se začnou 	  anti </a:t>
            </a:r>
            <a:r>
              <a:rPr lang="cs-CZ" dirty="0" err="1" smtClean="0"/>
              <a:t>RhD</a:t>
            </a:r>
            <a:r>
              <a:rPr lang="cs-CZ" dirty="0" smtClean="0"/>
              <a:t> </a:t>
            </a:r>
            <a:r>
              <a:rPr lang="cs-CZ" dirty="0" err="1" smtClean="0"/>
              <a:t>pl</a:t>
            </a:r>
            <a:r>
              <a:rPr lang="cs-CZ" dirty="0" smtClean="0"/>
              <a:t>. – nebezpečné při dalším 	  	  těhotenství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87276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Imupatologická</a:t>
            </a:r>
            <a:r>
              <a:rPr lang="cs-CZ" dirty="0" smtClean="0"/>
              <a:t> reakce II. typu</a:t>
            </a:r>
            <a:br>
              <a:rPr lang="cs-CZ" dirty="0" smtClean="0"/>
            </a:br>
            <a:r>
              <a:rPr lang="cs-CZ" dirty="0" smtClean="0"/>
              <a:t>anti-receptorové protilátky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Autoprotilátky neničí cílovou strukturu, ale stimulují její funkci:</a:t>
            </a:r>
          </a:p>
          <a:p>
            <a:pPr lvl="1"/>
            <a:r>
              <a:rPr lang="cs-CZ" dirty="0" smtClean="0"/>
              <a:t>Protilátky proti TSH (hormon stimulující tyreoideu) u </a:t>
            </a:r>
            <a:r>
              <a:rPr lang="cs-CZ" dirty="0" err="1" smtClean="0"/>
              <a:t>Gravesovy</a:t>
            </a:r>
            <a:r>
              <a:rPr lang="cs-CZ" dirty="0" smtClean="0"/>
              <a:t> – </a:t>
            </a:r>
            <a:r>
              <a:rPr lang="cs-CZ" dirty="0" err="1" smtClean="0"/>
              <a:t>Basedowovy</a:t>
            </a:r>
            <a:r>
              <a:rPr lang="cs-CZ" dirty="0" smtClean="0"/>
              <a:t> nemoci (</a:t>
            </a:r>
            <a:r>
              <a:rPr lang="cs-CZ" dirty="0" err="1" smtClean="0"/>
              <a:t>tyerotoxikóza</a:t>
            </a:r>
            <a:r>
              <a:rPr lang="cs-CZ" dirty="0" smtClean="0"/>
              <a:t>)</a:t>
            </a:r>
          </a:p>
          <a:p>
            <a:pPr marL="457200" lvl="1" indent="0">
              <a:buNone/>
            </a:pPr>
            <a:endParaRPr lang="cs-CZ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404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Imupatologická</a:t>
            </a:r>
            <a:r>
              <a:rPr lang="cs-CZ" dirty="0"/>
              <a:t> reakce II. typu</a:t>
            </a:r>
            <a:br>
              <a:rPr lang="cs-CZ" dirty="0"/>
            </a:br>
            <a:r>
              <a:rPr lang="cs-CZ" dirty="0" err="1"/>
              <a:t>antireceptorové</a:t>
            </a:r>
            <a:r>
              <a:rPr lang="cs-CZ" dirty="0"/>
              <a:t> protilátky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Autoprotilátky neničí cílovou strukturu, ale inhibují její funkci:</a:t>
            </a:r>
          </a:p>
          <a:p>
            <a:pPr lvl="1"/>
            <a:r>
              <a:rPr lang="cs-CZ" dirty="0"/>
              <a:t> vazba </a:t>
            </a:r>
            <a:r>
              <a:rPr lang="cs-CZ" dirty="0" err="1"/>
              <a:t>autoIg</a:t>
            </a:r>
            <a:r>
              <a:rPr lang="cs-CZ" dirty="0"/>
              <a:t> na acetylcholinový </a:t>
            </a:r>
            <a:r>
              <a:rPr lang="cs-CZ" dirty="0" smtClean="0"/>
              <a:t>receptor, </a:t>
            </a:r>
            <a:r>
              <a:rPr lang="cs-CZ" dirty="0"/>
              <a:t>blokování nervosvalového přenosu u </a:t>
            </a:r>
            <a:r>
              <a:rPr lang="cs-CZ" dirty="0" err="1"/>
              <a:t>myasthenia</a:t>
            </a:r>
            <a:r>
              <a:rPr lang="cs-CZ" dirty="0"/>
              <a:t> gravis</a:t>
            </a:r>
          </a:p>
          <a:p>
            <a:pPr lvl="1"/>
            <a:r>
              <a:rPr lang="cs-CZ" dirty="0" err="1"/>
              <a:t>AutoIg</a:t>
            </a:r>
            <a:r>
              <a:rPr lang="cs-CZ" dirty="0"/>
              <a:t> proti tyreoidálním hormonům – hypotyreóza</a:t>
            </a:r>
          </a:p>
          <a:p>
            <a:pPr lvl="1"/>
            <a:r>
              <a:rPr lang="cs-CZ" dirty="0" err="1"/>
              <a:t>AutoIg</a:t>
            </a:r>
            <a:r>
              <a:rPr lang="cs-CZ" dirty="0"/>
              <a:t> proti receptoru pro inzulin – vzácná forma </a:t>
            </a:r>
            <a:r>
              <a:rPr lang="cs-CZ" dirty="0" smtClean="0"/>
              <a:t>diabetu</a:t>
            </a:r>
          </a:p>
          <a:p>
            <a:pPr lvl="1"/>
            <a:r>
              <a:rPr lang="cs-CZ" dirty="0" err="1" smtClean="0"/>
              <a:t>AutoIg</a:t>
            </a:r>
            <a:r>
              <a:rPr lang="cs-CZ" dirty="0" smtClean="0"/>
              <a:t> proti fosfolipidům( </a:t>
            </a:r>
            <a:r>
              <a:rPr lang="cs-CZ" dirty="0" err="1" smtClean="0"/>
              <a:t>kardiolipin</a:t>
            </a:r>
            <a:r>
              <a:rPr lang="cs-CZ" dirty="0" smtClean="0"/>
              <a:t>, </a:t>
            </a:r>
            <a:r>
              <a:rPr lang="cs-CZ" dirty="0" err="1" smtClean="0"/>
              <a:t>fosafatidylserin</a:t>
            </a:r>
            <a:r>
              <a:rPr lang="cs-CZ" dirty="0" smtClean="0"/>
              <a:t>….) – </a:t>
            </a:r>
            <a:r>
              <a:rPr lang="cs-CZ" dirty="0" err="1" smtClean="0"/>
              <a:t>autofosfolipidový</a:t>
            </a:r>
            <a:r>
              <a:rPr lang="cs-CZ" dirty="0" smtClean="0"/>
              <a:t> syndrom – </a:t>
            </a:r>
            <a:r>
              <a:rPr lang="cs-CZ" dirty="0" err="1" smtClean="0"/>
              <a:t>pl</a:t>
            </a:r>
            <a:r>
              <a:rPr lang="cs-CZ" dirty="0" smtClean="0"/>
              <a:t>.  zasahují do procesu srážení krve, způsobují </a:t>
            </a:r>
            <a:r>
              <a:rPr lang="cs-CZ" dirty="0" err="1" smtClean="0"/>
              <a:t>tromboembolie</a:t>
            </a:r>
            <a:r>
              <a:rPr lang="cs-CZ" dirty="0" smtClean="0"/>
              <a:t>, recidivující aborty..</a:t>
            </a:r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206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Imunopatologická reakce s tvorbou komplexů: III. typ hypersenzitivity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Vznik </a:t>
            </a:r>
          </a:p>
          <a:p>
            <a:pPr lvl="1"/>
            <a:r>
              <a:rPr lang="cs-CZ" dirty="0" smtClean="0"/>
              <a:t>při nadměrné dávce antigenu</a:t>
            </a:r>
          </a:p>
          <a:p>
            <a:pPr lvl="1"/>
            <a:r>
              <a:rPr lang="cs-CZ" dirty="0" smtClean="0"/>
              <a:t>při přetrvávání antigenu (</a:t>
            </a:r>
            <a:r>
              <a:rPr lang="cs-CZ" dirty="0" err="1" smtClean="0"/>
              <a:t>autoantigeny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při nadměrné tvorbě protilátek</a:t>
            </a:r>
          </a:p>
          <a:p>
            <a:r>
              <a:rPr lang="cs-CZ" dirty="0" smtClean="0"/>
              <a:t>Velké </a:t>
            </a:r>
            <a:r>
              <a:rPr lang="cs-CZ" dirty="0" err="1"/>
              <a:t>imunokomplexy</a:t>
            </a:r>
            <a:r>
              <a:rPr lang="cs-CZ" dirty="0"/>
              <a:t> jsou </a:t>
            </a:r>
            <a:r>
              <a:rPr lang="cs-CZ" dirty="0" err="1"/>
              <a:t>nefagocytovatelné</a:t>
            </a:r>
            <a:r>
              <a:rPr lang="cs-CZ" dirty="0" smtClean="0"/>
              <a:t>!</a:t>
            </a:r>
          </a:p>
          <a:p>
            <a:r>
              <a:rPr lang="cs-CZ" dirty="0" smtClean="0"/>
              <a:t>Usazují se:</a:t>
            </a:r>
          </a:p>
          <a:p>
            <a:pPr lvl="1"/>
            <a:r>
              <a:rPr lang="cs-CZ" dirty="0" smtClean="0"/>
              <a:t> v ledvinách - glomerulonefritidy</a:t>
            </a:r>
          </a:p>
          <a:p>
            <a:pPr lvl="1"/>
            <a:r>
              <a:rPr lang="cs-CZ" dirty="0" smtClean="0"/>
              <a:t> na povrchu endoteliálních buňkách cév - vaskulitidy</a:t>
            </a:r>
          </a:p>
          <a:p>
            <a:pPr lvl="1"/>
            <a:r>
              <a:rPr lang="cs-CZ" dirty="0" smtClean="0"/>
              <a:t>v kloubních synoviích - artritidy</a:t>
            </a:r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339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type-III hypersensitiv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041400"/>
            <a:ext cx="81280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963738" y="304800"/>
            <a:ext cx="5049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en-US" sz="3600" b="1">
                <a:latin typeface="Times New Roman" pitchFamily="18" charset="0"/>
              </a:rPr>
              <a:t>Type III hypersensitivity</a:t>
            </a:r>
            <a:endParaRPr lang="en-GB" altLang="en-US" sz="24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26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Imunokomplexy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Protilátky s </a:t>
            </a:r>
            <a:r>
              <a:rPr lang="cs-CZ" dirty="0" err="1" smtClean="0"/>
              <a:t>Ag</a:t>
            </a:r>
            <a:r>
              <a:rPr lang="cs-CZ" dirty="0" smtClean="0"/>
              <a:t> (auto nebo </a:t>
            </a:r>
            <a:r>
              <a:rPr lang="cs-CZ" dirty="0" err="1" smtClean="0"/>
              <a:t>exo</a:t>
            </a:r>
            <a:r>
              <a:rPr lang="cs-CZ" dirty="0" smtClean="0"/>
              <a:t> </a:t>
            </a:r>
            <a:r>
              <a:rPr lang="cs-CZ" dirty="0" err="1" smtClean="0"/>
              <a:t>Ag</a:t>
            </a:r>
            <a:r>
              <a:rPr lang="cs-CZ" dirty="0" smtClean="0"/>
              <a:t>) – tvorby </a:t>
            </a:r>
            <a:r>
              <a:rPr lang="cs-CZ" dirty="0" err="1" smtClean="0"/>
              <a:t>imunokomplexů</a:t>
            </a:r>
            <a:endParaRPr lang="cs-CZ" dirty="0" smtClean="0"/>
          </a:p>
          <a:p>
            <a:r>
              <a:rPr lang="cs-CZ" dirty="0" smtClean="0"/>
              <a:t>V závislosti na množství, struktuře a fyzikálně chemických vlastnostech může dojít k ukládání do tkání.</a:t>
            </a:r>
          </a:p>
          <a:p>
            <a:r>
              <a:rPr lang="cs-CZ" dirty="0" smtClean="0"/>
              <a:t>Vazba na </a:t>
            </a:r>
            <a:r>
              <a:rPr lang="cs-CZ" dirty="0" err="1" smtClean="0"/>
              <a:t>Fc</a:t>
            </a:r>
            <a:r>
              <a:rPr lang="cs-CZ" dirty="0" smtClean="0"/>
              <a:t> receptory fagocytů, především </a:t>
            </a:r>
            <a:r>
              <a:rPr lang="cs-CZ" dirty="0" err="1" smtClean="0"/>
              <a:t>neutrofilů</a:t>
            </a:r>
            <a:r>
              <a:rPr lang="cs-CZ" dirty="0" smtClean="0"/>
              <a:t>, aktivace žírných buněk a aktivace komplementu</a:t>
            </a:r>
          </a:p>
          <a:p>
            <a:r>
              <a:rPr lang="cs-CZ" dirty="0" smtClean="0"/>
              <a:t>Vznik zánětu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29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Imunokomplexy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Velké </a:t>
            </a:r>
            <a:r>
              <a:rPr lang="cs-CZ" dirty="0" err="1" smtClean="0"/>
              <a:t>imunokomplexy</a:t>
            </a:r>
            <a:r>
              <a:rPr lang="cs-CZ" dirty="0" smtClean="0"/>
              <a:t> jsou </a:t>
            </a:r>
            <a:r>
              <a:rPr lang="cs-CZ" dirty="0" err="1" smtClean="0"/>
              <a:t>nefagocytovatelné</a:t>
            </a:r>
            <a:r>
              <a:rPr lang="cs-CZ" dirty="0" smtClean="0"/>
              <a:t>!</a:t>
            </a:r>
          </a:p>
          <a:p>
            <a:r>
              <a:rPr lang="cs-CZ" dirty="0" smtClean="0"/>
              <a:t>Ke vzniku nedochází ihned ale až za 10-14 dní</a:t>
            </a:r>
          </a:p>
          <a:p>
            <a:r>
              <a:rPr lang="cs-CZ" dirty="0" smtClean="0"/>
              <a:t>Závisí na množství vytvořených protilátek</a:t>
            </a:r>
          </a:p>
          <a:p>
            <a:r>
              <a:rPr lang="cs-CZ" dirty="0" smtClean="0"/>
              <a:t>Fyziologický mechanismus k odstraňování </a:t>
            </a:r>
            <a:r>
              <a:rPr lang="cs-CZ" dirty="0" err="1"/>
              <a:t>i</a:t>
            </a:r>
            <a:r>
              <a:rPr lang="cs-CZ" dirty="0" err="1" smtClean="0"/>
              <a:t>nf</a:t>
            </a:r>
            <a:r>
              <a:rPr lang="cs-CZ" dirty="0" smtClean="0"/>
              <a:t>. </a:t>
            </a:r>
            <a:r>
              <a:rPr lang="cs-CZ" dirty="0" err="1"/>
              <a:t>a</a:t>
            </a:r>
            <a:r>
              <a:rPr lang="cs-CZ" dirty="0" err="1" smtClean="0"/>
              <a:t>gents</a:t>
            </a:r>
            <a:endParaRPr lang="cs-CZ" dirty="0" smtClean="0"/>
          </a:p>
          <a:p>
            <a:r>
              <a:rPr lang="cs-CZ" dirty="0" smtClean="0"/>
              <a:t>Provázejí řadu akutních infekcí – bolesti svalů, kloubů…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29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/>
              <a:t>Imunokomplexová onemocnění způsobená ukládáním cirkulujících imunitních komplexů</a:t>
            </a:r>
            <a:endParaRPr lang="en-US" sz="320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00200"/>
            <a:ext cx="8218487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800" smtClean="0"/>
              <a:t>Obvykle dochází k ukládání imunokomplexů ve stěny cév (vaskulitidy) a/nebo glomerulů (glomerulonefritidy)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800" smtClean="0"/>
          </a:p>
          <a:p>
            <a:pPr eaLnBrk="1" hangingPunct="1">
              <a:lnSpc>
                <a:spcPct val="90000"/>
              </a:lnSpc>
            </a:pPr>
            <a:r>
              <a:rPr lang="cs-CZ" sz="2800" smtClean="0"/>
              <a:t>Nejprůkaznějším laboratorním vyšetřením je imunofluorescenční </a:t>
            </a:r>
            <a:r>
              <a:rPr lang="cs-CZ" sz="2800" u="sng" smtClean="0"/>
              <a:t>průkaz imunokomplexů</a:t>
            </a:r>
            <a:r>
              <a:rPr lang="cs-CZ" sz="2800" smtClean="0"/>
              <a:t> </a:t>
            </a:r>
            <a:r>
              <a:rPr lang="cs-CZ" sz="2800" u="sng" smtClean="0"/>
              <a:t>deponovaných</a:t>
            </a:r>
            <a:r>
              <a:rPr lang="cs-CZ" sz="2800" smtClean="0"/>
              <a:t> v postižené tkáni.</a:t>
            </a:r>
          </a:p>
          <a:p>
            <a:pPr eaLnBrk="1" hangingPunct="1">
              <a:lnSpc>
                <a:spcPct val="90000"/>
              </a:lnSpc>
            </a:pPr>
            <a:endParaRPr lang="cs-CZ" sz="2800" smtClean="0"/>
          </a:p>
          <a:p>
            <a:pPr eaLnBrk="1" hangingPunct="1">
              <a:lnSpc>
                <a:spcPct val="90000"/>
              </a:lnSpc>
            </a:pPr>
            <a:r>
              <a:rPr lang="cs-CZ" sz="2800" smtClean="0"/>
              <a:t>V séru pacientů lze prokázat „</a:t>
            </a:r>
            <a:r>
              <a:rPr lang="cs-CZ" sz="2800" u="sng" smtClean="0"/>
              <a:t>cirkulující imunokomplexy“</a:t>
            </a:r>
            <a:r>
              <a:rPr lang="cs-CZ" sz="2800" smtClean="0"/>
              <a:t>, jejich diagnostický přínos závisí i na metodice ( CIK-PEG, CIK-C1q)</a:t>
            </a:r>
            <a:endParaRPr lang="cs-CZ" sz="2800" u="sng" smtClean="0"/>
          </a:p>
          <a:p>
            <a:pPr eaLnBrk="1" hangingPunct="1">
              <a:lnSpc>
                <a:spcPct val="90000"/>
              </a:lnSpc>
            </a:pPr>
            <a:endParaRPr lang="en-US" u="sng" smtClean="0"/>
          </a:p>
        </p:txBody>
      </p:sp>
    </p:spTree>
    <p:extLst>
      <p:ext uri="{BB962C8B-B14F-4D97-AF65-F5344CB8AC3E}">
        <p14:creationId xmlns:p14="http://schemas.microsoft.com/office/powerpoint/2010/main" val="187589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</a:t>
            </a:r>
            <a:r>
              <a:rPr lang="en-GB" dirty="0" err="1" smtClean="0"/>
              <a:t>iferní</a:t>
            </a:r>
            <a:r>
              <a:rPr lang="en-GB" dirty="0" smtClean="0"/>
              <a:t> </a:t>
            </a:r>
            <a:r>
              <a:rPr lang="en-GB" dirty="0"/>
              <a:t>tolerance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 </a:t>
            </a:r>
            <a:r>
              <a:rPr lang="en-GB" dirty="0" err="1"/>
              <a:t>Poté</a:t>
            </a:r>
            <a:r>
              <a:rPr lang="en-GB" dirty="0"/>
              <a:t> co </a:t>
            </a:r>
            <a:r>
              <a:rPr lang="en-GB" dirty="0" err="1"/>
              <a:t>zralé</a:t>
            </a:r>
            <a:r>
              <a:rPr lang="en-GB" dirty="0"/>
              <a:t> </a:t>
            </a:r>
            <a:r>
              <a:rPr lang="en-GB" dirty="0" err="1"/>
              <a:t>lymfocyty</a:t>
            </a:r>
            <a:r>
              <a:rPr lang="en-GB" dirty="0"/>
              <a:t> </a:t>
            </a:r>
            <a:r>
              <a:rPr lang="en-GB" dirty="0" err="1"/>
              <a:t>opustí</a:t>
            </a:r>
            <a:r>
              <a:rPr lang="en-GB" dirty="0"/>
              <a:t> </a:t>
            </a:r>
            <a:r>
              <a:rPr lang="en-GB" dirty="0" err="1"/>
              <a:t>primární</a:t>
            </a:r>
            <a:r>
              <a:rPr lang="en-GB" dirty="0"/>
              <a:t> </a:t>
            </a:r>
            <a:r>
              <a:rPr lang="en-GB" dirty="0" err="1"/>
              <a:t>lymfatické</a:t>
            </a:r>
            <a:r>
              <a:rPr lang="en-GB" dirty="0"/>
              <a:t> </a:t>
            </a:r>
            <a:r>
              <a:rPr lang="en-GB" dirty="0" err="1"/>
              <a:t>orgány</a:t>
            </a:r>
            <a:r>
              <a:rPr lang="en-GB" dirty="0"/>
              <a:t>, </a:t>
            </a:r>
            <a:r>
              <a:rPr lang="en-GB" dirty="0" err="1"/>
              <a:t>usídlí</a:t>
            </a:r>
            <a:r>
              <a:rPr lang="en-GB" dirty="0"/>
              <a:t> se v </a:t>
            </a:r>
            <a:r>
              <a:rPr lang="en-GB" dirty="0" err="1"/>
              <a:t>sekundárních</a:t>
            </a:r>
            <a:r>
              <a:rPr lang="en-GB" dirty="0"/>
              <a:t> </a:t>
            </a:r>
            <a:r>
              <a:rPr lang="en-GB" dirty="0" err="1"/>
              <a:t>lymfatických</a:t>
            </a:r>
            <a:r>
              <a:rPr lang="en-GB" dirty="0"/>
              <a:t> </a:t>
            </a:r>
            <a:r>
              <a:rPr lang="en-GB" dirty="0" err="1"/>
              <a:t>orgánech</a:t>
            </a:r>
            <a:r>
              <a:rPr lang="en-GB" dirty="0"/>
              <a:t> a </a:t>
            </a:r>
            <a:r>
              <a:rPr lang="en-GB" dirty="0" err="1"/>
              <a:t>začnou</a:t>
            </a:r>
            <a:r>
              <a:rPr lang="en-GB" dirty="0"/>
              <a:t> se </a:t>
            </a:r>
            <a:r>
              <a:rPr lang="en-GB" dirty="0" err="1"/>
              <a:t>podílet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periferní</a:t>
            </a:r>
            <a:r>
              <a:rPr lang="en-GB" dirty="0"/>
              <a:t> </a:t>
            </a:r>
            <a:r>
              <a:rPr lang="en-GB" dirty="0" err="1"/>
              <a:t>toleranci</a:t>
            </a:r>
            <a:r>
              <a:rPr lang="en-GB" dirty="0"/>
              <a:t>, </a:t>
            </a:r>
            <a:r>
              <a:rPr lang="en-GB" dirty="0" err="1"/>
              <a:t>která</a:t>
            </a:r>
            <a:r>
              <a:rPr lang="en-GB" dirty="0"/>
              <a:t> </a:t>
            </a:r>
            <a:r>
              <a:rPr lang="en-GB" dirty="0" err="1"/>
              <a:t>významně</a:t>
            </a:r>
            <a:r>
              <a:rPr lang="en-GB" dirty="0"/>
              <a:t> </a:t>
            </a:r>
            <a:r>
              <a:rPr lang="en-GB" dirty="0" err="1"/>
              <a:t>doplňuje</a:t>
            </a:r>
            <a:r>
              <a:rPr lang="en-GB" dirty="0"/>
              <a:t> </a:t>
            </a:r>
            <a:r>
              <a:rPr lang="en-GB" dirty="0" err="1"/>
              <a:t>toleranci</a:t>
            </a:r>
            <a:r>
              <a:rPr lang="en-GB" dirty="0"/>
              <a:t> </a:t>
            </a:r>
            <a:r>
              <a:rPr lang="en-GB" dirty="0" err="1"/>
              <a:t>centrální</a:t>
            </a:r>
            <a:r>
              <a:rPr lang="en-GB" dirty="0"/>
              <a:t>. </a:t>
            </a:r>
            <a:endParaRPr lang="cs-CZ" dirty="0" smtClean="0"/>
          </a:p>
          <a:p>
            <a:r>
              <a:rPr lang="en-GB" dirty="0" err="1" smtClean="0"/>
              <a:t>Hlavní</a:t>
            </a:r>
            <a:r>
              <a:rPr lang="en-GB" dirty="0" smtClean="0"/>
              <a:t> </a:t>
            </a:r>
            <a:r>
              <a:rPr lang="en-GB" dirty="0" err="1"/>
              <a:t>roli</a:t>
            </a:r>
            <a:r>
              <a:rPr lang="en-GB" dirty="0"/>
              <a:t> </a:t>
            </a:r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hrají</a:t>
            </a:r>
            <a:r>
              <a:rPr lang="en-GB" dirty="0"/>
              <a:t> </a:t>
            </a:r>
            <a:r>
              <a:rPr lang="en-GB" dirty="0" err="1"/>
              <a:t>regulační</a:t>
            </a:r>
            <a:r>
              <a:rPr lang="en-GB" dirty="0"/>
              <a:t> T-</a:t>
            </a:r>
            <a:r>
              <a:rPr lang="en-GB" dirty="0" err="1"/>
              <a:t>lymfocyty</a:t>
            </a:r>
            <a:r>
              <a:rPr lang="en-GB" dirty="0"/>
              <a:t>, </a:t>
            </a:r>
            <a:r>
              <a:rPr lang="en-GB" dirty="0" err="1"/>
              <a:t>které</a:t>
            </a:r>
            <a:r>
              <a:rPr lang="en-GB" dirty="0"/>
              <a:t> </a:t>
            </a:r>
            <a:r>
              <a:rPr lang="en-GB" dirty="0" err="1"/>
              <a:t>působí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tkáních</a:t>
            </a:r>
            <a:r>
              <a:rPr lang="en-GB" dirty="0"/>
              <a:t>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spádových</a:t>
            </a:r>
            <a:r>
              <a:rPr lang="en-GB" dirty="0"/>
              <a:t> </a:t>
            </a:r>
            <a:r>
              <a:rPr lang="en-GB" dirty="0" err="1"/>
              <a:t>uzlinách</a:t>
            </a:r>
            <a:r>
              <a:rPr lang="en-GB" dirty="0"/>
              <a:t> a </a:t>
            </a:r>
            <a:r>
              <a:rPr lang="en-GB" dirty="0" err="1"/>
              <a:t>tlumí</a:t>
            </a:r>
            <a:r>
              <a:rPr lang="en-GB" dirty="0"/>
              <a:t> </a:t>
            </a:r>
            <a:r>
              <a:rPr lang="en-GB" dirty="0" err="1"/>
              <a:t>autoreaktivní</a:t>
            </a:r>
            <a:r>
              <a:rPr lang="en-GB" dirty="0"/>
              <a:t> </a:t>
            </a:r>
            <a:r>
              <a:rPr lang="en-GB" dirty="0" err="1"/>
              <a:t>buňky</a:t>
            </a:r>
            <a:r>
              <a:rPr lang="en-GB" dirty="0"/>
              <a:t> </a:t>
            </a:r>
            <a:r>
              <a:rPr lang="en-GB" dirty="0" err="1"/>
              <a:t>reagující</a:t>
            </a:r>
            <a:r>
              <a:rPr lang="en-GB" dirty="0"/>
              <a:t> s </a:t>
            </a:r>
            <a:r>
              <a:rPr lang="en-GB" dirty="0" err="1"/>
              <a:t>peptidy</a:t>
            </a:r>
            <a:r>
              <a:rPr lang="en-GB" dirty="0"/>
              <a:t>, </a:t>
            </a:r>
            <a:r>
              <a:rPr lang="en-GB" dirty="0" err="1"/>
              <a:t>které</a:t>
            </a:r>
            <a:r>
              <a:rPr lang="en-GB" dirty="0"/>
              <a:t> </a:t>
            </a:r>
            <a:r>
              <a:rPr lang="en-GB" dirty="0" err="1"/>
              <a:t>nebyly</a:t>
            </a:r>
            <a:r>
              <a:rPr lang="en-GB" dirty="0"/>
              <a:t> </a:t>
            </a:r>
            <a:r>
              <a:rPr lang="en-GB" dirty="0" err="1"/>
              <a:t>exprimovány</a:t>
            </a:r>
            <a:r>
              <a:rPr lang="en-GB" dirty="0"/>
              <a:t> v </a:t>
            </a:r>
            <a:r>
              <a:rPr lang="en-GB" dirty="0" err="1"/>
              <a:t>brzlíku</a:t>
            </a:r>
            <a:r>
              <a:rPr lang="en-GB" dirty="0"/>
              <a:t> a </a:t>
            </a:r>
            <a:r>
              <a:rPr lang="en-GB" dirty="0" err="1"/>
              <a:t>séru</a:t>
            </a:r>
            <a:r>
              <a:rPr lang="en-GB" dirty="0"/>
              <a:t>, </a:t>
            </a:r>
            <a:r>
              <a:rPr lang="en-GB" dirty="0" err="1"/>
              <a:t>nebo</a:t>
            </a:r>
            <a:r>
              <a:rPr lang="en-GB" dirty="0"/>
              <a:t> se </a:t>
            </a:r>
            <a:r>
              <a:rPr lang="en-GB" dirty="0" err="1"/>
              <a:t>vyskytly</a:t>
            </a:r>
            <a:r>
              <a:rPr lang="en-GB" dirty="0"/>
              <a:t> </a:t>
            </a:r>
            <a:r>
              <a:rPr lang="en-GB" dirty="0" err="1"/>
              <a:t>až</a:t>
            </a:r>
            <a:r>
              <a:rPr lang="en-GB" dirty="0"/>
              <a:t> </a:t>
            </a:r>
            <a:r>
              <a:rPr lang="en-GB" dirty="0" err="1"/>
              <a:t>po</a:t>
            </a:r>
            <a:r>
              <a:rPr lang="en-GB" dirty="0"/>
              <a:t> </a:t>
            </a:r>
            <a:r>
              <a:rPr lang="en-GB" dirty="0" err="1"/>
              <a:t>úplném</a:t>
            </a:r>
            <a:r>
              <a:rPr lang="en-GB" dirty="0"/>
              <a:t> </a:t>
            </a:r>
            <a:r>
              <a:rPr lang="en-GB" dirty="0" err="1"/>
              <a:t>vyzrání</a:t>
            </a:r>
            <a:r>
              <a:rPr lang="en-GB" dirty="0"/>
              <a:t> </a:t>
            </a:r>
            <a:r>
              <a:rPr lang="en-GB" dirty="0" err="1"/>
              <a:t>imunitního</a:t>
            </a:r>
            <a:r>
              <a:rPr lang="en-GB" dirty="0"/>
              <a:t> </a:t>
            </a:r>
            <a:r>
              <a:rPr lang="en-GB" dirty="0" err="1"/>
              <a:t>systému</a:t>
            </a:r>
            <a:r>
              <a:rPr lang="en-GB" dirty="0"/>
              <a:t>. </a:t>
            </a:r>
            <a:endParaRPr lang="cs-CZ" dirty="0" smtClean="0"/>
          </a:p>
          <a:p>
            <a:r>
              <a:rPr lang="en-GB" dirty="0" err="1" smtClean="0"/>
              <a:t>Porušení</a:t>
            </a:r>
            <a:r>
              <a:rPr lang="en-GB" dirty="0" smtClean="0"/>
              <a:t> </a:t>
            </a:r>
            <a:r>
              <a:rPr lang="en-GB" dirty="0" err="1"/>
              <a:t>periferní</a:t>
            </a:r>
            <a:r>
              <a:rPr lang="en-GB" dirty="0"/>
              <a:t> tolerance je </a:t>
            </a:r>
            <a:r>
              <a:rPr lang="en-GB" dirty="0" err="1"/>
              <a:t>nejčastější</a:t>
            </a:r>
            <a:r>
              <a:rPr lang="en-GB" dirty="0"/>
              <a:t> </a:t>
            </a:r>
            <a:r>
              <a:rPr lang="en-GB" dirty="0" err="1"/>
              <a:t>příčinou</a:t>
            </a:r>
            <a:r>
              <a:rPr lang="en-GB" dirty="0"/>
              <a:t> </a:t>
            </a:r>
            <a:r>
              <a:rPr lang="en-GB" dirty="0" err="1"/>
              <a:t>vzniku</a:t>
            </a:r>
            <a:r>
              <a:rPr lang="en-GB" dirty="0"/>
              <a:t> </a:t>
            </a:r>
            <a:r>
              <a:rPr lang="en-GB" dirty="0" err="1"/>
              <a:t>autoimunit</a:t>
            </a:r>
            <a:r>
              <a:rPr lang="en-GB" dirty="0"/>
              <a:t>. </a:t>
            </a:r>
            <a:endParaRPr lang="cs-CZ" dirty="0" smtClean="0"/>
          </a:p>
          <a:p>
            <a:r>
              <a:rPr lang="en-GB" dirty="0" err="1" smtClean="0"/>
              <a:t>Hlavními</a:t>
            </a:r>
            <a:r>
              <a:rPr lang="en-GB" dirty="0" smtClean="0"/>
              <a:t> </a:t>
            </a:r>
            <a:r>
              <a:rPr lang="en-GB" dirty="0" err="1"/>
              <a:t>mechanizmy</a:t>
            </a:r>
            <a:r>
              <a:rPr lang="en-GB" dirty="0"/>
              <a:t> </a:t>
            </a:r>
            <a:r>
              <a:rPr lang="en-GB" dirty="0" err="1"/>
              <a:t>periferní</a:t>
            </a:r>
            <a:r>
              <a:rPr lang="en-GB" dirty="0"/>
              <a:t> tolerance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klonální</a:t>
            </a:r>
            <a:r>
              <a:rPr lang="en-GB" dirty="0"/>
              <a:t> ignorance, </a:t>
            </a:r>
            <a:r>
              <a:rPr lang="en-GB" dirty="0" err="1"/>
              <a:t>klonální</a:t>
            </a:r>
            <a:r>
              <a:rPr lang="en-GB" dirty="0"/>
              <a:t> </a:t>
            </a:r>
            <a:r>
              <a:rPr lang="en-GB" dirty="0" err="1"/>
              <a:t>anergie</a:t>
            </a:r>
            <a:r>
              <a:rPr lang="en-GB" dirty="0"/>
              <a:t>, </a:t>
            </a:r>
            <a:r>
              <a:rPr lang="en-GB" dirty="0" err="1"/>
              <a:t>suprese</a:t>
            </a:r>
            <a:r>
              <a:rPr lang="en-GB" dirty="0"/>
              <a:t> a </a:t>
            </a:r>
            <a:r>
              <a:rPr lang="en-GB" dirty="0" err="1"/>
              <a:t>klonální</a:t>
            </a:r>
            <a:r>
              <a:rPr lang="en-GB" dirty="0"/>
              <a:t> </a:t>
            </a:r>
            <a:r>
              <a:rPr lang="en-GB" dirty="0" err="1"/>
              <a:t>delece</a:t>
            </a:r>
            <a:r>
              <a:rPr lang="en-GB" dirty="0"/>
              <a:t>. </a:t>
            </a:r>
            <a:endParaRPr lang="cs-CZ" dirty="0" smtClean="0"/>
          </a:p>
          <a:p>
            <a:r>
              <a:rPr lang="en-GB" dirty="0" smtClean="0"/>
              <a:t>To</a:t>
            </a:r>
            <a:r>
              <a:rPr lang="en-GB" dirty="0"/>
              <a:t>, </a:t>
            </a:r>
            <a:r>
              <a:rPr lang="en-GB" dirty="0" err="1"/>
              <a:t>který</a:t>
            </a:r>
            <a:r>
              <a:rPr lang="en-GB" dirty="0"/>
              <a:t> z </a:t>
            </a:r>
            <a:r>
              <a:rPr lang="en-GB" dirty="0" err="1"/>
              <a:t>mechanizmů</a:t>
            </a:r>
            <a:r>
              <a:rPr lang="en-GB" dirty="0"/>
              <a:t> </a:t>
            </a:r>
            <a:r>
              <a:rPr lang="en-GB" dirty="0" err="1"/>
              <a:t>bude</a:t>
            </a:r>
            <a:r>
              <a:rPr lang="en-GB" dirty="0"/>
              <a:t> </a:t>
            </a:r>
            <a:r>
              <a:rPr lang="en-GB" dirty="0" err="1"/>
              <a:t>uplatněn</a:t>
            </a:r>
            <a:r>
              <a:rPr lang="en-GB" dirty="0"/>
              <a:t> v </a:t>
            </a:r>
            <a:r>
              <a:rPr lang="en-GB" dirty="0" err="1"/>
              <a:t>dané</a:t>
            </a:r>
            <a:r>
              <a:rPr lang="en-GB" dirty="0"/>
              <a:t> </a:t>
            </a:r>
            <a:r>
              <a:rPr lang="en-GB" dirty="0" err="1"/>
              <a:t>situaci</a:t>
            </a:r>
            <a:r>
              <a:rPr lang="en-GB" dirty="0"/>
              <a:t>, je </a:t>
            </a:r>
            <a:r>
              <a:rPr lang="en-GB" dirty="0" err="1"/>
              <a:t>určeno</a:t>
            </a:r>
            <a:r>
              <a:rPr lang="en-GB" dirty="0"/>
              <a:t> </a:t>
            </a:r>
            <a:r>
              <a:rPr lang="en-GB" dirty="0" err="1"/>
              <a:t>řadou</a:t>
            </a:r>
            <a:r>
              <a:rPr lang="en-GB" dirty="0"/>
              <a:t> </a:t>
            </a:r>
            <a:r>
              <a:rPr lang="en-GB" dirty="0" err="1"/>
              <a:t>faktorů</a:t>
            </a:r>
            <a:r>
              <a:rPr lang="en-GB" dirty="0"/>
              <a:t>, </a:t>
            </a:r>
            <a:r>
              <a:rPr lang="en-GB" dirty="0" err="1"/>
              <a:t>mezi</a:t>
            </a:r>
            <a:r>
              <a:rPr lang="en-GB" dirty="0"/>
              <a:t> </a:t>
            </a:r>
            <a:r>
              <a:rPr lang="en-GB" dirty="0" err="1"/>
              <a:t>které</a:t>
            </a:r>
            <a:r>
              <a:rPr lang="en-GB" dirty="0"/>
              <a:t> </a:t>
            </a:r>
            <a:r>
              <a:rPr lang="en-GB" dirty="0" err="1"/>
              <a:t>patří</a:t>
            </a:r>
            <a:r>
              <a:rPr lang="en-GB" dirty="0"/>
              <a:t> </a:t>
            </a:r>
            <a:r>
              <a:rPr lang="en-GB" dirty="0" err="1"/>
              <a:t>především</a:t>
            </a:r>
            <a:r>
              <a:rPr lang="en-GB" dirty="0"/>
              <a:t> </a:t>
            </a:r>
            <a:r>
              <a:rPr lang="en-GB" dirty="0" err="1"/>
              <a:t>načasování</a:t>
            </a:r>
            <a:r>
              <a:rPr lang="en-GB" dirty="0"/>
              <a:t> a </a:t>
            </a:r>
            <a:r>
              <a:rPr lang="en-GB" dirty="0" err="1"/>
              <a:t>místo</a:t>
            </a:r>
            <a:r>
              <a:rPr lang="en-GB" dirty="0"/>
              <a:t> </a:t>
            </a:r>
            <a:r>
              <a:rPr lang="en-GB" dirty="0" err="1"/>
              <a:t>reakce</a:t>
            </a:r>
            <a:r>
              <a:rPr lang="en-GB" dirty="0"/>
              <a:t>, </a:t>
            </a:r>
            <a:r>
              <a:rPr lang="en-GB" dirty="0" err="1"/>
              <a:t>intenzita</a:t>
            </a:r>
            <a:r>
              <a:rPr lang="en-GB" dirty="0"/>
              <a:t> </a:t>
            </a:r>
            <a:r>
              <a:rPr lang="en-GB" dirty="0" err="1"/>
              <a:t>reakce</a:t>
            </a:r>
            <a:r>
              <a:rPr lang="en-GB" dirty="0"/>
              <a:t> a v </a:t>
            </a:r>
            <a:r>
              <a:rPr lang="en-GB" dirty="0" err="1"/>
              <a:t>neposlední</a:t>
            </a:r>
            <a:r>
              <a:rPr lang="en-GB" dirty="0"/>
              <a:t> </a:t>
            </a:r>
            <a:r>
              <a:rPr lang="en-GB" dirty="0" err="1"/>
              <a:t>řadě</a:t>
            </a:r>
            <a:r>
              <a:rPr lang="en-GB" dirty="0"/>
              <a:t> </a:t>
            </a:r>
            <a:r>
              <a:rPr lang="en-GB" dirty="0" err="1"/>
              <a:t>přítomnost</a:t>
            </a:r>
            <a:r>
              <a:rPr lang="en-GB" dirty="0"/>
              <a:t> </a:t>
            </a:r>
            <a:r>
              <a:rPr lang="en-GB" dirty="0" err="1"/>
              <a:t>či</a:t>
            </a:r>
            <a:r>
              <a:rPr lang="en-GB" dirty="0"/>
              <a:t> absence </a:t>
            </a:r>
            <a:r>
              <a:rPr lang="en-GB" dirty="0" err="1"/>
              <a:t>kostimulačních</a:t>
            </a:r>
            <a:r>
              <a:rPr lang="en-GB" dirty="0"/>
              <a:t> </a:t>
            </a:r>
            <a:r>
              <a:rPr lang="en-GB" dirty="0" err="1"/>
              <a:t>signálů</a:t>
            </a:r>
            <a:r>
              <a:rPr lang="en-GB" dirty="0"/>
              <a:t>. </a:t>
            </a:r>
            <a:r>
              <a:rPr lang="en-GB" dirty="0" err="1"/>
              <a:t>Klonální</a:t>
            </a:r>
            <a:r>
              <a:rPr lang="en-GB" dirty="0"/>
              <a:t> </a:t>
            </a:r>
            <a:r>
              <a:rPr lang="en-GB" dirty="0" err="1"/>
              <a:t>ignorancí</a:t>
            </a:r>
            <a:r>
              <a:rPr lang="en-GB" dirty="0"/>
              <a:t> je </a:t>
            </a:r>
            <a:r>
              <a:rPr lang="en-GB" dirty="0" err="1"/>
              <a:t>označována</a:t>
            </a:r>
            <a:r>
              <a:rPr lang="en-GB" dirty="0"/>
              <a:t> </a:t>
            </a:r>
            <a:r>
              <a:rPr lang="en-GB" dirty="0" err="1"/>
              <a:t>neschopnost</a:t>
            </a:r>
            <a:r>
              <a:rPr lang="en-GB" dirty="0"/>
              <a:t> T a B-</a:t>
            </a:r>
            <a:r>
              <a:rPr lang="en-GB" dirty="0" err="1"/>
              <a:t>lymfocytů</a:t>
            </a:r>
            <a:r>
              <a:rPr lang="en-GB" dirty="0"/>
              <a:t> </a:t>
            </a:r>
            <a:r>
              <a:rPr lang="en-GB" dirty="0" err="1"/>
              <a:t>rozpoznat</a:t>
            </a:r>
            <a:r>
              <a:rPr lang="en-GB" dirty="0"/>
              <a:t> </a:t>
            </a:r>
            <a:r>
              <a:rPr lang="en-GB" dirty="0" err="1"/>
              <a:t>přítomný</a:t>
            </a:r>
            <a:r>
              <a:rPr lang="en-GB" dirty="0"/>
              <a:t> autoantigen. </a:t>
            </a:r>
            <a:endParaRPr lang="cs-CZ" dirty="0" smtClean="0"/>
          </a:p>
          <a:p>
            <a:r>
              <a:rPr lang="en-GB" dirty="0" err="1" smtClean="0"/>
              <a:t>Prvním</a:t>
            </a:r>
            <a:r>
              <a:rPr lang="en-GB" dirty="0" smtClean="0"/>
              <a:t> </a:t>
            </a:r>
            <a:r>
              <a:rPr lang="en-GB" dirty="0"/>
              <a:t>z </a:t>
            </a:r>
            <a:r>
              <a:rPr lang="en-GB" dirty="0" err="1"/>
              <a:t>důvodů</a:t>
            </a:r>
            <a:r>
              <a:rPr lang="en-GB" dirty="0"/>
              <a:t> </a:t>
            </a:r>
            <a:r>
              <a:rPr lang="en-GB" dirty="0" err="1"/>
              <a:t>může</a:t>
            </a:r>
            <a:r>
              <a:rPr lang="en-GB" dirty="0"/>
              <a:t> </a:t>
            </a:r>
            <a:r>
              <a:rPr lang="en-GB" dirty="0" err="1"/>
              <a:t>být</a:t>
            </a:r>
            <a:r>
              <a:rPr lang="en-GB" dirty="0"/>
              <a:t> </a:t>
            </a:r>
            <a:r>
              <a:rPr lang="en-GB" dirty="0" err="1"/>
              <a:t>nízká</a:t>
            </a:r>
            <a:r>
              <a:rPr lang="en-GB" dirty="0"/>
              <a:t> </a:t>
            </a:r>
            <a:r>
              <a:rPr lang="en-GB" dirty="0" err="1"/>
              <a:t>koncentrace</a:t>
            </a:r>
            <a:r>
              <a:rPr lang="en-GB" dirty="0"/>
              <a:t> </a:t>
            </a:r>
            <a:r>
              <a:rPr lang="en-GB" dirty="0" err="1"/>
              <a:t>daného</a:t>
            </a:r>
            <a:r>
              <a:rPr lang="en-GB" dirty="0"/>
              <a:t> </a:t>
            </a:r>
            <a:r>
              <a:rPr lang="en-GB" dirty="0" err="1"/>
              <a:t>autoantigenu</a:t>
            </a:r>
            <a:r>
              <a:rPr lang="en-GB" dirty="0"/>
              <a:t>, </a:t>
            </a:r>
            <a:r>
              <a:rPr lang="en-GB" dirty="0" err="1"/>
              <a:t>která</a:t>
            </a:r>
            <a:r>
              <a:rPr lang="en-GB" dirty="0"/>
              <a:t> </a:t>
            </a:r>
            <a:r>
              <a:rPr lang="en-GB" dirty="0" err="1"/>
              <a:t>neumožní</a:t>
            </a:r>
            <a:r>
              <a:rPr lang="en-GB" dirty="0"/>
              <a:t> </a:t>
            </a:r>
            <a:r>
              <a:rPr lang="en-GB" dirty="0" err="1"/>
              <a:t>aktivaci</a:t>
            </a:r>
            <a:r>
              <a:rPr lang="en-GB" dirty="0"/>
              <a:t> </a:t>
            </a:r>
            <a:r>
              <a:rPr lang="en-GB" dirty="0" err="1"/>
              <a:t>minimálního</a:t>
            </a:r>
            <a:r>
              <a:rPr lang="en-GB" dirty="0"/>
              <a:t> </a:t>
            </a:r>
            <a:r>
              <a:rPr lang="en-GB" dirty="0" err="1"/>
              <a:t>počtu</a:t>
            </a:r>
            <a:r>
              <a:rPr lang="en-GB" dirty="0"/>
              <a:t> </a:t>
            </a:r>
            <a:r>
              <a:rPr lang="en-GB" dirty="0" err="1"/>
              <a:t>receptorů</a:t>
            </a:r>
            <a:r>
              <a:rPr lang="en-GB" dirty="0"/>
              <a:t>. </a:t>
            </a:r>
            <a:endParaRPr lang="cs-CZ" dirty="0" smtClean="0"/>
          </a:p>
          <a:p>
            <a:r>
              <a:rPr lang="en-GB" dirty="0" err="1" smtClean="0"/>
              <a:t>Druhou</a:t>
            </a:r>
            <a:r>
              <a:rPr lang="en-GB" dirty="0" smtClean="0"/>
              <a:t> </a:t>
            </a:r>
            <a:r>
              <a:rPr lang="en-GB" dirty="0" err="1"/>
              <a:t>možností</a:t>
            </a:r>
            <a:r>
              <a:rPr lang="en-GB" dirty="0"/>
              <a:t> ignorance je </a:t>
            </a:r>
            <a:r>
              <a:rPr lang="en-GB" dirty="0" err="1"/>
              <a:t>výskyt</a:t>
            </a:r>
            <a:r>
              <a:rPr lang="en-GB" dirty="0"/>
              <a:t> </a:t>
            </a:r>
            <a:r>
              <a:rPr lang="en-GB" dirty="0" err="1"/>
              <a:t>autoantigenu</a:t>
            </a:r>
            <a:r>
              <a:rPr lang="en-GB" dirty="0"/>
              <a:t> v </a:t>
            </a:r>
            <a:r>
              <a:rPr lang="en-GB" dirty="0" err="1"/>
              <a:t>místě</a:t>
            </a:r>
            <a:r>
              <a:rPr lang="en-GB" dirty="0"/>
              <a:t> </a:t>
            </a:r>
            <a:r>
              <a:rPr lang="en-GB" dirty="0" err="1"/>
              <a:t>chráněném</a:t>
            </a:r>
            <a:r>
              <a:rPr lang="en-GB" dirty="0"/>
              <a:t> </a:t>
            </a:r>
            <a:r>
              <a:rPr lang="en-GB" dirty="0" err="1"/>
              <a:t>před</a:t>
            </a:r>
            <a:r>
              <a:rPr lang="en-GB" dirty="0"/>
              <a:t> </a:t>
            </a:r>
            <a:r>
              <a:rPr lang="en-GB" dirty="0" err="1"/>
              <a:t>imunitním</a:t>
            </a:r>
            <a:r>
              <a:rPr lang="en-GB" dirty="0"/>
              <a:t> </a:t>
            </a:r>
            <a:r>
              <a:rPr lang="en-GB" dirty="0" err="1"/>
              <a:t>systémem</a:t>
            </a:r>
            <a:r>
              <a:rPr lang="en-GB" dirty="0"/>
              <a:t>. </a:t>
            </a:r>
            <a:endParaRPr lang="cs-CZ" dirty="0" smtClean="0"/>
          </a:p>
          <a:p>
            <a:r>
              <a:rPr lang="en-GB" dirty="0" err="1" smtClean="0"/>
              <a:t>Takováto</a:t>
            </a:r>
            <a:r>
              <a:rPr lang="en-GB" dirty="0" smtClean="0"/>
              <a:t> </a:t>
            </a:r>
            <a:r>
              <a:rPr lang="en-GB" dirty="0" err="1"/>
              <a:t>místa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označována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imunologicky</a:t>
            </a:r>
            <a:r>
              <a:rPr lang="en-GB" dirty="0"/>
              <a:t> </a:t>
            </a:r>
            <a:r>
              <a:rPr lang="en-GB" dirty="0" err="1"/>
              <a:t>privilegované</a:t>
            </a:r>
            <a:r>
              <a:rPr lang="en-GB" dirty="0"/>
              <a:t> </a:t>
            </a:r>
            <a:r>
              <a:rPr lang="en-GB" dirty="0" err="1"/>
              <a:t>oblasti</a:t>
            </a:r>
            <a:r>
              <a:rPr lang="en-GB" dirty="0"/>
              <a:t>. </a:t>
            </a:r>
            <a:r>
              <a:rPr lang="en-GB" dirty="0" err="1"/>
              <a:t>Řadíme</a:t>
            </a:r>
            <a:r>
              <a:rPr lang="en-GB" dirty="0"/>
              <a:t> </a:t>
            </a:r>
            <a:r>
              <a:rPr lang="en-GB" dirty="0" err="1"/>
              <a:t>mezi</a:t>
            </a:r>
            <a:r>
              <a:rPr lang="en-GB" dirty="0"/>
              <a:t> </a:t>
            </a:r>
            <a:r>
              <a:rPr lang="en-GB" dirty="0" err="1"/>
              <a:t>ně</a:t>
            </a:r>
            <a:r>
              <a:rPr lang="en-GB" dirty="0"/>
              <a:t> </a:t>
            </a:r>
            <a:r>
              <a:rPr lang="en-GB" dirty="0" err="1"/>
              <a:t>oko</a:t>
            </a:r>
            <a:r>
              <a:rPr lang="en-GB" dirty="0"/>
              <a:t>, </a:t>
            </a:r>
            <a:r>
              <a:rPr lang="en-GB" dirty="0" err="1"/>
              <a:t>varlata</a:t>
            </a:r>
            <a:r>
              <a:rPr lang="en-GB" dirty="0"/>
              <a:t>, </a:t>
            </a:r>
            <a:r>
              <a:rPr lang="en-GB" dirty="0" err="1"/>
              <a:t>dělohu</a:t>
            </a:r>
            <a:r>
              <a:rPr lang="en-GB" dirty="0"/>
              <a:t> a </a:t>
            </a:r>
            <a:r>
              <a:rPr lang="en-GB" dirty="0" err="1"/>
              <a:t>centrální</a:t>
            </a:r>
            <a:r>
              <a:rPr lang="en-GB" dirty="0"/>
              <a:t> </a:t>
            </a:r>
            <a:r>
              <a:rPr lang="en-GB" dirty="0" err="1"/>
              <a:t>nervovou</a:t>
            </a:r>
            <a:r>
              <a:rPr lang="en-GB" dirty="0"/>
              <a:t> </a:t>
            </a:r>
            <a:r>
              <a:rPr lang="en-GB" dirty="0" err="1" smtClean="0"/>
              <a:t>soustavu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649064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0241X-011-f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5688"/>
            <a:ext cx="8208912" cy="5397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cs-CZ" sz="800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700" i="1"/>
              <a:t>Downloaded from: StudentConsult (on 18 July 2006 11:40 AM)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11270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3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1858962"/>
          </a:xfrm>
        </p:spPr>
        <p:txBody>
          <a:bodyPr/>
          <a:lstStyle/>
          <a:p>
            <a:pPr eaLnBrk="1" hangingPunct="1"/>
            <a:r>
              <a:rPr lang="cs-CZ" sz="3200" smtClean="0"/>
              <a:t>Imunokomplexová onemocnění způsobená ukládáním cirkulujících imunitních komplexů</a:t>
            </a:r>
            <a:br>
              <a:rPr lang="cs-CZ" sz="3200" smtClean="0"/>
            </a:br>
            <a:r>
              <a:rPr lang="cs-CZ" sz="3200" smtClean="0"/>
              <a:t>(III. typ imunologické přecitlivělosti)</a:t>
            </a:r>
            <a:endParaRPr lang="en-US" sz="320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276475"/>
            <a:ext cx="8435975" cy="3849688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cs-CZ" sz="2800" i="1" u="sng" dirty="0" smtClean="0">
                <a:solidFill>
                  <a:schemeClr val="accent2"/>
                </a:solidFill>
              </a:rPr>
              <a:t>Je porušen fyziologický transport a odstraňování</a:t>
            </a:r>
          </a:p>
          <a:p>
            <a:pPr marL="609600" indent="-609600" eaLnBrk="1" hangingPunct="1">
              <a:buFontTx/>
              <a:buNone/>
            </a:pPr>
            <a:r>
              <a:rPr lang="cs-CZ" sz="2800" i="1" u="sng" dirty="0" smtClean="0">
                <a:solidFill>
                  <a:schemeClr val="accent2"/>
                </a:solidFill>
              </a:rPr>
              <a:t>imunitních komplexů, důsledkem je lokální zánět</a:t>
            </a:r>
          </a:p>
          <a:p>
            <a:pPr marL="609600" indent="-609600" algn="ctr" eaLnBrk="1" hangingPunct="1">
              <a:buFontTx/>
              <a:buNone/>
            </a:pPr>
            <a:endParaRPr lang="cs-CZ" sz="2800" i="1" u="sng" dirty="0" smtClean="0">
              <a:solidFill>
                <a:schemeClr val="accent2"/>
              </a:solidFill>
            </a:endParaRPr>
          </a:p>
          <a:p>
            <a:pPr marL="609600" indent="-609600" eaLnBrk="1" hangingPunct="1">
              <a:buFontTx/>
              <a:buAutoNum type="arabicParenR"/>
            </a:pPr>
            <a:r>
              <a:rPr lang="cs-CZ" sz="2800" dirty="0" smtClean="0"/>
              <a:t>Typ </a:t>
            </a:r>
            <a:r>
              <a:rPr lang="cs-CZ" sz="2800" u="sng" dirty="0" smtClean="0"/>
              <a:t>sérové nemoci</a:t>
            </a:r>
            <a:r>
              <a:rPr lang="cs-CZ" sz="2800" dirty="0" smtClean="0"/>
              <a:t> (nadbytek antigenu)</a:t>
            </a:r>
          </a:p>
          <a:p>
            <a:pPr marL="609600" indent="-609600" eaLnBrk="1" hangingPunct="1">
              <a:buFontTx/>
              <a:buNone/>
            </a:pPr>
            <a:r>
              <a:rPr lang="cs-CZ" sz="2800" dirty="0" smtClean="0"/>
              <a:t>       např. u některých autoimunitních chorob, SLE</a:t>
            </a:r>
          </a:p>
          <a:p>
            <a:pPr marL="609600" indent="-609600" eaLnBrk="1" hangingPunct="1">
              <a:buFontTx/>
              <a:buNone/>
            </a:pPr>
            <a:r>
              <a:rPr lang="cs-CZ" sz="2800" dirty="0" smtClean="0"/>
              <a:t>2)   Typ </a:t>
            </a:r>
            <a:r>
              <a:rPr lang="cs-CZ" sz="2800" u="sng" dirty="0" err="1" smtClean="0"/>
              <a:t>Arthusovy</a:t>
            </a:r>
            <a:r>
              <a:rPr lang="cs-CZ" sz="2800" u="sng" dirty="0" smtClean="0"/>
              <a:t> reakce</a:t>
            </a:r>
            <a:r>
              <a:rPr lang="cs-CZ" sz="2800" dirty="0" smtClean="0"/>
              <a:t> (nadbytek protilátek)</a:t>
            </a:r>
          </a:p>
          <a:p>
            <a:pPr marL="609600" indent="-609600" eaLnBrk="1" hangingPunct="1">
              <a:buFontTx/>
              <a:buNone/>
            </a:pPr>
            <a:r>
              <a:rPr lang="cs-CZ" sz="2800" dirty="0" smtClean="0"/>
              <a:t>       např. u </a:t>
            </a:r>
            <a:r>
              <a:rPr lang="cs-CZ" sz="2800" dirty="0" err="1" smtClean="0"/>
              <a:t>extrinsních</a:t>
            </a:r>
            <a:r>
              <a:rPr lang="cs-CZ" sz="2800" dirty="0" smtClean="0"/>
              <a:t> pneumonitid, tzv. farmářské plíce</a:t>
            </a:r>
          </a:p>
        </p:txBody>
      </p:sp>
    </p:spTree>
    <p:extLst>
      <p:ext uri="{BB962C8B-B14F-4D97-AF65-F5344CB8AC3E}">
        <p14:creationId xmlns:p14="http://schemas.microsoft.com/office/powerpoint/2010/main" val="76581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Sérová nemoc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685925"/>
            <a:ext cx="7262813" cy="4181475"/>
          </a:xfrm>
        </p:spPr>
        <p:txBody>
          <a:bodyPr/>
          <a:lstStyle/>
          <a:p>
            <a:pPr eaLnBrk="1" hangingPunct="1"/>
            <a:r>
              <a:rPr lang="cs-CZ" sz="2800" smtClean="0"/>
              <a:t>Objevuje se asi 8-12 dní po podání xenogenního séra.</a:t>
            </a:r>
          </a:p>
          <a:p>
            <a:pPr eaLnBrk="1" hangingPunct="1"/>
            <a:r>
              <a:rPr lang="cs-CZ" sz="2800" smtClean="0"/>
              <a:t>Kopřivka, horečka, artralgie, lymfadenopatie</a:t>
            </a:r>
          </a:p>
          <a:p>
            <a:pPr eaLnBrk="1" hangingPunct="1"/>
            <a:r>
              <a:rPr lang="cs-CZ" sz="2800" smtClean="0"/>
              <a:t>Albuminurie</a:t>
            </a:r>
          </a:p>
          <a:p>
            <a:pPr eaLnBrk="1" hangingPunct="1"/>
            <a:r>
              <a:rPr lang="cs-CZ" sz="2800" smtClean="0"/>
              <a:t>Histologicky lze prokázat depozita imunokomplexů v cévách.</a:t>
            </a:r>
          </a:p>
          <a:p>
            <a:pPr eaLnBrk="1" hangingPunct="1"/>
            <a:r>
              <a:rPr lang="cs-CZ" sz="2800" smtClean="0"/>
              <a:t>Stav spontánně ustupuje, je možno podat antihistaminika, někdy steroidy.</a:t>
            </a:r>
          </a:p>
        </p:txBody>
      </p:sp>
    </p:spTree>
    <p:extLst>
      <p:ext uri="{BB962C8B-B14F-4D97-AF65-F5344CB8AC3E}">
        <p14:creationId xmlns:p14="http://schemas.microsoft.com/office/powerpoint/2010/main" val="205070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erova choro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58875"/>
            <a:ext cx="7043738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16263" y="457200"/>
            <a:ext cx="2581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b="1">
                <a:latin typeface="Times New Roman" pitchFamily="18" charset="0"/>
              </a:rPr>
              <a:t>Sérová choroba</a:t>
            </a:r>
          </a:p>
        </p:txBody>
      </p:sp>
    </p:spTree>
    <p:extLst>
      <p:ext uri="{BB962C8B-B14F-4D97-AF65-F5344CB8AC3E}">
        <p14:creationId xmlns:p14="http://schemas.microsoft.com/office/powerpoint/2010/main" val="112840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Přecitlivělost oddáleného typu IV.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z</a:t>
            </a:r>
            <a:r>
              <a:rPr lang="cs-CZ" dirty="0" smtClean="0"/>
              <a:t>ávislá na </a:t>
            </a:r>
            <a:r>
              <a:rPr lang="cs-CZ" dirty="0" err="1" smtClean="0"/>
              <a:t>Th</a:t>
            </a:r>
            <a:r>
              <a:rPr lang="cs-CZ" dirty="0" smtClean="0"/>
              <a:t> buňkách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Lokální reakce závislá na Th1 buňkách</a:t>
            </a:r>
          </a:p>
          <a:p>
            <a:r>
              <a:rPr lang="cs-CZ" dirty="0" smtClean="0"/>
              <a:t>Umělá imunizace zvířete intradermálně </a:t>
            </a:r>
            <a:r>
              <a:rPr lang="cs-CZ" dirty="0" err="1" smtClean="0"/>
              <a:t>Ag</a:t>
            </a:r>
            <a:r>
              <a:rPr lang="cs-CZ" dirty="0"/>
              <a:t> </a:t>
            </a:r>
            <a:r>
              <a:rPr lang="cs-CZ" dirty="0" smtClean="0"/>
              <a:t>(usmrcené mykobakterie)</a:t>
            </a:r>
          </a:p>
          <a:p>
            <a:r>
              <a:rPr lang="cs-CZ" dirty="0" smtClean="0"/>
              <a:t>Vznik </a:t>
            </a:r>
            <a:r>
              <a:rPr lang="cs-CZ" dirty="0" err="1" smtClean="0"/>
              <a:t>Ag</a:t>
            </a:r>
            <a:r>
              <a:rPr lang="cs-CZ" dirty="0" smtClean="0"/>
              <a:t> </a:t>
            </a:r>
            <a:r>
              <a:rPr lang="cs-CZ" dirty="0" err="1" smtClean="0"/>
              <a:t>spec</a:t>
            </a:r>
            <a:r>
              <a:rPr lang="cs-CZ" dirty="0" smtClean="0"/>
              <a:t> Th1 buněk</a:t>
            </a:r>
          </a:p>
          <a:p>
            <a:r>
              <a:rPr lang="cs-CZ" dirty="0" smtClean="0"/>
              <a:t>Po několika týdnech opětovná injekce stejného </a:t>
            </a:r>
            <a:r>
              <a:rPr lang="cs-CZ" dirty="0" err="1" smtClean="0"/>
              <a:t>Ag</a:t>
            </a:r>
            <a:endParaRPr lang="cs-CZ" dirty="0" smtClean="0"/>
          </a:p>
          <a:p>
            <a:r>
              <a:rPr lang="cs-CZ" dirty="0" smtClean="0"/>
              <a:t>Do místa vpichu putují Th1 lymfocyty a makrofágy, vzájemná stimulace IFN</a:t>
            </a:r>
            <a:r>
              <a:rPr lang="el-GR" dirty="0" smtClean="0"/>
              <a:t>γ</a:t>
            </a:r>
            <a:endParaRPr lang="cs-CZ" dirty="0" smtClean="0"/>
          </a:p>
          <a:p>
            <a:r>
              <a:rPr lang="cs-CZ" dirty="0" smtClean="0"/>
              <a:t>24-72 hod– </a:t>
            </a:r>
            <a:r>
              <a:rPr lang="cs-CZ" dirty="0"/>
              <a:t>lokální </a:t>
            </a:r>
            <a:r>
              <a:rPr lang="cs-CZ" dirty="0" smtClean="0"/>
              <a:t>reakce- tvrdý otok způsobený buněčnou infiltrací</a:t>
            </a:r>
          </a:p>
          <a:p>
            <a:r>
              <a:rPr lang="cs-CZ" dirty="0" smtClean="0"/>
              <a:t>Reakce je fyziologicky namířená proti intracelulárním parazitům</a:t>
            </a:r>
          </a:p>
          <a:p>
            <a:r>
              <a:rPr lang="cs-CZ" dirty="0" smtClean="0"/>
              <a:t>Zároveň dochází k poškození tkáně, později k nekrózám</a:t>
            </a:r>
          </a:p>
          <a:p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3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Přecitlivělost oddáleného typu IV</a:t>
            </a:r>
            <a:r>
              <a:rPr lang="cs-CZ" dirty="0" smtClean="0"/>
              <a:t>. </a:t>
            </a:r>
            <a:r>
              <a:rPr lang="cs-CZ" dirty="0"/>
              <a:t>závislá na </a:t>
            </a:r>
            <a:r>
              <a:rPr lang="cs-CZ" dirty="0" err="1"/>
              <a:t>Th</a:t>
            </a:r>
            <a:r>
              <a:rPr lang="cs-CZ" dirty="0"/>
              <a:t> buňkách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Reakce oddáleného typu je podstatou 	tuberkulinové reakce - zjišťování stavu imunity proti tuberkulóze</a:t>
            </a:r>
          </a:p>
          <a:p>
            <a:pPr marL="457200" lvl="1" indent="0">
              <a:buNone/>
            </a:pPr>
            <a:r>
              <a:rPr lang="cs-CZ" dirty="0"/>
              <a:t>	</a:t>
            </a:r>
            <a:r>
              <a:rPr lang="cs-CZ" sz="3200" dirty="0" smtClean="0"/>
              <a:t>poškozování tkání během </a:t>
            </a:r>
            <a:r>
              <a:rPr lang="cs-CZ" sz="3200" dirty="0" err="1" smtClean="0"/>
              <a:t>mykobakteriálních</a:t>
            </a:r>
            <a:r>
              <a:rPr lang="cs-CZ" sz="3200" dirty="0" smtClean="0"/>
              <a:t> infekcích</a:t>
            </a:r>
          </a:p>
          <a:p>
            <a:pPr marL="457200" lvl="1" indent="0">
              <a:buNone/>
            </a:pPr>
            <a:r>
              <a:rPr lang="cs-CZ" sz="3200" dirty="0" smtClean="0"/>
              <a:t>	vznik granulomu, sarkoidózy, </a:t>
            </a:r>
            <a:r>
              <a:rPr lang="cs-CZ" sz="3200" dirty="0" err="1" smtClean="0"/>
              <a:t>granulomatózních</a:t>
            </a:r>
            <a:r>
              <a:rPr lang="cs-CZ" sz="3200" dirty="0" smtClean="0"/>
              <a:t> vaskulitid</a:t>
            </a:r>
          </a:p>
          <a:p>
            <a:pPr marL="457200" lvl="1" indent="0">
              <a:buNone/>
            </a:pPr>
            <a:endParaRPr lang="cs-CZ" sz="3200" dirty="0" smtClean="0"/>
          </a:p>
          <a:p>
            <a:pPr marL="457200" lvl="1" indent="0">
              <a:buNone/>
            </a:pPr>
            <a:r>
              <a:rPr lang="cs-CZ" sz="3200" dirty="0" smtClean="0"/>
              <a:t>	</a:t>
            </a:r>
          </a:p>
          <a:p>
            <a:pPr marL="457200" lvl="1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26985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Granulom</a:t>
            </a:r>
            <a:endParaRPr lang="en-GB" dirty="0"/>
          </a:p>
        </p:txBody>
      </p:sp>
      <p:pic>
        <p:nvPicPr>
          <p:cNvPr id="15362" name="Picture 2" descr="Revisiting the role of the granuloma in tubercul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8352928" cy="480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15816" y="63093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Th1, </a:t>
            </a:r>
            <a:r>
              <a:rPr lang="cs-CZ" dirty="0" err="1" smtClean="0"/>
              <a:t>Th</a:t>
            </a:r>
            <a:r>
              <a:rPr lang="cs-CZ" dirty="0" smtClean="0"/>
              <a:t> 17 lymfocyty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859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3600" dirty="0" smtClean="0"/>
              <a:t>Příklady chorob, v jejichž patogenezi se uplatňují Th1 lymfocyty a IFN</a:t>
            </a:r>
            <a:r>
              <a:rPr lang="el-GR" sz="3600" dirty="0" smtClean="0"/>
              <a:t>γ</a:t>
            </a:r>
            <a:endParaRPr lang="en-US" sz="3600" dirty="0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060575"/>
            <a:ext cx="8229600" cy="4525963"/>
          </a:xfrm>
        </p:spPr>
        <p:txBody>
          <a:bodyPr/>
          <a:lstStyle/>
          <a:p>
            <a:pPr eaLnBrk="1" hangingPunct="1"/>
            <a:r>
              <a:rPr lang="cs-CZ" dirty="0" smtClean="0"/>
              <a:t>Kontaktní ekzém</a:t>
            </a:r>
          </a:p>
          <a:p>
            <a:pPr eaLnBrk="1" hangingPunct="1"/>
            <a:r>
              <a:rPr lang="cs-CZ" dirty="0" smtClean="0"/>
              <a:t>Některé typy vaskulitidy</a:t>
            </a:r>
          </a:p>
          <a:p>
            <a:pPr eaLnBrk="1" hangingPunct="1"/>
            <a:r>
              <a:rPr lang="cs-CZ" dirty="0" err="1" smtClean="0"/>
              <a:t>Sclerosis</a:t>
            </a:r>
            <a:r>
              <a:rPr lang="cs-CZ" dirty="0" smtClean="0"/>
              <a:t> multiplex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187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Přecitlivělost oddáleného typu IV. </a:t>
            </a:r>
            <a:br>
              <a:rPr lang="cs-CZ" dirty="0"/>
            </a:br>
            <a:r>
              <a:rPr lang="cs-CZ" dirty="0"/>
              <a:t>Závislá na </a:t>
            </a:r>
            <a:r>
              <a:rPr lang="cs-CZ" dirty="0" err="1" smtClean="0"/>
              <a:t>Tc</a:t>
            </a:r>
            <a:r>
              <a:rPr lang="cs-CZ" dirty="0" smtClean="0"/>
              <a:t> </a:t>
            </a:r>
            <a:r>
              <a:rPr lang="cs-CZ" dirty="0"/>
              <a:t>buňkách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Odstraňování </a:t>
            </a:r>
            <a:r>
              <a:rPr lang="cs-CZ" dirty="0"/>
              <a:t> </a:t>
            </a:r>
            <a:r>
              <a:rPr lang="cs-CZ" dirty="0" smtClean="0"/>
              <a:t>např. virem napadených </a:t>
            </a:r>
            <a:r>
              <a:rPr lang="cs-CZ" dirty="0" err="1" smtClean="0"/>
              <a:t>buěnk</a:t>
            </a:r>
            <a:r>
              <a:rPr lang="cs-CZ" dirty="0" smtClean="0"/>
              <a:t> aktivovanými  </a:t>
            </a:r>
            <a:r>
              <a:rPr lang="cs-CZ" dirty="0" err="1" smtClean="0"/>
              <a:t>Tc</a:t>
            </a:r>
            <a:r>
              <a:rPr lang="cs-CZ" dirty="0" smtClean="0"/>
              <a:t>  lymfocyty</a:t>
            </a:r>
          </a:p>
          <a:p>
            <a:r>
              <a:rPr lang="cs-CZ" dirty="0" smtClean="0"/>
              <a:t>Uplatnění prozánětlivých </a:t>
            </a:r>
            <a:r>
              <a:rPr lang="cs-CZ" dirty="0" err="1" smtClean="0"/>
              <a:t>cytokinů</a:t>
            </a:r>
            <a:r>
              <a:rPr lang="cs-CZ" dirty="0" smtClean="0"/>
              <a:t> IL-17</a:t>
            </a:r>
            <a:endParaRPr lang="cs-CZ" dirty="0"/>
          </a:p>
          <a:p>
            <a:r>
              <a:rPr lang="cs-CZ" dirty="0" smtClean="0"/>
              <a:t>Fyziologická reakce x dochází ke tkáňovému poškození  např. játra při hepatitidách – odstranění infikovaných </a:t>
            </a:r>
            <a:r>
              <a:rPr lang="cs-CZ" dirty="0" err="1" smtClean="0"/>
              <a:t>hepatocytů</a:t>
            </a:r>
            <a:endParaRPr lang="cs-CZ" dirty="0" smtClean="0"/>
          </a:p>
          <a:p>
            <a:r>
              <a:rPr lang="cs-CZ" dirty="0" smtClean="0"/>
              <a:t>Bývá kombinovaná s Th1 reakcí</a:t>
            </a:r>
          </a:p>
          <a:p>
            <a:r>
              <a:rPr lang="cs-CZ" dirty="0" smtClean="0"/>
              <a:t>Vyvolává akutní </a:t>
            </a:r>
            <a:r>
              <a:rPr lang="cs-CZ" dirty="0" err="1" smtClean="0"/>
              <a:t>rejekci</a:t>
            </a:r>
            <a:r>
              <a:rPr lang="cs-CZ" dirty="0" smtClean="0"/>
              <a:t> </a:t>
            </a:r>
            <a:r>
              <a:rPr lang="cs-CZ" dirty="0" err="1" smtClean="0"/>
              <a:t>transpl</a:t>
            </a:r>
            <a:r>
              <a:rPr lang="cs-CZ" dirty="0" smtClean="0"/>
              <a:t>. orgánu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56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Autoimunitní choroby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24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</a:t>
            </a:r>
            <a:r>
              <a:rPr lang="en-GB" dirty="0" err="1"/>
              <a:t>iferní</a:t>
            </a:r>
            <a:r>
              <a:rPr lang="en-GB" dirty="0"/>
              <a:t> tolerance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err="1" smtClean="0"/>
              <a:t>Klonální</a:t>
            </a:r>
            <a:r>
              <a:rPr lang="en-GB" dirty="0" smtClean="0"/>
              <a:t> </a:t>
            </a:r>
            <a:r>
              <a:rPr lang="en-GB" dirty="0" err="1"/>
              <a:t>anergie</a:t>
            </a:r>
            <a:r>
              <a:rPr lang="en-GB" dirty="0"/>
              <a:t> </a:t>
            </a:r>
            <a:r>
              <a:rPr lang="en-GB" dirty="0" err="1"/>
              <a:t>byla</a:t>
            </a:r>
            <a:r>
              <a:rPr lang="en-GB" dirty="0"/>
              <a:t> </a:t>
            </a:r>
            <a:r>
              <a:rPr lang="en-GB" dirty="0" err="1"/>
              <a:t>poprvé</a:t>
            </a:r>
            <a:r>
              <a:rPr lang="en-GB" dirty="0"/>
              <a:t> </a:t>
            </a:r>
            <a:r>
              <a:rPr lang="en-GB" dirty="0" err="1"/>
              <a:t>pozorována</a:t>
            </a:r>
            <a:r>
              <a:rPr lang="en-GB" dirty="0"/>
              <a:t> u B-</a:t>
            </a:r>
            <a:r>
              <a:rPr lang="en-GB" dirty="0" err="1"/>
              <a:t>lymfocytů</a:t>
            </a:r>
            <a:r>
              <a:rPr lang="en-GB" dirty="0"/>
              <a:t> </a:t>
            </a:r>
            <a:r>
              <a:rPr lang="en-GB" dirty="0" err="1"/>
              <a:t>Gustavem</a:t>
            </a:r>
            <a:r>
              <a:rPr lang="en-GB" dirty="0"/>
              <a:t> </a:t>
            </a:r>
            <a:r>
              <a:rPr lang="en-GB" dirty="0" err="1"/>
              <a:t>Nossalem</a:t>
            </a:r>
            <a:r>
              <a:rPr lang="en-GB" dirty="0"/>
              <a:t>[6]. </a:t>
            </a:r>
            <a:r>
              <a:rPr lang="en-GB" dirty="0" err="1"/>
              <a:t>Mechanizmus</a:t>
            </a:r>
            <a:r>
              <a:rPr lang="en-GB" dirty="0"/>
              <a:t> </a:t>
            </a:r>
            <a:r>
              <a:rPr lang="en-GB" dirty="0" err="1"/>
              <a:t>spočívá</a:t>
            </a:r>
            <a:r>
              <a:rPr lang="en-GB" dirty="0"/>
              <a:t> v </a:t>
            </a:r>
            <a:r>
              <a:rPr lang="en-GB" dirty="0" err="1"/>
              <a:t>navození</a:t>
            </a:r>
            <a:r>
              <a:rPr lang="en-GB" dirty="0"/>
              <a:t> tolerance k </a:t>
            </a:r>
            <a:r>
              <a:rPr lang="en-GB" dirty="0" err="1"/>
              <a:t>vysokým</a:t>
            </a:r>
            <a:r>
              <a:rPr lang="en-GB" dirty="0"/>
              <a:t> </a:t>
            </a:r>
            <a:r>
              <a:rPr lang="en-GB" dirty="0" err="1"/>
              <a:t>koncentracím</a:t>
            </a:r>
            <a:r>
              <a:rPr lang="en-GB" dirty="0"/>
              <a:t> </a:t>
            </a:r>
            <a:r>
              <a:rPr lang="en-GB" dirty="0" err="1"/>
              <a:t>rozpustného</a:t>
            </a:r>
            <a:r>
              <a:rPr lang="en-GB" dirty="0"/>
              <a:t> antigenu^5. U T-</a:t>
            </a:r>
            <a:r>
              <a:rPr lang="en-GB" dirty="0" err="1"/>
              <a:t>lymfocytů</a:t>
            </a:r>
            <a:r>
              <a:rPr lang="en-GB" dirty="0"/>
              <a:t> je </a:t>
            </a:r>
            <a:r>
              <a:rPr lang="en-GB" dirty="0" err="1"/>
              <a:t>anergií</a:t>
            </a:r>
            <a:r>
              <a:rPr lang="en-GB" dirty="0"/>
              <a:t> </a:t>
            </a:r>
            <a:r>
              <a:rPr lang="en-GB" dirty="0" err="1"/>
              <a:t>označován</a:t>
            </a:r>
            <a:r>
              <a:rPr lang="en-GB" dirty="0"/>
              <a:t> </a:t>
            </a:r>
            <a:r>
              <a:rPr lang="en-GB" dirty="0" err="1"/>
              <a:t>stav</a:t>
            </a:r>
            <a:r>
              <a:rPr lang="en-GB" dirty="0"/>
              <a:t>, </a:t>
            </a:r>
            <a:r>
              <a:rPr lang="en-GB" dirty="0" err="1"/>
              <a:t>kdy</a:t>
            </a:r>
            <a:r>
              <a:rPr lang="en-GB" dirty="0"/>
              <a:t> </a:t>
            </a:r>
            <a:r>
              <a:rPr lang="en-GB" dirty="0" err="1"/>
              <a:t>dojde</a:t>
            </a:r>
            <a:r>
              <a:rPr lang="en-GB" dirty="0"/>
              <a:t> k </a:t>
            </a:r>
            <a:r>
              <a:rPr lang="en-GB" dirty="0" err="1"/>
              <a:t>rozpoznání</a:t>
            </a:r>
            <a:r>
              <a:rPr lang="en-GB" dirty="0"/>
              <a:t> </a:t>
            </a:r>
            <a:r>
              <a:rPr lang="en-GB" dirty="0" err="1"/>
              <a:t>autoantigenu</a:t>
            </a:r>
            <a:r>
              <a:rPr lang="en-GB" dirty="0"/>
              <a:t> </a:t>
            </a:r>
            <a:r>
              <a:rPr lang="en-GB" dirty="0" err="1"/>
              <a:t>prostřednictvím</a:t>
            </a:r>
            <a:r>
              <a:rPr lang="en-GB" dirty="0"/>
              <a:t> TCR, ale </a:t>
            </a:r>
            <a:r>
              <a:rPr lang="en-GB" dirty="0" err="1"/>
              <a:t>nedostatek</a:t>
            </a:r>
            <a:r>
              <a:rPr lang="en-GB" dirty="0"/>
              <a:t> </a:t>
            </a:r>
            <a:r>
              <a:rPr lang="en-GB" dirty="0" err="1"/>
              <a:t>kostimulačních</a:t>
            </a:r>
            <a:r>
              <a:rPr lang="en-GB" dirty="0"/>
              <a:t> </a:t>
            </a:r>
            <a:r>
              <a:rPr lang="en-GB" dirty="0" err="1"/>
              <a:t>signálů</a:t>
            </a:r>
            <a:r>
              <a:rPr lang="en-GB" dirty="0"/>
              <a:t> </a:t>
            </a:r>
            <a:r>
              <a:rPr lang="en-GB" dirty="0" err="1"/>
              <a:t>neumožní</a:t>
            </a:r>
            <a:r>
              <a:rPr lang="en-GB" dirty="0"/>
              <a:t> </a:t>
            </a:r>
            <a:r>
              <a:rPr lang="en-GB" dirty="0" err="1"/>
              <a:t>aktivaci</a:t>
            </a:r>
            <a:r>
              <a:rPr lang="en-GB" dirty="0"/>
              <a:t> </a:t>
            </a:r>
            <a:r>
              <a:rPr lang="en-GB" dirty="0" err="1"/>
              <a:t>buňky</a:t>
            </a:r>
            <a:r>
              <a:rPr lang="en-GB" dirty="0"/>
              <a:t>. </a:t>
            </a:r>
            <a:r>
              <a:rPr lang="en-GB" dirty="0" err="1"/>
              <a:t>Takovýto</a:t>
            </a:r>
            <a:r>
              <a:rPr lang="en-GB" dirty="0"/>
              <a:t> T-</a:t>
            </a:r>
            <a:r>
              <a:rPr lang="en-GB" dirty="0" err="1"/>
              <a:t>lymfocyt</a:t>
            </a:r>
            <a:r>
              <a:rPr lang="en-GB" dirty="0"/>
              <a:t> </a:t>
            </a:r>
            <a:r>
              <a:rPr lang="en-GB" dirty="0" err="1"/>
              <a:t>neprodukuje</a:t>
            </a:r>
            <a:r>
              <a:rPr lang="en-GB" dirty="0"/>
              <a:t> </a:t>
            </a:r>
            <a:r>
              <a:rPr lang="en-GB" dirty="0" err="1"/>
              <a:t>dostatek</a:t>
            </a:r>
            <a:r>
              <a:rPr lang="en-GB" dirty="0"/>
              <a:t> </a:t>
            </a:r>
            <a:r>
              <a:rPr lang="en-GB" dirty="0" err="1"/>
              <a:t>cytokinů</a:t>
            </a:r>
            <a:r>
              <a:rPr lang="en-GB" dirty="0"/>
              <a:t>, </a:t>
            </a:r>
            <a:r>
              <a:rPr lang="en-GB" dirty="0" err="1"/>
              <a:t>nedochází</a:t>
            </a:r>
            <a:r>
              <a:rPr lang="en-GB" dirty="0"/>
              <a:t> k </a:t>
            </a:r>
            <a:r>
              <a:rPr lang="en-GB" dirty="0" err="1"/>
              <a:t>jeho</a:t>
            </a:r>
            <a:r>
              <a:rPr lang="en-GB" dirty="0"/>
              <a:t> </a:t>
            </a:r>
            <a:r>
              <a:rPr lang="en-GB" dirty="0" err="1"/>
              <a:t>dělení</a:t>
            </a:r>
            <a:r>
              <a:rPr lang="en-GB" dirty="0"/>
              <a:t> a </a:t>
            </a:r>
            <a:r>
              <a:rPr lang="en-GB" dirty="0" err="1"/>
              <a:t>přechází</a:t>
            </a:r>
            <a:r>
              <a:rPr lang="en-GB" dirty="0"/>
              <a:t> do </a:t>
            </a:r>
            <a:r>
              <a:rPr lang="en-GB" dirty="0" err="1"/>
              <a:t>stavu</a:t>
            </a:r>
            <a:r>
              <a:rPr lang="en-GB" dirty="0"/>
              <a:t> </a:t>
            </a:r>
            <a:r>
              <a:rPr lang="en-GB" dirty="0" err="1"/>
              <a:t>celkové</a:t>
            </a:r>
            <a:r>
              <a:rPr lang="en-GB" dirty="0"/>
              <a:t> </a:t>
            </a:r>
            <a:r>
              <a:rPr lang="en-GB" dirty="0" err="1"/>
              <a:t>anergie</a:t>
            </a:r>
            <a:r>
              <a:rPr lang="en-GB" dirty="0"/>
              <a:t>. </a:t>
            </a:r>
            <a:r>
              <a:rPr lang="en-GB" dirty="0" err="1"/>
              <a:t>Mezi</a:t>
            </a:r>
            <a:r>
              <a:rPr lang="en-GB" dirty="0"/>
              <a:t> </a:t>
            </a:r>
            <a:r>
              <a:rPr lang="en-GB" dirty="0" err="1"/>
              <a:t>hlavní</a:t>
            </a:r>
            <a:r>
              <a:rPr lang="en-GB" dirty="0"/>
              <a:t> </a:t>
            </a:r>
            <a:r>
              <a:rPr lang="en-GB" dirty="0" err="1"/>
              <a:t>kostimulační</a:t>
            </a:r>
            <a:r>
              <a:rPr lang="en-GB" dirty="0"/>
              <a:t> </a:t>
            </a:r>
            <a:r>
              <a:rPr lang="en-GB" dirty="0" err="1"/>
              <a:t>signály</a:t>
            </a:r>
            <a:r>
              <a:rPr lang="en-GB" dirty="0"/>
              <a:t> </a:t>
            </a:r>
            <a:r>
              <a:rPr lang="en-GB" dirty="0" err="1"/>
              <a:t>patří</a:t>
            </a:r>
            <a:r>
              <a:rPr lang="en-GB" dirty="0"/>
              <a:t> </a:t>
            </a:r>
            <a:r>
              <a:rPr lang="en-GB" dirty="0" err="1"/>
              <a:t>interakce</a:t>
            </a:r>
            <a:r>
              <a:rPr lang="en-GB" dirty="0"/>
              <a:t> </a:t>
            </a:r>
            <a:r>
              <a:rPr lang="en-GB" dirty="0" err="1"/>
              <a:t>molekuly</a:t>
            </a:r>
            <a:r>
              <a:rPr lang="en-GB" dirty="0"/>
              <a:t> CD28 </a:t>
            </a:r>
            <a:r>
              <a:rPr lang="en-GB" dirty="0" err="1"/>
              <a:t>na</a:t>
            </a:r>
            <a:r>
              <a:rPr lang="en-GB" dirty="0"/>
              <a:t> T-</a:t>
            </a:r>
            <a:r>
              <a:rPr lang="en-GB" dirty="0" err="1"/>
              <a:t>lymfocytu</a:t>
            </a:r>
            <a:r>
              <a:rPr lang="en-GB" dirty="0"/>
              <a:t> s </a:t>
            </a:r>
            <a:r>
              <a:rPr lang="en-GB" dirty="0" err="1"/>
              <a:t>molekulou</a:t>
            </a:r>
            <a:r>
              <a:rPr lang="en-GB" dirty="0"/>
              <a:t> CD80/CD86 </a:t>
            </a:r>
            <a:r>
              <a:rPr lang="en-GB" dirty="0" err="1"/>
              <a:t>na</a:t>
            </a:r>
            <a:r>
              <a:rPr lang="en-GB" dirty="0"/>
              <a:t> APC a </a:t>
            </a:r>
            <a:r>
              <a:rPr lang="en-GB" dirty="0" err="1"/>
              <a:t>dále</a:t>
            </a:r>
            <a:r>
              <a:rPr lang="en-GB" dirty="0"/>
              <a:t> </a:t>
            </a:r>
            <a:r>
              <a:rPr lang="en-GB" dirty="0" err="1"/>
              <a:t>vazba</a:t>
            </a:r>
            <a:r>
              <a:rPr lang="en-GB" dirty="0"/>
              <a:t> CD40L </a:t>
            </a:r>
            <a:r>
              <a:rPr lang="en-GB" dirty="0" err="1"/>
              <a:t>molekuly</a:t>
            </a:r>
            <a:r>
              <a:rPr lang="en-GB" dirty="0"/>
              <a:t> T-</a:t>
            </a:r>
            <a:r>
              <a:rPr lang="en-GB" dirty="0" err="1"/>
              <a:t>lymfocytu</a:t>
            </a:r>
            <a:r>
              <a:rPr lang="en-GB" dirty="0"/>
              <a:t> k </a:t>
            </a:r>
            <a:r>
              <a:rPr lang="en-GB" dirty="0" err="1"/>
              <a:t>molekule</a:t>
            </a:r>
            <a:r>
              <a:rPr lang="en-GB" dirty="0"/>
              <a:t> CD40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buňce</a:t>
            </a:r>
            <a:r>
              <a:rPr lang="en-GB" dirty="0"/>
              <a:t> </a:t>
            </a:r>
            <a:r>
              <a:rPr lang="en-GB" dirty="0" err="1"/>
              <a:t>prezentující</a:t>
            </a:r>
            <a:r>
              <a:rPr lang="en-GB" dirty="0"/>
              <a:t> antigen. </a:t>
            </a:r>
          </a:p>
        </p:txBody>
      </p:sp>
    </p:spTree>
    <p:extLst>
      <p:ext uri="{BB962C8B-B14F-4D97-AF65-F5344CB8AC3E}">
        <p14:creationId xmlns:p14="http://schemas.microsoft.com/office/powerpoint/2010/main" val="233911748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60350"/>
            <a:ext cx="8229600" cy="1143000"/>
          </a:xfrm>
        </p:spPr>
        <p:txBody>
          <a:bodyPr anchor="b"/>
          <a:lstStyle/>
          <a:p>
            <a:r>
              <a:rPr lang="cs-CZ" b="1"/>
              <a:t>AUTOIMUNITNÍ CHOROBY</a:t>
            </a: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cs-CZ"/>
          </a:p>
          <a:p>
            <a:r>
              <a:rPr lang="cs-CZ"/>
              <a:t>onemocnění, při kterém </a:t>
            </a:r>
            <a:r>
              <a:rPr lang="cs-CZ" b="1"/>
              <a:t>autoprotilátky</a:t>
            </a:r>
            <a:r>
              <a:rPr lang="cs-CZ"/>
              <a:t> nebo </a:t>
            </a:r>
            <a:r>
              <a:rPr lang="cs-CZ" b="1"/>
              <a:t>autoreaktivní T-lymfocyty</a:t>
            </a:r>
            <a:r>
              <a:rPr lang="cs-CZ"/>
              <a:t> vedou k poškození vlastních buněk nebo tkání</a:t>
            </a:r>
          </a:p>
          <a:p>
            <a:pPr>
              <a:buFontTx/>
              <a:buNone/>
            </a:pPr>
            <a:endParaRPr lang="cs-CZ"/>
          </a:p>
          <a:p>
            <a:r>
              <a:rPr lang="cs-CZ"/>
              <a:t>postihují 5-7% populace, především ženy </a:t>
            </a:r>
          </a:p>
        </p:txBody>
      </p:sp>
    </p:spTree>
    <p:extLst>
      <p:ext uri="{BB962C8B-B14F-4D97-AF65-F5344CB8AC3E}">
        <p14:creationId xmlns:p14="http://schemas.microsoft.com/office/powerpoint/2010/main" val="33493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Indukce autoimunitní imunopatologické reaktivity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 smtClean="0"/>
              <a:t>Vnitřní faktory</a:t>
            </a:r>
          </a:p>
          <a:p>
            <a:r>
              <a:rPr lang="cs-CZ" dirty="0" smtClean="0"/>
              <a:t>Genetická dispozice spojená s HLA </a:t>
            </a:r>
          </a:p>
          <a:p>
            <a:r>
              <a:rPr lang="cs-CZ" dirty="0" smtClean="0"/>
              <a:t>Polymorfismy v genech </a:t>
            </a:r>
            <a:r>
              <a:rPr lang="cs-CZ" dirty="0" err="1" smtClean="0"/>
              <a:t>kodůjící</a:t>
            </a:r>
            <a:r>
              <a:rPr lang="cs-CZ" dirty="0" smtClean="0"/>
              <a:t> </a:t>
            </a:r>
            <a:r>
              <a:rPr lang="cs-CZ" dirty="0" err="1" smtClean="0"/>
              <a:t>cytokiny</a:t>
            </a:r>
            <a:r>
              <a:rPr lang="cs-CZ" dirty="0" smtClean="0"/>
              <a:t>, např. TNF</a:t>
            </a:r>
            <a:r>
              <a:rPr lang="el-GR" dirty="0" smtClean="0"/>
              <a:t>α</a:t>
            </a:r>
            <a:r>
              <a:rPr lang="cs-CZ" dirty="0" smtClean="0"/>
              <a:t>, </a:t>
            </a:r>
            <a:r>
              <a:rPr lang="cs-CZ" dirty="0" err="1" smtClean="0"/>
              <a:t>chemokiny</a:t>
            </a:r>
            <a:endParaRPr lang="cs-CZ" dirty="0" smtClean="0"/>
          </a:p>
          <a:p>
            <a:r>
              <a:rPr lang="cs-CZ" dirty="0" smtClean="0"/>
              <a:t>Geny regulující </a:t>
            </a:r>
            <a:r>
              <a:rPr lang="cs-CZ" dirty="0" err="1" smtClean="0"/>
              <a:t>apoptózu</a:t>
            </a:r>
            <a:r>
              <a:rPr lang="cs-CZ" dirty="0" smtClean="0"/>
              <a:t> </a:t>
            </a:r>
            <a:r>
              <a:rPr lang="cs-CZ" dirty="0" err="1" smtClean="0"/>
              <a:t>Degranulovaná</a:t>
            </a:r>
            <a:r>
              <a:rPr lang="cs-CZ" dirty="0" smtClean="0"/>
              <a:t> </a:t>
            </a:r>
            <a:r>
              <a:rPr lang="cs-CZ" dirty="0" err="1" smtClean="0"/>
              <a:t>apoptóza</a:t>
            </a:r>
            <a:endParaRPr lang="cs-CZ" dirty="0" smtClean="0"/>
          </a:p>
          <a:p>
            <a:r>
              <a:rPr lang="cs-CZ" b="1" dirty="0" smtClean="0"/>
              <a:t>Vnější faktory</a:t>
            </a:r>
          </a:p>
          <a:p>
            <a:r>
              <a:rPr lang="cs-CZ" dirty="0" smtClean="0"/>
              <a:t>Infekční podněty</a:t>
            </a:r>
          </a:p>
          <a:p>
            <a:r>
              <a:rPr lang="cs-CZ" dirty="0" err="1" smtClean="0"/>
              <a:t>Enviromentální</a:t>
            </a:r>
            <a:r>
              <a:rPr lang="cs-CZ" dirty="0" smtClean="0"/>
              <a:t> podněty</a:t>
            </a:r>
          </a:p>
          <a:p>
            <a:r>
              <a:rPr lang="cs-CZ" dirty="0" err="1" smtClean="0"/>
              <a:t>Neuroendokrnní</a:t>
            </a:r>
            <a:r>
              <a:rPr lang="cs-CZ" dirty="0" smtClean="0"/>
              <a:t> </a:t>
            </a:r>
            <a:r>
              <a:rPr lang="cs-CZ" dirty="0" err="1" smtClean="0"/>
              <a:t>reguace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975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74712"/>
          </a:xfrm>
        </p:spPr>
        <p:txBody>
          <a:bodyPr anchor="b"/>
          <a:lstStyle/>
          <a:p>
            <a:pPr eaLnBrk="1" hangingPunct="1"/>
            <a:r>
              <a:rPr lang="cs-CZ" b="1" dirty="0" smtClean="0"/>
              <a:t>IMUNOPATOGENEZE</a:t>
            </a:r>
            <a:endParaRPr lang="cs-CZ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268413"/>
            <a:ext cx="7772400" cy="5256212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cs-CZ" b="1" u="sng" dirty="0" smtClean="0"/>
              <a:t>Molekulární mimikry</a:t>
            </a:r>
            <a:r>
              <a:rPr lang="cs-CZ" b="1" dirty="0" smtClean="0"/>
              <a:t> </a:t>
            </a:r>
          </a:p>
          <a:p>
            <a:pPr eaLnBrk="1" hangingPunct="1">
              <a:buFontTx/>
              <a:buNone/>
            </a:pPr>
            <a:r>
              <a:rPr lang="cs-CZ" dirty="0" err="1" smtClean="0"/>
              <a:t>Streptococcus</a:t>
            </a:r>
            <a:r>
              <a:rPr lang="cs-CZ" dirty="0" smtClean="0"/>
              <a:t> </a:t>
            </a:r>
            <a:r>
              <a:rPr lang="cs-CZ" dirty="0" err="1" smtClean="0"/>
              <a:t>pyogenes</a:t>
            </a:r>
            <a:r>
              <a:rPr lang="cs-CZ" dirty="0" smtClean="0"/>
              <a:t> A- protein M -antigeny srdečních chlopní,</a:t>
            </a:r>
          </a:p>
          <a:p>
            <a:pPr eaLnBrk="1" hangingPunct="1">
              <a:buFontTx/>
              <a:buNone/>
            </a:pPr>
            <a:r>
              <a:rPr lang="cs-CZ" dirty="0" err="1" smtClean="0"/>
              <a:t>Coxsackie</a:t>
            </a:r>
            <a:r>
              <a:rPr lang="cs-CZ" dirty="0" smtClean="0"/>
              <a:t>-virus, </a:t>
            </a:r>
            <a:r>
              <a:rPr lang="cs-CZ" dirty="0" err="1" smtClean="0"/>
              <a:t>cytomegalovirus</a:t>
            </a:r>
            <a:r>
              <a:rPr lang="cs-CZ" dirty="0" smtClean="0"/>
              <a:t> – glutamát-dekarboxyláza v pankreatu,</a:t>
            </a:r>
          </a:p>
          <a:p>
            <a:pPr eaLnBrk="1" hangingPunct="1">
              <a:buFontTx/>
              <a:buNone/>
            </a:pPr>
            <a:r>
              <a:rPr lang="cs-CZ" dirty="0" err="1" smtClean="0"/>
              <a:t>Klebsiella</a:t>
            </a:r>
            <a:r>
              <a:rPr lang="cs-CZ" dirty="0" smtClean="0"/>
              <a:t> – HLA B27 – </a:t>
            </a:r>
            <a:r>
              <a:rPr lang="cs-CZ" dirty="0" err="1" smtClean="0"/>
              <a:t>ankylosující</a:t>
            </a:r>
            <a:r>
              <a:rPr lang="cs-CZ" dirty="0" smtClean="0"/>
              <a:t> </a:t>
            </a:r>
            <a:r>
              <a:rPr lang="cs-CZ" dirty="0" err="1" smtClean="0"/>
              <a:t>spondylitida</a:t>
            </a:r>
            <a:r>
              <a:rPr lang="cs-CZ" dirty="0" smtClean="0"/>
              <a:t> </a:t>
            </a:r>
          </a:p>
          <a:p>
            <a:pPr eaLnBrk="1" hangingPunct="1">
              <a:buFontTx/>
              <a:buNone/>
            </a:pPr>
            <a:r>
              <a:rPr lang="cs-CZ" dirty="0" err="1" smtClean="0"/>
              <a:t>Poliovirus</a:t>
            </a:r>
            <a:r>
              <a:rPr lang="cs-CZ" dirty="0" smtClean="0"/>
              <a:t> – receptor pro acetylcholin –</a:t>
            </a:r>
            <a:r>
              <a:rPr lang="cs-CZ" dirty="0" err="1" smtClean="0"/>
              <a:t>myasthenia</a:t>
            </a:r>
            <a:r>
              <a:rPr lang="cs-CZ" dirty="0" smtClean="0"/>
              <a:t> gravis</a:t>
            </a:r>
          </a:p>
          <a:p>
            <a:pPr eaLnBrk="1" hangingPunct="1">
              <a:buFontTx/>
              <a:buNone/>
            </a:pPr>
            <a:endParaRPr lang="cs-CZ" u="sng" dirty="0" smtClean="0"/>
          </a:p>
        </p:txBody>
      </p:sp>
    </p:spTree>
    <p:extLst>
      <p:ext uri="{BB962C8B-B14F-4D97-AF65-F5344CB8AC3E}">
        <p14:creationId xmlns:p14="http://schemas.microsoft.com/office/powerpoint/2010/main" val="365544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74712"/>
          </a:xfrm>
        </p:spPr>
        <p:txBody>
          <a:bodyPr anchor="b"/>
          <a:lstStyle/>
          <a:p>
            <a:pPr eaLnBrk="1" hangingPunct="1"/>
            <a:r>
              <a:rPr lang="cs-CZ" b="1" dirty="0" smtClean="0"/>
              <a:t>IMUNOPATOGENEZE</a:t>
            </a:r>
            <a:endParaRPr lang="cs-CZ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268413"/>
            <a:ext cx="7772400" cy="5256212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cs-CZ" sz="2800" b="1" u="sng" dirty="0" smtClean="0"/>
              <a:t>Rozšiřování epitopů (v průběhu procesu)</a:t>
            </a:r>
          </a:p>
          <a:p>
            <a:pPr eaLnBrk="1" hangingPunct="1">
              <a:buFontTx/>
              <a:buNone/>
            </a:pPr>
            <a:r>
              <a:rPr lang="cs-CZ" sz="2800" dirty="0" smtClean="0"/>
              <a:t>SLE, roztroušená skleróza, Crohnova choroba…</a:t>
            </a:r>
          </a:p>
          <a:p>
            <a:pPr eaLnBrk="1" hangingPunct="1">
              <a:buFontTx/>
              <a:buNone/>
            </a:pPr>
            <a:r>
              <a:rPr lang="cs-CZ" sz="2800" b="1" u="sng" dirty="0" smtClean="0"/>
              <a:t>Skryté epitopy antigenních molekul</a:t>
            </a:r>
            <a:r>
              <a:rPr lang="cs-CZ" sz="2800" b="1" dirty="0" smtClean="0"/>
              <a:t> </a:t>
            </a:r>
          </a:p>
          <a:p>
            <a:pPr eaLnBrk="1" hangingPunct="1">
              <a:buFontTx/>
              <a:buNone/>
            </a:pPr>
            <a:r>
              <a:rPr lang="cs-CZ" sz="2800" dirty="0" smtClean="0"/>
              <a:t>konformační změny </a:t>
            </a:r>
            <a:r>
              <a:rPr lang="cs-CZ" sz="2800" dirty="0" err="1" smtClean="0"/>
              <a:t>IgG</a:t>
            </a:r>
            <a:r>
              <a:rPr lang="cs-CZ" sz="2800" dirty="0" smtClean="0"/>
              <a:t> po reakci s antigenem – expozice cukerných </a:t>
            </a:r>
          </a:p>
          <a:p>
            <a:pPr eaLnBrk="1" hangingPunct="1">
              <a:buFontTx/>
              <a:buNone/>
            </a:pPr>
            <a:r>
              <a:rPr lang="cs-CZ" sz="2800" dirty="0" smtClean="0"/>
              <a:t>struktur na </a:t>
            </a:r>
            <a:r>
              <a:rPr lang="cs-CZ" sz="2800" dirty="0" err="1" smtClean="0"/>
              <a:t>Fc</a:t>
            </a:r>
            <a:r>
              <a:rPr lang="cs-CZ" sz="2800" dirty="0" smtClean="0"/>
              <a:t>-fragmentu </a:t>
            </a:r>
            <a:r>
              <a:rPr lang="cs-CZ" sz="2800" dirty="0" err="1" smtClean="0"/>
              <a:t>IgG</a:t>
            </a:r>
            <a:r>
              <a:rPr lang="cs-CZ" sz="2800" dirty="0" smtClean="0"/>
              <a:t> – protilátky /RF/</a:t>
            </a:r>
          </a:p>
          <a:p>
            <a:pPr eaLnBrk="1" hangingPunct="1">
              <a:buFontTx/>
              <a:buNone/>
            </a:pPr>
            <a:r>
              <a:rPr lang="cs-CZ" sz="2800" dirty="0" err="1" smtClean="0"/>
              <a:t>Apoptóza</a:t>
            </a:r>
            <a:r>
              <a:rPr lang="cs-CZ" sz="2800" dirty="0" smtClean="0"/>
              <a:t>- </a:t>
            </a:r>
            <a:r>
              <a:rPr lang="cs-CZ" sz="2800" dirty="0" err="1" smtClean="0"/>
              <a:t>antinukleární</a:t>
            </a:r>
            <a:r>
              <a:rPr lang="cs-CZ" sz="2800" dirty="0" smtClean="0"/>
              <a:t> protilátky</a:t>
            </a:r>
          </a:p>
          <a:p>
            <a:pPr eaLnBrk="1" hangingPunct="1">
              <a:buFontTx/>
              <a:buNone/>
            </a:pPr>
            <a:r>
              <a:rPr lang="cs-CZ" sz="2800" b="1" u="sng" dirty="0" smtClean="0"/>
              <a:t>Sekvestrované antigeny </a:t>
            </a:r>
            <a:r>
              <a:rPr lang="cs-CZ" sz="2800" dirty="0" smtClean="0"/>
              <a:t>– normálně nejsou ve styku s buňkami IS (oční čočka, spermie..). Při úrazech – rozeznány IS jako cizí – nastartování reakce</a:t>
            </a:r>
          </a:p>
          <a:p>
            <a:pPr eaLnBrk="1" hangingPunct="1">
              <a:buFontTx/>
              <a:buNone/>
            </a:pPr>
            <a:endParaRPr lang="cs-CZ" sz="1800" u="sng" dirty="0" smtClean="0"/>
          </a:p>
        </p:txBody>
      </p:sp>
    </p:spTree>
    <p:extLst>
      <p:ext uri="{BB962C8B-B14F-4D97-AF65-F5344CB8AC3E}">
        <p14:creationId xmlns:p14="http://schemas.microsoft.com/office/powerpoint/2010/main" val="297843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74712"/>
          </a:xfrm>
        </p:spPr>
        <p:txBody>
          <a:bodyPr anchor="b"/>
          <a:lstStyle/>
          <a:p>
            <a:pPr eaLnBrk="1" hangingPunct="1"/>
            <a:r>
              <a:rPr lang="cs-CZ" b="1" dirty="0" smtClean="0"/>
              <a:t>IMUNOPATOGENEZE</a:t>
            </a:r>
            <a:endParaRPr lang="cs-CZ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268413"/>
            <a:ext cx="7772400" cy="525621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b="1" u="sng" dirty="0" err="1" smtClean="0"/>
              <a:t>Neoantigeny</a:t>
            </a:r>
            <a:r>
              <a:rPr lang="cs-CZ" b="1" u="sng" dirty="0" smtClean="0"/>
              <a:t>- </a:t>
            </a:r>
          </a:p>
          <a:p>
            <a:pPr>
              <a:buNone/>
            </a:pPr>
            <a:r>
              <a:rPr lang="cs-CZ" b="1" u="sng" dirty="0" smtClean="0"/>
              <a:t>1. </a:t>
            </a:r>
            <a:r>
              <a:rPr lang="en-GB" dirty="0" smtClean="0"/>
              <a:t>antigen </a:t>
            </a:r>
            <a:r>
              <a:rPr lang="en-GB" dirty="0" err="1"/>
              <a:t>nově</a:t>
            </a:r>
            <a:r>
              <a:rPr lang="en-GB" dirty="0"/>
              <a:t> </a:t>
            </a:r>
            <a:r>
              <a:rPr lang="en-GB" dirty="0" err="1"/>
              <a:t>vzniklý</a:t>
            </a:r>
            <a:r>
              <a:rPr lang="en-GB" dirty="0"/>
              <a:t> </a:t>
            </a:r>
            <a:r>
              <a:rPr lang="en-GB" dirty="0" err="1"/>
              <a:t>modifikací</a:t>
            </a:r>
            <a:r>
              <a:rPr lang="en-GB" dirty="0"/>
              <a:t> </a:t>
            </a:r>
            <a:r>
              <a:rPr lang="en-GB" dirty="0" err="1"/>
              <a:t>antigenu</a:t>
            </a:r>
            <a:r>
              <a:rPr lang="en-GB" dirty="0"/>
              <a:t> </a:t>
            </a:r>
            <a:r>
              <a:rPr lang="en-GB" dirty="0" err="1"/>
              <a:t>původního</a:t>
            </a:r>
            <a:r>
              <a:rPr lang="en-GB" dirty="0"/>
              <a:t>, </a:t>
            </a:r>
            <a:r>
              <a:rPr lang="en-GB" dirty="0" err="1"/>
              <a:t>např</a:t>
            </a:r>
            <a:r>
              <a:rPr lang="en-GB" dirty="0"/>
              <a:t>. </a:t>
            </a:r>
            <a:r>
              <a:rPr lang="en-GB" dirty="0" err="1"/>
              <a:t>navázáním</a:t>
            </a:r>
            <a:r>
              <a:rPr lang="en-GB" dirty="0"/>
              <a:t> </a:t>
            </a:r>
            <a:r>
              <a:rPr lang="en-GB" dirty="0" err="1"/>
              <a:t>části</a:t>
            </a:r>
            <a:r>
              <a:rPr lang="en-GB" dirty="0"/>
              <a:t> </a:t>
            </a:r>
            <a:r>
              <a:rPr lang="en-GB" dirty="0" err="1"/>
              <a:t>jiné</a:t>
            </a:r>
            <a:r>
              <a:rPr lang="en-GB" dirty="0"/>
              <a:t> </a:t>
            </a:r>
            <a:r>
              <a:rPr lang="en-GB" dirty="0" err="1"/>
              <a:t>molekuly</a:t>
            </a:r>
            <a:r>
              <a:rPr lang="en-GB" dirty="0"/>
              <a:t>, </a:t>
            </a:r>
            <a:r>
              <a:rPr lang="en-GB" dirty="0" err="1"/>
              <a:t>např</a:t>
            </a:r>
            <a:r>
              <a:rPr lang="en-GB" dirty="0"/>
              <a:t>. </a:t>
            </a:r>
            <a:r>
              <a:rPr lang="en-GB" dirty="0" err="1"/>
              <a:t>léku</a:t>
            </a:r>
            <a:r>
              <a:rPr lang="en-GB" dirty="0"/>
              <a:t> </a:t>
            </a:r>
            <a:r>
              <a:rPr lang="en-GB" dirty="0" err="1"/>
              <a:t>či</a:t>
            </a:r>
            <a:r>
              <a:rPr lang="en-GB" dirty="0"/>
              <a:t> </a:t>
            </a:r>
            <a:r>
              <a:rPr lang="en-GB" dirty="0" err="1"/>
              <a:t>části</a:t>
            </a:r>
            <a:r>
              <a:rPr lang="en-GB" dirty="0"/>
              <a:t> </a:t>
            </a:r>
            <a:r>
              <a:rPr lang="en-GB" dirty="0" err="1"/>
              <a:t>infekčního</a:t>
            </a:r>
            <a:r>
              <a:rPr lang="en-GB" dirty="0"/>
              <a:t> </a:t>
            </a:r>
            <a:r>
              <a:rPr lang="en-GB" dirty="0" err="1"/>
              <a:t>agens</a:t>
            </a:r>
            <a:r>
              <a:rPr lang="en-GB" dirty="0"/>
              <a:t>. </a:t>
            </a:r>
            <a:endParaRPr lang="cs-CZ" dirty="0" smtClean="0"/>
          </a:p>
          <a:p>
            <a:pPr>
              <a:buNone/>
            </a:pPr>
            <a:r>
              <a:rPr lang="cs-CZ" dirty="0"/>
              <a:t>	</a:t>
            </a:r>
            <a:r>
              <a:rPr lang="en-GB" dirty="0" err="1" smtClean="0"/>
              <a:t>Může</a:t>
            </a:r>
            <a:r>
              <a:rPr lang="en-GB" dirty="0" smtClean="0"/>
              <a:t> </a:t>
            </a:r>
            <a:r>
              <a:rPr lang="en-GB" dirty="0" err="1"/>
              <a:t>být</a:t>
            </a:r>
            <a:r>
              <a:rPr lang="en-GB" dirty="0"/>
              <a:t> </a:t>
            </a:r>
            <a:r>
              <a:rPr lang="en-GB" dirty="0" err="1"/>
              <a:t>jedním</a:t>
            </a:r>
            <a:r>
              <a:rPr lang="en-GB" dirty="0"/>
              <a:t> z </a:t>
            </a:r>
            <a:r>
              <a:rPr lang="en-GB" dirty="0" err="1"/>
              <a:t>mechanismů</a:t>
            </a:r>
            <a:r>
              <a:rPr lang="en-GB" dirty="0"/>
              <a:t> </a:t>
            </a:r>
            <a:r>
              <a:rPr lang="en-GB" dirty="0" err="1"/>
              <a:t>vzniku</a:t>
            </a:r>
            <a:r>
              <a:rPr lang="en-GB" dirty="0"/>
              <a:t> </a:t>
            </a:r>
            <a:r>
              <a:rPr lang="en-GB" dirty="0" err="1"/>
              <a:t>autoimunity</a:t>
            </a:r>
            <a:r>
              <a:rPr lang="en-GB" dirty="0"/>
              <a:t> </a:t>
            </a:r>
            <a:endParaRPr lang="cs-CZ" dirty="0" smtClean="0"/>
          </a:p>
          <a:p>
            <a:pPr>
              <a:buNone/>
            </a:pPr>
            <a:r>
              <a:rPr lang="en-GB" b="1" dirty="0" smtClean="0"/>
              <a:t>2</a:t>
            </a:r>
            <a:r>
              <a:rPr lang="en-GB" b="1" dirty="0"/>
              <a:t>.</a:t>
            </a:r>
            <a:r>
              <a:rPr lang="en-GB" dirty="0"/>
              <a:t> </a:t>
            </a:r>
            <a:r>
              <a:rPr lang="en-GB" dirty="0" err="1"/>
              <a:t>nádorový</a:t>
            </a:r>
            <a:r>
              <a:rPr lang="en-GB" dirty="0"/>
              <a:t> antigen u </a:t>
            </a:r>
            <a:r>
              <a:rPr lang="en-GB" dirty="0" err="1"/>
              <a:t>buněk</a:t>
            </a:r>
            <a:r>
              <a:rPr lang="en-GB" dirty="0"/>
              <a:t> </a:t>
            </a:r>
            <a:r>
              <a:rPr lang="en-GB" dirty="0" err="1"/>
              <a:t>transformovaných</a:t>
            </a:r>
            <a:r>
              <a:rPr lang="en-GB" dirty="0"/>
              <a:t> </a:t>
            </a:r>
            <a:r>
              <a:rPr lang="en-GB" dirty="0" err="1"/>
              <a:t>viry</a:t>
            </a:r>
            <a:r>
              <a:rPr lang="en-GB" dirty="0"/>
              <a:t> (</a:t>
            </a:r>
            <a:r>
              <a:rPr lang="en-GB" dirty="0" err="1"/>
              <a:t>adenoviry</a:t>
            </a:r>
            <a:r>
              <a:rPr lang="en-GB" dirty="0"/>
              <a:t>, </a:t>
            </a:r>
            <a:r>
              <a:rPr lang="en-GB" dirty="0" err="1"/>
              <a:t>papovaviry</a:t>
            </a:r>
            <a:r>
              <a:rPr lang="en-GB" dirty="0" smtClean="0"/>
              <a:t>)</a:t>
            </a:r>
            <a:endParaRPr lang="cs-CZ" sz="1800" u="sng" dirty="0" smtClean="0"/>
          </a:p>
        </p:txBody>
      </p:sp>
    </p:spTree>
    <p:extLst>
      <p:ext uri="{BB962C8B-B14F-4D97-AF65-F5344CB8AC3E}">
        <p14:creationId xmlns:p14="http://schemas.microsoft.com/office/powerpoint/2010/main" val="275802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12725" y="344488"/>
            <a:ext cx="8702675" cy="66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cs-CZ" sz="3200" b="1" dirty="0">
                <a:solidFill>
                  <a:srgbClr val="003366"/>
                </a:solidFill>
                <a:latin typeface="+mn-lt"/>
                <a:cs typeface="Arial" charset="0"/>
              </a:rPr>
              <a:t>Mechanismy poškození tkání u autoimunitních chorob</a:t>
            </a:r>
          </a:p>
          <a:p>
            <a:pPr eaLnBrk="1" hangingPunct="1"/>
            <a:r>
              <a:rPr lang="cs-CZ" b="1" dirty="0" smtClean="0">
                <a:solidFill>
                  <a:srgbClr val="990000"/>
                </a:solidFill>
                <a:latin typeface="+mn-lt"/>
                <a:cs typeface="Arial" charset="0"/>
              </a:rPr>
              <a:t>Imunoglobuliny</a:t>
            </a:r>
            <a:r>
              <a:rPr lang="cs-CZ" b="1" dirty="0">
                <a:solidFill>
                  <a:srgbClr val="990000"/>
                </a:solidFill>
                <a:latin typeface="+mn-lt"/>
                <a:cs typeface="Arial" charset="0"/>
              </a:rPr>
              <a:t>:</a:t>
            </a:r>
            <a:endParaRPr lang="de-AT" b="1" dirty="0">
              <a:solidFill>
                <a:srgbClr val="990000"/>
              </a:solidFill>
              <a:latin typeface="+mn-lt"/>
              <a:cs typeface="Arial" charset="0"/>
            </a:endParaRPr>
          </a:p>
          <a:p>
            <a:pPr eaLnBrk="1" hangingPunct="1"/>
            <a:r>
              <a:rPr lang="cs-CZ" dirty="0" smtClean="0">
                <a:latin typeface="+mn-lt"/>
                <a:cs typeface="Arial" charset="0"/>
              </a:rPr>
              <a:t>Komplement-dependentní </a:t>
            </a:r>
            <a:r>
              <a:rPr lang="cs-CZ" dirty="0" err="1">
                <a:latin typeface="+mn-lt"/>
                <a:cs typeface="Arial" charset="0"/>
              </a:rPr>
              <a:t>lýza</a:t>
            </a:r>
            <a:r>
              <a:rPr lang="cs-CZ" dirty="0">
                <a:latin typeface="+mn-lt"/>
                <a:cs typeface="Arial" charset="0"/>
              </a:rPr>
              <a:t> (hemolytické choroby)</a:t>
            </a:r>
            <a:endParaRPr lang="cs-CZ" dirty="0">
              <a:latin typeface="+mn-lt"/>
            </a:endParaRPr>
          </a:p>
          <a:p>
            <a:pPr eaLnBrk="1" hangingPunct="1"/>
            <a:r>
              <a:rPr lang="cs-CZ" dirty="0">
                <a:latin typeface="+mn-lt"/>
              </a:rPr>
              <a:t>	</a:t>
            </a:r>
            <a:endParaRPr lang="cs-CZ" dirty="0" smtClean="0">
              <a:latin typeface="+mn-lt"/>
            </a:endParaRPr>
          </a:p>
          <a:p>
            <a:pPr eaLnBrk="1" hangingPunct="1"/>
            <a:r>
              <a:rPr lang="cs-CZ" dirty="0" smtClean="0">
                <a:latin typeface="+mn-lt"/>
                <a:cs typeface="Arial" charset="0"/>
              </a:rPr>
              <a:t>Cytotoxicita </a:t>
            </a:r>
            <a:r>
              <a:rPr lang="cs-CZ" dirty="0">
                <a:latin typeface="+mn-lt"/>
                <a:cs typeface="Arial" charset="0"/>
              </a:rPr>
              <a:t>závislá na protilátkách (u orgánově specifických </a:t>
            </a:r>
            <a:r>
              <a:rPr lang="cs-CZ" dirty="0">
                <a:latin typeface="+mn-lt"/>
              </a:rPr>
              <a:t>	</a:t>
            </a:r>
            <a:r>
              <a:rPr lang="cs-CZ" dirty="0">
                <a:latin typeface="+mn-lt"/>
                <a:cs typeface="Arial" charset="0"/>
              </a:rPr>
              <a:t>autoimunitních chorob)</a:t>
            </a:r>
            <a:endParaRPr lang="de-AT" dirty="0">
              <a:latin typeface="+mn-lt"/>
              <a:cs typeface="Arial" charset="0"/>
            </a:endParaRPr>
          </a:p>
          <a:p>
            <a:pPr eaLnBrk="1" hangingPunct="1"/>
            <a:r>
              <a:rPr lang="cs-CZ" dirty="0">
                <a:latin typeface="+mn-lt"/>
              </a:rPr>
              <a:t>	</a:t>
            </a:r>
            <a:endParaRPr lang="cs-CZ" dirty="0" smtClean="0">
              <a:latin typeface="+mn-lt"/>
              <a:cs typeface="Arial" charset="0"/>
            </a:endParaRPr>
          </a:p>
          <a:p>
            <a:pPr eaLnBrk="1" hangingPunct="1"/>
            <a:r>
              <a:rPr lang="cs-CZ" dirty="0" smtClean="0">
                <a:latin typeface="+mn-lt"/>
                <a:cs typeface="Arial" charset="0"/>
              </a:rPr>
              <a:t>Interakce </a:t>
            </a:r>
            <a:r>
              <a:rPr lang="cs-CZ" dirty="0">
                <a:latin typeface="+mn-lt"/>
                <a:cs typeface="Arial" charset="0"/>
              </a:rPr>
              <a:t>s buněčnými receptory (</a:t>
            </a:r>
            <a:r>
              <a:rPr lang="cs-CZ" dirty="0" err="1">
                <a:latin typeface="+mn-lt"/>
                <a:cs typeface="Arial" charset="0"/>
              </a:rPr>
              <a:t>myasthenia</a:t>
            </a:r>
            <a:r>
              <a:rPr lang="cs-CZ" dirty="0">
                <a:latin typeface="+mn-lt"/>
                <a:cs typeface="Arial" charset="0"/>
              </a:rPr>
              <a:t> gravis, </a:t>
            </a:r>
            <a:r>
              <a:rPr lang="cs-CZ" dirty="0" err="1">
                <a:latin typeface="+mn-lt"/>
                <a:cs typeface="Arial" charset="0"/>
              </a:rPr>
              <a:t>thyrotoxikóza</a:t>
            </a:r>
            <a:r>
              <a:rPr lang="cs-CZ" dirty="0">
                <a:latin typeface="+mn-lt"/>
                <a:cs typeface="Arial" charset="0"/>
              </a:rPr>
              <a:t>)</a:t>
            </a:r>
            <a:r>
              <a:rPr lang="cs-CZ" dirty="0">
                <a:latin typeface="+mn-lt"/>
              </a:rPr>
              <a:t>	</a:t>
            </a:r>
            <a:endParaRPr lang="cs-CZ" dirty="0" smtClean="0">
              <a:latin typeface="+mn-lt"/>
            </a:endParaRPr>
          </a:p>
          <a:p>
            <a:pPr eaLnBrk="1" hangingPunct="1"/>
            <a:endParaRPr lang="cs-CZ" dirty="0">
              <a:latin typeface="+mn-lt"/>
              <a:cs typeface="Arial" charset="0"/>
            </a:endParaRPr>
          </a:p>
          <a:p>
            <a:pPr eaLnBrk="1" hangingPunct="1"/>
            <a:r>
              <a:rPr lang="cs-CZ" dirty="0" smtClean="0">
                <a:latin typeface="+mn-lt"/>
                <a:cs typeface="Arial" charset="0"/>
              </a:rPr>
              <a:t>Depozice </a:t>
            </a:r>
            <a:r>
              <a:rPr lang="cs-CZ" dirty="0" err="1">
                <a:latin typeface="+mn-lt"/>
                <a:cs typeface="Arial" charset="0"/>
              </a:rPr>
              <a:t>imunokomplexů</a:t>
            </a:r>
            <a:r>
              <a:rPr lang="cs-CZ" dirty="0">
                <a:latin typeface="+mn-lt"/>
                <a:cs typeface="Arial" charset="0"/>
              </a:rPr>
              <a:t> (SLE)</a:t>
            </a:r>
            <a:endParaRPr lang="de-AT" dirty="0">
              <a:latin typeface="+mn-lt"/>
              <a:cs typeface="Arial" charset="0"/>
            </a:endParaRPr>
          </a:p>
          <a:p>
            <a:pPr eaLnBrk="1" hangingPunct="1"/>
            <a:r>
              <a:rPr lang="cs-CZ" dirty="0">
                <a:latin typeface="+mn-lt"/>
              </a:rPr>
              <a:t>	</a:t>
            </a:r>
            <a:endParaRPr lang="cs-CZ" dirty="0" smtClean="0">
              <a:latin typeface="+mn-lt"/>
            </a:endParaRPr>
          </a:p>
          <a:p>
            <a:pPr eaLnBrk="1" hangingPunct="1"/>
            <a:r>
              <a:rPr lang="cs-CZ" dirty="0" smtClean="0">
                <a:latin typeface="+mn-lt"/>
                <a:cs typeface="Arial" charset="0"/>
              </a:rPr>
              <a:t>Penetrace </a:t>
            </a:r>
            <a:r>
              <a:rPr lang="cs-CZ" dirty="0">
                <a:latin typeface="+mn-lt"/>
                <a:cs typeface="Arial" charset="0"/>
              </a:rPr>
              <a:t>do živých buněk  (?)</a:t>
            </a:r>
            <a:endParaRPr lang="de-AT" dirty="0">
              <a:latin typeface="+mn-lt"/>
              <a:cs typeface="Arial" charset="0"/>
            </a:endParaRPr>
          </a:p>
          <a:p>
            <a:pPr eaLnBrk="1" hangingPunct="1"/>
            <a:r>
              <a:rPr lang="cs-CZ" dirty="0">
                <a:latin typeface="+mn-lt"/>
                <a:cs typeface="Arial" charset="0"/>
              </a:rPr>
              <a:t> </a:t>
            </a:r>
            <a:endParaRPr lang="de-AT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4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12725" y="344488"/>
            <a:ext cx="8702675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cs-CZ" sz="3200" b="1" dirty="0">
                <a:solidFill>
                  <a:srgbClr val="003366"/>
                </a:solidFill>
                <a:latin typeface="+mn-lt"/>
                <a:cs typeface="Arial" charset="0"/>
              </a:rPr>
              <a:t>Mechanismy poškození tkání u autoimunitních chorob</a:t>
            </a:r>
          </a:p>
          <a:p>
            <a:pPr eaLnBrk="1" hangingPunct="1"/>
            <a:endParaRPr lang="cs-CZ" dirty="0">
              <a:solidFill>
                <a:srgbClr val="003366"/>
              </a:solidFill>
              <a:latin typeface="+mn-lt"/>
            </a:endParaRPr>
          </a:p>
          <a:p>
            <a:pPr eaLnBrk="1" hangingPunct="1"/>
            <a:r>
              <a:rPr lang="cs-CZ" b="1" dirty="0" smtClean="0">
                <a:solidFill>
                  <a:srgbClr val="990000"/>
                </a:solidFill>
                <a:latin typeface="+mn-lt"/>
                <a:cs typeface="Arial" charset="0"/>
              </a:rPr>
              <a:t>Lymfocyty </a:t>
            </a:r>
            <a:r>
              <a:rPr lang="cs-CZ" b="1" dirty="0">
                <a:solidFill>
                  <a:srgbClr val="990000"/>
                </a:solidFill>
                <a:latin typeface="+mn-lt"/>
                <a:cs typeface="Arial" charset="0"/>
              </a:rPr>
              <a:t>T:</a:t>
            </a:r>
            <a:endParaRPr lang="de-AT" b="1" dirty="0">
              <a:solidFill>
                <a:srgbClr val="990000"/>
              </a:solidFill>
              <a:latin typeface="+mn-lt"/>
              <a:cs typeface="Arial" charset="0"/>
            </a:endParaRPr>
          </a:p>
          <a:p>
            <a:pPr eaLnBrk="1" hangingPunct="1"/>
            <a:r>
              <a:rPr lang="cs-CZ" dirty="0">
                <a:latin typeface="+mn-lt"/>
                <a:cs typeface="Arial" charset="0"/>
              </a:rPr>
              <a:t>	</a:t>
            </a:r>
            <a:endParaRPr lang="cs-CZ" dirty="0" smtClean="0">
              <a:latin typeface="+mn-lt"/>
              <a:cs typeface="Arial" charset="0"/>
            </a:endParaRPr>
          </a:p>
          <a:p>
            <a:pPr eaLnBrk="1" hangingPunct="1"/>
            <a:r>
              <a:rPr lang="cs-CZ" dirty="0" smtClean="0">
                <a:latin typeface="+mn-lt"/>
                <a:cs typeface="Arial" charset="0"/>
              </a:rPr>
              <a:t>CD4+T </a:t>
            </a:r>
            <a:r>
              <a:rPr lang="cs-CZ" dirty="0">
                <a:latin typeface="+mn-lt"/>
                <a:cs typeface="Arial" charset="0"/>
              </a:rPr>
              <a:t>lymfocyty </a:t>
            </a:r>
            <a:r>
              <a:rPr lang="cs-CZ" dirty="0" smtClean="0">
                <a:latin typeface="+mn-lt"/>
                <a:cs typeface="Arial" charset="0"/>
              </a:rPr>
              <a:t> do Th1</a:t>
            </a:r>
            <a:r>
              <a:rPr lang="cs-CZ" dirty="0">
                <a:latin typeface="+mn-lt"/>
                <a:cs typeface="Arial" charset="0"/>
              </a:rPr>
              <a:t>,  </a:t>
            </a:r>
            <a:r>
              <a:rPr lang="cs-CZ" dirty="0" smtClean="0">
                <a:latin typeface="+mn-lt"/>
                <a:cs typeface="Arial" charset="0"/>
              </a:rPr>
              <a:t>Th17,prostřednictvím  </a:t>
            </a:r>
            <a:endParaRPr lang="cs-CZ" dirty="0">
              <a:latin typeface="+mn-lt"/>
              <a:cs typeface="Arial" charset="0"/>
            </a:endParaRPr>
          </a:p>
          <a:p>
            <a:pPr eaLnBrk="1" hangingPunct="1"/>
            <a:r>
              <a:rPr lang="cs-CZ" dirty="0">
                <a:latin typeface="+mn-lt"/>
                <a:cs typeface="Arial" charset="0"/>
              </a:rPr>
              <a:t>             </a:t>
            </a:r>
            <a:r>
              <a:rPr lang="cs-CZ" dirty="0" err="1">
                <a:latin typeface="+mn-lt"/>
                <a:cs typeface="Arial" charset="0"/>
              </a:rPr>
              <a:t>cytokinů</a:t>
            </a:r>
            <a:r>
              <a:rPr lang="cs-CZ" dirty="0">
                <a:latin typeface="+mn-lt"/>
                <a:cs typeface="Arial" charset="0"/>
              </a:rPr>
              <a:t> (revmatoidní </a:t>
            </a:r>
            <a:r>
              <a:rPr lang="cs-CZ" dirty="0" err="1">
                <a:latin typeface="+mn-lt"/>
                <a:cs typeface="Arial" charset="0"/>
              </a:rPr>
              <a:t>arthritida</a:t>
            </a:r>
            <a:r>
              <a:rPr lang="cs-CZ" dirty="0">
                <a:latin typeface="+mn-lt"/>
                <a:cs typeface="Arial" charset="0"/>
              </a:rPr>
              <a:t>, roztroušená </a:t>
            </a:r>
            <a:r>
              <a:rPr lang="cs-CZ" dirty="0" smtClean="0">
                <a:latin typeface="+mn-lt"/>
                <a:cs typeface="Arial" charset="0"/>
              </a:rPr>
              <a:t>	skleróza</a:t>
            </a:r>
            <a:r>
              <a:rPr lang="cs-CZ" dirty="0">
                <a:latin typeface="+mn-lt"/>
                <a:cs typeface="Arial" charset="0"/>
              </a:rPr>
              <a:t>, diabetes I. </a:t>
            </a:r>
            <a:r>
              <a:rPr lang="cs-CZ" dirty="0" smtClean="0">
                <a:latin typeface="+mn-lt"/>
                <a:cs typeface="Arial" charset="0"/>
              </a:rPr>
              <a:t>typu</a:t>
            </a:r>
            <a:r>
              <a:rPr lang="cs-CZ" dirty="0">
                <a:latin typeface="+mn-lt"/>
                <a:cs typeface="Arial" charset="0"/>
              </a:rPr>
              <a:t>)</a:t>
            </a:r>
            <a:endParaRPr lang="de-AT" dirty="0">
              <a:latin typeface="+mn-lt"/>
              <a:cs typeface="Arial" charset="0"/>
            </a:endParaRPr>
          </a:p>
          <a:p>
            <a:pPr eaLnBrk="1" hangingPunct="1"/>
            <a:r>
              <a:rPr lang="cs-CZ" dirty="0">
                <a:latin typeface="+mn-lt"/>
              </a:rPr>
              <a:t>	</a:t>
            </a:r>
            <a:endParaRPr lang="cs-CZ" dirty="0" smtClean="0">
              <a:latin typeface="+mn-lt"/>
            </a:endParaRPr>
          </a:p>
          <a:p>
            <a:pPr eaLnBrk="1" hangingPunct="1"/>
            <a:r>
              <a:rPr lang="cs-CZ" dirty="0" smtClean="0">
                <a:latin typeface="+mn-lt"/>
                <a:cs typeface="Arial" charset="0"/>
              </a:rPr>
              <a:t>CD8+Tc </a:t>
            </a:r>
            <a:r>
              <a:rPr lang="cs-CZ" dirty="0">
                <a:latin typeface="+mn-lt"/>
                <a:cs typeface="Arial" charset="0"/>
              </a:rPr>
              <a:t>lymfocyty </a:t>
            </a:r>
            <a:r>
              <a:rPr lang="cs-CZ" dirty="0" smtClean="0">
                <a:latin typeface="+mn-lt"/>
                <a:cs typeface="Arial" charset="0"/>
              </a:rPr>
              <a:t>způsobují </a:t>
            </a:r>
            <a:r>
              <a:rPr lang="cs-CZ" dirty="0">
                <a:latin typeface="+mn-lt"/>
                <a:cs typeface="Arial" charset="0"/>
              </a:rPr>
              <a:t>přímou </a:t>
            </a:r>
            <a:r>
              <a:rPr lang="cs-CZ" dirty="0" smtClean="0">
                <a:latin typeface="+mn-lt"/>
                <a:cs typeface="Arial" charset="0"/>
              </a:rPr>
              <a:t>cytolýzu - 	</a:t>
            </a:r>
            <a:r>
              <a:rPr lang="cs-CZ" dirty="0" err="1" smtClean="0">
                <a:latin typeface="+mn-lt"/>
                <a:cs typeface="Arial" charset="0"/>
              </a:rPr>
              <a:t>hepatatitidy</a:t>
            </a:r>
            <a:endParaRPr lang="de-AT" dirty="0">
              <a:latin typeface="+mn-lt"/>
              <a:cs typeface="Arial" charset="0"/>
            </a:endParaRPr>
          </a:p>
          <a:p>
            <a:pPr eaLnBrk="1" hangingPunct="1"/>
            <a:r>
              <a:rPr lang="cs-CZ" dirty="0">
                <a:latin typeface="+mn-lt"/>
                <a:cs typeface="Arial" charset="0"/>
              </a:rPr>
              <a:t> </a:t>
            </a:r>
            <a:endParaRPr lang="de-AT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12725" y="344488"/>
            <a:ext cx="8702675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cs-CZ" sz="3200" b="1" dirty="0">
                <a:solidFill>
                  <a:srgbClr val="003366"/>
                </a:solidFill>
                <a:latin typeface="+mn-lt"/>
                <a:cs typeface="Arial" charset="0"/>
              </a:rPr>
              <a:t>Mechanismy poškození tkání u autoimunitních chorob</a:t>
            </a:r>
          </a:p>
          <a:p>
            <a:pPr eaLnBrk="1" hangingPunct="1"/>
            <a:endParaRPr lang="cs-CZ" dirty="0">
              <a:solidFill>
                <a:srgbClr val="003366"/>
              </a:solidFill>
              <a:latin typeface="+mn-lt"/>
            </a:endParaRPr>
          </a:p>
          <a:p>
            <a:pPr eaLnBrk="1" hangingPunct="1"/>
            <a:r>
              <a:rPr lang="cs-CZ" dirty="0">
                <a:latin typeface="+mn-lt"/>
                <a:cs typeface="Arial" charset="0"/>
              </a:rPr>
              <a:t> </a:t>
            </a:r>
            <a:endParaRPr lang="de-AT" dirty="0">
              <a:latin typeface="+mn-lt"/>
              <a:cs typeface="Arial" charset="0"/>
            </a:endParaRPr>
          </a:p>
          <a:p>
            <a:pPr eaLnBrk="1" hangingPunct="1"/>
            <a:r>
              <a:rPr lang="cs-CZ" b="1" dirty="0">
                <a:solidFill>
                  <a:srgbClr val="990000"/>
                </a:solidFill>
                <a:latin typeface="+mn-lt"/>
                <a:cs typeface="Arial" charset="0"/>
              </a:rPr>
              <a:t>Zánětlivá reakce:</a:t>
            </a:r>
            <a:endParaRPr lang="de-AT" b="1" dirty="0">
              <a:solidFill>
                <a:srgbClr val="990000"/>
              </a:solidFill>
              <a:latin typeface="+mn-lt"/>
              <a:cs typeface="Arial" charset="0"/>
            </a:endParaRPr>
          </a:p>
          <a:p>
            <a:pPr eaLnBrk="1" hangingPunct="1"/>
            <a:r>
              <a:rPr lang="cs-CZ" dirty="0">
                <a:latin typeface="+mn-lt"/>
              </a:rPr>
              <a:t>	</a:t>
            </a:r>
            <a:r>
              <a:rPr lang="cs-CZ" dirty="0">
                <a:latin typeface="+mn-lt"/>
                <a:cs typeface="Arial" charset="0"/>
              </a:rPr>
              <a:t>Infiltrace autoimunitních lézí zánětlivými leukocyty </a:t>
            </a:r>
            <a:endParaRPr lang="cs-CZ" dirty="0">
              <a:latin typeface="+mn-lt"/>
            </a:endParaRPr>
          </a:p>
          <a:p>
            <a:pPr eaLnBrk="1" hangingPunct="1"/>
            <a:r>
              <a:rPr lang="cs-CZ" dirty="0">
                <a:latin typeface="+mn-lt"/>
              </a:rPr>
              <a:t>	</a:t>
            </a:r>
            <a:r>
              <a:rPr lang="cs-CZ" dirty="0">
                <a:latin typeface="+mn-lt"/>
                <a:cs typeface="Arial" charset="0"/>
              </a:rPr>
              <a:t> (např. u synovitid)</a:t>
            </a:r>
            <a:r>
              <a:rPr lang="cs-CZ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95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r>
              <a:rPr lang="cs-CZ" sz="4000" b="1"/>
              <a:t>AUTOIMUNITNÍ CHOROBY</a:t>
            </a:r>
            <a:endParaRPr lang="cs-CZ" sz="400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7138988" cy="4525963"/>
          </a:xfrm>
        </p:spPr>
        <p:txBody>
          <a:bodyPr/>
          <a:lstStyle/>
          <a:p>
            <a:pPr algn="ctr">
              <a:buFontTx/>
              <a:buNone/>
            </a:pPr>
            <a:endParaRPr lang="cs-CZ" sz="3600" b="1">
              <a:solidFill>
                <a:srgbClr val="C45C1C"/>
              </a:solidFill>
            </a:endParaRPr>
          </a:p>
          <a:p>
            <a:pPr>
              <a:buFontTx/>
              <a:buNone/>
            </a:pPr>
            <a:r>
              <a:rPr lang="cs-CZ" sz="3600" b="1">
                <a:solidFill>
                  <a:srgbClr val="C45C1C"/>
                </a:solidFill>
              </a:rPr>
              <a:t>SYSTÉMOVÉ</a:t>
            </a:r>
          </a:p>
          <a:p>
            <a:pPr algn="ctr"/>
            <a:endParaRPr lang="cs-CZ" sz="3600" b="1">
              <a:solidFill>
                <a:srgbClr val="C45C1C"/>
              </a:solidFill>
            </a:endParaRPr>
          </a:p>
          <a:p>
            <a:pPr>
              <a:buFontTx/>
              <a:buNone/>
            </a:pPr>
            <a:r>
              <a:rPr lang="cs-CZ" sz="3600" b="1">
                <a:solidFill>
                  <a:srgbClr val="C45C1C"/>
                </a:solidFill>
              </a:rPr>
              <a:t>ORGÁNOVĚ  SPECIFICKÉ</a:t>
            </a:r>
          </a:p>
          <a:p>
            <a:endParaRPr lang="cs-CZ" sz="3600" b="1"/>
          </a:p>
          <a:p>
            <a:pPr>
              <a:buFontTx/>
              <a:buNone/>
            </a:pPr>
            <a:r>
              <a:rPr lang="cs-CZ" sz="2800"/>
              <a:t>Řada onemocnění má intermediární</a:t>
            </a:r>
          </a:p>
          <a:p>
            <a:pPr>
              <a:buFontTx/>
              <a:buNone/>
            </a:pPr>
            <a:r>
              <a:rPr lang="cs-CZ" sz="2800"/>
              <a:t>charakter s postižením několika orgánů.</a:t>
            </a:r>
            <a:endParaRPr lang="en-US" sz="2800"/>
          </a:p>
          <a:p>
            <a:pPr algn="ctr"/>
            <a:endParaRPr lang="cs-CZ" sz="3600" b="1">
              <a:solidFill>
                <a:srgbClr val="C45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3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008062"/>
          </a:xfrm>
        </p:spPr>
        <p:txBody>
          <a:bodyPr anchor="b"/>
          <a:lstStyle/>
          <a:p>
            <a:r>
              <a:rPr lang="cs-CZ" b="1">
                <a:solidFill>
                  <a:srgbClr val="C45C1C"/>
                </a:solidFill>
              </a:rPr>
              <a:t>SYSTÉMOVÉ  CHOROBY</a:t>
            </a:r>
            <a:endParaRPr lang="cs-CZ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981200"/>
            <a:ext cx="6423025" cy="4114800"/>
          </a:xfrm>
        </p:spPr>
        <p:txBody>
          <a:bodyPr/>
          <a:lstStyle/>
          <a:p>
            <a:r>
              <a:rPr lang="cs-CZ" sz="2400" b="1"/>
              <a:t>Systémový lupus erythematosus (SLE)</a:t>
            </a:r>
          </a:p>
          <a:p>
            <a:r>
              <a:rPr lang="cs-CZ" sz="2400" b="1"/>
              <a:t>Revmatoidní arthritida (RA)</a:t>
            </a:r>
          </a:p>
          <a:p>
            <a:r>
              <a:rPr lang="cs-CZ" sz="2400" b="1"/>
              <a:t>Dermatopolymyositida</a:t>
            </a:r>
          </a:p>
          <a:p>
            <a:r>
              <a:rPr lang="cs-CZ" sz="2400" b="1"/>
              <a:t>Sjögrenova choroba</a:t>
            </a:r>
          </a:p>
          <a:p>
            <a:r>
              <a:rPr lang="cs-CZ" sz="2400" b="1"/>
              <a:t>Systémová sklerodermie</a:t>
            </a:r>
          </a:p>
          <a:p>
            <a:r>
              <a:rPr lang="cs-CZ" sz="2400" b="1"/>
              <a:t>Smíšená choroba pojiva</a:t>
            </a:r>
          </a:p>
          <a:p>
            <a:r>
              <a:rPr lang="cs-CZ" sz="2400" b="1"/>
              <a:t>Antifosfolipidový syndrom</a:t>
            </a:r>
          </a:p>
          <a:p>
            <a:r>
              <a:rPr lang="cs-CZ" sz="2400" b="1"/>
              <a:t>Některé vaskulitidy</a:t>
            </a:r>
          </a:p>
        </p:txBody>
      </p:sp>
    </p:spTree>
    <p:extLst>
      <p:ext uri="{BB962C8B-B14F-4D97-AF65-F5344CB8AC3E}">
        <p14:creationId xmlns:p14="http://schemas.microsoft.com/office/powerpoint/2010/main" val="31704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</a:t>
            </a:r>
            <a:r>
              <a:rPr lang="en-GB" dirty="0" err="1"/>
              <a:t>iferní</a:t>
            </a:r>
            <a:r>
              <a:rPr lang="en-GB" dirty="0"/>
              <a:t> tolerance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err="1"/>
              <a:t>Jedním</a:t>
            </a:r>
            <a:r>
              <a:rPr lang="en-GB" dirty="0"/>
              <a:t> z </a:t>
            </a:r>
            <a:r>
              <a:rPr lang="en-GB" dirty="0" err="1"/>
              <a:t>nejdůležitějších</a:t>
            </a:r>
            <a:r>
              <a:rPr lang="en-GB" dirty="0"/>
              <a:t> </a:t>
            </a:r>
            <a:r>
              <a:rPr lang="en-GB" dirty="0" err="1"/>
              <a:t>mechanizmů</a:t>
            </a:r>
            <a:r>
              <a:rPr lang="en-GB" dirty="0"/>
              <a:t> </a:t>
            </a:r>
            <a:r>
              <a:rPr lang="en-GB" dirty="0" err="1"/>
              <a:t>periferní</a:t>
            </a:r>
            <a:r>
              <a:rPr lang="en-GB" dirty="0"/>
              <a:t> tolerance je </a:t>
            </a:r>
            <a:r>
              <a:rPr lang="en-GB" dirty="0" err="1"/>
              <a:t>suprese</a:t>
            </a:r>
            <a:r>
              <a:rPr lang="en-GB" dirty="0"/>
              <a:t> </a:t>
            </a:r>
            <a:r>
              <a:rPr lang="en-GB" dirty="0" err="1"/>
              <a:t>autoreaktivních</a:t>
            </a:r>
            <a:r>
              <a:rPr lang="en-GB" dirty="0"/>
              <a:t> </a:t>
            </a:r>
            <a:r>
              <a:rPr lang="en-GB" dirty="0" err="1"/>
              <a:t>lymfocytů</a:t>
            </a:r>
            <a:r>
              <a:rPr lang="en-GB" dirty="0"/>
              <a:t> </a:t>
            </a:r>
            <a:r>
              <a:rPr lang="en-GB" dirty="0" err="1"/>
              <a:t>ostatními</a:t>
            </a:r>
            <a:r>
              <a:rPr lang="en-GB" dirty="0"/>
              <a:t> </a:t>
            </a:r>
            <a:r>
              <a:rPr lang="en-GB" dirty="0" err="1"/>
              <a:t>buňkami</a:t>
            </a:r>
            <a:r>
              <a:rPr lang="en-GB" dirty="0"/>
              <a:t> </a:t>
            </a:r>
            <a:r>
              <a:rPr lang="en-GB" dirty="0" err="1"/>
              <a:t>imunitního</a:t>
            </a:r>
            <a:r>
              <a:rPr lang="en-GB" dirty="0"/>
              <a:t> </a:t>
            </a:r>
            <a:r>
              <a:rPr lang="en-GB" dirty="0" err="1"/>
              <a:t>systému</a:t>
            </a:r>
            <a:r>
              <a:rPr lang="en-GB" dirty="0"/>
              <a:t> a </a:t>
            </a:r>
            <a:r>
              <a:rPr lang="en-GB" dirty="0" err="1"/>
              <a:t>jejich</a:t>
            </a:r>
            <a:r>
              <a:rPr lang="en-GB" dirty="0"/>
              <a:t> </a:t>
            </a:r>
            <a:r>
              <a:rPr lang="en-GB" dirty="0" err="1"/>
              <a:t>produkty</a:t>
            </a:r>
            <a:r>
              <a:rPr lang="en-GB" dirty="0"/>
              <a:t>. </a:t>
            </a:r>
            <a:r>
              <a:rPr lang="en-GB" dirty="0" err="1"/>
              <a:t>Tento</a:t>
            </a:r>
            <a:r>
              <a:rPr lang="en-GB" dirty="0"/>
              <a:t> </a:t>
            </a:r>
            <a:r>
              <a:rPr lang="en-GB" dirty="0" err="1"/>
              <a:t>proces</a:t>
            </a:r>
            <a:r>
              <a:rPr lang="en-GB" dirty="0"/>
              <a:t> </a:t>
            </a:r>
            <a:r>
              <a:rPr lang="en-GB" dirty="0" err="1"/>
              <a:t>není</a:t>
            </a:r>
            <a:r>
              <a:rPr lang="en-GB" dirty="0"/>
              <a:t> </a:t>
            </a:r>
            <a:r>
              <a:rPr lang="en-GB" dirty="0" err="1"/>
              <a:t>zatím</a:t>
            </a:r>
            <a:r>
              <a:rPr lang="en-GB" dirty="0"/>
              <a:t> </a:t>
            </a:r>
            <a:r>
              <a:rPr lang="en-GB" dirty="0" err="1"/>
              <a:t>dostatečně</a:t>
            </a:r>
            <a:r>
              <a:rPr lang="en-GB" dirty="0"/>
              <a:t> </a:t>
            </a:r>
            <a:r>
              <a:rPr lang="en-GB" dirty="0" err="1"/>
              <a:t>prozkoumán</a:t>
            </a:r>
            <a:r>
              <a:rPr lang="en-GB" dirty="0"/>
              <a:t>, </a:t>
            </a:r>
            <a:r>
              <a:rPr lang="en-GB" dirty="0" err="1"/>
              <a:t>předpokládá</a:t>
            </a:r>
            <a:r>
              <a:rPr lang="en-GB" dirty="0"/>
              <a:t> se </a:t>
            </a:r>
            <a:r>
              <a:rPr lang="en-GB" dirty="0" err="1"/>
              <a:t>však</a:t>
            </a:r>
            <a:r>
              <a:rPr lang="en-GB" dirty="0"/>
              <a:t>, </a:t>
            </a:r>
            <a:r>
              <a:rPr lang="en-GB" dirty="0" err="1"/>
              <a:t>že</a:t>
            </a:r>
            <a:r>
              <a:rPr lang="en-GB" dirty="0"/>
              <a:t> </a:t>
            </a:r>
            <a:r>
              <a:rPr lang="en-GB" dirty="0" err="1"/>
              <a:t>dochází</a:t>
            </a:r>
            <a:r>
              <a:rPr lang="en-GB" dirty="0"/>
              <a:t> k </a:t>
            </a:r>
            <a:r>
              <a:rPr lang="en-GB" dirty="0" err="1"/>
              <a:t>zvýšené</a:t>
            </a:r>
            <a:r>
              <a:rPr lang="en-GB" dirty="0"/>
              <a:t> </a:t>
            </a:r>
            <a:r>
              <a:rPr lang="en-GB" dirty="0" err="1"/>
              <a:t>produkci</a:t>
            </a:r>
            <a:r>
              <a:rPr lang="en-GB" dirty="0"/>
              <a:t> </a:t>
            </a:r>
            <a:r>
              <a:rPr lang="en-GB" dirty="0" err="1"/>
              <a:t>tlumivých</a:t>
            </a:r>
            <a:r>
              <a:rPr lang="en-GB" dirty="0"/>
              <a:t> </a:t>
            </a:r>
            <a:r>
              <a:rPr lang="en-GB" dirty="0" err="1"/>
              <a:t>cytokinů</a:t>
            </a:r>
            <a:r>
              <a:rPr lang="en-GB" dirty="0"/>
              <a:t> a </a:t>
            </a:r>
            <a:r>
              <a:rPr lang="en-GB" dirty="0" err="1"/>
              <a:t>ke</a:t>
            </a:r>
            <a:r>
              <a:rPr lang="en-GB" dirty="0"/>
              <a:t> </a:t>
            </a:r>
            <a:r>
              <a:rPr lang="en-GB" dirty="0" err="1"/>
              <a:t>kompetici</a:t>
            </a:r>
            <a:r>
              <a:rPr lang="en-GB" dirty="0"/>
              <a:t> </a:t>
            </a:r>
            <a:r>
              <a:rPr lang="en-GB" dirty="0" err="1"/>
              <a:t>poškozujících</a:t>
            </a:r>
            <a:r>
              <a:rPr lang="en-GB" dirty="0"/>
              <a:t> </a:t>
            </a:r>
            <a:r>
              <a:rPr lang="en-GB" dirty="0" err="1"/>
              <a:t>lymfocytů</a:t>
            </a:r>
            <a:r>
              <a:rPr lang="en-GB" dirty="0"/>
              <a:t> s T </a:t>
            </a:r>
            <a:r>
              <a:rPr lang="en-GB" dirty="0" err="1"/>
              <a:t>regulačními</a:t>
            </a:r>
            <a:r>
              <a:rPr lang="en-GB" dirty="0"/>
              <a:t> </a:t>
            </a:r>
            <a:r>
              <a:rPr lang="en-GB" dirty="0" err="1"/>
              <a:t>lymfocyty</a:t>
            </a:r>
            <a:r>
              <a:rPr lang="en-GB" dirty="0"/>
              <a:t> o </a:t>
            </a:r>
            <a:r>
              <a:rPr lang="en-GB" dirty="0" err="1"/>
              <a:t>růstové</a:t>
            </a:r>
            <a:r>
              <a:rPr lang="en-GB" dirty="0"/>
              <a:t> </a:t>
            </a:r>
            <a:r>
              <a:rPr lang="en-GB" dirty="0" err="1"/>
              <a:t>či</a:t>
            </a:r>
            <a:r>
              <a:rPr lang="en-GB" dirty="0"/>
              <a:t> </a:t>
            </a:r>
            <a:r>
              <a:rPr lang="en-GB" dirty="0" err="1"/>
              <a:t>jiné</a:t>
            </a:r>
            <a:r>
              <a:rPr lang="en-GB" dirty="0"/>
              <a:t> </a:t>
            </a:r>
            <a:r>
              <a:rPr lang="en-GB" dirty="0" err="1"/>
              <a:t>imunoregulační</a:t>
            </a:r>
            <a:r>
              <a:rPr lang="en-GB" dirty="0"/>
              <a:t> </a:t>
            </a:r>
            <a:r>
              <a:rPr lang="en-GB" dirty="0" err="1" smtClean="0"/>
              <a:t>faktor</a:t>
            </a:r>
            <a:r>
              <a:rPr lang="cs-CZ" dirty="0" smtClean="0"/>
              <a:t>y</a:t>
            </a:r>
            <a:r>
              <a:rPr lang="en-GB" dirty="0" smtClean="0"/>
              <a:t>. </a:t>
            </a:r>
            <a:endParaRPr lang="cs-CZ" dirty="0" smtClean="0"/>
          </a:p>
          <a:p>
            <a:r>
              <a:rPr lang="en-GB" dirty="0" err="1" smtClean="0"/>
              <a:t>Dojde</a:t>
            </a:r>
            <a:r>
              <a:rPr lang="en-GB" dirty="0" smtClean="0"/>
              <a:t>-li </a:t>
            </a:r>
            <a:r>
              <a:rPr lang="en-GB" dirty="0"/>
              <a:t>v </a:t>
            </a:r>
            <a:r>
              <a:rPr lang="en-GB" dirty="0" err="1"/>
              <a:t>našem</a:t>
            </a:r>
            <a:r>
              <a:rPr lang="en-GB" dirty="0"/>
              <a:t> </a:t>
            </a:r>
            <a:r>
              <a:rPr lang="en-GB" dirty="0" err="1"/>
              <a:t>těle</a:t>
            </a:r>
            <a:r>
              <a:rPr lang="en-GB" dirty="0"/>
              <a:t> k </a:t>
            </a:r>
            <a:r>
              <a:rPr lang="en-GB" dirty="0" err="1"/>
              <a:t>uvolnění</a:t>
            </a:r>
            <a:r>
              <a:rPr lang="en-GB" dirty="0"/>
              <a:t> </a:t>
            </a:r>
            <a:r>
              <a:rPr lang="en-GB" dirty="0" err="1"/>
              <a:t>velkého</a:t>
            </a:r>
            <a:r>
              <a:rPr lang="en-GB" dirty="0"/>
              <a:t> </a:t>
            </a:r>
            <a:r>
              <a:rPr lang="en-GB" dirty="0" err="1"/>
              <a:t>množství</a:t>
            </a:r>
            <a:r>
              <a:rPr lang="en-GB" dirty="0"/>
              <a:t> </a:t>
            </a:r>
            <a:r>
              <a:rPr lang="en-GB" dirty="0" err="1"/>
              <a:t>autoantigenů</a:t>
            </a:r>
            <a:r>
              <a:rPr lang="en-GB" dirty="0"/>
              <a:t>, </a:t>
            </a:r>
            <a:r>
              <a:rPr lang="en-GB" dirty="0" err="1"/>
              <a:t>nastává</a:t>
            </a:r>
            <a:r>
              <a:rPr lang="en-GB" dirty="0"/>
              <a:t> </a:t>
            </a:r>
            <a:r>
              <a:rPr lang="en-GB" dirty="0" err="1"/>
              <a:t>apoptotická</a:t>
            </a:r>
            <a:r>
              <a:rPr lang="en-GB" dirty="0"/>
              <a:t> </a:t>
            </a:r>
            <a:r>
              <a:rPr lang="en-GB" dirty="0" err="1"/>
              <a:t>smrt</a:t>
            </a:r>
            <a:r>
              <a:rPr lang="en-GB" dirty="0"/>
              <a:t> </a:t>
            </a:r>
            <a:r>
              <a:rPr lang="en-GB" dirty="0" err="1"/>
              <a:t>autoreaktivních</a:t>
            </a:r>
            <a:r>
              <a:rPr lang="en-GB" dirty="0"/>
              <a:t> </a:t>
            </a:r>
            <a:r>
              <a:rPr lang="en-GB" dirty="0" err="1"/>
              <a:t>buněk</a:t>
            </a:r>
            <a:r>
              <a:rPr lang="en-GB" dirty="0"/>
              <a:t>. </a:t>
            </a:r>
            <a:r>
              <a:rPr lang="en-GB" dirty="0" err="1"/>
              <a:t>Tento</a:t>
            </a:r>
            <a:r>
              <a:rPr lang="en-GB" dirty="0"/>
              <a:t> </a:t>
            </a:r>
            <a:r>
              <a:rPr lang="en-GB" dirty="0" err="1"/>
              <a:t>jev</a:t>
            </a:r>
            <a:r>
              <a:rPr lang="en-GB" dirty="0"/>
              <a:t> </a:t>
            </a:r>
            <a:r>
              <a:rPr lang="en-GB" dirty="0" err="1"/>
              <a:t>byl</a:t>
            </a:r>
            <a:r>
              <a:rPr lang="en-GB" dirty="0"/>
              <a:t> </a:t>
            </a:r>
            <a:r>
              <a:rPr lang="en-GB" dirty="0" err="1"/>
              <a:t>nazván</a:t>
            </a:r>
            <a:r>
              <a:rPr lang="en-GB" dirty="0"/>
              <a:t> </a:t>
            </a:r>
            <a:r>
              <a:rPr lang="en-GB" dirty="0" err="1"/>
              <a:t>klonální</a:t>
            </a:r>
            <a:r>
              <a:rPr lang="en-GB" dirty="0"/>
              <a:t> </a:t>
            </a:r>
            <a:r>
              <a:rPr lang="en-GB" dirty="0" err="1"/>
              <a:t>delecí</a:t>
            </a:r>
            <a:r>
              <a:rPr lang="en-GB" dirty="0"/>
              <a:t> a </a:t>
            </a:r>
            <a:r>
              <a:rPr lang="en-GB" dirty="0" err="1"/>
              <a:t>dochází</a:t>
            </a:r>
            <a:r>
              <a:rPr lang="en-GB" dirty="0"/>
              <a:t> k </a:t>
            </a:r>
            <a:r>
              <a:rPr lang="en-GB" dirty="0" err="1"/>
              <a:t>němu</a:t>
            </a:r>
            <a:r>
              <a:rPr lang="en-GB" dirty="0"/>
              <a:t> </a:t>
            </a:r>
            <a:r>
              <a:rPr lang="en-GB" dirty="0" err="1"/>
              <a:t>především</a:t>
            </a:r>
            <a:r>
              <a:rPr lang="en-GB" dirty="0"/>
              <a:t> </a:t>
            </a:r>
            <a:r>
              <a:rPr lang="en-GB" dirty="0" err="1"/>
              <a:t>při</a:t>
            </a:r>
            <a:r>
              <a:rPr lang="en-GB" dirty="0"/>
              <a:t> </a:t>
            </a:r>
            <a:r>
              <a:rPr lang="en-GB" dirty="0" err="1"/>
              <a:t>rozsáhlejších</a:t>
            </a:r>
            <a:r>
              <a:rPr lang="en-GB" dirty="0"/>
              <a:t> </a:t>
            </a:r>
            <a:r>
              <a:rPr lang="en-GB" dirty="0" err="1"/>
              <a:t>nekrózách</a:t>
            </a:r>
            <a:r>
              <a:rPr lang="en-GB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068548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r>
              <a:rPr lang="cs-CZ" b="1">
                <a:solidFill>
                  <a:srgbClr val="C45C1C"/>
                </a:solidFill>
              </a:rPr>
              <a:t>ORGÁNOVĚ SPECIFICKÉ  CHOROBY</a:t>
            </a:r>
            <a:endParaRPr lang="cs-CZ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r>
              <a:rPr lang="cs-CZ" sz="2000" b="1"/>
              <a:t>Ulcerózní kolitida</a:t>
            </a:r>
          </a:p>
          <a:p>
            <a:r>
              <a:rPr lang="cs-CZ" sz="2000" b="1"/>
              <a:t>Crohnova choroba</a:t>
            </a:r>
          </a:p>
          <a:p>
            <a:r>
              <a:rPr lang="cs-CZ" sz="2000" b="1"/>
              <a:t>Celiakie</a:t>
            </a:r>
          </a:p>
          <a:p>
            <a:r>
              <a:rPr lang="cs-CZ" sz="2000" b="1"/>
              <a:t>Autoimunitní hepatitida (typ I, II, III)</a:t>
            </a:r>
          </a:p>
          <a:p>
            <a:r>
              <a:rPr lang="cs-CZ" sz="2000" b="1"/>
              <a:t>Primární biliární cirhóza</a:t>
            </a:r>
          </a:p>
          <a:p>
            <a:r>
              <a:rPr lang="cs-CZ" sz="2000" b="1"/>
              <a:t>Primární sklerozující cholangiitida</a:t>
            </a:r>
          </a:p>
          <a:p>
            <a:r>
              <a:rPr lang="cs-CZ" sz="2000" b="1"/>
              <a:t>Inzulindependentní DM</a:t>
            </a:r>
          </a:p>
          <a:p>
            <a:r>
              <a:rPr lang="cs-CZ" sz="2000" b="1"/>
              <a:t>Hashimotova thyreotidita</a:t>
            </a:r>
          </a:p>
          <a:p>
            <a:r>
              <a:rPr lang="cs-CZ" sz="2000" b="1"/>
              <a:t>Graves-Basedowova choroba</a:t>
            </a:r>
          </a:p>
          <a:p>
            <a:endParaRPr lang="cs-CZ" sz="280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52963" y="1600200"/>
            <a:ext cx="4033837" cy="4525963"/>
          </a:xfrm>
        </p:spPr>
        <p:txBody>
          <a:bodyPr/>
          <a:lstStyle/>
          <a:p>
            <a:r>
              <a:rPr lang="cs-CZ" sz="2000" b="1"/>
              <a:t>Adisonova choroba</a:t>
            </a:r>
          </a:p>
          <a:p>
            <a:r>
              <a:rPr lang="cs-CZ" sz="2000" b="1"/>
              <a:t>Atrofická gastritida a perniciózní anémie</a:t>
            </a:r>
          </a:p>
          <a:p>
            <a:r>
              <a:rPr lang="cs-CZ" sz="2000" b="1"/>
              <a:t>Myasthenia gravis</a:t>
            </a:r>
          </a:p>
          <a:p>
            <a:r>
              <a:rPr lang="cs-CZ" sz="2000" b="1"/>
              <a:t>Periferní demyelinizační neuropatie</a:t>
            </a:r>
          </a:p>
          <a:p>
            <a:r>
              <a:rPr lang="cs-CZ" sz="2000" b="1"/>
              <a:t>Roztroušená skleróza</a:t>
            </a:r>
          </a:p>
          <a:p>
            <a:r>
              <a:rPr lang="cs-CZ" sz="2000" b="1"/>
              <a:t>Hemolytická anémie, trombocytopénie, neutropenie</a:t>
            </a:r>
          </a:p>
          <a:p>
            <a:r>
              <a:rPr lang="cs-CZ" sz="2000" b="1"/>
              <a:t>Pemphigus</a:t>
            </a:r>
          </a:p>
          <a:p>
            <a:r>
              <a:rPr lang="cs-CZ" sz="2000" b="1"/>
              <a:t>a další </a:t>
            </a:r>
          </a:p>
          <a:p>
            <a:endParaRPr lang="cs-CZ" sz="2000" b="1"/>
          </a:p>
        </p:txBody>
      </p:sp>
    </p:spTree>
    <p:extLst>
      <p:ext uri="{BB962C8B-B14F-4D97-AF65-F5344CB8AC3E}">
        <p14:creationId xmlns:p14="http://schemas.microsoft.com/office/powerpoint/2010/main" val="164597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</p:spPr>
        <p:txBody>
          <a:bodyPr anchor="b"/>
          <a:lstStyle/>
          <a:p>
            <a:pPr eaLnBrk="1" hangingPunct="1"/>
            <a:r>
              <a:rPr lang="cs-CZ" sz="3600" b="1" smtClean="0"/>
              <a:t>Prevalence autoimunitních chorob</a:t>
            </a: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228600" y="1916113"/>
            <a:ext cx="8447088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2000">
                <a:latin typeface="Comic Sans MS" pitchFamily="66" charset="0"/>
                <a:cs typeface="Arial" charset="0"/>
              </a:rPr>
              <a:t>(Mackay IR, BMJ 2000; 321: 93-96)</a:t>
            </a:r>
            <a:endParaRPr lang="de-AT" sz="2000">
              <a:latin typeface="Comic Sans MS" pitchFamily="66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>
                <a:latin typeface="Comic Sans MS" pitchFamily="66" charset="0"/>
                <a:cs typeface="Arial" charset="0"/>
              </a:rPr>
              <a:t> </a:t>
            </a:r>
            <a:endParaRPr lang="cs-CZ" sz="2000"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i="1">
                <a:latin typeface="Comic Sans MS" pitchFamily="66" charset="0"/>
                <a:cs typeface="Arial" charset="0"/>
              </a:rPr>
              <a:t>Choroby štítné žlázy:</a:t>
            </a:r>
            <a:r>
              <a:rPr lang="cs-CZ" sz="2000">
                <a:latin typeface="Comic Sans MS" pitchFamily="66" charset="0"/>
                <a:cs typeface="Arial" charset="0"/>
              </a:rPr>
              <a:t>   		 &gt; 3% dospělých žen</a:t>
            </a:r>
            <a:endParaRPr lang="cs-CZ" sz="2000"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i="1">
                <a:latin typeface="Comic Sans MS" pitchFamily="66" charset="0"/>
                <a:cs typeface="Arial" charset="0"/>
              </a:rPr>
              <a:t>Revmatoidní artritida:</a:t>
            </a:r>
            <a:r>
              <a:rPr lang="cs-CZ" sz="2000">
                <a:latin typeface="Comic Sans MS" pitchFamily="66" charset="0"/>
                <a:cs typeface="Arial" charset="0"/>
              </a:rPr>
              <a:t> 		 1% celkové populace, převaha žen</a:t>
            </a:r>
            <a:endParaRPr lang="de-AT" sz="2000">
              <a:latin typeface="Comic Sans MS" pitchFamily="66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i="1">
                <a:latin typeface="Comic Sans MS" pitchFamily="66" charset="0"/>
                <a:cs typeface="Times New Roman" pitchFamily="18" charset="0"/>
              </a:rPr>
              <a:t>Primární Sjögren</a:t>
            </a:r>
            <a:r>
              <a:rPr lang="cs-CZ" sz="2000" i="1">
                <a:latin typeface="Comic Sans MS" pitchFamily="66" charset="0"/>
              </a:rPr>
              <a:t>ů</a:t>
            </a:r>
            <a:r>
              <a:rPr lang="cs-CZ" sz="2000" i="1">
                <a:latin typeface="Comic Sans MS" pitchFamily="66" charset="0"/>
                <a:cs typeface="Times New Roman" pitchFamily="18" charset="0"/>
              </a:rPr>
              <a:t>v syndrom:</a:t>
            </a:r>
            <a:r>
              <a:rPr lang="cs-CZ" sz="2000">
                <a:latin typeface="Comic Sans MS" pitchFamily="66" charset="0"/>
                <a:cs typeface="Times New Roman" pitchFamily="18" charset="0"/>
              </a:rPr>
              <a:t> 	 0,6-3% dosp</a:t>
            </a:r>
            <a:r>
              <a:rPr lang="cs-CZ" sz="2000">
                <a:latin typeface="Comic Sans MS" pitchFamily="66" charset="0"/>
              </a:rPr>
              <a:t>ě</a:t>
            </a:r>
            <a:r>
              <a:rPr lang="cs-CZ" sz="2000">
                <a:latin typeface="Comic Sans MS" pitchFamily="66" charset="0"/>
                <a:cs typeface="Times New Roman" pitchFamily="18" charset="0"/>
              </a:rPr>
              <a:t>lých </a:t>
            </a:r>
            <a:r>
              <a:rPr lang="cs-CZ" sz="2000">
                <a:latin typeface="Comic Sans MS" pitchFamily="66" charset="0"/>
              </a:rPr>
              <a:t>ž</a:t>
            </a:r>
            <a:r>
              <a:rPr lang="cs-CZ" sz="2000">
                <a:latin typeface="Comic Sans MS" pitchFamily="66" charset="0"/>
                <a:cs typeface="Times New Roman" pitchFamily="18" charset="0"/>
              </a:rPr>
              <a:t>en</a:t>
            </a:r>
          </a:p>
          <a:p>
            <a:pPr eaLnBrk="1" hangingPunct="1">
              <a:spcBef>
                <a:spcPct val="50000"/>
              </a:spcBef>
            </a:pPr>
            <a:r>
              <a:rPr lang="cs-CZ" sz="2000" i="1">
                <a:latin typeface="Comic Sans MS" pitchFamily="66" charset="0"/>
                <a:cs typeface="Times New Roman" pitchFamily="18" charset="0"/>
              </a:rPr>
              <a:t>Systémový lupus erytematosus:</a:t>
            </a:r>
            <a:r>
              <a:rPr lang="cs-CZ" sz="2000" i="1">
                <a:latin typeface="Comic Sans MS" pitchFamily="66" charset="0"/>
              </a:rPr>
              <a:t> </a:t>
            </a:r>
            <a:r>
              <a:rPr lang="cs-CZ" sz="2000">
                <a:latin typeface="Comic Sans MS" pitchFamily="66" charset="0"/>
                <a:cs typeface="Times New Roman" pitchFamily="18" charset="0"/>
              </a:rPr>
              <a:t> 0,12% celkové populace,</a:t>
            </a:r>
            <a:r>
              <a:rPr lang="cs-CZ" sz="2000">
                <a:latin typeface="Comic Sans MS" pitchFamily="66" charset="0"/>
              </a:rPr>
              <a:t> </a:t>
            </a:r>
            <a:r>
              <a:rPr lang="cs-CZ" sz="2000">
                <a:latin typeface="Comic Sans MS" pitchFamily="66" charset="0"/>
                <a:cs typeface="Times New Roman" pitchFamily="18" charset="0"/>
              </a:rPr>
              <a:t>p</a:t>
            </a:r>
            <a:r>
              <a:rPr lang="cs-CZ" sz="2000">
                <a:latin typeface="Comic Sans MS" pitchFamily="66" charset="0"/>
              </a:rPr>
              <a:t>ř</a:t>
            </a:r>
            <a:r>
              <a:rPr lang="cs-CZ" sz="2000">
                <a:latin typeface="Comic Sans MS" pitchFamily="66" charset="0"/>
                <a:cs typeface="Times New Roman" pitchFamily="18" charset="0"/>
              </a:rPr>
              <a:t>evaha </a:t>
            </a:r>
            <a:r>
              <a:rPr lang="cs-CZ" sz="2000">
                <a:latin typeface="Comic Sans MS" pitchFamily="66" charset="0"/>
              </a:rPr>
              <a:t>ž</a:t>
            </a:r>
            <a:r>
              <a:rPr lang="cs-CZ" sz="2000">
                <a:latin typeface="Comic Sans MS" pitchFamily="66" charset="0"/>
                <a:cs typeface="Times New Roman" pitchFamily="18" charset="0"/>
              </a:rPr>
              <a:t>en</a:t>
            </a:r>
          </a:p>
          <a:p>
            <a:pPr eaLnBrk="1" hangingPunct="1">
              <a:spcBef>
                <a:spcPct val="50000"/>
              </a:spcBef>
            </a:pPr>
            <a:r>
              <a:rPr lang="cs-CZ" sz="2000" i="1">
                <a:latin typeface="Comic Sans MS" pitchFamily="66" charset="0"/>
                <a:cs typeface="Arial" charset="0"/>
              </a:rPr>
              <a:t>Roztroušená skleróza:</a:t>
            </a:r>
            <a:r>
              <a:rPr lang="cs-CZ" sz="2000">
                <a:latin typeface="Comic Sans MS" pitchFamily="66" charset="0"/>
                <a:cs typeface="Arial" charset="0"/>
              </a:rPr>
              <a:t> 		 0,1% celkové populace, převaha žen</a:t>
            </a:r>
            <a:endParaRPr lang="de-AT" sz="2000">
              <a:latin typeface="Comic Sans MS" pitchFamily="66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i="1">
                <a:latin typeface="Comic Sans MS" pitchFamily="66" charset="0"/>
                <a:cs typeface="Arial" charset="0"/>
              </a:rPr>
              <a:t>Diabetes I. typu: 	</a:t>
            </a:r>
            <a:r>
              <a:rPr lang="cs-CZ" sz="2000">
                <a:latin typeface="Comic Sans MS" pitchFamily="66" charset="0"/>
                <a:cs typeface="Arial" charset="0"/>
              </a:rPr>
              <a:t>	</a:t>
            </a:r>
            <a:r>
              <a:rPr lang="cs-CZ" sz="2000">
                <a:latin typeface="Comic Sans MS" pitchFamily="66" charset="0"/>
              </a:rPr>
              <a:t> </a:t>
            </a:r>
            <a:r>
              <a:rPr lang="cs-CZ" sz="2000">
                <a:latin typeface="Comic Sans MS" pitchFamily="66" charset="0"/>
                <a:cs typeface="Arial" charset="0"/>
              </a:rPr>
              <a:t>0,1% dětí</a:t>
            </a:r>
            <a:endParaRPr lang="de-AT" sz="2000">
              <a:latin typeface="Comic Sans MS" pitchFamily="66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i="1">
                <a:latin typeface="Comic Sans MS" pitchFamily="66" charset="0"/>
                <a:cs typeface="Arial" charset="0"/>
              </a:rPr>
              <a:t>Primární biliární cirhóza:</a:t>
            </a:r>
            <a:r>
              <a:rPr lang="cs-CZ" sz="2000">
                <a:latin typeface="Comic Sans MS" pitchFamily="66" charset="0"/>
                <a:cs typeface="Arial" charset="0"/>
              </a:rPr>
              <a:t> 	</a:t>
            </a:r>
            <a:r>
              <a:rPr lang="cs-CZ" sz="2000">
                <a:latin typeface="Comic Sans MS" pitchFamily="66" charset="0"/>
              </a:rPr>
              <a:t> </a:t>
            </a:r>
            <a:r>
              <a:rPr lang="cs-CZ" sz="2000">
                <a:latin typeface="Comic Sans MS" pitchFamily="66" charset="0"/>
                <a:cs typeface="Arial" charset="0"/>
              </a:rPr>
              <a:t>0,05-0,1% žen středního a  staršího věku</a:t>
            </a:r>
            <a:endParaRPr lang="de-AT" sz="2000">
              <a:latin typeface="Comic Sans MS" pitchFamily="66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i="1">
                <a:latin typeface="Comic Sans MS" pitchFamily="66" charset="0"/>
                <a:cs typeface="Arial" charset="0"/>
              </a:rPr>
              <a:t>Myasthenia gravis: 	</a:t>
            </a:r>
            <a:r>
              <a:rPr lang="cs-CZ" sz="2000">
                <a:latin typeface="Comic Sans MS" pitchFamily="66" charset="0"/>
                <a:cs typeface="Arial" charset="0"/>
              </a:rPr>
              <a:t>	 0,01% celkové populace, převaha žen</a:t>
            </a:r>
            <a:r>
              <a:rPr lang="cs-CZ" sz="2000">
                <a:latin typeface="Comic Sans M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275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r>
              <a:rPr lang="cs-CZ" b="1" smtClean="0"/>
              <a:t>Diagnostika AIO obecně</a:t>
            </a:r>
            <a:endParaRPr lang="cs-CZ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cs-CZ" smtClean="0"/>
          </a:p>
          <a:p>
            <a:pPr algn="ctr" eaLnBrk="1" hangingPunct="1">
              <a:buFontTx/>
              <a:buNone/>
            </a:pPr>
            <a:r>
              <a:rPr lang="cs-CZ" smtClean="0"/>
              <a:t>Klinika</a:t>
            </a:r>
          </a:p>
          <a:p>
            <a:pPr algn="ctr" eaLnBrk="1" hangingPunct="1">
              <a:buFontTx/>
              <a:buNone/>
            </a:pPr>
            <a:endParaRPr lang="cs-CZ" smtClean="0"/>
          </a:p>
          <a:p>
            <a:pPr algn="ctr" eaLnBrk="1" hangingPunct="1">
              <a:buFontTx/>
              <a:buNone/>
            </a:pPr>
            <a:r>
              <a:rPr lang="cs-CZ" smtClean="0"/>
              <a:t>Nález autoprotilátek</a:t>
            </a:r>
          </a:p>
          <a:p>
            <a:pPr algn="ctr" eaLnBrk="1" hangingPunct="1">
              <a:buFontTx/>
              <a:buNone/>
            </a:pPr>
            <a:endParaRPr lang="cs-CZ" smtClean="0"/>
          </a:p>
          <a:p>
            <a:pPr algn="ctr" eaLnBrk="1" hangingPunct="1">
              <a:buFontTx/>
              <a:buNone/>
            </a:pPr>
            <a:r>
              <a:rPr lang="cs-CZ" smtClean="0"/>
              <a:t>Histologický nález</a:t>
            </a:r>
          </a:p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93108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mtClean="0"/>
              <a:t>Autoprotilátky v diagnostice autoimunitních chorob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338" y="1685925"/>
            <a:ext cx="7993062" cy="4181475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cs-CZ" smtClean="0"/>
              <a:t>Poměrně často se setkáváme se stavem, kdy autoprotilátky protilátky diagnosticky využívané jsou odlišné od autoprotilátek patogenetických.</a:t>
            </a:r>
          </a:p>
          <a:p>
            <a:pPr eaLnBrk="1" hangingPunct="1"/>
            <a:r>
              <a:rPr lang="cs-CZ" smtClean="0"/>
              <a:t>Přítomnost řady autoprotilátek v nízkých titrech nacházíme poměrně běžně.</a:t>
            </a:r>
          </a:p>
          <a:p>
            <a:pPr eaLnBrk="1" hangingPunct="1"/>
            <a:r>
              <a:rPr lang="cs-CZ" smtClean="0"/>
              <a:t>Autoimunitní choroba musí mít klinické příznaky, samotná přítomnost autoprotilátek nikdy nestanoví diagnózu! </a:t>
            </a:r>
          </a:p>
        </p:txBody>
      </p:sp>
    </p:spTree>
    <p:extLst>
      <p:ext uri="{BB962C8B-B14F-4D97-AF65-F5344CB8AC3E}">
        <p14:creationId xmlns:p14="http://schemas.microsoft.com/office/powerpoint/2010/main" val="171007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Autoprotilátky - RF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Revmatoidní faktory – rozpoznávají epitopy na </a:t>
            </a:r>
            <a:r>
              <a:rPr lang="cs-CZ" dirty="0" err="1" smtClean="0"/>
              <a:t>Fc</a:t>
            </a:r>
            <a:r>
              <a:rPr lang="cs-CZ" dirty="0" smtClean="0"/>
              <a:t> části molekuly </a:t>
            </a:r>
            <a:r>
              <a:rPr lang="cs-CZ" dirty="0" err="1" smtClean="0"/>
              <a:t>IgG</a:t>
            </a:r>
            <a:endParaRPr lang="cs-CZ" dirty="0" smtClean="0"/>
          </a:p>
          <a:p>
            <a:r>
              <a:rPr lang="cs-CZ" dirty="0" smtClean="0"/>
              <a:t>Imunopatologická zánětlivá reaktivita v kloubech</a:t>
            </a:r>
          </a:p>
          <a:p>
            <a:r>
              <a:rPr lang="cs-CZ" dirty="0" smtClean="0"/>
              <a:t>Vytváření komplexů s autologními </a:t>
            </a:r>
            <a:r>
              <a:rPr lang="cs-CZ" dirty="0" err="1" smtClean="0"/>
              <a:t>IgG</a:t>
            </a:r>
            <a:r>
              <a:rPr lang="cs-CZ" dirty="0" smtClean="0"/>
              <a:t>, vazba na </a:t>
            </a:r>
            <a:r>
              <a:rPr lang="cs-CZ" dirty="0" err="1" smtClean="0"/>
              <a:t>Fc</a:t>
            </a:r>
            <a:r>
              <a:rPr lang="cs-CZ" dirty="0" smtClean="0"/>
              <a:t> fragment na makrofázích, tvorba prozánětlivých </a:t>
            </a:r>
            <a:r>
              <a:rPr lang="cs-CZ" dirty="0" err="1" smtClean="0"/>
              <a:t>cytokinů</a:t>
            </a:r>
            <a:r>
              <a:rPr lang="cs-CZ" dirty="0" smtClean="0"/>
              <a:t> – zánět</a:t>
            </a:r>
          </a:p>
          <a:p>
            <a:r>
              <a:rPr lang="cs-CZ" dirty="0" smtClean="0"/>
              <a:t>Podobné stafylokokovému proteinu 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321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Antinukleární</a:t>
            </a:r>
            <a:r>
              <a:rPr lang="cs-CZ" dirty="0" smtClean="0"/>
              <a:t> autoprotilátky (ANA)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Reagují a molekulovými terči přítomnými v jaderném aparátu buňky</a:t>
            </a:r>
          </a:p>
          <a:p>
            <a:r>
              <a:rPr lang="cs-CZ" dirty="0" smtClean="0"/>
              <a:t>Výskyt u systémových nemocí</a:t>
            </a:r>
          </a:p>
          <a:p>
            <a:r>
              <a:rPr lang="cs-CZ" dirty="0" smtClean="0"/>
              <a:t>Infekce EBV, CMV</a:t>
            </a:r>
          </a:p>
          <a:p>
            <a:r>
              <a:rPr lang="cs-CZ" dirty="0" smtClean="0"/>
              <a:t>Výskyt roste asymptoticky s věkem</a:t>
            </a:r>
          </a:p>
          <a:p>
            <a:r>
              <a:rPr lang="cs-CZ" dirty="0" smtClean="0"/>
              <a:t>Většinou imunofluorescenční stanovení na Hep-2 buňkách – buněčná linie odvozená od lidského karcinomu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1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ENA  extrahovatelné nukleární antigeny</a:t>
            </a:r>
          </a:p>
          <a:p>
            <a:pPr lvl="1"/>
            <a:r>
              <a:rPr lang="cs-CZ" dirty="0" smtClean="0"/>
              <a:t>jaderné struktury s vyšší molekulovou hmotností</a:t>
            </a:r>
          </a:p>
          <a:p>
            <a:pPr lvl="1"/>
            <a:r>
              <a:rPr lang="cs-CZ" dirty="0" smtClean="0"/>
              <a:t>SSA/Ro, SSB/La, Scl-1, histony, Jo-1, U-RNP</a:t>
            </a:r>
          </a:p>
          <a:p>
            <a:r>
              <a:rPr lang="cs-CZ" dirty="0" smtClean="0"/>
              <a:t>protilátky  proti </a:t>
            </a:r>
            <a:r>
              <a:rPr lang="cs-CZ" dirty="0" err="1" smtClean="0"/>
              <a:t>dsDNA</a:t>
            </a:r>
            <a:endParaRPr lang="cs-CZ" dirty="0" smtClean="0"/>
          </a:p>
          <a:p>
            <a:r>
              <a:rPr lang="cs-CZ" dirty="0" err="1" smtClean="0"/>
              <a:t>ssDNA</a:t>
            </a:r>
            <a:endParaRPr lang="cs-CZ" dirty="0" smtClean="0"/>
          </a:p>
          <a:p>
            <a:r>
              <a:rPr lang="cs-CZ" dirty="0" smtClean="0"/>
              <a:t>Mitotický aparát </a:t>
            </a:r>
          </a:p>
          <a:p>
            <a:r>
              <a:rPr lang="cs-CZ" dirty="0" smtClean="0"/>
              <a:t>Centromery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19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ANCA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err="1" smtClean="0"/>
              <a:t>A</a:t>
            </a:r>
            <a:r>
              <a:rPr lang="cs-CZ" dirty="0" err="1" smtClean="0"/>
              <a:t>ntibodies</a:t>
            </a:r>
            <a:r>
              <a:rPr lang="cs-CZ" dirty="0" smtClean="0"/>
              <a:t> </a:t>
            </a:r>
            <a:r>
              <a:rPr lang="cs-CZ" dirty="0" err="1" smtClean="0"/>
              <a:t>against</a:t>
            </a:r>
            <a:r>
              <a:rPr lang="cs-CZ" dirty="0" smtClean="0"/>
              <a:t> </a:t>
            </a:r>
            <a:r>
              <a:rPr lang="cs-CZ" u="sng" dirty="0" err="1" smtClean="0"/>
              <a:t>N</a:t>
            </a:r>
            <a:r>
              <a:rPr lang="cs-CZ" dirty="0" err="1" smtClean="0"/>
              <a:t>eutrophil</a:t>
            </a:r>
            <a:r>
              <a:rPr lang="cs-CZ" dirty="0" smtClean="0"/>
              <a:t> </a:t>
            </a:r>
            <a:r>
              <a:rPr lang="cs-CZ" u="sng" dirty="0" err="1" smtClean="0"/>
              <a:t>C</a:t>
            </a:r>
            <a:r>
              <a:rPr lang="cs-CZ" dirty="0" err="1" smtClean="0"/>
              <a:t>ytoplasmic</a:t>
            </a:r>
            <a:r>
              <a:rPr lang="cs-CZ" dirty="0" smtClean="0"/>
              <a:t> </a:t>
            </a:r>
            <a:r>
              <a:rPr lang="cs-CZ" u="sng" dirty="0" err="1" smtClean="0"/>
              <a:t>A</a:t>
            </a:r>
            <a:r>
              <a:rPr lang="cs-CZ" dirty="0" err="1" smtClean="0"/>
              <a:t>ntigens</a:t>
            </a:r>
            <a:endParaRPr lang="cs-CZ" dirty="0" smtClean="0"/>
          </a:p>
          <a:p>
            <a:r>
              <a:rPr lang="cs-CZ" dirty="0"/>
              <a:t> </a:t>
            </a:r>
            <a:r>
              <a:rPr lang="cs-CZ" dirty="0" smtClean="0"/>
              <a:t>v průběhu aktivace granulocytů – translokace cytoplazmatických proteinů (MPO, PR-3)na povrch buňky</a:t>
            </a:r>
          </a:p>
          <a:p>
            <a:r>
              <a:rPr lang="cs-CZ" dirty="0" smtClean="0"/>
              <a:t>Vzniklé protilátky zesilují poškozující zánět vedoucí k další </a:t>
            </a:r>
            <a:r>
              <a:rPr lang="cs-CZ" dirty="0" err="1" smtClean="0"/>
              <a:t>degranulaci</a:t>
            </a:r>
            <a:r>
              <a:rPr lang="cs-CZ" dirty="0" smtClean="0"/>
              <a:t> </a:t>
            </a:r>
            <a:r>
              <a:rPr lang="cs-CZ" dirty="0" err="1" smtClean="0"/>
              <a:t>neutrofilů</a:t>
            </a:r>
            <a:endParaRPr lang="cs-CZ" dirty="0" smtClean="0"/>
          </a:p>
          <a:p>
            <a:r>
              <a:rPr lang="cs-CZ" dirty="0" err="1" smtClean="0"/>
              <a:t>Wegenerova</a:t>
            </a:r>
            <a:r>
              <a:rPr lang="cs-CZ" dirty="0" smtClean="0"/>
              <a:t> granulomatóza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39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Antifosfolipidové</a:t>
            </a:r>
            <a:r>
              <a:rPr lang="cs-CZ" dirty="0" smtClean="0"/>
              <a:t> protilátky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Vznikají při infekčním poškození vlastních tkání – odhalují se </a:t>
            </a:r>
            <a:r>
              <a:rPr lang="cs-CZ" dirty="0" err="1" smtClean="0"/>
              <a:t>fosfolipidové</a:t>
            </a:r>
            <a:r>
              <a:rPr lang="cs-CZ" dirty="0" smtClean="0"/>
              <a:t> struktury, které by byly normálně nedostupné – charakter </a:t>
            </a:r>
            <a:r>
              <a:rPr lang="cs-CZ" dirty="0" err="1" smtClean="0"/>
              <a:t>autoAg</a:t>
            </a:r>
            <a:endParaRPr lang="cs-CZ" dirty="0" smtClean="0"/>
          </a:p>
          <a:p>
            <a:r>
              <a:rPr lang="cs-CZ" dirty="0" smtClean="0"/>
              <a:t>Protilátky vznikají proti:</a:t>
            </a:r>
          </a:p>
          <a:p>
            <a:pPr lvl="1"/>
            <a:r>
              <a:rPr lang="cs-CZ" dirty="0" err="1" smtClean="0"/>
              <a:t>Kardiolypinu</a:t>
            </a:r>
            <a:endParaRPr lang="cs-CZ" dirty="0" smtClean="0"/>
          </a:p>
          <a:p>
            <a:pPr lvl="1"/>
            <a:r>
              <a:rPr lang="cs-CZ" dirty="0"/>
              <a:t> </a:t>
            </a:r>
            <a:r>
              <a:rPr lang="cs-CZ" dirty="0" err="1" smtClean="0"/>
              <a:t>Fosfatidylserinu</a:t>
            </a:r>
            <a:endParaRPr lang="cs-CZ" dirty="0" smtClean="0"/>
          </a:p>
          <a:p>
            <a:pPr lvl="1"/>
            <a:r>
              <a:rPr lang="cs-CZ" dirty="0" smtClean="0"/>
              <a:t> Etanolaminu</a:t>
            </a:r>
          </a:p>
          <a:p>
            <a:pPr lvl="1"/>
            <a:r>
              <a:rPr lang="cs-CZ" dirty="0" smtClean="0"/>
              <a:t> </a:t>
            </a:r>
            <a:r>
              <a:rPr lang="cs-CZ" dirty="0" err="1" smtClean="0"/>
              <a:t>Kys</a:t>
            </a:r>
            <a:r>
              <a:rPr lang="cs-CZ" dirty="0" smtClean="0"/>
              <a:t> fosfatidové</a:t>
            </a:r>
          </a:p>
          <a:p>
            <a:pPr lvl="1"/>
            <a:r>
              <a:rPr lang="el-GR" dirty="0" smtClean="0"/>
              <a:t>β2</a:t>
            </a:r>
            <a:r>
              <a:rPr lang="cs-CZ" dirty="0" smtClean="0"/>
              <a:t> </a:t>
            </a:r>
            <a:r>
              <a:rPr lang="cs-CZ" dirty="0" err="1" smtClean="0"/>
              <a:t>glykoprotienu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316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Antifosfolipidové</a:t>
            </a:r>
            <a:r>
              <a:rPr lang="cs-CZ" dirty="0" smtClean="0"/>
              <a:t> protilátky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Přítomny i u nemocných s virovými infekcemi (EBV, HSV)</a:t>
            </a:r>
          </a:p>
          <a:p>
            <a:r>
              <a:rPr lang="cs-CZ" dirty="0" smtClean="0"/>
              <a:t>Bakteriální infekce – lues, </a:t>
            </a:r>
            <a:r>
              <a:rPr lang="cs-CZ" dirty="0" err="1" smtClean="0"/>
              <a:t>lymská</a:t>
            </a:r>
            <a:r>
              <a:rPr lang="cs-CZ" dirty="0" smtClean="0"/>
              <a:t> borelióza, tuberkulóza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9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Vznik poškození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Působením obranných reakcí proti patogenům</a:t>
            </a:r>
          </a:p>
          <a:p>
            <a:r>
              <a:rPr lang="cs-CZ" dirty="0" smtClean="0"/>
              <a:t>Projevuje se:</a:t>
            </a:r>
          </a:p>
          <a:p>
            <a:pPr lvl="1"/>
            <a:r>
              <a:rPr lang="cs-CZ" dirty="0" smtClean="0"/>
              <a:t>Neadekvátní reakce na neškodné vnější antigeny (alergie, hypersenzitivita)</a:t>
            </a:r>
          </a:p>
          <a:p>
            <a:pPr lvl="1"/>
            <a:r>
              <a:rPr lang="cs-CZ" dirty="0" smtClean="0"/>
              <a:t>Reakcí imunitního systému na </a:t>
            </a:r>
            <a:r>
              <a:rPr lang="cs-CZ" dirty="0" err="1" smtClean="0"/>
              <a:t>autoantigeny</a:t>
            </a:r>
            <a:r>
              <a:rPr lang="cs-CZ" dirty="0" smtClean="0"/>
              <a:t> (autoimunitní reakce)</a:t>
            </a:r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27598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304800"/>
            <a:ext cx="8785225" cy="1295400"/>
          </a:xfrm>
        </p:spPr>
        <p:txBody>
          <a:bodyPr anchor="b">
            <a:normAutofit fontScale="90000"/>
          </a:bodyPr>
          <a:lstStyle/>
          <a:p>
            <a:pPr eaLnBrk="1" hangingPunct="1"/>
            <a:r>
              <a:rPr lang="cs-CZ" sz="4000" b="1" smtClean="0"/>
              <a:t>Laboratorní diagnostika autoimunitních chorob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cs-CZ" b="1" i="1" smtClean="0"/>
          </a:p>
          <a:p>
            <a:pPr eaLnBrk="1" hangingPunct="1"/>
            <a:r>
              <a:rPr lang="cs-CZ" b="1" i="1" smtClean="0"/>
              <a:t>ELISA</a:t>
            </a:r>
          </a:p>
          <a:p>
            <a:pPr eaLnBrk="1" hangingPunct="1">
              <a:buFontTx/>
              <a:buNone/>
            </a:pPr>
            <a:endParaRPr lang="cs-CZ" b="1" i="1" smtClean="0"/>
          </a:p>
          <a:p>
            <a:pPr eaLnBrk="1" hangingPunct="1"/>
            <a:r>
              <a:rPr lang="cs-CZ" b="1" i="1" smtClean="0"/>
              <a:t>NEPŘÍMÁ IMUNOFLUORESCENCE</a:t>
            </a:r>
          </a:p>
          <a:p>
            <a:pPr eaLnBrk="1" hangingPunct="1">
              <a:buFontTx/>
              <a:buNone/>
            </a:pPr>
            <a:endParaRPr lang="cs-CZ" b="1" i="1" smtClean="0"/>
          </a:p>
          <a:p>
            <a:pPr eaLnBrk="1" hangingPunct="1"/>
            <a:r>
              <a:rPr lang="cs-CZ" b="1" i="1" smtClean="0"/>
              <a:t>IMMUNOBLOTING</a:t>
            </a:r>
          </a:p>
        </p:txBody>
      </p:sp>
    </p:spTree>
    <p:extLst>
      <p:ext uri="{BB962C8B-B14F-4D97-AF65-F5344CB8AC3E}">
        <p14:creationId xmlns:p14="http://schemas.microsoft.com/office/powerpoint/2010/main" val="386658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Serologická diagnostika autoimunitních chorob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Vnitřní stimulace imunitního systému </a:t>
            </a:r>
          </a:p>
          <a:p>
            <a:r>
              <a:rPr lang="cs-CZ" dirty="0" smtClean="0"/>
              <a:t>V jejím důsledku vznikají autoprotilátky</a:t>
            </a:r>
          </a:p>
          <a:p>
            <a:r>
              <a:rPr lang="cs-CZ" dirty="0" smtClean="0"/>
              <a:t>Jsou zaměřeny proti  tělu vlastním tkáním</a:t>
            </a:r>
          </a:p>
          <a:p>
            <a:r>
              <a:rPr lang="cs-CZ" dirty="0" smtClean="0"/>
              <a:t>Způsobují zánětlivou reakci</a:t>
            </a:r>
          </a:p>
          <a:p>
            <a:r>
              <a:rPr lang="cs-CZ" dirty="0" smtClean="0"/>
              <a:t>Protilátky jsou zaměřeny proti:	</a:t>
            </a:r>
          </a:p>
          <a:p>
            <a:pPr lvl="1"/>
            <a:r>
              <a:rPr lang="cs-CZ" dirty="0" smtClean="0"/>
              <a:t>Orgánům</a:t>
            </a:r>
          </a:p>
          <a:p>
            <a:pPr lvl="1"/>
            <a:r>
              <a:rPr lang="cs-CZ" dirty="0" smtClean="0"/>
              <a:t>Tkáním</a:t>
            </a:r>
          </a:p>
          <a:p>
            <a:pPr lvl="1"/>
            <a:r>
              <a:rPr lang="cs-CZ" dirty="0" smtClean="0"/>
              <a:t>Trombocytům</a:t>
            </a:r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17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Klasifikace autoimunitních chorob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Orgánově specifické: 			</a:t>
            </a:r>
            <a:r>
              <a:rPr lang="cs-CZ" dirty="0" err="1" smtClean="0"/>
              <a:t>Hashimotova</a:t>
            </a:r>
            <a:r>
              <a:rPr lang="cs-CZ" dirty="0" smtClean="0"/>
              <a:t> choroba, Perniciózní anémie, </a:t>
            </a:r>
            <a:r>
              <a:rPr lang="cs-CZ" dirty="0" err="1" smtClean="0"/>
              <a:t>Addisonova</a:t>
            </a:r>
            <a:r>
              <a:rPr lang="cs-CZ" dirty="0" smtClean="0"/>
              <a:t> choroba</a:t>
            </a:r>
          </a:p>
          <a:p>
            <a:r>
              <a:rPr lang="cs-CZ" dirty="0" smtClean="0"/>
              <a:t>Přechodný typ: 				</a:t>
            </a:r>
            <a:r>
              <a:rPr lang="cs-CZ" dirty="0" err="1" smtClean="0"/>
              <a:t>Myastenia</a:t>
            </a:r>
            <a:r>
              <a:rPr lang="cs-CZ" dirty="0" smtClean="0"/>
              <a:t> Gravis, Idiopatická leukémie, Juvenilní Diabetes</a:t>
            </a:r>
          </a:p>
          <a:p>
            <a:r>
              <a:rPr lang="cs-CZ" dirty="0" smtClean="0"/>
              <a:t>Systémová: 						Lupus </a:t>
            </a:r>
            <a:r>
              <a:rPr lang="cs-CZ" dirty="0" err="1" smtClean="0"/>
              <a:t>Erythematodus</a:t>
            </a:r>
            <a:r>
              <a:rPr lang="cs-CZ" dirty="0" smtClean="0"/>
              <a:t>, Sklerodermie, Revmatoidní artritida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746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Patogenetické mechanismy autoimunity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Pět fází:</a:t>
            </a:r>
          </a:p>
          <a:p>
            <a:r>
              <a:rPr lang="cs-CZ" dirty="0" smtClean="0"/>
              <a:t>Fáze predispozice</a:t>
            </a:r>
          </a:p>
          <a:p>
            <a:r>
              <a:rPr lang="cs-CZ" dirty="0" smtClean="0"/>
              <a:t>Iniciace lokální imunologické reaktivity</a:t>
            </a:r>
          </a:p>
          <a:p>
            <a:r>
              <a:rPr lang="cs-CZ" dirty="0" smtClean="0"/>
              <a:t>Nekontrolovaná produkce </a:t>
            </a:r>
            <a:r>
              <a:rPr lang="cs-CZ" dirty="0" err="1" smtClean="0"/>
              <a:t>autoreaktivních</a:t>
            </a:r>
            <a:r>
              <a:rPr lang="cs-CZ" dirty="0" smtClean="0"/>
              <a:t> T- a B-lymfocytů spojená s vytvořením autoprotilátek</a:t>
            </a:r>
          </a:p>
          <a:p>
            <a:r>
              <a:rPr lang="cs-CZ" dirty="0" smtClean="0"/>
              <a:t>Efektorová fáze</a:t>
            </a:r>
          </a:p>
          <a:p>
            <a:r>
              <a:rPr lang="cs-CZ" dirty="0" smtClean="0"/>
              <a:t>Udržování choroby</a:t>
            </a:r>
          </a:p>
        </p:txBody>
      </p:sp>
    </p:spTree>
    <p:extLst>
      <p:ext uri="{BB962C8B-B14F-4D97-AF65-F5344CB8AC3E}">
        <p14:creationId xmlns:p14="http://schemas.microsoft.com/office/powerpoint/2010/main" val="250873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Orgánově specifické autoimunitní choroby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Autoimunitní onemocnění štítné žlázy:</a:t>
            </a:r>
          </a:p>
          <a:p>
            <a:r>
              <a:rPr lang="cs-CZ" dirty="0" smtClean="0"/>
              <a:t>Autoprotilátky jsou zaměřeny proti </a:t>
            </a:r>
            <a:r>
              <a:rPr lang="cs-CZ" dirty="0" err="1" smtClean="0"/>
              <a:t>Thyroglobulinu</a:t>
            </a:r>
            <a:r>
              <a:rPr lang="cs-CZ" dirty="0" smtClean="0"/>
              <a:t> (TG), </a:t>
            </a:r>
            <a:r>
              <a:rPr lang="cs-CZ" dirty="0" err="1" smtClean="0"/>
              <a:t>Thyroidní</a:t>
            </a:r>
            <a:r>
              <a:rPr lang="cs-CZ" dirty="0" smtClean="0"/>
              <a:t> peroxidáze (TPO) a TSH receptoru (</a:t>
            </a:r>
            <a:r>
              <a:rPr lang="cs-CZ" dirty="0" err="1" smtClean="0"/>
              <a:t>thyerotropin</a:t>
            </a:r>
            <a:r>
              <a:rPr lang="cs-CZ" dirty="0" smtClean="0"/>
              <a:t>)</a:t>
            </a:r>
          </a:p>
          <a:p>
            <a:r>
              <a:rPr lang="cs-CZ" dirty="0" smtClean="0"/>
              <a:t>Protilátky proti TSH receptoru – nahradí vazbu přirozeného ligandu – endokrinní buňky jsou abnormálně stimulovány – </a:t>
            </a:r>
            <a:r>
              <a:rPr lang="cs-CZ" dirty="0" err="1" smtClean="0"/>
              <a:t>hyperthyreodismus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87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b="1" smtClean="0">
                <a:latin typeface="Tahoma" pitchFamily="34" charset="0"/>
              </a:rPr>
              <a:t>Hashimotova thyreoiditida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569325" cy="4525963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Orgánově specifická </a:t>
            </a:r>
            <a:r>
              <a:rPr lang="cs-CZ" sz="2800" b="1" dirty="0" smtClean="0">
                <a:solidFill>
                  <a:srgbClr val="FF0000"/>
                </a:solidFill>
              </a:rPr>
              <a:t>choroba</a:t>
            </a:r>
            <a:endParaRPr lang="cs-CZ" sz="2800" dirty="0" smtClean="0"/>
          </a:p>
          <a:p>
            <a:r>
              <a:rPr lang="cs-CZ" sz="2800" dirty="0" smtClean="0"/>
              <a:t>Chronická lymfocytární </a:t>
            </a:r>
            <a:r>
              <a:rPr lang="cs-CZ" sz="2800" dirty="0" err="1" smtClean="0"/>
              <a:t>thyreoiditida</a:t>
            </a:r>
            <a:r>
              <a:rPr lang="cs-CZ" sz="2800" dirty="0" smtClean="0"/>
              <a:t> – </a:t>
            </a:r>
            <a:r>
              <a:rPr lang="cs-CZ" sz="2800" dirty="0" err="1" smtClean="0"/>
              <a:t>hypothyreóza</a:t>
            </a:r>
            <a:r>
              <a:rPr lang="cs-CZ" sz="2800" dirty="0" smtClean="0"/>
              <a:t>, štítná žláza může být zvětšená</a:t>
            </a:r>
          </a:p>
          <a:p>
            <a:r>
              <a:rPr lang="cs-CZ" sz="2800" dirty="0" smtClean="0"/>
              <a:t>Pomalý začátek, málo vyjádřená symptomatologie poruchy paměti a koncentrace, zimomřivost, mravenčení nohou a rukou, svalová slabost.</a:t>
            </a:r>
          </a:p>
        </p:txBody>
      </p:sp>
    </p:spTree>
    <p:extLst>
      <p:ext uri="{BB962C8B-B14F-4D97-AF65-F5344CB8AC3E}">
        <p14:creationId xmlns:p14="http://schemas.microsoft.com/office/powerpoint/2010/main" val="228880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4000" b="1" dirty="0" err="1" smtClean="0">
                <a:solidFill>
                  <a:schemeClr val="tx1"/>
                </a:solidFill>
              </a:rPr>
              <a:t>Gravesova-Basedowova</a:t>
            </a:r>
            <a:r>
              <a:rPr lang="cs-CZ" sz="4000" b="1" dirty="0" smtClean="0">
                <a:solidFill>
                  <a:schemeClr val="tx1"/>
                </a:solidFill>
              </a:rPr>
              <a:t> choroba</a:t>
            </a:r>
            <a:r>
              <a:rPr lang="cs-CZ" sz="4000" dirty="0" smtClean="0">
                <a:solidFill>
                  <a:srgbClr val="FFFF00"/>
                </a:solidFill>
              </a:rPr>
              <a:t/>
            </a:r>
            <a:br>
              <a:rPr lang="cs-CZ" sz="4000" dirty="0" smtClean="0">
                <a:solidFill>
                  <a:srgbClr val="FFFF00"/>
                </a:solidFill>
              </a:rPr>
            </a:br>
            <a:endParaRPr lang="cs-CZ" sz="4000" dirty="0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96975"/>
            <a:ext cx="8569325" cy="5327650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Orgánově specifická </a:t>
            </a:r>
            <a:r>
              <a:rPr lang="cs-CZ" sz="2800" b="1" dirty="0" smtClean="0">
                <a:solidFill>
                  <a:srgbClr val="FF0000"/>
                </a:solidFill>
              </a:rPr>
              <a:t>choroba</a:t>
            </a:r>
            <a:endParaRPr lang="cs-CZ" sz="2800" dirty="0" smtClean="0"/>
          </a:p>
          <a:p>
            <a:r>
              <a:rPr lang="cs-CZ" sz="2800" dirty="0" smtClean="0"/>
              <a:t>Autoprotilátky proti štítné žláze</a:t>
            </a:r>
          </a:p>
          <a:p>
            <a:r>
              <a:rPr lang="cs-CZ" sz="2800" dirty="0" smtClean="0"/>
              <a:t>Nejčastější manifestace je mezi 30 – 50 rokem, může se vyskytovat i adolescentů a osob nad 70 let, je 5x častější u žen.</a:t>
            </a:r>
          </a:p>
          <a:p>
            <a:r>
              <a:rPr lang="cs-CZ" sz="2800" dirty="0" smtClean="0"/>
              <a:t>U mladších typická symptomatologie </a:t>
            </a:r>
            <a:r>
              <a:rPr lang="cs-CZ" sz="2800" dirty="0" err="1" smtClean="0"/>
              <a:t>hyperthyreózy</a:t>
            </a:r>
            <a:r>
              <a:rPr lang="cs-CZ" sz="2800" dirty="0" smtClean="0"/>
              <a:t>, u starších bývá apatie, adynamie, myopatie.</a:t>
            </a:r>
          </a:p>
          <a:p>
            <a:r>
              <a:rPr lang="cs-CZ" sz="2800" dirty="0" smtClean="0"/>
              <a:t>Endokrinní </a:t>
            </a:r>
            <a:r>
              <a:rPr lang="cs-CZ" sz="2800" dirty="0" err="1" smtClean="0"/>
              <a:t>oftalmopatie</a:t>
            </a:r>
            <a:r>
              <a:rPr lang="cs-CZ" sz="2800" dirty="0" smtClean="0"/>
              <a:t>  v 60%.</a:t>
            </a:r>
          </a:p>
          <a:p>
            <a:r>
              <a:rPr lang="cs-CZ" sz="2800" dirty="0" smtClean="0"/>
              <a:t>Průběh je s remisemi a exacerbacemi.</a:t>
            </a:r>
          </a:p>
        </p:txBody>
      </p:sp>
    </p:spTree>
    <p:extLst>
      <p:ext uri="{BB962C8B-B14F-4D97-AF65-F5344CB8AC3E}">
        <p14:creationId xmlns:p14="http://schemas.microsoft.com/office/powerpoint/2010/main" val="335359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b="1" smtClean="0">
                <a:solidFill>
                  <a:schemeClr val="tx1"/>
                </a:solidFill>
              </a:rPr>
              <a:t>Graves-Basedowova choroba</a:t>
            </a:r>
            <a:r>
              <a:rPr lang="cs-CZ" altLang="cs-CZ" smtClean="0">
                <a:solidFill>
                  <a:srgbClr val="FFFF00"/>
                </a:solidFill>
              </a:rPr>
              <a:t/>
            </a:r>
            <a:br>
              <a:rPr lang="cs-CZ" altLang="cs-CZ" smtClean="0">
                <a:solidFill>
                  <a:srgbClr val="FFFF00"/>
                </a:solidFill>
              </a:rPr>
            </a:br>
            <a:endParaRPr lang="cs-CZ" altLang="cs-CZ" smtClean="0">
              <a:solidFill>
                <a:srgbClr val="FFFF00"/>
              </a:solidFill>
            </a:endParaRPr>
          </a:p>
        </p:txBody>
      </p:sp>
      <p:pic>
        <p:nvPicPr>
          <p:cNvPr id="1525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1" y="1600201"/>
            <a:ext cx="7059789" cy="3883025"/>
          </a:xfrm>
        </p:spPr>
      </p:pic>
      <p:sp>
        <p:nvSpPr>
          <p:cNvPr id="152580" name="Text Box 5"/>
          <p:cNvSpPr txBox="1">
            <a:spLocks noChangeArrowheads="1"/>
          </p:cNvSpPr>
          <p:nvPr/>
        </p:nvSpPr>
        <p:spPr bwMode="auto">
          <a:xfrm>
            <a:off x="6427611" y="6237288"/>
            <a:ext cx="1601611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800">
                <a:solidFill>
                  <a:srgbClr val="B2B2B2"/>
                </a:solidFill>
                <a:latin typeface="Comic Sans MS" pitchFamily="66" charset="0"/>
              </a:rPr>
              <a:t>foto: www.google.com</a:t>
            </a:r>
          </a:p>
        </p:txBody>
      </p:sp>
    </p:spTree>
    <p:extLst>
      <p:ext uri="{BB962C8B-B14F-4D97-AF65-F5344CB8AC3E}">
        <p14:creationId xmlns:p14="http://schemas.microsoft.com/office/powerpoint/2010/main" val="18967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4995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86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b="1" smtClean="0">
                <a:solidFill>
                  <a:schemeClr val="tx1"/>
                </a:solidFill>
              </a:rPr>
              <a:t>Gravesova-Basedowova choroba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800" u="sng" dirty="0" smtClean="0"/>
              <a:t>Imunologie:</a:t>
            </a:r>
            <a:r>
              <a:rPr lang="cs-CZ" sz="2800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800" dirty="0" smtClean="0"/>
              <a:t>autoprotilátky proti receptoru pro TSH (TRAK, TSI) – v 80-90% +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800" dirty="0" smtClean="0"/>
              <a:t>autoprotilátky proti </a:t>
            </a:r>
            <a:r>
              <a:rPr lang="cs-CZ" sz="2800" dirty="0" err="1" smtClean="0"/>
              <a:t>thyreoidální</a:t>
            </a:r>
            <a:r>
              <a:rPr lang="cs-CZ" sz="2800" dirty="0" smtClean="0"/>
              <a:t> peroxidáze (anti TPO) – v 60-80% +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800" u="sng" dirty="0" smtClean="0"/>
              <a:t>Biochemie:</a:t>
            </a:r>
            <a:r>
              <a:rPr lang="cs-CZ" sz="2800" dirty="0" smtClean="0"/>
              <a:t> snížení TSH, zvýšení T3 a T4, v 15% případů isolované zvýšení T3!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800" dirty="0" smtClean="0"/>
              <a:t>Struma, </a:t>
            </a:r>
            <a:r>
              <a:rPr lang="cs-CZ" sz="2800" dirty="0" err="1" smtClean="0"/>
              <a:t>oftalmopatie</a:t>
            </a:r>
            <a:r>
              <a:rPr lang="cs-CZ" sz="2800" dirty="0" smtClean="0"/>
              <a:t>;  zvýšení TK, tachykardie, fibrilace síní, zvýšené pocení, vypadávání vlasů, lomivé nehty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57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Fyziologická </a:t>
            </a:r>
            <a:r>
              <a:rPr lang="cs-CZ" dirty="0"/>
              <a:t>&amp;</a:t>
            </a:r>
            <a:r>
              <a:rPr lang="cs-CZ" dirty="0" smtClean="0"/>
              <a:t> patologická imunitní reakce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5259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71445" y="-279157"/>
            <a:ext cx="5185086" cy="871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80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Protilátky proti štítné žláze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Protilátky proti TSH receptoru – nahradí vazbu přirozeného ligandu – endokrinní buňky jsou abnormálně stimulovány – </a:t>
            </a:r>
            <a:r>
              <a:rPr lang="cs-CZ" dirty="0" err="1" smtClean="0"/>
              <a:t>hyperthyreodismus</a:t>
            </a:r>
            <a:endParaRPr lang="cs-CZ" dirty="0" smtClean="0"/>
          </a:p>
          <a:p>
            <a:r>
              <a:rPr lang="cs-CZ" dirty="0" smtClean="0"/>
              <a:t>TPO protilátky: TPO – membránově vázaný enzym na povrchu folikulárních buněk štítné žlázy</a:t>
            </a:r>
          </a:p>
          <a:p>
            <a:r>
              <a:rPr lang="cs-CZ" dirty="0" smtClean="0"/>
              <a:t>Vazba auto Ab TPO neinhibuje enzymatickou aktivitu TPO, ale je součástí poškozujícího zánětu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893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Prevalence protilátek proti štítné žláze</a:t>
            </a:r>
            <a:endParaRPr lang="en-GB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3016629"/>
              </p:ext>
            </p:extLst>
          </p:nvPr>
        </p:nvGraphicFramePr>
        <p:xfrm>
          <a:off x="457200" y="1600200"/>
          <a:ext cx="8229598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722"/>
                <a:gridCol w="952108"/>
                <a:gridCol w="952108"/>
                <a:gridCol w="1212915"/>
                <a:gridCol w="1212915"/>
                <a:gridCol w="1212915"/>
                <a:gridCol w="1212915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Onemocnění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TSH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Anti-TPO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Anti-TG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Anti – TSH-R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Hashimotova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thyreoiditida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↑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(</a:t>
                      </a:r>
                      <a:r>
                        <a:rPr lang="en-GB" dirty="0" smtClean="0"/>
                        <a:t>↓</a:t>
                      </a:r>
                      <a:r>
                        <a:rPr lang="cs-CZ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60-90%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30-40%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Graves-</a:t>
                      </a:r>
                      <a:r>
                        <a:rPr lang="cs-CZ" dirty="0" err="1" smtClean="0"/>
                        <a:t>Basedowova</a:t>
                      </a:r>
                      <a:r>
                        <a:rPr lang="cs-CZ" dirty="0" smtClean="0"/>
                        <a:t> choroba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↓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↑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↑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60-70%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10-20%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80-100%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Normální populace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5-15%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4-8%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0%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539552" y="5589240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Stanovení autoprotilátek: ELISA – metody</a:t>
            </a:r>
          </a:p>
          <a:p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874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b="1" dirty="0" smtClean="0">
                <a:solidFill>
                  <a:schemeClr val="tx1"/>
                </a:solidFill>
              </a:rPr>
              <a:t>Autoimunitní gastritida </a:t>
            </a:r>
            <a:br>
              <a:rPr lang="cs-CZ" b="1" dirty="0" smtClean="0">
                <a:solidFill>
                  <a:schemeClr val="tx1"/>
                </a:solidFill>
              </a:rPr>
            </a:br>
            <a:r>
              <a:rPr lang="cs-CZ" b="1" dirty="0" smtClean="0">
                <a:solidFill>
                  <a:schemeClr val="tx1"/>
                </a:solidFill>
              </a:rPr>
              <a:t>(perniciózní anemie)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05000"/>
            <a:ext cx="8295456" cy="4114800"/>
          </a:xfrm>
        </p:spPr>
        <p:txBody>
          <a:bodyPr>
            <a:normAutofit fontScale="925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Orgánově specifická </a:t>
            </a:r>
            <a:r>
              <a:rPr lang="cs-CZ" b="1" dirty="0" smtClean="0">
                <a:solidFill>
                  <a:srgbClr val="FF0000"/>
                </a:solidFill>
              </a:rPr>
              <a:t>choroba</a:t>
            </a:r>
            <a:endParaRPr lang="cs-CZ" dirty="0" smtClean="0"/>
          </a:p>
          <a:p>
            <a:pPr eaLnBrk="1" hangingPunct="1"/>
            <a:r>
              <a:rPr lang="cs-CZ" dirty="0" smtClean="0"/>
              <a:t>Deficience vitamínu B12 způsobená chronickou autoimunitní gastritidou (</a:t>
            </a:r>
            <a:r>
              <a:rPr lang="cs-CZ" dirty="0" err="1" smtClean="0"/>
              <a:t>intrinsic</a:t>
            </a:r>
            <a:r>
              <a:rPr lang="cs-CZ" dirty="0" smtClean="0"/>
              <a:t> </a:t>
            </a:r>
            <a:r>
              <a:rPr lang="cs-CZ" dirty="0" err="1" smtClean="0"/>
              <a:t>factor</a:t>
            </a:r>
            <a:r>
              <a:rPr lang="cs-CZ" dirty="0" smtClean="0"/>
              <a:t>)</a:t>
            </a:r>
          </a:p>
          <a:p>
            <a:pPr eaLnBrk="1" hangingPunct="1"/>
            <a:r>
              <a:rPr lang="cs-CZ" dirty="0" smtClean="0"/>
              <a:t>anemie (megaloblastová), neurologické příznaky</a:t>
            </a:r>
          </a:p>
          <a:p>
            <a:pPr eaLnBrk="1" hangingPunct="1"/>
            <a:r>
              <a:rPr lang="cs-CZ" dirty="0" smtClean="0"/>
              <a:t>protilátky proti parietálním buňkám žaludku podporují diagnózu - imunofluorescenčně</a:t>
            </a:r>
          </a:p>
          <a:p>
            <a:pPr eaLnBrk="1" hangingPunct="1"/>
            <a:r>
              <a:rPr lang="cs-CZ" dirty="0" smtClean="0"/>
              <a:t>asociace s jinými </a:t>
            </a:r>
            <a:r>
              <a:rPr lang="cs-CZ" dirty="0" err="1" smtClean="0"/>
              <a:t>auotoimunitními</a:t>
            </a:r>
            <a:r>
              <a:rPr lang="cs-CZ" dirty="0" smtClean="0"/>
              <a:t> chorobami</a:t>
            </a:r>
          </a:p>
          <a:p>
            <a:pPr eaLnBrk="1" hangingPunct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1903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Perniciózní anémie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4525963"/>
          </a:xfrm>
        </p:spPr>
        <p:txBody>
          <a:bodyPr>
            <a:noAutofit/>
          </a:bodyPr>
          <a:lstStyle/>
          <a:p>
            <a:r>
              <a:rPr lang="cs-CZ" sz="2400" dirty="0" smtClean="0"/>
              <a:t>Způsobená deficiencí vitamínu B-12</a:t>
            </a:r>
          </a:p>
          <a:p>
            <a:r>
              <a:rPr lang="cs-CZ" sz="2400" dirty="0" smtClean="0"/>
              <a:t>Jako důsledek autoimunitní gastritidy</a:t>
            </a:r>
          </a:p>
          <a:p>
            <a:r>
              <a:rPr lang="cs-CZ" sz="2400" dirty="0" smtClean="0"/>
              <a:t>Charakterizovaná přítomností autoprotilátek proti  parietálním buňkám žaludku – více než 90% nemocných</a:t>
            </a:r>
          </a:p>
          <a:p>
            <a:r>
              <a:rPr lang="cs-CZ" sz="2400" dirty="0" smtClean="0"/>
              <a:t>Ab proti </a:t>
            </a:r>
            <a:r>
              <a:rPr lang="cs-CZ" sz="2400" dirty="0" err="1" smtClean="0"/>
              <a:t>Intrinsic</a:t>
            </a:r>
            <a:r>
              <a:rPr lang="cs-CZ" sz="2400" dirty="0" smtClean="0"/>
              <a:t> faktoru (glykoprotein nutný pro </a:t>
            </a:r>
            <a:r>
              <a:rPr lang="cs-CZ" sz="2400" dirty="0" err="1" smtClean="0"/>
              <a:t>absorbci</a:t>
            </a:r>
            <a:r>
              <a:rPr lang="cs-CZ" sz="2400" dirty="0" smtClean="0"/>
              <a:t> vitamínu B12)</a:t>
            </a:r>
          </a:p>
          <a:p>
            <a:r>
              <a:rPr lang="cs-CZ" sz="2400" dirty="0" smtClean="0"/>
              <a:t>Vazba autoprotilátek vede k destrukci a ztrátě parietálních buněk nebo Ab v žaludeční šťávě blokuje vazebné místo pro </a:t>
            </a:r>
            <a:r>
              <a:rPr lang="cs-CZ" sz="2400" dirty="0" err="1" smtClean="0"/>
              <a:t>Intrinsic</a:t>
            </a:r>
            <a:r>
              <a:rPr lang="cs-CZ" sz="2400" dirty="0" smtClean="0"/>
              <a:t> faktor</a:t>
            </a:r>
          </a:p>
          <a:p>
            <a:r>
              <a:rPr lang="cs-CZ" sz="2400" dirty="0" smtClean="0"/>
              <a:t>Vitamín B12 je nutný pro replikaci DNA </a:t>
            </a:r>
            <a:r>
              <a:rPr lang="en-GB" sz="2400" dirty="0" smtClean="0"/>
              <a:t> </a:t>
            </a:r>
            <a:r>
              <a:rPr lang="cs-CZ" sz="2400" dirty="0" smtClean="0"/>
              <a:t>-</a:t>
            </a:r>
            <a:r>
              <a:rPr lang="en-GB" sz="2400" dirty="0" err="1" smtClean="0"/>
              <a:t>účastní</a:t>
            </a:r>
            <a:r>
              <a:rPr lang="en-GB" sz="2400" dirty="0"/>
              <a:t> </a:t>
            </a:r>
            <a:r>
              <a:rPr lang="cs-CZ" sz="2400" dirty="0" smtClean="0"/>
              <a:t>se </a:t>
            </a:r>
            <a:r>
              <a:rPr lang="en-GB" sz="2400" b="1" dirty="0" err="1" smtClean="0"/>
              <a:t>přeměny</a:t>
            </a:r>
            <a:r>
              <a:rPr lang="en-GB" sz="2400" b="1" dirty="0" smtClean="0"/>
              <a:t> </a:t>
            </a:r>
            <a:r>
              <a:rPr lang="en-GB" sz="2400" b="1" dirty="0"/>
              <a:t>methyl-THF </a:t>
            </a:r>
            <a:r>
              <a:rPr lang="cs-CZ" sz="2400" b="1" dirty="0" smtClean="0"/>
              <a:t>(</a:t>
            </a:r>
            <a:r>
              <a:rPr lang="cs-CZ" sz="2400" b="1" dirty="0" err="1" smtClean="0"/>
              <a:t>tetra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hydrofolát</a:t>
            </a:r>
            <a:r>
              <a:rPr lang="cs-CZ" sz="2400" b="1" dirty="0" smtClean="0"/>
              <a:t>) </a:t>
            </a:r>
            <a:r>
              <a:rPr lang="en-GB" sz="2400" b="1" dirty="0" err="1" smtClean="0"/>
              <a:t>na</a:t>
            </a:r>
            <a:r>
              <a:rPr lang="en-GB" sz="2400" b="1" dirty="0" smtClean="0"/>
              <a:t> </a:t>
            </a:r>
            <a:r>
              <a:rPr lang="en-GB" sz="2400" b="1" dirty="0"/>
              <a:t>THF </a:t>
            </a:r>
            <a:r>
              <a:rPr lang="en-GB" sz="2400" b="1" dirty="0" err="1"/>
              <a:t>za</a:t>
            </a:r>
            <a:r>
              <a:rPr lang="en-GB" sz="2400" b="1" dirty="0"/>
              <a:t> </a:t>
            </a:r>
            <a:r>
              <a:rPr lang="en-GB" sz="2400" b="1" dirty="0" err="1"/>
              <a:t>současné</a:t>
            </a:r>
            <a:r>
              <a:rPr lang="en-GB" sz="2400" b="1" dirty="0"/>
              <a:t> </a:t>
            </a:r>
            <a:r>
              <a:rPr lang="en-GB" sz="2400" b="1" dirty="0" err="1"/>
              <a:t>tvorby</a:t>
            </a:r>
            <a:r>
              <a:rPr lang="en-GB" sz="2400" b="1" dirty="0"/>
              <a:t> </a:t>
            </a:r>
            <a:r>
              <a:rPr lang="en-GB" sz="2400" b="1" dirty="0" err="1"/>
              <a:t>methioninu</a:t>
            </a:r>
            <a:r>
              <a:rPr lang="en-GB" sz="2400" dirty="0"/>
              <a:t> (</a:t>
            </a:r>
            <a:r>
              <a:rPr lang="en-GB" sz="2400" dirty="0" err="1"/>
              <a:t>důležitý</a:t>
            </a:r>
            <a:r>
              <a:rPr lang="en-GB" sz="2400" dirty="0"/>
              <a:t> pro </a:t>
            </a:r>
            <a:r>
              <a:rPr lang="en-GB" sz="2400" dirty="0" err="1"/>
              <a:t>syntézu</a:t>
            </a:r>
            <a:r>
              <a:rPr lang="en-GB" sz="2400" dirty="0"/>
              <a:t> </a:t>
            </a:r>
            <a:r>
              <a:rPr lang="en-GB" sz="2400" dirty="0" err="1"/>
              <a:t>cholinu</a:t>
            </a:r>
            <a:r>
              <a:rPr lang="en-GB" sz="2400" dirty="0"/>
              <a:t>) z </a:t>
            </a:r>
            <a:r>
              <a:rPr lang="en-GB" sz="2400" dirty="0" err="1" smtClean="0"/>
              <a:t>homocysteinu</a:t>
            </a:r>
            <a:endParaRPr lang="cs-CZ" sz="2400" dirty="0" smtClean="0"/>
          </a:p>
          <a:p>
            <a:r>
              <a:rPr lang="cs-CZ" sz="2400" dirty="0" smtClean="0"/>
              <a:t> nejvíce jsou postiženy tkáně s rychlou proliferační aktivitou – kostní dřeň a trávicí trakt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8030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Perniciózní anémie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Pozitivita anti- GPC</a:t>
            </a:r>
          </a:p>
          <a:p>
            <a:r>
              <a:rPr lang="cs-CZ" dirty="0" smtClean="0"/>
              <a:t>Odlišení od jiných megaloblastických anémií</a:t>
            </a:r>
          </a:p>
          <a:p>
            <a:r>
              <a:rPr lang="cs-CZ" dirty="0" smtClean="0"/>
              <a:t>Výskyt u atrofické gastritidy – 60%</a:t>
            </a:r>
          </a:p>
          <a:p>
            <a:r>
              <a:rPr lang="cs-CZ" dirty="0" smtClean="0"/>
              <a:t>Dále u vředových a jaterních chorob</a:t>
            </a:r>
          </a:p>
          <a:p>
            <a:r>
              <a:rPr lang="cs-CZ" dirty="0" smtClean="0"/>
              <a:t>Výskyt i u zdravé populace – až 16% nad 60 let, zejména u žen</a:t>
            </a:r>
          </a:p>
          <a:p>
            <a:r>
              <a:rPr lang="cs-CZ" dirty="0" smtClean="0"/>
              <a:t>Stanovení Imunofluorescence na substrátu LKS (Liver </a:t>
            </a:r>
            <a:r>
              <a:rPr lang="cs-CZ" dirty="0" err="1" smtClean="0"/>
              <a:t>Kidney</a:t>
            </a:r>
            <a:r>
              <a:rPr lang="cs-CZ" dirty="0" smtClean="0"/>
              <a:t> </a:t>
            </a:r>
            <a:r>
              <a:rPr lang="cs-CZ" u="sng" dirty="0" err="1" smtClean="0"/>
              <a:t>S</a:t>
            </a:r>
            <a:r>
              <a:rPr lang="cs-CZ" dirty="0" err="1" smtClean="0"/>
              <a:t>tomach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306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D273ABDD-27B2-4130-B7E8-273E648F144F}" type="slidenum">
              <a:rPr lang="en-CA" altLang="en-US"/>
              <a:pPr/>
              <a:t>155</a:t>
            </a:fld>
            <a:endParaRPr lang="en-CA" altLang="en-US"/>
          </a:p>
        </p:txBody>
      </p:sp>
      <p:pic>
        <p:nvPicPr>
          <p:cNvPr id="192515" name="Picture 3" descr="IMG_0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25538"/>
            <a:ext cx="5688013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518" name="Text Box 6"/>
          <p:cNvSpPr txBox="1">
            <a:spLocks noChangeArrowheads="1"/>
          </p:cNvSpPr>
          <p:nvPr/>
        </p:nvSpPr>
        <p:spPr bwMode="auto">
          <a:xfrm>
            <a:off x="1095375" y="476250"/>
            <a:ext cx="31877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3200"/>
              <a:t>anti-GPC, žaludek</a:t>
            </a:r>
          </a:p>
        </p:txBody>
      </p:sp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6300788" y="6453188"/>
            <a:ext cx="11525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8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39289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Autoimunitní imunopatologická poškození ledvin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Rozdělujeme na primární a sekundární:</a:t>
            </a:r>
          </a:p>
          <a:p>
            <a:r>
              <a:rPr lang="cs-CZ" dirty="0" smtClean="0"/>
              <a:t>Primární nebo též idiopatické, nemoc je vázána pouze na ledviny</a:t>
            </a:r>
          </a:p>
          <a:p>
            <a:pPr lvl="1"/>
            <a:r>
              <a:rPr lang="cs-CZ" sz="2400" dirty="0" err="1" smtClean="0"/>
              <a:t>IgA</a:t>
            </a:r>
            <a:r>
              <a:rPr lang="cs-CZ" sz="2400" dirty="0" smtClean="0"/>
              <a:t> nefropatie u žen, </a:t>
            </a:r>
            <a:r>
              <a:rPr lang="cs-CZ" sz="2400" dirty="0" err="1" smtClean="0"/>
              <a:t>membranózní</a:t>
            </a:r>
            <a:r>
              <a:rPr lang="cs-CZ" sz="2400" dirty="0" smtClean="0"/>
              <a:t> nefropatie, idiopatický nefrotický syndrom, </a:t>
            </a:r>
            <a:r>
              <a:rPr lang="cs-CZ" sz="2400" dirty="0" err="1" smtClean="0"/>
              <a:t>postinfekční</a:t>
            </a:r>
            <a:r>
              <a:rPr lang="cs-CZ" sz="2400" dirty="0" smtClean="0"/>
              <a:t> 	glomerulonefritida</a:t>
            </a:r>
          </a:p>
          <a:p>
            <a:r>
              <a:rPr lang="cs-CZ" dirty="0" smtClean="0"/>
              <a:t>Sekundární – ledviny jsou jednou z postižených orgánů</a:t>
            </a:r>
          </a:p>
          <a:p>
            <a:pPr lvl="1"/>
            <a:r>
              <a:rPr lang="cs-CZ" dirty="0" smtClean="0"/>
              <a:t>Bazální membrána glomerulů, vaskulitidy malých cév, systémový lupus, </a:t>
            </a:r>
            <a:r>
              <a:rPr lang="cs-CZ" dirty="0" err="1"/>
              <a:t>W</a:t>
            </a:r>
            <a:r>
              <a:rPr lang="cs-CZ" dirty="0" err="1" smtClean="0"/>
              <a:t>egenerova</a:t>
            </a:r>
            <a:r>
              <a:rPr lang="cs-CZ" dirty="0" smtClean="0"/>
              <a:t> granulomatóza, </a:t>
            </a:r>
            <a:r>
              <a:rPr lang="cs-CZ" dirty="0" err="1" smtClean="0"/>
              <a:t>Goodpastureův</a:t>
            </a:r>
            <a:r>
              <a:rPr lang="cs-CZ" dirty="0" smtClean="0"/>
              <a:t> syndrom a </a:t>
            </a:r>
            <a:r>
              <a:rPr lang="cs-CZ" dirty="0" err="1" smtClean="0"/>
              <a:t>kryoglobulinémie</a:t>
            </a:r>
            <a:endParaRPr lang="cs-CZ" dirty="0" smtClean="0"/>
          </a:p>
          <a:p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041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Granulomatózní</a:t>
            </a:r>
            <a:r>
              <a:rPr lang="cs-CZ" dirty="0" smtClean="0"/>
              <a:t> zánět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Chronický zánět s přítomností specifické granulační tkáně</a:t>
            </a:r>
          </a:p>
          <a:p>
            <a:r>
              <a:rPr lang="cs-CZ" dirty="0" smtClean="0"/>
              <a:t>Vzniká reakcí makrofágů ne cizorodý materiál, který nedovedou odstranit (fagocytovat)</a:t>
            </a:r>
          </a:p>
          <a:p>
            <a:r>
              <a:rPr lang="cs-CZ" dirty="0" smtClean="0"/>
              <a:t>T-lymfocyty stimulují tyto makrofágy k proměně v epiteloidní a obrovské mnohojaderné bu</a:t>
            </a:r>
            <a:r>
              <a:rPr lang="cs-CZ" dirty="0"/>
              <a:t>ň</a:t>
            </a:r>
            <a:r>
              <a:rPr lang="cs-CZ" dirty="0" smtClean="0"/>
              <a:t>ky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373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Glomerulonefritida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Zánětlivé onemocnění glomerulů podmíněné imunologickými procesy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753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Rychle </a:t>
            </a:r>
            <a:r>
              <a:rPr lang="cs-CZ" dirty="0" err="1" smtClean="0"/>
              <a:t>progredující</a:t>
            </a:r>
            <a:r>
              <a:rPr lang="cs-CZ" dirty="0" smtClean="0"/>
              <a:t> glomerulonefritidy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Typ I = </a:t>
            </a:r>
            <a:r>
              <a:rPr lang="cs-CZ" dirty="0" err="1" smtClean="0"/>
              <a:t>antirenální</a:t>
            </a:r>
            <a:r>
              <a:rPr lang="cs-CZ" dirty="0" smtClean="0"/>
              <a:t> s přítomnosti protilátek proti GBM – protilátky rychle destruují stěnu kapilár glomerulů</a:t>
            </a:r>
          </a:p>
          <a:p>
            <a:r>
              <a:rPr lang="cs-CZ" dirty="0" smtClean="0"/>
              <a:t>Typ II = </a:t>
            </a:r>
            <a:r>
              <a:rPr lang="cs-CZ" dirty="0" err="1" smtClean="0"/>
              <a:t>imunokomplexový</a:t>
            </a:r>
            <a:r>
              <a:rPr lang="cs-CZ" dirty="0" smtClean="0"/>
              <a:t> – vysoká koncentrace </a:t>
            </a:r>
            <a:r>
              <a:rPr lang="cs-CZ" dirty="0" err="1" smtClean="0"/>
              <a:t>imunokomplexů</a:t>
            </a:r>
            <a:endParaRPr lang="cs-CZ" dirty="0" smtClean="0"/>
          </a:p>
          <a:p>
            <a:r>
              <a:rPr lang="cs-CZ" dirty="0" smtClean="0"/>
              <a:t>Typ III = </a:t>
            </a:r>
            <a:r>
              <a:rPr lang="cs-CZ" dirty="0" err="1" smtClean="0"/>
              <a:t>paucinní</a:t>
            </a:r>
            <a:r>
              <a:rPr lang="cs-CZ" dirty="0" smtClean="0"/>
              <a:t>- autoprotilátky </a:t>
            </a:r>
            <a:r>
              <a:rPr lang="cs-CZ" dirty="0" err="1" smtClean="0"/>
              <a:t>lysozomálním</a:t>
            </a:r>
            <a:r>
              <a:rPr lang="cs-CZ" dirty="0" smtClean="0"/>
              <a:t> enzymům </a:t>
            </a:r>
            <a:r>
              <a:rPr lang="cs-CZ" dirty="0" err="1" smtClean="0"/>
              <a:t>neutrofiů</a:t>
            </a:r>
            <a:r>
              <a:rPr lang="cs-CZ" dirty="0" smtClean="0"/>
              <a:t> – stimulace </a:t>
            </a:r>
            <a:r>
              <a:rPr lang="cs-CZ" dirty="0" err="1" smtClean="0"/>
              <a:t>neutrofilů</a:t>
            </a:r>
            <a:r>
              <a:rPr lang="cs-CZ" dirty="0" smtClean="0"/>
              <a:t> k produkci kyslíkových radikálů a sekreci </a:t>
            </a:r>
            <a:r>
              <a:rPr lang="cs-CZ" dirty="0" err="1" smtClean="0"/>
              <a:t>lysozomálních</a:t>
            </a:r>
            <a:r>
              <a:rPr lang="cs-CZ" dirty="0" smtClean="0"/>
              <a:t> enzymů vedoucí k poškození imunitní tkáně bez vzniku </a:t>
            </a:r>
            <a:r>
              <a:rPr lang="cs-CZ" dirty="0" err="1" smtClean="0"/>
              <a:t>imunokomplexů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883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30956" y="271463"/>
            <a:ext cx="7745589" cy="1176337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0099"/>
                </a:solidFill>
                <a:latin typeface="Comic Sans MS" pitchFamily="66" charset="0"/>
              </a:rPr>
              <a:t>Imunitní reakce </a:t>
            </a:r>
            <a:r>
              <a:rPr lang="cs-CZ" sz="2800" dirty="0">
                <a:solidFill>
                  <a:srgbClr val="CC0000"/>
                </a:solidFill>
                <a:latin typeface="Comic Sans MS" pitchFamily="66" charset="0"/>
              </a:rPr>
              <a:t>mohou</a:t>
            </a:r>
            <a:r>
              <a:rPr lang="cs-CZ" sz="2800" dirty="0">
                <a:solidFill>
                  <a:srgbClr val="000099"/>
                </a:solidFill>
                <a:latin typeface="Comic Sans MS" pitchFamily="66" charset="0"/>
              </a:rPr>
              <a:t> vést k poškození organismu  </a:t>
            </a:r>
            <a:r>
              <a:rPr lang="cs-CZ" sz="2800" dirty="0" smtClean="0">
                <a:solidFill>
                  <a:srgbClr val="000099"/>
                </a:solidFill>
                <a:latin typeface="Comic Sans MS" pitchFamily="66" charset="0"/>
              </a:rPr>
              <a:t>(</a:t>
            </a:r>
            <a:r>
              <a:rPr lang="cs-CZ" sz="2800" dirty="0">
                <a:solidFill>
                  <a:srgbClr val="000099"/>
                </a:solidFill>
                <a:latin typeface="Comic Sans MS" pitchFamily="66" charset="0"/>
              </a:rPr>
              <a:t>imunopatologické reakce)</a:t>
            </a:r>
            <a:r>
              <a:rPr lang="cs-CZ" sz="2800" dirty="0">
                <a:latin typeface="Comic Sans MS" pitchFamily="66" charset="0"/>
              </a:rPr>
              <a:t> 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C00000"/>
                </a:solidFill>
                <a:latin typeface="Comic Sans MS" pitchFamily="66" charset="0"/>
              </a:rPr>
              <a:t>Mechanismy: </a:t>
            </a:r>
          </a:p>
          <a:p>
            <a:pPr>
              <a:buFont typeface="Monotype Sorts" pitchFamily="2" charset="2"/>
              <a:buNone/>
            </a:pPr>
            <a:r>
              <a:rPr lang="cs-CZ" sz="2000" dirty="0">
                <a:solidFill>
                  <a:srgbClr val="C00000"/>
                </a:solidFill>
                <a:latin typeface="Comic Sans MS" pitchFamily="66" charset="0"/>
              </a:rPr>
              <a:t>       Čtyři typy hypersenzitivity, přecitlivělosti ( </a:t>
            </a:r>
            <a:r>
              <a:rPr lang="cs-CZ" sz="2000" dirty="0" err="1">
                <a:solidFill>
                  <a:srgbClr val="C00000"/>
                </a:solidFill>
                <a:latin typeface="Comic Sans MS" pitchFamily="66" charset="0"/>
              </a:rPr>
              <a:t>Coombs</a:t>
            </a:r>
            <a:r>
              <a:rPr lang="cs-CZ" sz="2000" dirty="0">
                <a:solidFill>
                  <a:srgbClr val="C00000"/>
                </a:solidFill>
                <a:latin typeface="Comic Sans MS" pitchFamily="66" charset="0"/>
              </a:rPr>
              <a:t> a </a:t>
            </a:r>
            <a:r>
              <a:rPr lang="cs-CZ" sz="2000" dirty="0" err="1">
                <a:solidFill>
                  <a:srgbClr val="C00000"/>
                </a:solidFill>
                <a:latin typeface="Comic Sans MS" pitchFamily="66" charset="0"/>
              </a:rPr>
              <a:t>Gell</a:t>
            </a:r>
            <a:r>
              <a:rPr lang="cs-CZ" sz="2000" dirty="0">
                <a:solidFill>
                  <a:srgbClr val="C00000"/>
                </a:solidFill>
                <a:latin typeface="Comic Sans MS" pitchFamily="66" charset="0"/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lang="cs-CZ" sz="2000" dirty="0">
                <a:solidFill>
                  <a:srgbClr val="C00000"/>
                </a:solidFill>
                <a:latin typeface="Comic Sans MS" pitchFamily="66" charset="0"/>
              </a:rPr>
              <a:t>           I. Časná přecitlivělost (</a:t>
            </a:r>
            <a:r>
              <a:rPr lang="cs-CZ" sz="2000" dirty="0" err="1">
                <a:solidFill>
                  <a:srgbClr val="C00000"/>
                </a:solidFill>
                <a:latin typeface="Comic Sans MS" pitchFamily="66" charset="0"/>
              </a:rPr>
              <a:t>IgE</a:t>
            </a:r>
            <a:r>
              <a:rPr lang="cs-CZ" sz="2000" dirty="0">
                <a:solidFill>
                  <a:srgbClr val="C00000"/>
                </a:solidFill>
                <a:latin typeface="Comic Sans MS" pitchFamily="66" charset="0"/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lang="cs-CZ" sz="2000" dirty="0">
                <a:solidFill>
                  <a:srgbClr val="C00000"/>
                </a:solidFill>
                <a:latin typeface="Comic Sans MS" pitchFamily="66" charset="0"/>
              </a:rPr>
              <a:t>          II. Cytotoxicita, porucha signalizace v buňkách (</a:t>
            </a:r>
            <a:r>
              <a:rPr lang="cs-CZ" sz="2000" dirty="0" err="1">
                <a:solidFill>
                  <a:srgbClr val="C00000"/>
                </a:solidFill>
                <a:latin typeface="Comic Sans MS" pitchFamily="66" charset="0"/>
              </a:rPr>
              <a:t>IgG,IgM</a:t>
            </a:r>
            <a:r>
              <a:rPr lang="cs-CZ" sz="2000" dirty="0">
                <a:solidFill>
                  <a:srgbClr val="C00000"/>
                </a:solidFill>
                <a:latin typeface="Comic Sans MS" pitchFamily="66" charset="0"/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lang="cs-CZ" sz="2000" dirty="0">
                <a:solidFill>
                  <a:srgbClr val="C00000"/>
                </a:solidFill>
                <a:latin typeface="Comic Sans MS" pitchFamily="66" charset="0"/>
              </a:rPr>
              <a:t>        III. Reakce na </a:t>
            </a:r>
            <a:r>
              <a:rPr lang="cs-CZ" sz="2000" dirty="0" err="1">
                <a:solidFill>
                  <a:srgbClr val="C00000"/>
                </a:solidFill>
                <a:latin typeface="Comic Sans MS" pitchFamily="66" charset="0"/>
              </a:rPr>
              <a:t>imunokomplexy</a:t>
            </a:r>
            <a:r>
              <a:rPr lang="cs-CZ" sz="2000" dirty="0">
                <a:solidFill>
                  <a:srgbClr val="C00000"/>
                </a:solidFill>
                <a:latin typeface="Comic Sans MS" pitchFamily="66" charset="0"/>
              </a:rPr>
              <a:t> (</a:t>
            </a:r>
            <a:r>
              <a:rPr lang="cs-CZ" sz="2000" dirty="0" err="1">
                <a:solidFill>
                  <a:srgbClr val="C00000"/>
                </a:solidFill>
                <a:latin typeface="Comic Sans MS" pitchFamily="66" charset="0"/>
              </a:rPr>
              <a:t>Ag</a:t>
            </a:r>
            <a:r>
              <a:rPr lang="cs-CZ" sz="2000" dirty="0">
                <a:solidFill>
                  <a:srgbClr val="C00000"/>
                </a:solidFill>
                <a:latin typeface="Comic Sans MS" pitchFamily="66" charset="0"/>
              </a:rPr>
              <a:t>-</a:t>
            </a:r>
            <a:r>
              <a:rPr lang="cs-CZ" sz="2000" dirty="0" err="1">
                <a:solidFill>
                  <a:srgbClr val="C00000"/>
                </a:solidFill>
                <a:latin typeface="Comic Sans MS" pitchFamily="66" charset="0"/>
              </a:rPr>
              <a:t>Ig</a:t>
            </a:r>
            <a:r>
              <a:rPr lang="cs-CZ" sz="2000" dirty="0">
                <a:solidFill>
                  <a:srgbClr val="C00000"/>
                </a:solidFill>
                <a:latin typeface="Comic Sans MS" pitchFamily="66" charset="0"/>
              </a:rPr>
              <a:t>-C)</a:t>
            </a:r>
          </a:p>
          <a:p>
            <a:pPr>
              <a:buFont typeface="Monotype Sorts" pitchFamily="2" charset="2"/>
              <a:buNone/>
            </a:pPr>
            <a:r>
              <a:rPr lang="cs-CZ" sz="2000" dirty="0">
                <a:solidFill>
                  <a:srgbClr val="C00000"/>
                </a:solidFill>
                <a:latin typeface="Comic Sans MS" pitchFamily="66" charset="0"/>
              </a:rPr>
              <a:t>          IV. Pozdní přecitlivělost (T-lymfocyty Th1, Th2, </a:t>
            </a:r>
            <a:r>
              <a:rPr lang="cs-CZ" sz="2000" dirty="0" err="1">
                <a:solidFill>
                  <a:srgbClr val="C00000"/>
                </a:solidFill>
                <a:latin typeface="Comic Sans MS" pitchFamily="66" charset="0"/>
              </a:rPr>
              <a:t>Tc</a:t>
            </a:r>
            <a:r>
              <a:rPr lang="cs-CZ" sz="2000" dirty="0">
                <a:solidFill>
                  <a:srgbClr val="C00000"/>
                </a:solidFill>
                <a:latin typeface="Comic Sans MS" pitchFamily="66" charset="0"/>
              </a:rPr>
              <a:t>)</a:t>
            </a:r>
          </a:p>
          <a:p>
            <a:pPr marL="0" indent="0">
              <a:buNone/>
            </a:pPr>
            <a:r>
              <a:rPr lang="cs-CZ" sz="2000" dirty="0" smtClean="0">
                <a:solidFill>
                  <a:srgbClr val="002060"/>
                </a:solidFill>
                <a:latin typeface="Comic Sans MS" pitchFamily="66" charset="0"/>
              </a:rPr>
              <a:t>Klinické 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</a:rPr>
              <a:t>koreláty:</a:t>
            </a:r>
          </a:p>
          <a:p>
            <a:pPr>
              <a:buFont typeface="Monotype Sorts" pitchFamily="2" charset="2"/>
              <a:buNone/>
            </a:pPr>
            <a:r>
              <a:rPr lang="cs-CZ" sz="2000" dirty="0">
                <a:solidFill>
                  <a:srgbClr val="002060"/>
                </a:solidFill>
                <a:latin typeface="Comic Sans MS" pitchFamily="66" charset="0"/>
              </a:rPr>
              <a:t>           Alergické choroby</a:t>
            </a:r>
          </a:p>
          <a:p>
            <a:pPr>
              <a:buFont typeface="Monotype Sorts" pitchFamily="2" charset="2"/>
              <a:buNone/>
            </a:pPr>
            <a:r>
              <a:rPr lang="cs-CZ" sz="2000" dirty="0">
                <a:solidFill>
                  <a:srgbClr val="002060"/>
                </a:solidFill>
                <a:latin typeface="Comic Sans MS" pitchFamily="66" charset="0"/>
              </a:rPr>
              <a:t>           Autoimunitní choroby</a:t>
            </a:r>
          </a:p>
          <a:p>
            <a:pPr>
              <a:buFont typeface="Monotype Sorts" pitchFamily="2" charset="2"/>
              <a:buNone/>
            </a:pPr>
            <a:r>
              <a:rPr lang="cs-CZ" sz="2000" dirty="0">
                <a:solidFill>
                  <a:srgbClr val="002060"/>
                </a:solidFill>
                <a:latin typeface="Comic Sans MS" pitchFamily="66" charset="0"/>
              </a:rPr>
              <a:t>           Imunopatologické projevy při infekcích, nádorech          </a:t>
            </a:r>
          </a:p>
          <a:p>
            <a:pPr>
              <a:buFont typeface="Monotype Sorts" pitchFamily="2" charset="2"/>
              <a:buNone/>
            </a:pPr>
            <a:r>
              <a:rPr lang="cs-CZ" sz="2000" dirty="0">
                <a:solidFill>
                  <a:srgbClr val="002060"/>
                </a:solidFill>
                <a:latin typeface="Comic Sans MS" pitchFamily="66" charset="0"/>
              </a:rPr>
              <a:t>           Reakce po transplantacích, transfúzích, vakcinaci</a:t>
            </a:r>
          </a:p>
        </p:txBody>
      </p:sp>
    </p:spTree>
    <p:extLst>
      <p:ext uri="{BB962C8B-B14F-4D97-AF65-F5344CB8AC3E}">
        <p14:creationId xmlns:p14="http://schemas.microsoft.com/office/powerpoint/2010/main" val="188592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Protilátky proti bazální membráně glomerulů (anti- GBM)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Goodpastureův</a:t>
            </a:r>
            <a:r>
              <a:rPr lang="cs-CZ" dirty="0" smtClean="0"/>
              <a:t> syndrom, ostatní formy rychle </a:t>
            </a:r>
            <a:r>
              <a:rPr lang="cs-CZ" dirty="0" err="1" smtClean="0"/>
              <a:t>progredující</a:t>
            </a:r>
            <a:r>
              <a:rPr lang="cs-CZ" dirty="0"/>
              <a:t> </a:t>
            </a:r>
            <a:r>
              <a:rPr lang="cs-CZ" dirty="0" smtClean="0"/>
              <a:t>glomerulonefritidy</a:t>
            </a:r>
          </a:p>
          <a:p>
            <a:r>
              <a:rPr lang="cs-CZ" dirty="0" smtClean="0"/>
              <a:t>Protilátky jsou namířeny proti alfa-3. podjednotce kolagenu IV</a:t>
            </a:r>
          </a:p>
          <a:p>
            <a:r>
              <a:rPr lang="cs-CZ" dirty="0" smtClean="0"/>
              <a:t>U náhlých renálních selhání</a:t>
            </a:r>
          </a:p>
          <a:p>
            <a:r>
              <a:rPr lang="cs-CZ" dirty="0" smtClean="0"/>
              <a:t>Metoda ELISA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12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Wegenerova</a:t>
            </a:r>
            <a:r>
              <a:rPr lang="cs-CZ" dirty="0" smtClean="0"/>
              <a:t> granulomatóza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Nekrotizující vaskulitida malých cév postihující:</a:t>
            </a:r>
          </a:p>
          <a:p>
            <a:r>
              <a:rPr lang="cs-CZ" dirty="0" smtClean="0"/>
              <a:t>Dýchací ústrojí tvorbou granulomů</a:t>
            </a:r>
          </a:p>
          <a:p>
            <a:r>
              <a:rPr lang="cs-CZ" dirty="0" smtClean="0"/>
              <a:t>Ledviny nekrotizující glomerulonefritidou</a:t>
            </a:r>
          </a:p>
          <a:p>
            <a:r>
              <a:rPr lang="cs-CZ" dirty="0" smtClean="0"/>
              <a:t>Přítomny c ANCA protilátky (</a:t>
            </a:r>
            <a:r>
              <a:rPr lang="cs-CZ" dirty="0" err="1" smtClean="0"/>
              <a:t>proteinkináza</a:t>
            </a:r>
            <a:r>
              <a:rPr lang="cs-CZ" dirty="0" smtClean="0"/>
              <a:t> 3) – pozitivita ustupuje se snižující se aktivitou choroby</a:t>
            </a:r>
          </a:p>
          <a:p>
            <a:r>
              <a:rPr lang="cs-CZ" dirty="0" smtClean="0"/>
              <a:t>Stanovení IF, ELISA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68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AD893-E540-4947-8C2A-7B1F683E3826}" type="slidenum">
              <a:rPr lang="en-CA" altLang="en-US"/>
              <a:pPr/>
              <a:t>162</a:t>
            </a:fld>
            <a:endParaRPr lang="en-CA" altLang="en-US"/>
          </a:p>
        </p:txBody>
      </p:sp>
      <p:pic>
        <p:nvPicPr>
          <p:cNvPr id="207876" name="Picture 4" descr="IMG_029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35063"/>
            <a:ext cx="5759450" cy="546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950913" y="469900"/>
            <a:ext cx="22621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/>
              <a:t>    c - ANCA</a:t>
            </a: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6659563" y="6308725"/>
            <a:ext cx="11525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7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141023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-ANCA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pozitivita</a:t>
            </a:r>
            <a:r>
              <a:rPr lang="en-GB" dirty="0"/>
              <a:t> </a:t>
            </a:r>
            <a:r>
              <a:rPr lang="en-GB" dirty="0" err="1"/>
              <a:t>protilátky</a:t>
            </a:r>
            <a:r>
              <a:rPr lang="en-GB" dirty="0"/>
              <a:t> </a:t>
            </a:r>
            <a:r>
              <a:rPr lang="en-GB" dirty="0" err="1"/>
              <a:t>proti</a:t>
            </a:r>
            <a:r>
              <a:rPr lang="en-GB" dirty="0"/>
              <a:t> </a:t>
            </a:r>
            <a:r>
              <a:rPr lang="en-GB" dirty="0" err="1"/>
              <a:t>myeloperoxidáze</a:t>
            </a:r>
            <a:r>
              <a:rPr lang="en-GB" dirty="0"/>
              <a:t> je </a:t>
            </a:r>
            <a:r>
              <a:rPr lang="en-GB" dirty="0" err="1"/>
              <a:t>typická</a:t>
            </a:r>
            <a:r>
              <a:rPr lang="en-GB" dirty="0"/>
              <a:t> pro </a:t>
            </a:r>
            <a:r>
              <a:rPr lang="en-GB" dirty="0" err="1"/>
              <a:t>mikroskopickou</a:t>
            </a:r>
            <a:r>
              <a:rPr lang="en-GB" dirty="0"/>
              <a:t> </a:t>
            </a:r>
            <a:r>
              <a:rPr lang="en-GB" dirty="0" err="1"/>
              <a:t>polyangiitidu</a:t>
            </a:r>
            <a:r>
              <a:rPr lang="en-GB" dirty="0"/>
              <a:t>, </a:t>
            </a:r>
            <a:r>
              <a:rPr lang="en-GB" dirty="0" err="1"/>
              <a:t>různé</a:t>
            </a:r>
            <a:r>
              <a:rPr lang="en-GB" dirty="0"/>
              <a:t> </a:t>
            </a:r>
            <a:r>
              <a:rPr lang="en-GB" dirty="0" err="1"/>
              <a:t>druhy</a:t>
            </a:r>
            <a:r>
              <a:rPr lang="en-GB" dirty="0"/>
              <a:t> </a:t>
            </a:r>
            <a:r>
              <a:rPr lang="en-GB" dirty="0" err="1"/>
              <a:t>glomerulonefritid</a:t>
            </a:r>
            <a:r>
              <a:rPr lang="en-GB" dirty="0"/>
              <a:t> (</a:t>
            </a:r>
            <a:r>
              <a:rPr lang="en-GB" dirty="0" err="1"/>
              <a:t>nekrotizující</a:t>
            </a:r>
            <a:r>
              <a:rPr lang="en-GB" dirty="0"/>
              <a:t> </a:t>
            </a:r>
            <a:r>
              <a:rPr lang="en-GB" dirty="0" err="1"/>
              <a:t>glomerulonefritida</a:t>
            </a:r>
            <a:r>
              <a:rPr lang="en-GB" dirty="0"/>
              <a:t>, </a:t>
            </a:r>
            <a:r>
              <a:rPr lang="en-GB" dirty="0" err="1"/>
              <a:t>progredující</a:t>
            </a:r>
            <a:r>
              <a:rPr lang="en-GB" dirty="0"/>
              <a:t> </a:t>
            </a:r>
            <a:r>
              <a:rPr lang="en-GB" dirty="0" err="1"/>
              <a:t>glomerulonefritida</a:t>
            </a:r>
            <a:r>
              <a:rPr lang="en-GB" dirty="0"/>
              <a:t>), </a:t>
            </a:r>
            <a:r>
              <a:rPr lang="en-GB" dirty="0" err="1"/>
              <a:t>syndrom</a:t>
            </a:r>
            <a:r>
              <a:rPr lang="en-GB" dirty="0"/>
              <a:t> </a:t>
            </a:r>
            <a:r>
              <a:rPr lang="en-GB" dirty="0" err="1"/>
              <a:t>Churga-Straussové</a:t>
            </a:r>
            <a:r>
              <a:rPr lang="en-GB" dirty="0"/>
              <a:t>, </a:t>
            </a:r>
            <a:r>
              <a:rPr lang="en-GB" dirty="0" err="1"/>
              <a:t>Goodpasteurovův</a:t>
            </a:r>
            <a:r>
              <a:rPr lang="en-GB" dirty="0"/>
              <a:t> </a:t>
            </a:r>
            <a:r>
              <a:rPr lang="en-GB" dirty="0" err="1"/>
              <a:t>syndrom</a:t>
            </a:r>
            <a:r>
              <a:rPr lang="en-GB" dirty="0"/>
              <a:t>, </a:t>
            </a:r>
            <a:r>
              <a:rPr lang="en-GB" dirty="0" err="1"/>
              <a:t>nespecifické</a:t>
            </a:r>
            <a:r>
              <a:rPr lang="en-GB" dirty="0"/>
              <a:t> </a:t>
            </a:r>
            <a:r>
              <a:rPr lang="en-GB" dirty="0" err="1"/>
              <a:t>střevní</a:t>
            </a:r>
            <a:r>
              <a:rPr lang="en-GB" dirty="0"/>
              <a:t> </a:t>
            </a:r>
            <a:r>
              <a:rPr lang="en-GB" dirty="0" err="1"/>
              <a:t>záněty</a:t>
            </a:r>
            <a:r>
              <a:rPr lang="en-GB" dirty="0"/>
              <a:t>, SLE a </a:t>
            </a:r>
            <a:r>
              <a:rPr lang="en-GB" dirty="0" err="1"/>
              <a:t>jiné</a:t>
            </a:r>
            <a:r>
              <a:rPr lang="en-GB" dirty="0"/>
              <a:t> </a:t>
            </a:r>
            <a:r>
              <a:rPr lang="en-GB" dirty="0" err="1"/>
              <a:t>autoimunitní</a:t>
            </a:r>
            <a:r>
              <a:rPr lang="en-GB" dirty="0"/>
              <a:t> </a:t>
            </a:r>
            <a:r>
              <a:rPr lang="en-GB" dirty="0" err="1" smtClean="0"/>
              <a:t>choroby</a:t>
            </a:r>
            <a:endParaRPr lang="cs-CZ" dirty="0" smtClean="0"/>
          </a:p>
          <a:p>
            <a:r>
              <a:rPr lang="cs-CZ" dirty="0" smtClean="0"/>
              <a:t>Stanovení IF, ELISA – </a:t>
            </a:r>
            <a:r>
              <a:rPr lang="cs-CZ" dirty="0" err="1" smtClean="0"/>
              <a:t>pl</a:t>
            </a:r>
            <a:r>
              <a:rPr lang="cs-CZ" dirty="0" smtClean="0"/>
              <a:t>. proti MPO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250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38BC3-2726-483A-9C21-9F9F16E2F9F7}" type="slidenum">
              <a:rPr lang="en-CA" altLang="en-US"/>
              <a:pPr/>
              <a:t>164</a:t>
            </a:fld>
            <a:endParaRPr lang="en-CA" altLang="en-US"/>
          </a:p>
        </p:txBody>
      </p:sp>
      <p:pic>
        <p:nvPicPr>
          <p:cNvPr id="242691" name="Picture 3" descr="IMG_00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52513"/>
            <a:ext cx="5759450" cy="565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1384300" y="469900"/>
            <a:ext cx="16748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/>
              <a:t>p-ANCA</a:t>
            </a:r>
          </a:p>
        </p:txBody>
      </p:sp>
      <p:sp>
        <p:nvSpPr>
          <p:cNvPr id="242694" name="Text Box 6"/>
          <p:cNvSpPr txBox="1">
            <a:spLocks noChangeArrowheads="1"/>
          </p:cNvSpPr>
          <p:nvPr/>
        </p:nvSpPr>
        <p:spPr bwMode="auto">
          <a:xfrm>
            <a:off x="6443663" y="6453188"/>
            <a:ext cx="11525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7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94193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</a:t>
            </a:r>
            <a:r>
              <a:rPr lang="cs-CZ" dirty="0" smtClean="0"/>
              <a:t>-ANCA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Taky a- ANCA, x- ANCA</a:t>
            </a:r>
          </a:p>
          <a:p>
            <a:r>
              <a:rPr lang="en-GB" dirty="0"/>
              <a:t>– </a:t>
            </a:r>
            <a:r>
              <a:rPr lang="en-GB" dirty="0" err="1"/>
              <a:t>způsobené</a:t>
            </a:r>
            <a:r>
              <a:rPr lang="en-GB" dirty="0"/>
              <a:t> </a:t>
            </a:r>
            <a:r>
              <a:rPr lang="en-GB" dirty="0" err="1"/>
              <a:t>především</a:t>
            </a:r>
            <a:r>
              <a:rPr lang="en-GB" dirty="0"/>
              <a:t> </a:t>
            </a:r>
            <a:r>
              <a:rPr lang="en-GB" dirty="0" err="1"/>
              <a:t>pozitivitou</a:t>
            </a:r>
            <a:r>
              <a:rPr lang="en-GB" dirty="0"/>
              <a:t> </a:t>
            </a:r>
            <a:r>
              <a:rPr lang="en-GB" dirty="0" err="1"/>
              <a:t>protilátek</a:t>
            </a:r>
            <a:r>
              <a:rPr lang="en-GB" dirty="0"/>
              <a:t> </a:t>
            </a:r>
            <a:r>
              <a:rPr lang="en-GB" dirty="0" err="1"/>
              <a:t>proti</a:t>
            </a:r>
            <a:r>
              <a:rPr lang="en-GB" dirty="0"/>
              <a:t> </a:t>
            </a:r>
            <a:r>
              <a:rPr lang="en-GB" dirty="0" smtClean="0"/>
              <a:t>BPI</a:t>
            </a:r>
            <a:r>
              <a:rPr lang="cs-CZ" dirty="0" smtClean="0"/>
              <a:t> (</a:t>
            </a:r>
            <a:r>
              <a:rPr lang="en-GB" dirty="0"/>
              <a:t> bactericidal permeability-increasing </a:t>
            </a:r>
            <a:r>
              <a:rPr lang="en-GB" dirty="0" smtClean="0"/>
              <a:t>protein</a:t>
            </a:r>
            <a:r>
              <a:rPr lang="cs-CZ" dirty="0" smtClean="0"/>
              <a:t>)</a:t>
            </a:r>
            <a:r>
              <a:rPr lang="en-GB" dirty="0" smtClean="0"/>
              <a:t>, </a:t>
            </a:r>
            <a:r>
              <a:rPr lang="en-GB" dirty="0" err="1"/>
              <a:t>výskyt</a:t>
            </a:r>
            <a:r>
              <a:rPr lang="en-GB" dirty="0"/>
              <a:t> u </a:t>
            </a:r>
            <a:r>
              <a:rPr lang="en-GB" dirty="0" err="1"/>
              <a:t>pacientů</a:t>
            </a:r>
            <a:r>
              <a:rPr lang="en-GB" dirty="0"/>
              <a:t> s </a:t>
            </a:r>
            <a:r>
              <a:rPr lang="en-GB" dirty="0" err="1"/>
              <a:t>cystickou</a:t>
            </a:r>
            <a:r>
              <a:rPr lang="en-GB" dirty="0"/>
              <a:t> </a:t>
            </a:r>
            <a:r>
              <a:rPr lang="en-GB" dirty="0" err="1"/>
              <a:t>fibrózou</a:t>
            </a:r>
            <a:r>
              <a:rPr lang="en-GB" dirty="0"/>
              <a:t>, </a:t>
            </a:r>
            <a:r>
              <a:rPr lang="en-GB" dirty="0" err="1"/>
              <a:t>dále</a:t>
            </a:r>
            <a:r>
              <a:rPr lang="en-GB" dirty="0"/>
              <a:t> u </a:t>
            </a:r>
            <a:r>
              <a:rPr lang="en-GB" dirty="0" err="1"/>
              <a:t>zánětlivých</a:t>
            </a:r>
            <a:r>
              <a:rPr lang="en-GB" dirty="0"/>
              <a:t> </a:t>
            </a:r>
            <a:r>
              <a:rPr lang="en-GB" dirty="0" err="1"/>
              <a:t>komplikací</a:t>
            </a:r>
            <a:r>
              <a:rPr lang="en-GB" dirty="0"/>
              <a:t> </a:t>
            </a:r>
            <a:r>
              <a:rPr lang="en-GB" dirty="0" err="1"/>
              <a:t>způsobených</a:t>
            </a:r>
            <a:r>
              <a:rPr lang="en-GB" dirty="0"/>
              <a:t> Gram-</a:t>
            </a:r>
            <a:r>
              <a:rPr lang="en-GB" dirty="0" err="1"/>
              <a:t>negativními</a:t>
            </a:r>
            <a:r>
              <a:rPr lang="en-GB" dirty="0"/>
              <a:t> </a:t>
            </a:r>
            <a:r>
              <a:rPr lang="en-GB" dirty="0" err="1"/>
              <a:t>bakteriemi</a:t>
            </a:r>
            <a:r>
              <a:rPr lang="en-GB" dirty="0"/>
              <a:t>, u </a:t>
            </a:r>
            <a:r>
              <a:rPr lang="en-GB" dirty="0" err="1"/>
              <a:t>nespecifických</a:t>
            </a:r>
            <a:r>
              <a:rPr lang="en-GB" dirty="0"/>
              <a:t> </a:t>
            </a:r>
            <a:r>
              <a:rPr lang="en-GB" dirty="0" err="1"/>
              <a:t>střevních</a:t>
            </a:r>
            <a:r>
              <a:rPr lang="en-GB" dirty="0"/>
              <a:t> </a:t>
            </a:r>
            <a:r>
              <a:rPr lang="en-GB" dirty="0" err="1"/>
              <a:t>zánětů</a:t>
            </a:r>
            <a:r>
              <a:rPr lang="en-GB" dirty="0"/>
              <a:t> (</a:t>
            </a:r>
            <a:r>
              <a:rPr lang="en-GB" dirty="0" err="1"/>
              <a:t>ulcerózní</a:t>
            </a:r>
            <a:r>
              <a:rPr lang="en-GB" dirty="0"/>
              <a:t> </a:t>
            </a:r>
            <a:r>
              <a:rPr lang="en-GB" dirty="0" err="1"/>
              <a:t>kolitida</a:t>
            </a:r>
            <a:r>
              <a:rPr lang="en-GB" dirty="0"/>
              <a:t>, </a:t>
            </a:r>
            <a:r>
              <a:rPr lang="en-GB" dirty="0" err="1"/>
              <a:t>Crohnova</a:t>
            </a:r>
            <a:r>
              <a:rPr lang="en-GB" dirty="0"/>
              <a:t> </a:t>
            </a:r>
            <a:r>
              <a:rPr lang="en-GB" dirty="0" err="1"/>
              <a:t>choroba</a:t>
            </a:r>
            <a:r>
              <a:rPr lang="en-GB" dirty="0"/>
              <a:t>) a u </a:t>
            </a:r>
            <a:r>
              <a:rPr lang="en-GB" dirty="0" err="1"/>
              <a:t>jaterních</a:t>
            </a:r>
            <a:r>
              <a:rPr lang="en-GB" dirty="0"/>
              <a:t> </a:t>
            </a:r>
            <a:r>
              <a:rPr lang="en-GB" dirty="0" err="1"/>
              <a:t>autoimunitních</a:t>
            </a:r>
            <a:r>
              <a:rPr lang="en-GB" dirty="0"/>
              <a:t> </a:t>
            </a:r>
            <a:r>
              <a:rPr lang="en-GB" dirty="0" err="1"/>
              <a:t>onemocnění</a:t>
            </a:r>
            <a:r>
              <a:rPr lang="en-GB" dirty="0"/>
              <a:t> (</a:t>
            </a:r>
            <a:r>
              <a:rPr lang="en-GB" dirty="0" err="1"/>
              <a:t>primární</a:t>
            </a:r>
            <a:r>
              <a:rPr lang="en-GB" dirty="0"/>
              <a:t> </a:t>
            </a:r>
            <a:r>
              <a:rPr lang="en-GB" dirty="0" err="1"/>
              <a:t>biliární</a:t>
            </a:r>
            <a:r>
              <a:rPr lang="en-GB" dirty="0"/>
              <a:t> </a:t>
            </a:r>
            <a:r>
              <a:rPr lang="en-GB" dirty="0" err="1"/>
              <a:t>cirhóza</a:t>
            </a:r>
            <a:r>
              <a:rPr lang="en-GB" dirty="0"/>
              <a:t>, </a:t>
            </a:r>
            <a:r>
              <a:rPr lang="en-GB" dirty="0" err="1"/>
              <a:t>primární</a:t>
            </a:r>
            <a:r>
              <a:rPr lang="en-GB" dirty="0"/>
              <a:t> </a:t>
            </a:r>
            <a:r>
              <a:rPr lang="en-GB" dirty="0" err="1"/>
              <a:t>sklerotizující</a:t>
            </a:r>
            <a:r>
              <a:rPr lang="en-GB" dirty="0"/>
              <a:t> </a:t>
            </a:r>
            <a:r>
              <a:rPr lang="en-GB" dirty="0" err="1"/>
              <a:t>cholangitida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41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Anti-</a:t>
            </a:r>
            <a:r>
              <a:rPr lang="cs-CZ" dirty="0" err="1" smtClean="0"/>
              <a:t>fosfolipidový</a:t>
            </a:r>
            <a:r>
              <a:rPr lang="cs-CZ" dirty="0" smtClean="0"/>
              <a:t> syndrom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Klinický projev </a:t>
            </a:r>
            <a:r>
              <a:rPr lang="cs-CZ" dirty="0" err="1" smtClean="0"/>
              <a:t>hyperkoagulačního</a:t>
            </a:r>
            <a:r>
              <a:rPr lang="cs-CZ" dirty="0" smtClean="0"/>
              <a:t> stavu – trombóza cév, a/nebo komplikace gravidity</a:t>
            </a:r>
          </a:p>
          <a:p>
            <a:r>
              <a:rPr lang="cs-CZ" dirty="0" smtClean="0"/>
              <a:t>Spojen s </a:t>
            </a:r>
            <a:r>
              <a:rPr lang="cs-CZ" dirty="0" err="1" smtClean="0"/>
              <a:t>přítmností</a:t>
            </a:r>
            <a:r>
              <a:rPr lang="cs-CZ" dirty="0" smtClean="0"/>
              <a:t> </a:t>
            </a:r>
            <a:r>
              <a:rPr lang="cs-CZ" dirty="0" err="1" smtClean="0"/>
              <a:t>antifosolipidových</a:t>
            </a:r>
            <a:r>
              <a:rPr lang="cs-CZ" dirty="0" smtClean="0"/>
              <a:t> protilátek</a:t>
            </a:r>
          </a:p>
          <a:p>
            <a:r>
              <a:rPr lang="cs-CZ" dirty="0"/>
              <a:t>Klinická manifestace </a:t>
            </a:r>
          </a:p>
          <a:p>
            <a:pPr lvl="1"/>
            <a:r>
              <a:rPr lang="cs-CZ" dirty="0"/>
              <a:t>Hluboká žilní trombóza</a:t>
            </a:r>
          </a:p>
          <a:p>
            <a:pPr lvl="1"/>
            <a:r>
              <a:rPr lang="cs-CZ" dirty="0"/>
              <a:t>Ischemická cévní mozková </a:t>
            </a:r>
            <a:r>
              <a:rPr lang="cs-CZ" dirty="0" smtClean="0"/>
              <a:t>příhoda</a:t>
            </a:r>
          </a:p>
          <a:p>
            <a:r>
              <a:rPr lang="cs-CZ" dirty="0" smtClean="0"/>
              <a:t>V důsledku </a:t>
            </a:r>
            <a:r>
              <a:rPr lang="cs-CZ" dirty="0" err="1" smtClean="0"/>
              <a:t>tromboembolismu</a:t>
            </a:r>
            <a:r>
              <a:rPr lang="cs-CZ" dirty="0" smtClean="0"/>
              <a:t> velkých cév nebo </a:t>
            </a:r>
            <a:r>
              <a:rPr lang="en-GB" dirty="0" err="1"/>
              <a:t>mikroangiopatie</a:t>
            </a:r>
            <a:r>
              <a:rPr lang="en-GB" dirty="0"/>
              <a:t> </a:t>
            </a:r>
            <a:r>
              <a:rPr lang="en-GB" dirty="0" err="1"/>
              <a:t>však</a:t>
            </a:r>
            <a:r>
              <a:rPr lang="en-GB" dirty="0"/>
              <a:t> </a:t>
            </a:r>
            <a:r>
              <a:rPr lang="en-GB" dirty="0" err="1"/>
              <a:t>může</a:t>
            </a:r>
            <a:r>
              <a:rPr lang="en-GB" dirty="0"/>
              <a:t> </a:t>
            </a:r>
            <a:r>
              <a:rPr lang="en-GB" dirty="0" err="1"/>
              <a:t>dojít</a:t>
            </a:r>
            <a:r>
              <a:rPr lang="en-GB" dirty="0"/>
              <a:t> k </a:t>
            </a:r>
            <a:r>
              <a:rPr lang="en-GB" dirty="0" err="1"/>
              <a:t>postižení</a:t>
            </a:r>
            <a:r>
              <a:rPr lang="en-GB" dirty="0"/>
              <a:t> </a:t>
            </a:r>
            <a:r>
              <a:rPr lang="en-GB" dirty="0" err="1"/>
              <a:t>různých</a:t>
            </a:r>
            <a:r>
              <a:rPr lang="en-GB" dirty="0"/>
              <a:t> </a:t>
            </a:r>
            <a:r>
              <a:rPr lang="en-GB" dirty="0" err="1"/>
              <a:t>orgánů</a:t>
            </a:r>
            <a:r>
              <a:rPr lang="en-GB" dirty="0"/>
              <a:t> a </a:t>
            </a:r>
            <a:r>
              <a:rPr lang="en-GB" dirty="0" err="1"/>
              <a:t>systémů</a:t>
            </a:r>
            <a:r>
              <a:rPr lang="en-GB" dirty="0"/>
              <a:t>, a </a:t>
            </a:r>
            <a:r>
              <a:rPr lang="en-GB" dirty="0" err="1"/>
              <a:t>tedy</a:t>
            </a:r>
            <a:r>
              <a:rPr lang="en-GB" dirty="0"/>
              <a:t> k </a:t>
            </a:r>
            <a:r>
              <a:rPr lang="en-GB" dirty="0" err="1"/>
              <a:t>pestré</a:t>
            </a:r>
            <a:r>
              <a:rPr lang="en-GB" dirty="0"/>
              <a:t> </a:t>
            </a:r>
            <a:r>
              <a:rPr lang="en-GB" dirty="0" err="1" smtClean="0"/>
              <a:t>symptomatologii</a:t>
            </a:r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155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Laboratorní diagnostika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založena</a:t>
            </a:r>
            <a:r>
              <a:rPr lang="en-GB" dirty="0" smtClean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opakovaném</a:t>
            </a:r>
            <a:r>
              <a:rPr lang="en-GB" dirty="0"/>
              <a:t> </a:t>
            </a:r>
            <a:r>
              <a:rPr lang="en-GB" dirty="0" err="1"/>
              <a:t>průkazu</a:t>
            </a:r>
            <a:r>
              <a:rPr lang="en-GB" dirty="0"/>
              <a:t> </a:t>
            </a:r>
            <a:r>
              <a:rPr lang="en-GB" dirty="0" err="1"/>
              <a:t>antifosfolipidových</a:t>
            </a:r>
            <a:r>
              <a:rPr lang="en-GB" dirty="0"/>
              <a:t> </a:t>
            </a:r>
            <a:r>
              <a:rPr lang="en-GB" dirty="0" err="1"/>
              <a:t>protilátek</a:t>
            </a:r>
            <a:r>
              <a:rPr lang="en-GB" dirty="0" smtClean="0"/>
              <a:t>.</a:t>
            </a:r>
            <a:endParaRPr lang="cs-CZ" dirty="0" smtClean="0"/>
          </a:p>
          <a:p>
            <a:r>
              <a:rPr lang="en-GB" dirty="0" smtClean="0"/>
              <a:t>testy </a:t>
            </a:r>
            <a:r>
              <a:rPr lang="en-GB" dirty="0" err="1"/>
              <a:t>imunoenzymatické</a:t>
            </a:r>
            <a:r>
              <a:rPr lang="en-GB" dirty="0"/>
              <a:t> (k </a:t>
            </a:r>
            <a:r>
              <a:rPr lang="en-GB" dirty="0" err="1"/>
              <a:t>průkazu</a:t>
            </a:r>
            <a:r>
              <a:rPr lang="en-GB" dirty="0"/>
              <a:t> </a:t>
            </a:r>
            <a:r>
              <a:rPr lang="en-GB" dirty="0" err="1"/>
              <a:t>tzv</a:t>
            </a:r>
            <a:r>
              <a:rPr lang="en-GB" dirty="0"/>
              <a:t>. </a:t>
            </a:r>
            <a:r>
              <a:rPr lang="en-GB" dirty="0" err="1"/>
              <a:t>antikardiolipinových</a:t>
            </a:r>
            <a:r>
              <a:rPr lang="en-GB" dirty="0"/>
              <a:t> </a:t>
            </a:r>
            <a:r>
              <a:rPr lang="en-GB" dirty="0" err="1"/>
              <a:t>protilátek</a:t>
            </a:r>
            <a:r>
              <a:rPr lang="en-GB" dirty="0"/>
              <a:t> a </a:t>
            </a:r>
            <a:r>
              <a:rPr lang="en-GB" dirty="0" err="1"/>
              <a:t>protilátek</a:t>
            </a:r>
            <a:r>
              <a:rPr lang="en-GB" dirty="0"/>
              <a:t> </a:t>
            </a:r>
            <a:r>
              <a:rPr lang="en-GB" dirty="0" err="1"/>
              <a:t>proti</a:t>
            </a:r>
            <a:r>
              <a:rPr lang="en-GB" dirty="0"/>
              <a:t> beta2-glykoproteinu I</a:t>
            </a:r>
            <a:r>
              <a:rPr lang="en-GB" dirty="0" smtClean="0"/>
              <a:t>),</a:t>
            </a:r>
            <a:endParaRPr lang="cs-CZ" dirty="0" smtClean="0"/>
          </a:p>
          <a:p>
            <a:r>
              <a:rPr lang="en-GB" dirty="0" smtClean="0"/>
              <a:t> testy </a:t>
            </a:r>
            <a:r>
              <a:rPr lang="en-GB" dirty="0" err="1"/>
              <a:t>koagulační</a:t>
            </a:r>
            <a:r>
              <a:rPr lang="en-GB" dirty="0"/>
              <a:t> (k </a:t>
            </a:r>
            <a:r>
              <a:rPr lang="en-GB" dirty="0" err="1"/>
              <a:t>průkazu</a:t>
            </a:r>
            <a:r>
              <a:rPr lang="en-GB" dirty="0"/>
              <a:t> </a:t>
            </a:r>
            <a:r>
              <a:rPr lang="en-GB" dirty="0" err="1"/>
              <a:t>tzv</a:t>
            </a:r>
            <a:r>
              <a:rPr lang="en-GB" dirty="0"/>
              <a:t>. </a:t>
            </a:r>
            <a:r>
              <a:rPr lang="en-GB" dirty="0" err="1"/>
              <a:t>lupusového</a:t>
            </a:r>
            <a:r>
              <a:rPr lang="en-GB" dirty="0"/>
              <a:t> </a:t>
            </a:r>
            <a:r>
              <a:rPr lang="en-GB" dirty="0" err="1"/>
              <a:t>antikoagulancia</a:t>
            </a:r>
            <a:r>
              <a:rPr lang="en-GB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5056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Anti-</a:t>
            </a:r>
            <a:r>
              <a:rPr lang="cs-CZ" dirty="0" err="1" smtClean="0"/>
              <a:t>fosolipidové</a:t>
            </a:r>
            <a:r>
              <a:rPr lang="cs-CZ" dirty="0" smtClean="0"/>
              <a:t> protilátky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Fosfolipidy nevyvolávají samy o sobě tvorbu anti- </a:t>
            </a:r>
            <a:r>
              <a:rPr lang="cs-CZ" dirty="0" err="1" smtClean="0"/>
              <a:t>fosfolipidových</a:t>
            </a:r>
            <a:r>
              <a:rPr lang="cs-CZ" dirty="0" smtClean="0"/>
              <a:t> protilátek</a:t>
            </a:r>
          </a:p>
          <a:p>
            <a:r>
              <a:rPr lang="cs-CZ" dirty="0" smtClean="0"/>
              <a:t>Musí se vázat na </a:t>
            </a:r>
            <a:r>
              <a:rPr lang="el-GR" dirty="0" smtClean="0"/>
              <a:t>β</a:t>
            </a:r>
            <a:r>
              <a:rPr lang="cs-CZ" dirty="0" smtClean="0"/>
              <a:t>2 glykoprotein-I, nebo další nosičské proteiny</a:t>
            </a:r>
          </a:p>
          <a:p>
            <a:r>
              <a:rPr lang="cs-CZ" dirty="0" smtClean="0"/>
              <a:t>Po navázání se změní konformační struktura </a:t>
            </a:r>
            <a:r>
              <a:rPr lang="el-GR" dirty="0"/>
              <a:t>β</a:t>
            </a:r>
            <a:r>
              <a:rPr lang="cs-CZ" dirty="0"/>
              <a:t>2 </a:t>
            </a:r>
            <a:r>
              <a:rPr lang="cs-CZ" dirty="0" smtClean="0"/>
              <a:t>glykoproteinu-I – objeví se </a:t>
            </a:r>
            <a:r>
              <a:rPr lang="cs-CZ" dirty="0" err="1" smtClean="0"/>
              <a:t>imunodominantní</a:t>
            </a:r>
            <a:r>
              <a:rPr lang="cs-CZ" dirty="0" smtClean="0"/>
              <a:t> epitopy na které se anti-</a:t>
            </a:r>
            <a:r>
              <a:rPr lang="cs-CZ" dirty="0" err="1" smtClean="0"/>
              <a:t>fosolipidové</a:t>
            </a:r>
            <a:r>
              <a:rPr lang="cs-CZ" dirty="0" smtClean="0"/>
              <a:t> protilátky váží</a:t>
            </a:r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1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Vyšetření anti-</a:t>
            </a:r>
            <a:r>
              <a:rPr lang="cs-CZ" dirty="0" err="1" smtClean="0"/>
              <a:t>fosfolipidových</a:t>
            </a:r>
            <a:r>
              <a:rPr lang="cs-CZ" dirty="0" smtClean="0"/>
              <a:t> protilátek (ACLA, APA)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sz="3800" dirty="0"/>
              <a:t>anti-</a:t>
            </a:r>
            <a:r>
              <a:rPr lang="en-GB" sz="3800" dirty="0" err="1"/>
              <a:t>kardiolipin</a:t>
            </a:r>
            <a:r>
              <a:rPr lang="en-GB" sz="3800" dirty="0"/>
              <a:t> </a:t>
            </a:r>
            <a:r>
              <a:rPr lang="en-GB" sz="3800" dirty="0" smtClean="0"/>
              <a:t>screen</a:t>
            </a:r>
            <a:r>
              <a:rPr lang="cs-CZ" sz="3800" dirty="0" smtClean="0"/>
              <a:t> (ACLA)</a:t>
            </a:r>
            <a:r>
              <a:rPr lang="en-GB" sz="3800" dirty="0" smtClean="0"/>
              <a:t> </a:t>
            </a:r>
            <a:r>
              <a:rPr lang="en-GB" sz="3800" dirty="0"/>
              <a:t>– IgM, IgG, IgA </a:t>
            </a:r>
            <a:r>
              <a:rPr lang="en-GB" sz="3800" dirty="0" err="1"/>
              <a:t>autoprotilátky</a:t>
            </a:r>
            <a:r>
              <a:rPr lang="en-GB" sz="3800" dirty="0"/>
              <a:t> </a:t>
            </a:r>
            <a:r>
              <a:rPr lang="en-GB" sz="3800" dirty="0" err="1"/>
              <a:t>proti</a:t>
            </a:r>
            <a:r>
              <a:rPr lang="en-GB" sz="3800" dirty="0"/>
              <a:t> </a:t>
            </a:r>
            <a:r>
              <a:rPr lang="en-GB" sz="3800" dirty="0" err="1"/>
              <a:t>kardiolipinu</a:t>
            </a:r>
            <a:endParaRPr lang="en-GB" sz="3800" dirty="0"/>
          </a:p>
          <a:p>
            <a:pPr lvl="1"/>
            <a:r>
              <a:rPr lang="en-GB" sz="3800" dirty="0" err="1"/>
              <a:t>Stanovení</a:t>
            </a:r>
            <a:r>
              <a:rPr lang="en-GB" sz="3800" dirty="0"/>
              <a:t> IgM </a:t>
            </a:r>
            <a:r>
              <a:rPr lang="en-GB" sz="3800" dirty="0" err="1"/>
              <a:t>protilátek</a:t>
            </a:r>
            <a:r>
              <a:rPr lang="en-GB" sz="3800" dirty="0"/>
              <a:t> je </a:t>
            </a:r>
            <a:r>
              <a:rPr lang="en-GB" sz="3800" dirty="0" err="1"/>
              <a:t>vhodným</a:t>
            </a:r>
            <a:r>
              <a:rPr lang="en-GB" sz="3800" dirty="0"/>
              <a:t> </a:t>
            </a:r>
            <a:r>
              <a:rPr lang="en-GB" sz="3800" dirty="0" err="1"/>
              <a:t>indikátorem</a:t>
            </a:r>
            <a:r>
              <a:rPr lang="en-GB" sz="3800" dirty="0"/>
              <a:t> pro </a:t>
            </a:r>
            <a:r>
              <a:rPr lang="en-GB" sz="3800" dirty="0" err="1"/>
              <a:t>počínající</a:t>
            </a:r>
            <a:r>
              <a:rPr lang="en-GB" sz="3800" dirty="0"/>
              <a:t> </a:t>
            </a:r>
            <a:r>
              <a:rPr lang="en-GB" sz="3800" dirty="0" err="1"/>
              <a:t>autoimunitní</a:t>
            </a:r>
            <a:r>
              <a:rPr lang="en-GB" sz="3800" dirty="0"/>
              <a:t> </a:t>
            </a:r>
            <a:r>
              <a:rPr lang="en-GB" sz="3800" dirty="0" err="1"/>
              <a:t>onemocnění</a:t>
            </a:r>
            <a:r>
              <a:rPr lang="en-GB" sz="3800" dirty="0"/>
              <a:t>, IgG </a:t>
            </a:r>
            <a:r>
              <a:rPr lang="en-GB" sz="3800" dirty="0" err="1"/>
              <a:t>protilátky</a:t>
            </a:r>
            <a:r>
              <a:rPr lang="en-GB" sz="3800" dirty="0"/>
              <a:t> se </a:t>
            </a:r>
            <a:r>
              <a:rPr lang="en-GB" sz="3800" dirty="0" err="1"/>
              <a:t>vyskytují</a:t>
            </a:r>
            <a:r>
              <a:rPr lang="en-GB" sz="3800" dirty="0"/>
              <a:t> u </a:t>
            </a:r>
            <a:r>
              <a:rPr lang="en-GB" sz="3800" dirty="0" err="1"/>
              <a:t>progresivních</a:t>
            </a:r>
            <a:r>
              <a:rPr lang="en-GB" sz="3800" dirty="0"/>
              <a:t> </a:t>
            </a:r>
            <a:r>
              <a:rPr lang="en-GB" sz="3800" dirty="0" err="1"/>
              <a:t>stádií</a:t>
            </a:r>
            <a:r>
              <a:rPr lang="en-GB" sz="3800" dirty="0"/>
              <a:t>. </a:t>
            </a:r>
            <a:r>
              <a:rPr lang="en-GB" sz="3800" dirty="0" err="1"/>
              <a:t>Stanovení</a:t>
            </a:r>
            <a:r>
              <a:rPr lang="en-GB" sz="3800" dirty="0"/>
              <a:t> IgA </a:t>
            </a:r>
            <a:r>
              <a:rPr lang="en-GB" sz="3800" dirty="0" err="1"/>
              <a:t>protilátek</a:t>
            </a:r>
            <a:r>
              <a:rPr lang="en-GB" sz="3800" dirty="0"/>
              <a:t> </a:t>
            </a:r>
            <a:r>
              <a:rPr lang="en-GB" sz="3800" dirty="0" err="1"/>
              <a:t>má</a:t>
            </a:r>
            <a:r>
              <a:rPr lang="en-GB" sz="3800" dirty="0"/>
              <a:t> </a:t>
            </a:r>
            <a:r>
              <a:rPr lang="en-GB" sz="3800" dirty="0" err="1"/>
              <a:t>zřejmě</a:t>
            </a:r>
            <a:r>
              <a:rPr lang="en-GB" sz="3800" dirty="0"/>
              <a:t> </a:t>
            </a:r>
            <a:r>
              <a:rPr lang="en-GB" sz="3800" dirty="0" err="1"/>
              <a:t>větší</a:t>
            </a:r>
            <a:r>
              <a:rPr lang="en-GB" sz="3800" dirty="0"/>
              <a:t> </a:t>
            </a:r>
            <a:r>
              <a:rPr lang="en-GB" sz="3800" dirty="0" err="1"/>
              <a:t>význam</a:t>
            </a:r>
            <a:r>
              <a:rPr lang="en-GB" sz="3800" dirty="0"/>
              <a:t> u </a:t>
            </a:r>
            <a:r>
              <a:rPr lang="en-GB" sz="3800" dirty="0" err="1"/>
              <a:t>trombózy</a:t>
            </a:r>
            <a:r>
              <a:rPr lang="en-GB" sz="3800" dirty="0"/>
              <a:t> a </a:t>
            </a:r>
            <a:r>
              <a:rPr lang="en-GB" sz="3800" dirty="0" err="1"/>
              <a:t>ztráty</a:t>
            </a:r>
            <a:r>
              <a:rPr lang="en-GB" sz="3800" dirty="0"/>
              <a:t> </a:t>
            </a:r>
            <a:r>
              <a:rPr lang="en-GB" sz="3800" dirty="0" err="1"/>
              <a:t>plodu</a:t>
            </a:r>
            <a:r>
              <a:rPr lang="en-GB" sz="3800" dirty="0"/>
              <a:t>.</a:t>
            </a:r>
          </a:p>
          <a:p>
            <a:pPr marL="0" indent="0">
              <a:buNone/>
            </a:pPr>
            <a:r>
              <a:rPr lang="en-GB" sz="3800" dirty="0"/>
              <a:t> </a:t>
            </a:r>
          </a:p>
          <a:p>
            <a:r>
              <a:rPr lang="en-GB" sz="3800" dirty="0"/>
              <a:t>anti-</a:t>
            </a:r>
            <a:r>
              <a:rPr lang="el-GR" sz="3800" dirty="0"/>
              <a:t>β2-</a:t>
            </a:r>
            <a:r>
              <a:rPr lang="en-GB" sz="3800" dirty="0" err="1"/>
              <a:t>glykoprotein</a:t>
            </a:r>
            <a:r>
              <a:rPr lang="en-GB" sz="3800" dirty="0"/>
              <a:t> IgM, IgG – </a:t>
            </a:r>
            <a:endParaRPr lang="cs-CZ" sz="3800" dirty="0" smtClean="0"/>
          </a:p>
          <a:p>
            <a:pPr lvl="1"/>
            <a:r>
              <a:rPr lang="cs-CZ" sz="3800" dirty="0" smtClean="0"/>
              <a:t>T</a:t>
            </a:r>
            <a:r>
              <a:rPr lang="en-GB" sz="3800" dirty="0" err="1" smtClean="0"/>
              <a:t>itr</a:t>
            </a:r>
            <a:r>
              <a:rPr lang="en-GB" sz="3800" dirty="0" smtClean="0"/>
              <a:t> </a:t>
            </a:r>
            <a:r>
              <a:rPr lang="en-GB" sz="3800" dirty="0" err="1"/>
              <a:t>protilátek</a:t>
            </a:r>
            <a:r>
              <a:rPr lang="en-GB" sz="3800" dirty="0"/>
              <a:t> IgG </a:t>
            </a:r>
            <a:r>
              <a:rPr lang="en-GB" sz="3800" dirty="0" err="1"/>
              <a:t>dobře</a:t>
            </a:r>
            <a:r>
              <a:rPr lang="en-GB" sz="3800" dirty="0"/>
              <a:t> </a:t>
            </a:r>
            <a:r>
              <a:rPr lang="en-GB" sz="3800" dirty="0" err="1"/>
              <a:t>odpovídá</a:t>
            </a:r>
            <a:r>
              <a:rPr lang="en-GB" sz="3800" dirty="0"/>
              <a:t> </a:t>
            </a:r>
            <a:r>
              <a:rPr lang="en-GB" sz="3800" dirty="0" err="1"/>
              <a:t>klinickému</a:t>
            </a:r>
            <a:r>
              <a:rPr lang="en-GB" sz="3800" dirty="0"/>
              <a:t> </a:t>
            </a:r>
            <a:r>
              <a:rPr lang="en-GB" sz="3800" dirty="0" err="1"/>
              <a:t>stavu</a:t>
            </a:r>
            <a:r>
              <a:rPr lang="en-GB" sz="3800" dirty="0"/>
              <a:t> </a:t>
            </a:r>
            <a:r>
              <a:rPr lang="en-GB" sz="3800" dirty="0" err="1"/>
              <a:t>pacienta</a:t>
            </a:r>
            <a:r>
              <a:rPr lang="en-GB" sz="3800" dirty="0"/>
              <a:t> s </a:t>
            </a:r>
            <a:r>
              <a:rPr lang="en-GB" sz="3800" dirty="0" err="1"/>
              <a:t>trombózou</a:t>
            </a:r>
            <a:r>
              <a:rPr lang="en-GB" sz="3800" dirty="0"/>
              <a:t>, </a:t>
            </a:r>
            <a:r>
              <a:rPr lang="en-GB" sz="3800" dirty="0" err="1"/>
              <a:t>tromboembolismem</a:t>
            </a:r>
            <a:r>
              <a:rPr lang="en-GB" sz="3800" dirty="0"/>
              <a:t> a </a:t>
            </a:r>
            <a:r>
              <a:rPr lang="en-GB" sz="3800" dirty="0" err="1"/>
              <a:t>opakovanými</a:t>
            </a:r>
            <a:r>
              <a:rPr lang="en-GB" sz="3800" dirty="0"/>
              <a:t> </a:t>
            </a:r>
            <a:r>
              <a:rPr lang="en-GB" sz="3800" dirty="0" err="1"/>
              <a:t>ztrátami</a:t>
            </a:r>
            <a:r>
              <a:rPr lang="en-GB" sz="3800" dirty="0"/>
              <a:t> </a:t>
            </a:r>
            <a:r>
              <a:rPr lang="en-GB" sz="3800" dirty="0" err="1"/>
              <a:t>plodu</a:t>
            </a:r>
            <a:r>
              <a:rPr lang="en-GB" sz="3800" dirty="0"/>
              <a:t>. </a:t>
            </a:r>
            <a:r>
              <a:rPr lang="en-GB" sz="3800" dirty="0" err="1"/>
              <a:t>Protilátky</a:t>
            </a:r>
            <a:r>
              <a:rPr lang="en-GB" sz="3800" dirty="0"/>
              <a:t> </a:t>
            </a:r>
            <a:r>
              <a:rPr lang="en-GB" sz="3800" dirty="0" err="1"/>
              <a:t>ve</a:t>
            </a:r>
            <a:r>
              <a:rPr lang="en-GB" sz="3800" dirty="0"/>
              <a:t> </a:t>
            </a:r>
            <a:r>
              <a:rPr lang="en-GB" sz="3800" dirty="0" err="1"/>
              <a:t>třídě</a:t>
            </a:r>
            <a:r>
              <a:rPr lang="en-GB" sz="3800" dirty="0"/>
              <a:t> IgM </a:t>
            </a:r>
            <a:r>
              <a:rPr lang="en-GB" sz="3800" dirty="0" err="1"/>
              <a:t>mají</a:t>
            </a:r>
            <a:r>
              <a:rPr lang="en-GB" sz="3800" dirty="0"/>
              <a:t> </a:t>
            </a:r>
            <a:r>
              <a:rPr lang="en-GB" sz="3800" dirty="0" err="1"/>
              <a:t>výrazný</a:t>
            </a:r>
            <a:r>
              <a:rPr lang="en-GB" sz="3800" dirty="0"/>
              <a:t> </a:t>
            </a:r>
            <a:r>
              <a:rPr lang="en-GB" sz="3800" dirty="0" err="1"/>
              <a:t>vztah</a:t>
            </a:r>
            <a:r>
              <a:rPr lang="en-GB" sz="3800" dirty="0"/>
              <a:t> k </a:t>
            </a:r>
            <a:r>
              <a:rPr lang="en-GB" sz="3800" dirty="0" err="1"/>
              <a:t>trombóze</a:t>
            </a:r>
            <a:r>
              <a:rPr lang="en-GB" sz="3800" dirty="0"/>
              <a:t> a </a:t>
            </a:r>
            <a:r>
              <a:rPr lang="en-GB" sz="3800" dirty="0" err="1"/>
              <a:t>trombocytopenii</a:t>
            </a:r>
            <a:r>
              <a:rPr lang="en-GB" sz="3800" dirty="0"/>
              <a:t>.</a:t>
            </a:r>
          </a:p>
          <a:p>
            <a:pPr marL="0" indent="0">
              <a:buNone/>
            </a:pPr>
            <a:endParaRPr lang="en-GB" sz="3800" dirty="0"/>
          </a:p>
          <a:p>
            <a:r>
              <a:rPr lang="en-GB" sz="3800" dirty="0"/>
              <a:t>anti-</a:t>
            </a:r>
            <a:r>
              <a:rPr lang="en-GB" sz="3800" dirty="0" err="1"/>
              <a:t>fosfatidyl</a:t>
            </a:r>
            <a:r>
              <a:rPr lang="en-GB" sz="3800" dirty="0"/>
              <a:t> inositol IgM, IgG</a:t>
            </a:r>
          </a:p>
          <a:p>
            <a:r>
              <a:rPr lang="en-GB" sz="3800" dirty="0" smtClean="0"/>
              <a:t>anti-</a:t>
            </a:r>
            <a:r>
              <a:rPr lang="en-GB" sz="3800" dirty="0" err="1" smtClean="0"/>
              <a:t>fosfatidyl</a:t>
            </a:r>
            <a:r>
              <a:rPr lang="en-GB" sz="3800" dirty="0" smtClean="0"/>
              <a:t> </a:t>
            </a:r>
            <a:r>
              <a:rPr lang="en-GB" sz="3800" dirty="0" err="1"/>
              <a:t>serin</a:t>
            </a:r>
            <a:r>
              <a:rPr lang="en-GB" sz="3800" dirty="0"/>
              <a:t> IgM, IgG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22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0241X-011-f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620713"/>
            <a:ext cx="4719638" cy="5903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80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700" i="1"/>
              <a:t>Downloaded from: StudentConsult (on 18 July 2006 11:40 AM)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700" i="1"/>
              <a:t>© 2005 Elsevier </a:t>
            </a:r>
          </a:p>
        </p:txBody>
      </p:sp>
      <p:pic>
        <p:nvPicPr>
          <p:cNvPr id="4102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37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304800"/>
            <a:ext cx="8610600" cy="914400"/>
          </a:xfrm>
        </p:spPr>
        <p:txBody>
          <a:bodyPr anchor="b"/>
          <a:lstStyle/>
          <a:p>
            <a:pPr eaLnBrk="1" hangingPunct="1"/>
            <a:r>
              <a:rPr lang="cs-CZ" b="1" smtClean="0"/>
              <a:t>REVMATOIDNÍ ARTHRITIDA</a:t>
            </a:r>
            <a:endParaRPr lang="cs-CZ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219200"/>
            <a:ext cx="7772400" cy="4876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b="1" dirty="0" smtClean="0">
                <a:solidFill>
                  <a:srgbClr val="FF0000"/>
                </a:solidFill>
              </a:rPr>
              <a:t>systémové autoimunitní onemocnění </a:t>
            </a:r>
            <a:r>
              <a:rPr lang="cs-CZ" dirty="0" smtClean="0"/>
              <a:t>primárně postihující kloubní synovii</a:t>
            </a:r>
          </a:p>
          <a:p>
            <a:pPr eaLnBrk="1" hangingPunct="1"/>
            <a:r>
              <a:rPr lang="cs-CZ" dirty="0" smtClean="0"/>
              <a:t>dochází k postižení i dalších orgánů</a:t>
            </a:r>
          </a:p>
          <a:p>
            <a:pPr lvl="1" eaLnBrk="1" hangingPunct="1"/>
            <a:r>
              <a:rPr lang="cs-CZ" b="1" dirty="0" smtClean="0"/>
              <a:t>kloubní projevy</a:t>
            </a:r>
          </a:p>
          <a:p>
            <a:pPr lvl="2" eaLnBrk="1" hangingPunct="1"/>
            <a:r>
              <a:rPr lang="cs-CZ" dirty="0" smtClean="0"/>
              <a:t>bazální a střední klouby rukou - postupně vřetenovitý tvar, postup centripetálně  symetrický</a:t>
            </a:r>
          </a:p>
          <a:p>
            <a:pPr lvl="2" eaLnBrk="1" hangingPunct="1"/>
            <a:r>
              <a:rPr lang="cs-CZ" dirty="0" smtClean="0"/>
              <a:t>bolesti, ztráty síly, ranní ztuhlost rukou</a:t>
            </a:r>
          </a:p>
          <a:p>
            <a:pPr lvl="2" eaLnBrk="1" hangingPunct="1"/>
            <a:r>
              <a:rPr lang="cs-CZ" dirty="0" smtClean="0"/>
              <a:t>únavnost, </a:t>
            </a:r>
            <a:r>
              <a:rPr lang="cs-CZ" dirty="0" err="1" smtClean="0"/>
              <a:t>subfebrilie</a:t>
            </a:r>
            <a:r>
              <a:rPr lang="cs-CZ" dirty="0" smtClean="0"/>
              <a:t>, úbytek hmotnosti</a:t>
            </a:r>
          </a:p>
          <a:p>
            <a:pPr lvl="1" eaLnBrk="1" hangingPunct="1"/>
            <a:r>
              <a:rPr lang="cs-CZ" b="1" dirty="0" err="1" smtClean="0"/>
              <a:t>mimokloubní</a:t>
            </a:r>
            <a:r>
              <a:rPr lang="cs-CZ" b="1" dirty="0" smtClean="0"/>
              <a:t> projevy</a:t>
            </a:r>
            <a:endParaRPr lang="cs-CZ" dirty="0" smtClean="0"/>
          </a:p>
          <a:p>
            <a:pPr lvl="2" eaLnBrk="1" hangingPunct="1"/>
            <a:r>
              <a:rPr lang="cs-CZ" dirty="0" smtClean="0"/>
              <a:t>vaskulitida, atrofie kůže a svalů, splenomegalie, osteoporóza, amyloidóza zejména ledvin</a:t>
            </a:r>
          </a:p>
          <a:p>
            <a:pPr eaLnBrk="1" hangingPunct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97171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Citrulinované</a:t>
            </a:r>
            <a:r>
              <a:rPr lang="cs-CZ" dirty="0" smtClean="0"/>
              <a:t> peptidy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err="1"/>
              <a:t>Citrulín</a:t>
            </a:r>
            <a:r>
              <a:rPr lang="en-GB" dirty="0"/>
              <a:t> </a:t>
            </a:r>
            <a:r>
              <a:rPr lang="en-GB" dirty="0" smtClean="0"/>
              <a:t>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en-GB" dirty="0" err="1" smtClean="0"/>
              <a:t>nestandardní</a:t>
            </a:r>
            <a:r>
              <a:rPr lang="en-GB" dirty="0" smtClean="0"/>
              <a:t> </a:t>
            </a:r>
            <a:r>
              <a:rPr lang="en-GB" dirty="0" err="1"/>
              <a:t>aminokyselina</a:t>
            </a:r>
            <a:r>
              <a:rPr lang="en-GB" dirty="0"/>
              <a:t>, </a:t>
            </a:r>
            <a:r>
              <a:rPr lang="en-GB" dirty="0" err="1"/>
              <a:t>která</a:t>
            </a:r>
            <a:r>
              <a:rPr lang="en-GB" dirty="0"/>
              <a:t> </a:t>
            </a:r>
            <a:r>
              <a:rPr lang="en-GB" dirty="0" err="1"/>
              <a:t>není</a:t>
            </a:r>
            <a:r>
              <a:rPr lang="en-GB" dirty="0"/>
              <a:t> </a:t>
            </a:r>
            <a:r>
              <a:rPr lang="cs-CZ" dirty="0" smtClean="0"/>
              <a:t>	</a:t>
            </a:r>
            <a:r>
              <a:rPr lang="en-GB" dirty="0" err="1" smtClean="0"/>
              <a:t>inkorporována</a:t>
            </a:r>
            <a:r>
              <a:rPr lang="en-GB" dirty="0" smtClean="0"/>
              <a:t> </a:t>
            </a:r>
            <a:r>
              <a:rPr lang="en-GB" dirty="0"/>
              <a:t>do </a:t>
            </a:r>
            <a:r>
              <a:rPr lang="en-GB" dirty="0" err="1"/>
              <a:t>proteinů</a:t>
            </a:r>
            <a:r>
              <a:rPr lang="en-GB" dirty="0"/>
              <a:t> </a:t>
            </a:r>
            <a:r>
              <a:rPr lang="en-GB" dirty="0" err="1"/>
              <a:t>během</a:t>
            </a:r>
            <a:r>
              <a:rPr lang="en-GB" dirty="0"/>
              <a:t> </a:t>
            </a:r>
            <a:r>
              <a:rPr lang="en-GB" dirty="0" err="1"/>
              <a:t>translace</a:t>
            </a:r>
            <a:r>
              <a:rPr lang="en-GB" dirty="0"/>
              <a:t>. </a:t>
            </a:r>
            <a:endParaRPr lang="cs-CZ" dirty="0" smtClean="0"/>
          </a:p>
          <a:p>
            <a:r>
              <a:rPr lang="en-GB" dirty="0" err="1" smtClean="0"/>
              <a:t>vytvářena</a:t>
            </a:r>
            <a:r>
              <a:rPr lang="en-GB" dirty="0" smtClean="0"/>
              <a:t> </a:t>
            </a:r>
            <a:r>
              <a:rPr lang="en-GB" dirty="0" err="1"/>
              <a:t>posttranslační</a:t>
            </a:r>
            <a:r>
              <a:rPr lang="en-GB" dirty="0"/>
              <a:t> </a:t>
            </a:r>
            <a:r>
              <a:rPr lang="en-GB" dirty="0" err="1"/>
              <a:t>modifikací</a:t>
            </a:r>
            <a:r>
              <a:rPr lang="en-GB" dirty="0"/>
              <a:t> (</a:t>
            </a:r>
            <a:r>
              <a:rPr lang="en-GB" dirty="0" err="1"/>
              <a:t>deiminací</a:t>
            </a:r>
            <a:r>
              <a:rPr lang="en-GB" dirty="0"/>
              <a:t>) </a:t>
            </a:r>
            <a:r>
              <a:rPr lang="en-GB" dirty="0" err="1"/>
              <a:t>argininu</a:t>
            </a:r>
            <a:r>
              <a:rPr lang="en-GB" dirty="0"/>
              <a:t> v </a:t>
            </a:r>
            <a:r>
              <a:rPr lang="en-GB" dirty="0" err="1"/>
              <a:t>proteinu</a:t>
            </a:r>
            <a:r>
              <a:rPr lang="en-GB" dirty="0"/>
              <a:t> </a:t>
            </a:r>
            <a:r>
              <a:rPr lang="en-GB" dirty="0" err="1"/>
              <a:t>pomocí</a:t>
            </a:r>
            <a:r>
              <a:rPr lang="en-GB" dirty="0"/>
              <a:t> </a:t>
            </a:r>
            <a:r>
              <a:rPr lang="en-GB" dirty="0" err="1"/>
              <a:t>enzymu</a:t>
            </a:r>
            <a:r>
              <a:rPr lang="en-GB" dirty="0"/>
              <a:t>, </a:t>
            </a:r>
            <a:r>
              <a:rPr lang="en-GB" dirty="0" err="1"/>
              <a:t>který</a:t>
            </a:r>
            <a:r>
              <a:rPr lang="en-GB" dirty="0"/>
              <a:t> se </a:t>
            </a:r>
            <a:r>
              <a:rPr lang="en-GB" dirty="0" err="1"/>
              <a:t>nazývá</a:t>
            </a:r>
            <a:r>
              <a:rPr lang="en-GB" dirty="0"/>
              <a:t> </a:t>
            </a:r>
            <a:r>
              <a:rPr lang="en-GB" dirty="0" err="1"/>
              <a:t>peptidylarginin</a:t>
            </a:r>
            <a:r>
              <a:rPr lang="en-GB" dirty="0"/>
              <a:t> </a:t>
            </a:r>
            <a:r>
              <a:rPr lang="en-GB" dirty="0" err="1"/>
              <a:t>deamináza</a:t>
            </a:r>
            <a:r>
              <a:rPr lang="en-GB" dirty="0"/>
              <a:t> (PAD). </a:t>
            </a:r>
            <a:endParaRPr lang="cs-CZ" dirty="0" smtClean="0"/>
          </a:p>
          <a:p>
            <a:r>
              <a:rPr lang="en-GB" dirty="0" err="1" smtClean="0"/>
              <a:t>Biochemickým</a:t>
            </a:r>
            <a:r>
              <a:rPr lang="en-GB" dirty="0" smtClean="0"/>
              <a:t> </a:t>
            </a:r>
            <a:r>
              <a:rPr lang="en-GB" dirty="0" err="1"/>
              <a:t>výsledkem</a:t>
            </a:r>
            <a:r>
              <a:rPr lang="en-GB" dirty="0"/>
              <a:t> </a:t>
            </a:r>
            <a:r>
              <a:rPr lang="en-GB" dirty="0" err="1"/>
              <a:t>tohoto</a:t>
            </a:r>
            <a:r>
              <a:rPr lang="en-GB" dirty="0"/>
              <a:t> </a:t>
            </a:r>
            <a:r>
              <a:rPr lang="en-GB" dirty="0" err="1"/>
              <a:t>procesu</a:t>
            </a:r>
            <a:r>
              <a:rPr lang="en-GB" dirty="0"/>
              <a:t> je </a:t>
            </a:r>
            <a:r>
              <a:rPr lang="en-GB" dirty="0" err="1"/>
              <a:t>konverze</a:t>
            </a:r>
            <a:r>
              <a:rPr lang="en-GB" dirty="0"/>
              <a:t> </a:t>
            </a:r>
            <a:r>
              <a:rPr lang="en-GB" dirty="0" err="1"/>
              <a:t>pozitivně</a:t>
            </a:r>
            <a:r>
              <a:rPr lang="en-GB" dirty="0"/>
              <a:t> </a:t>
            </a:r>
            <a:r>
              <a:rPr lang="en-GB" dirty="0" err="1"/>
              <a:t>nabitých</a:t>
            </a:r>
            <a:r>
              <a:rPr lang="en-GB" dirty="0"/>
              <a:t> </a:t>
            </a:r>
            <a:r>
              <a:rPr lang="en-GB" dirty="0" err="1"/>
              <a:t>argininů</a:t>
            </a:r>
            <a:r>
              <a:rPr lang="en-GB" dirty="0"/>
              <a:t> do </a:t>
            </a:r>
            <a:r>
              <a:rPr lang="en-GB" dirty="0" err="1"/>
              <a:t>polárních</a:t>
            </a:r>
            <a:r>
              <a:rPr lang="en-GB" dirty="0"/>
              <a:t> ale </a:t>
            </a:r>
            <a:r>
              <a:rPr lang="en-GB" dirty="0" err="1"/>
              <a:t>nenabitých</a:t>
            </a:r>
            <a:r>
              <a:rPr lang="en-GB" dirty="0"/>
              <a:t> </a:t>
            </a:r>
            <a:r>
              <a:rPr lang="en-GB" dirty="0" err="1"/>
              <a:t>citrulinů</a:t>
            </a:r>
            <a:r>
              <a:rPr lang="en-GB" dirty="0" smtClean="0"/>
              <a:t>.</a:t>
            </a:r>
            <a:endParaRPr lang="cs-CZ" dirty="0" smtClean="0"/>
          </a:p>
          <a:p>
            <a:r>
              <a:rPr lang="en-GB" dirty="0" err="1" smtClean="0"/>
              <a:t>Tyto</a:t>
            </a:r>
            <a:r>
              <a:rPr lang="en-GB" dirty="0" smtClean="0"/>
              <a:t> </a:t>
            </a:r>
            <a:r>
              <a:rPr lang="en-GB" dirty="0" err="1"/>
              <a:t>změny</a:t>
            </a:r>
            <a:r>
              <a:rPr lang="en-GB" dirty="0"/>
              <a:t> v </a:t>
            </a:r>
            <a:r>
              <a:rPr lang="en-GB" dirty="0" err="1"/>
              <a:t>proteinu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zodpovědné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jeho</a:t>
            </a:r>
            <a:r>
              <a:rPr lang="en-GB" dirty="0"/>
              <a:t> </a:t>
            </a:r>
            <a:r>
              <a:rPr lang="en-GB" dirty="0" err="1"/>
              <a:t>nově</a:t>
            </a:r>
            <a:r>
              <a:rPr lang="en-GB" dirty="0"/>
              <a:t> </a:t>
            </a:r>
            <a:r>
              <a:rPr lang="en-GB" dirty="0" err="1"/>
              <a:t>získanou</a:t>
            </a:r>
            <a:r>
              <a:rPr lang="en-GB" dirty="0"/>
              <a:t> </a:t>
            </a:r>
            <a:r>
              <a:rPr lang="en-GB" dirty="0" err="1"/>
              <a:t>antigenicitu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540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</a:t>
            </a:r>
            <a:r>
              <a:rPr lang="en-GB" dirty="0" err="1" smtClean="0"/>
              <a:t>eptidylarginin</a:t>
            </a:r>
            <a:r>
              <a:rPr lang="en-GB" dirty="0" smtClean="0"/>
              <a:t> </a:t>
            </a:r>
            <a:r>
              <a:rPr lang="en-GB" dirty="0" err="1"/>
              <a:t>deamináza</a:t>
            </a:r>
            <a:r>
              <a:rPr lang="en-GB" dirty="0"/>
              <a:t> (PAD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/>
              <a:t>normálních</a:t>
            </a:r>
            <a:r>
              <a:rPr lang="en-GB" dirty="0"/>
              <a:t> </a:t>
            </a:r>
            <a:r>
              <a:rPr lang="en-GB" dirty="0" err="1"/>
              <a:t>okolností</a:t>
            </a:r>
            <a:r>
              <a:rPr lang="en-GB" dirty="0"/>
              <a:t> </a:t>
            </a:r>
            <a:r>
              <a:rPr lang="en-GB" dirty="0" err="1" smtClean="0"/>
              <a:t>přítom</a:t>
            </a:r>
            <a:r>
              <a:rPr lang="cs-CZ" dirty="0" smtClean="0"/>
              <a:t>na</a:t>
            </a:r>
            <a:r>
              <a:rPr lang="en-GB" dirty="0" smtClean="0"/>
              <a:t> </a:t>
            </a:r>
            <a:r>
              <a:rPr lang="en-GB" dirty="0" err="1"/>
              <a:t>intracelulárně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formě</a:t>
            </a:r>
            <a:r>
              <a:rPr lang="en-GB" dirty="0"/>
              <a:t> </a:t>
            </a:r>
            <a:r>
              <a:rPr lang="en-GB" dirty="0" err="1"/>
              <a:t>inaktivního</a:t>
            </a:r>
            <a:r>
              <a:rPr lang="en-GB" dirty="0"/>
              <a:t> </a:t>
            </a:r>
            <a:r>
              <a:rPr lang="en-GB" dirty="0" err="1"/>
              <a:t>enzymu</a:t>
            </a:r>
            <a:r>
              <a:rPr lang="en-GB" dirty="0"/>
              <a:t>. </a:t>
            </a:r>
            <a:endParaRPr lang="cs-CZ" dirty="0" smtClean="0"/>
          </a:p>
          <a:p>
            <a:r>
              <a:rPr lang="en-GB" dirty="0" err="1" smtClean="0"/>
              <a:t>Při</a:t>
            </a:r>
            <a:r>
              <a:rPr lang="en-GB" dirty="0" smtClean="0"/>
              <a:t> </a:t>
            </a:r>
            <a:r>
              <a:rPr lang="en-GB" dirty="0" err="1"/>
              <a:t>zvýšené</a:t>
            </a:r>
            <a:r>
              <a:rPr lang="en-GB" dirty="0"/>
              <a:t> </a:t>
            </a:r>
            <a:r>
              <a:rPr lang="en-GB" dirty="0" err="1"/>
              <a:t>koncentraci</a:t>
            </a:r>
            <a:r>
              <a:rPr lang="en-GB" dirty="0"/>
              <a:t> </a:t>
            </a:r>
            <a:r>
              <a:rPr lang="en-GB" dirty="0" err="1"/>
              <a:t>extracelulárního</a:t>
            </a:r>
            <a:r>
              <a:rPr lang="en-GB" dirty="0"/>
              <a:t> Ca2+ (</a:t>
            </a:r>
            <a:r>
              <a:rPr lang="en-GB" dirty="0" err="1"/>
              <a:t>při</a:t>
            </a:r>
            <a:r>
              <a:rPr lang="en-GB" dirty="0"/>
              <a:t> </a:t>
            </a:r>
            <a:r>
              <a:rPr lang="en-GB" dirty="0" err="1"/>
              <a:t>odumírání</a:t>
            </a:r>
            <a:r>
              <a:rPr lang="en-GB" dirty="0"/>
              <a:t> </a:t>
            </a:r>
            <a:r>
              <a:rPr lang="en-GB" dirty="0" err="1"/>
              <a:t>buňky</a:t>
            </a:r>
            <a:r>
              <a:rPr lang="en-GB" dirty="0"/>
              <a:t>, </a:t>
            </a:r>
            <a:r>
              <a:rPr lang="en-GB" dirty="0" err="1"/>
              <a:t>při</a:t>
            </a:r>
            <a:r>
              <a:rPr lang="en-GB" dirty="0"/>
              <a:t> </a:t>
            </a:r>
            <a:r>
              <a:rPr lang="en-GB" dirty="0" err="1"/>
              <a:t>poškození</a:t>
            </a:r>
            <a:r>
              <a:rPr lang="en-GB" dirty="0"/>
              <a:t> </a:t>
            </a:r>
            <a:r>
              <a:rPr lang="en-GB" dirty="0" err="1"/>
              <a:t>buněčné</a:t>
            </a:r>
            <a:r>
              <a:rPr lang="en-GB" dirty="0"/>
              <a:t> </a:t>
            </a:r>
            <a:r>
              <a:rPr lang="en-GB" dirty="0" err="1"/>
              <a:t>membrány</a:t>
            </a:r>
            <a:r>
              <a:rPr lang="en-GB" dirty="0"/>
              <a:t>) </a:t>
            </a:r>
            <a:r>
              <a:rPr lang="en-GB" dirty="0" err="1"/>
              <a:t>dojde</a:t>
            </a:r>
            <a:r>
              <a:rPr lang="en-GB" dirty="0"/>
              <a:t> k </a:t>
            </a:r>
            <a:r>
              <a:rPr lang="en-GB" dirty="0" err="1"/>
              <a:t>jeho</a:t>
            </a:r>
            <a:r>
              <a:rPr lang="en-GB" dirty="0"/>
              <a:t> </a:t>
            </a:r>
            <a:r>
              <a:rPr lang="en-GB" dirty="0" err="1"/>
              <a:t>aktivaci</a:t>
            </a:r>
            <a:r>
              <a:rPr lang="en-GB" dirty="0"/>
              <a:t>. </a:t>
            </a:r>
            <a:endParaRPr lang="cs-CZ" dirty="0" smtClean="0"/>
          </a:p>
          <a:p>
            <a:r>
              <a:rPr lang="en-GB" dirty="0" err="1" smtClean="0"/>
              <a:t>Aktivovaný</a:t>
            </a:r>
            <a:r>
              <a:rPr lang="en-GB" dirty="0" smtClean="0"/>
              <a:t> </a:t>
            </a:r>
            <a:r>
              <a:rPr lang="en-GB" dirty="0"/>
              <a:t>PAD </a:t>
            </a:r>
            <a:r>
              <a:rPr lang="en-GB" dirty="0" err="1"/>
              <a:t>přeměňuje</a:t>
            </a:r>
            <a:r>
              <a:rPr lang="en-GB" dirty="0"/>
              <a:t> </a:t>
            </a:r>
            <a:r>
              <a:rPr lang="en-GB" dirty="0" err="1"/>
              <a:t>arginin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citrulin</a:t>
            </a:r>
            <a:r>
              <a:rPr lang="en-GB" dirty="0"/>
              <a:t> v </a:t>
            </a:r>
            <a:r>
              <a:rPr lang="en-GB" dirty="0" err="1"/>
              <a:t>různých</a:t>
            </a:r>
            <a:r>
              <a:rPr lang="en-GB" dirty="0"/>
              <a:t> </a:t>
            </a:r>
            <a:r>
              <a:rPr lang="en-GB" dirty="0" err="1"/>
              <a:t>proteinech</a:t>
            </a:r>
            <a:r>
              <a:rPr lang="en-GB" dirty="0"/>
              <a:t> (fibrin, vimentin, </a:t>
            </a:r>
            <a:r>
              <a:rPr lang="en-GB" dirty="0" err="1"/>
              <a:t>histony</a:t>
            </a:r>
            <a:r>
              <a:rPr lang="en-GB" dirty="0"/>
              <a:t>). </a:t>
            </a:r>
            <a:endParaRPr lang="cs-CZ" dirty="0" smtClean="0"/>
          </a:p>
          <a:p>
            <a:r>
              <a:rPr lang="en-GB" dirty="0" err="1" smtClean="0"/>
              <a:t>Citrulinované</a:t>
            </a:r>
            <a:r>
              <a:rPr lang="en-GB" dirty="0" smtClean="0"/>
              <a:t> </a:t>
            </a:r>
            <a:r>
              <a:rPr lang="en-GB" dirty="0" err="1"/>
              <a:t>proteiny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pak</a:t>
            </a:r>
            <a:r>
              <a:rPr lang="en-GB" dirty="0"/>
              <a:t> </a:t>
            </a:r>
            <a:r>
              <a:rPr lang="en-GB" dirty="0" err="1"/>
              <a:t>zpracovány</a:t>
            </a:r>
            <a:r>
              <a:rPr lang="en-GB" dirty="0"/>
              <a:t> </a:t>
            </a:r>
            <a:r>
              <a:rPr lang="en-GB" dirty="0" err="1"/>
              <a:t>imunitním</a:t>
            </a:r>
            <a:r>
              <a:rPr lang="en-GB" dirty="0"/>
              <a:t> </a:t>
            </a:r>
            <a:r>
              <a:rPr lang="en-GB" dirty="0" err="1"/>
              <a:t>systémem</a:t>
            </a:r>
            <a:r>
              <a:rPr lang="en-GB" dirty="0"/>
              <a:t> a u </a:t>
            </a:r>
            <a:r>
              <a:rPr lang="en-GB" dirty="0" err="1"/>
              <a:t>vnímavé</a:t>
            </a:r>
            <a:r>
              <a:rPr lang="en-GB" dirty="0"/>
              <a:t> </a:t>
            </a:r>
            <a:r>
              <a:rPr lang="en-GB" dirty="0" err="1"/>
              <a:t>osoby</a:t>
            </a:r>
            <a:r>
              <a:rPr lang="en-GB" dirty="0"/>
              <a:t> </a:t>
            </a:r>
            <a:r>
              <a:rPr lang="en-GB" dirty="0" err="1"/>
              <a:t>dojde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vhodných</a:t>
            </a:r>
            <a:r>
              <a:rPr lang="en-GB" dirty="0"/>
              <a:t> </a:t>
            </a:r>
            <a:r>
              <a:rPr lang="en-GB" dirty="0" err="1"/>
              <a:t>podmínek</a:t>
            </a:r>
            <a:r>
              <a:rPr lang="en-GB" dirty="0"/>
              <a:t> k </a:t>
            </a:r>
            <a:r>
              <a:rPr lang="en-GB" dirty="0" err="1"/>
              <a:t>tvorbě</a:t>
            </a:r>
            <a:r>
              <a:rPr lang="en-GB" dirty="0"/>
              <a:t> </a:t>
            </a:r>
            <a:r>
              <a:rPr lang="en-GB" dirty="0" err="1"/>
              <a:t>protilátek</a:t>
            </a:r>
            <a:r>
              <a:rPr lang="en-GB" dirty="0"/>
              <a:t> </a:t>
            </a:r>
            <a:r>
              <a:rPr lang="en-GB" dirty="0" err="1"/>
              <a:t>proti</a:t>
            </a:r>
            <a:r>
              <a:rPr lang="en-GB" dirty="0"/>
              <a:t> </a:t>
            </a:r>
            <a:r>
              <a:rPr lang="en-GB" dirty="0" err="1"/>
              <a:t>citrulinovaným</a:t>
            </a:r>
            <a:r>
              <a:rPr lang="en-GB" dirty="0"/>
              <a:t> </a:t>
            </a:r>
            <a:r>
              <a:rPr lang="en-GB" dirty="0" err="1" smtClean="0"/>
              <a:t>peptidům</a:t>
            </a:r>
            <a:r>
              <a:rPr lang="cs-CZ" dirty="0" smtClean="0"/>
              <a:t>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64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Anti- CCP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Anti-CCP </a:t>
            </a:r>
            <a:r>
              <a:rPr lang="en-GB" dirty="0" err="1"/>
              <a:t>protilátky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tvořeny</a:t>
            </a:r>
            <a:r>
              <a:rPr lang="en-GB" dirty="0"/>
              <a:t> </a:t>
            </a:r>
            <a:r>
              <a:rPr lang="en-GB" dirty="0" err="1"/>
              <a:t>především</a:t>
            </a:r>
            <a:r>
              <a:rPr lang="en-GB" dirty="0"/>
              <a:t> v </a:t>
            </a:r>
            <a:r>
              <a:rPr lang="en-GB" dirty="0" err="1"/>
              <a:t>izotypu</a:t>
            </a:r>
            <a:r>
              <a:rPr lang="en-GB" dirty="0"/>
              <a:t> IgG. </a:t>
            </a:r>
            <a:r>
              <a:rPr lang="en-GB" dirty="0" err="1"/>
              <a:t>Hlavní</a:t>
            </a:r>
            <a:r>
              <a:rPr lang="en-GB" dirty="0"/>
              <a:t> </a:t>
            </a:r>
            <a:r>
              <a:rPr lang="en-GB" dirty="0" err="1"/>
              <a:t>podtřídou</a:t>
            </a:r>
            <a:r>
              <a:rPr lang="en-GB" dirty="0"/>
              <a:t> je IgG1, </a:t>
            </a:r>
            <a:r>
              <a:rPr lang="en-GB" dirty="0" err="1"/>
              <a:t>asi</a:t>
            </a:r>
            <a:r>
              <a:rPr lang="en-GB" dirty="0"/>
              <a:t> </a:t>
            </a:r>
            <a:r>
              <a:rPr lang="en-GB" dirty="0" err="1"/>
              <a:t>čtvrtina</a:t>
            </a:r>
            <a:r>
              <a:rPr lang="en-GB" dirty="0"/>
              <a:t> </a:t>
            </a:r>
            <a:r>
              <a:rPr lang="en-GB" dirty="0" err="1"/>
              <a:t>sér</a:t>
            </a:r>
            <a:r>
              <a:rPr lang="en-GB" dirty="0"/>
              <a:t> </a:t>
            </a:r>
            <a:r>
              <a:rPr lang="en-GB" dirty="0" err="1"/>
              <a:t>obsahuje</a:t>
            </a:r>
            <a:r>
              <a:rPr lang="en-GB" dirty="0"/>
              <a:t> </a:t>
            </a:r>
            <a:r>
              <a:rPr lang="en-GB" dirty="0" err="1"/>
              <a:t>také</a:t>
            </a:r>
            <a:r>
              <a:rPr lang="en-GB" dirty="0"/>
              <a:t> IgG4. IgG2 a IgG3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 smtClean="0"/>
              <a:t>vzácné</a:t>
            </a:r>
            <a:endParaRPr lang="cs-CZ" dirty="0" smtClean="0"/>
          </a:p>
          <a:p>
            <a:r>
              <a:rPr lang="en-GB" dirty="0" err="1"/>
              <a:t>Citrulinované</a:t>
            </a:r>
            <a:r>
              <a:rPr lang="en-GB" dirty="0"/>
              <a:t> </a:t>
            </a:r>
            <a:r>
              <a:rPr lang="en-GB" dirty="0" err="1"/>
              <a:t>peptidy</a:t>
            </a:r>
            <a:r>
              <a:rPr lang="en-GB" dirty="0"/>
              <a:t> </a:t>
            </a:r>
            <a:r>
              <a:rPr lang="en-GB" dirty="0" err="1"/>
              <a:t>mají</a:t>
            </a:r>
            <a:r>
              <a:rPr lang="en-GB" dirty="0"/>
              <a:t> </a:t>
            </a:r>
            <a:r>
              <a:rPr lang="en-GB" dirty="0" err="1"/>
              <a:t>vysokou</a:t>
            </a:r>
            <a:r>
              <a:rPr lang="en-GB" dirty="0"/>
              <a:t> </a:t>
            </a:r>
            <a:r>
              <a:rPr lang="en-GB" dirty="0" err="1"/>
              <a:t>specificitu</a:t>
            </a:r>
            <a:r>
              <a:rPr lang="en-GB" dirty="0"/>
              <a:t> a </a:t>
            </a:r>
            <a:r>
              <a:rPr lang="en-GB" dirty="0" err="1"/>
              <a:t>senzitivitu</a:t>
            </a:r>
            <a:r>
              <a:rPr lang="en-GB" dirty="0"/>
              <a:t> pro </a:t>
            </a:r>
            <a:r>
              <a:rPr lang="en-GB" dirty="0" err="1"/>
              <a:t>diagnostiku</a:t>
            </a:r>
            <a:r>
              <a:rPr lang="en-GB" dirty="0"/>
              <a:t> </a:t>
            </a:r>
            <a:r>
              <a:rPr lang="en-GB" dirty="0" err="1"/>
              <a:t>revmatoidní</a:t>
            </a:r>
            <a:r>
              <a:rPr lang="en-GB" dirty="0"/>
              <a:t> </a:t>
            </a:r>
            <a:r>
              <a:rPr lang="en-GB" dirty="0" err="1"/>
              <a:t>artritidy</a:t>
            </a:r>
            <a:r>
              <a:rPr lang="en-GB" dirty="0"/>
              <a:t>  a </a:t>
            </a:r>
            <a:r>
              <a:rPr lang="en-GB" dirty="0" err="1"/>
              <a:t>identifikují</a:t>
            </a:r>
            <a:r>
              <a:rPr lang="en-GB" dirty="0"/>
              <a:t> </a:t>
            </a:r>
            <a:r>
              <a:rPr lang="en-GB" dirty="0" err="1"/>
              <a:t>závažnější</a:t>
            </a:r>
            <a:r>
              <a:rPr lang="en-GB" dirty="0"/>
              <a:t> </a:t>
            </a:r>
            <a:r>
              <a:rPr lang="en-GB" dirty="0" err="1"/>
              <a:t>formy</a:t>
            </a:r>
            <a:r>
              <a:rPr lang="en-GB" dirty="0"/>
              <a:t> s </a:t>
            </a:r>
            <a:r>
              <a:rPr lang="en-GB" dirty="0" err="1"/>
              <a:t>destruktivním</a:t>
            </a:r>
            <a:r>
              <a:rPr lang="en-GB" dirty="0"/>
              <a:t> </a:t>
            </a:r>
            <a:r>
              <a:rPr lang="en-GB" dirty="0" err="1"/>
              <a:t>průběhem</a:t>
            </a:r>
            <a:r>
              <a:rPr lang="en-GB" dirty="0"/>
              <a:t>. V </a:t>
            </a:r>
            <a:r>
              <a:rPr lang="en-GB" dirty="0" err="1"/>
              <a:t>malém</a:t>
            </a:r>
            <a:r>
              <a:rPr lang="en-GB" dirty="0"/>
              <a:t> </a:t>
            </a:r>
            <a:r>
              <a:rPr lang="en-GB" dirty="0" err="1"/>
              <a:t>procentu</a:t>
            </a:r>
            <a:r>
              <a:rPr lang="en-GB" dirty="0"/>
              <a:t> se </a:t>
            </a:r>
            <a:r>
              <a:rPr lang="en-GB" dirty="0" err="1"/>
              <a:t>pozitivita</a:t>
            </a:r>
            <a:r>
              <a:rPr lang="en-GB" dirty="0"/>
              <a:t> </a:t>
            </a:r>
            <a:r>
              <a:rPr lang="en-GB" dirty="0" err="1"/>
              <a:t>vyskytuje</a:t>
            </a:r>
            <a:r>
              <a:rPr lang="en-GB" dirty="0"/>
              <a:t> u </a:t>
            </a:r>
            <a:r>
              <a:rPr lang="en-GB" dirty="0" err="1"/>
              <a:t>nemocných</a:t>
            </a:r>
            <a:r>
              <a:rPr lang="en-GB" dirty="0"/>
              <a:t> se SLE, </a:t>
            </a:r>
            <a:r>
              <a:rPr lang="en-GB" dirty="0" err="1"/>
              <a:t>Sjörgenovým</a:t>
            </a:r>
            <a:r>
              <a:rPr lang="en-GB" dirty="0"/>
              <a:t> </a:t>
            </a:r>
            <a:r>
              <a:rPr lang="en-GB" dirty="0" err="1"/>
              <a:t>syndromem</a:t>
            </a:r>
            <a:r>
              <a:rPr lang="en-GB" dirty="0"/>
              <a:t> a </a:t>
            </a:r>
            <a:r>
              <a:rPr lang="en-GB" dirty="0" err="1"/>
              <a:t>polyartikulární</a:t>
            </a:r>
            <a:r>
              <a:rPr lang="en-GB" dirty="0"/>
              <a:t> </a:t>
            </a:r>
            <a:r>
              <a:rPr lang="en-GB" dirty="0" err="1"/>
              <a:t>erozivní</a:t>
            </a:r>
            <a:r>
              <a:rPr lang="en-GB" dirty="0"/>
              <a:t> </a:t>
            </a:r>
            <a:r>
              <a:rPr lang="en-GB" dirty="0" err="1"/>
              <a:t>formou</a:t>
            </a:r>
            <a:r>
              <a:rPr lang="en-GB" dirty="0"/>
              <a:t> </a:t>
            </a:r>
            <a:r>
              <a:rPr lang="en-GB" dirty="0" err="1"/>
              <a:t>psoritické</a:t>
            </a:r>
            <a:r>
              <a:rPr lang="en-GB" dirty="0"/>
              <a:t> </a:t>
            </a:r>
            <a:r>
              <a:rPr lang="en-GB" dirty="0" err="1"/>
              <a:t>artritidy</a:t>
            </a:r>
            <a:r>
              <a:rPr lang="en-GB" dirty="0" smtClean="0"/>
              <a:t>.</a:t>
            </a:r>
            <a:endParaRPr lang="cs-CZ" dirty="0" smtClean="0"/>
          </a:p>
          <a:p>
            <a:r>
              <a:rPr lang="cs-CZ" dirty="0" smtClean="0"/>
              <a:t>K</a:t>
            </a:r>
            <a:r>
              <a:rPr lang="en-GB" dirty="0" err="1" smtClean="0"/>
              <a:t>ombinace</a:t>
            </a:r>
            <a:r>
              <a:rPr lang="en-GB" dirty="0" smtClean="0"/>
              <a:t> </a:t>
            </a:r>
            <a:r>
              <a:rPr lang="en-GB" dirty="0" err="1"/>
              <a:t>revmatoidního</a:t>
            </a:r>
            <a:r>
              <a:rPr lang="en-GB" dirty="0"/>
              <a:t> </a:t>
            </a:r>
            <a:r>
              <a:rPr lang="en-GB" dirty="0" err="1"/>
              <a:t>faktoru</a:t>
            </a:r>
            <a:r>
              <a:rPr lang="en-GB" dirty="0"/>
              <a:t> RF s anti - CCP </a:t>
            </a:r>
            <a:r>
              <a:rPr lang="en-GB" dirty="0" err="1"/>
              <a:t>protilátkami</a:t>
            </a:r>
            <a:r>
              <a:rPr lang="en-GB" dirty="0"/>
              <a:t> </a:t>
            </a:r>
            <a:r>
              <a:rPr lang="en-GB" dirty="0" err="1"/>
              <a:t>potom</a:t>
            </a:r>
            <a:r>
              <a:rPr lang="en-GB" dirty="0"/>
              <a:t> </a:t>
            </a:r>
            <a:r>
              <a:rPr lang="en-GB" dirty="0" err="1"/>
              <a:t>zvyšuje</a:t>
            </a:r>
            <a:r>
              <a:rPr lang="en-GB" dirty="0"/>
              <a:t> </a:t>
            </a:r>
            <a:r>
              <a:rPr lang="en-GB" dirty="0" err="1"/>
              <a:t>jistotu</a:t>
            </a:r>
            <a:r>
              <a:rPr lang="en-GB" dirty="0"/>
              <a:t> </a:t>
            </a:r>
            <a:r>
              <a:rPr lang="en-GB" dirty="0" err="1"/>
              <a:t>diagnosy</a:t>
            </a:r>
            <a:r>
              <a:rPr lang="en-GB" dirty="0"/>
              <a:t> RA </a:t>
            </a:r>
            <a:r>
              <a:rPr lang="en-GB" dirty="0" err="1"/>
              <a:t>až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97</a:t>
            </a:r>
            <a:r>
              <a:rPr lang="en-GB" dirty="0" smtClean="0"/>
              <a:t>%.</a:t>
            </a:r>
            <a:endParaRPr lang="cs-CZ" dirty="0" smtClean="0"/>
          </a:p>
          <a:p>
            <a:r>
              <a:rPr lang="cs-CZ" dirty="0" smtClean="0"/>
              <a:t>ELISA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610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4000" smtClean="0"/>
              <a:t>Laboratorní diagnostika revmatoidní artritidy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Revmatoidní faktor (především </a:t>
            </a:r>
            <a:r>
              <a:rPr lang="cs-CZ" dirty="0" err="1" smtClean="0"/>
              <a:t>IgM</a:t>
            </a:r>
            <a:r>
              <a:rPr lang="cs-CZ" dirty="0" smtClean="0"/>
              <a:t> a </a:t>
            </a:r>
            <a:r>
              <a:rPr lang="cs-CZ" dirty="0" err="1" smtClean="0"/>
              <a:t>IgG</a:t>
            </a:r>
            <a:r>
              <a:rPr lang="cs-CZ" dirty="0" smtClean="0"/>
              <a:t>)</a:t>
            </a:r>
          </a:p>
          <a:p>
            <a:pPr eaLnBrk="1" hangingPunct="1"/>
            <a:r>
              <a:rPr lang="cs-CZ" dirty="0" smtClean="0"/>
              <a:t>Protilátky proti cyklickým </a:t>
            </a:r>
            <a:r>
              <a:rPr lang="cs-CZ" dirty="0" err="1" smtClean="0"/>
              <a:t>citrulinovaným</a:t>
            </a:r>
            <a:r>
              <a:rPr lang="cs-CZ" dirty="0" smtClean="0"/>
              <a:t> peptidům (anti CCP)</a:t>
            </a:r>
          </a:p>
          <a:p>
            <a:pPr eaLnBrk="1" hangingPunct="1"/>
            <a:r>
              <a:rPr lang="cs-CZ" dirty="0" err="1" smtClean="0"/>
              <a:t>Hypergamaglobulinémie</a:t>
            </a:r>
            <a:endParaRPr lang="cs-CZ" dirty="0" smtClean="0"/>
          </a:p>
          <a:p>
            <a:pPr eaLnBrk="1" hangingPunct="1"/>
            <a:r>
              <a:rPr lang="cs-CZ" dirty="0" smtClean="0"/>
              <a:t>Vysoká sedimentace, zvýšení CRP</a:t>
            </a:r>
          </a:p>
        </p:txBody>
      </p:sp>
    </p:spTree>
    <p:extLst>
      <p:ext uri="{BB962C8B-B14F-4D97-AF65-F5344CB8AC3E}">
        <p14:creationId xmlns:p14="http://schemas.microsoft.com/office/powerpoint/2010/main" val="224780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Diabetes </a:t>
            </a:r>
            <a:r>
              <a:rPr lang="cs-CZ" dirty="0" err="1" smtClean="0"/>
              <a:t>mellitus</a:t>
            </a:r>
            <a:r>
              <a:rPr lang="cs-CZ" dirty="0" smtClean="0"/>
              <a:t> </a:t>
            </a:r>
            <a:r>
              <a:rPr lang="cs-CZ" dirty="0" err="1" smtClean="0"/>
              <a:t>I.typu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dirty="0" err="1"/>
              <a:t>Z</a:t>
            </a:r>
            <a:r>
              <a:rPr lang="en-GB" dirty="0" err="1" smtClean="0"/>
              <a:t>působen</a:t>
            </a:r>
            <a:r>
              <a:rPr lang="en-GB" dirty="0" smtClean="0"/>
              <a:t> </a:t>
            </a:r>
            <a:r>
              <a:rPr lang="en-GB" dirty="0" err="1"/>
              <a:t>autoimunní</a:t>
            </a:r>
            <a:r>
              <a:rPr lang="en-GB" dirty="0"/>
              <a:t> </a:t>
            </a:r>
            <a:r>
              <a:rPr lang="en-GB" dirty="0" err="1"/>
              <a:t>destrukcí</a:t>
            </a:r>
            <a:r>
              <a:rPr lang="en-GB" dirty="0"/>
              <a:t> beta-</a:t>
            </a:r>
            <a:r>
              <a:rPr lang="en-GB" dirty="0" err="1"/>
              <a:t>buněk</a:t>
            </a:r>
            <a:r>
              <a:rPr lang="en-GB" dirty="0"/>
              <a:t> </a:t>
            </a:r>
            <a:r>
              <a:rPr lang="en-GB" dirty="0" err="1"/>
              <a:t>pankreatu</a:t>
            </a:r>
            <a:r>
              <a:rPr lang="en-GB" dirty="0"/>
              <a:t>. </a:t>
            </a:r>
            <a:endParaRPr lang="cs-CZ" dirty="0" smtClean="0"/>
          </a:p>
          <a:p>
            <a:r>
              <a:rPr lang="en-GB" dirty="0" err="1" smtClean="0"/>
              <a:t>Ještě</a:t>
            </a:r>
            <a:r>
              <a:rPr lang="en-GB" dirty="0" smtClean="0"/>
              <a:t> </a:t>
            </a:r>
            <a:r>
              <a:rPr lang="en-GB" dirty="0" err="1"/>
              <a:t>před</a:t>
            </a:r>
            <a:r>
              <a:rPr lang="en-GB" dirty="0"/>
              <a:t> </a:t>
            </a:r>
            <a:r>
              <a:rPr lang="en-GB" dirty="0" err="1"/>
              <a:t>nástupem</a:t>
            </a:r>
            <a:r>
              <a:rPr lang="en-GB" dirty="0"/>
              <a:t> </a:t>
            </a:r>
            <a:r>
              <a:rPr lang="en-GB" dirty="0" err="1"/>
              <a:t>klinických</a:t>
            </a:r>
            <a:r>
              <a:rPr lang="en-GB" dirty="0"/>
              <a:t> </a:t>
            </a:r>
            <a:r>
              <a:rPr lang="en-GB" dirty="0" err="1"/>
              <a:t>příznaků</a:t>
            </a:r>
            <a:r>
              <a:rPr lang="en-GB" dirty="0"/>
              <a:t> se </a:t>
            </a:r>
            <a:r>
              <a:rPr lang="en-GB" dirty="0" err="1"/>
              <a:t>vyskytují</a:t>
            </a:r>
            <a:r>
              <a:rPr lang="en-GB" dirty="0"/>
              <a:t> </a:t>
            </a:r>
            <a:r>
              <a:rPr lang="en-GB" dirty="0" err="1"/>
              <a:t>protilátky</a:t>
            </a:r>
            <a:r>
              <a:rPr lang="en-GB" dirty="0"/>
              <a:t> </a:t>
            </a:r>
            <a:r>
              <a:rPr lang="en-GB" dirty="0" err="1"/>
              <a:t>proti</a:t>
            </a:r>
            <a:r>
              <a:rPr lang="en-GB" dirty="0"/>
              <a:t> GAD (</a:t>
            </a:r>
            <a:r>
              <a:rPr lang="en-GB" dirty="0" err="1"/>
              <a:t>dekarboxyláza</a:t>
            </a:r>
            <a:r>
              <a:rPr lang="en-GB" dirty="0"/>
              <a:t> </a:t>
            </a:r>
            <a:r>
              <a:rPr lang="en-GB" dirty="0" err="1"/>
              <a:t>kyseliny</a:t>
            </a:r>
            <a:r>
              <a:rPr lang="en-GB" dirty="0"/>
              <a:t> </a:t>
            </a:r>
            <a:r>
              <a:rPr lang="en-GB" dirty="0" err="1"/>
              <a:t>glutamové</a:t>
            </a:r>
            <a:r>
              <a:rPr lang="en-GB" dirty="0"/>
              <a:t>), IA2 (</a:t>
            </a:r>
            <a:r>
              <a:rPr lang="en-GB" dirty="0" err="1"/>
              <a:t>proti</a:t>
            </a:r>
            <a:r>
              <a:rPr lang="en-GB" dirty="0"/>
              <a:t> </a:t>
            </a:r>
            <a:r>
              <a:rPr lang="en-GB" dirty="0" err="1"/>
              <a:t>tyrozinfosfatáze</a:t>
            </a:r>
            <a:r>
              <a:rPr lang="en-GB" dirty="0"/>
              <a:t>), IAA (</a:t>
            </a:r>
            <a:r>
              <a:rPr lang="en-GB" dirty="0" err="1"/>
              <a:t>proti</a:t>
            </a:r>
            <a:r>
              <a:rPr lang="en-GB" dirty="0"/>
              <a:t> </a:t>
            </a:r>
            <a:r>
              <a:rPr lang="en-GB" dirty="0" err="1"/>
              <a:t>insulinu</a:t>
            </a:r>
            <a:r>
              <a:rPr lang="en-GB" dirty="0"/>
              <a:t>) </a:t>
            </a:r>
            <a:r>
              <a:rPr lang="en-GB" dirty="0" err="1"/>
              <a:t>nebo</a:t>
            </a:r>
            <a:r>
              <a:rPr lang="en-GB" dirty="0"/>
              <a:t> ICA (</a:t>
            </a:r>
            <a:r>
              <a:rPr lang="en-GB" dirty="0" err="1"/>
              <a:t>proti</a:t>
            </a:r>
            <a:r>
              <a:rPr lang="en-GB" dirty="0"/>
              <a:t> </a:t>
            </a:r>
            <a:r>
              <a:rPr lang="en-GB" dirty="0" err="1"/>
              <a:t>ostrůvkům</a:t>
            </a:r>
            <a:r>
              <a:rPr lang="en-GB" dirty="0"/>
              <a:t> </a:t>
            </a:r>
            <a:r>
              <a:rPr lang="en-GB" dirty="0" err="1"/>
              <a:t>pankreatu</a:t>
            </a:r>
            <a:r>
              <a:rPr lang="en-GB" dirty="0"/>
              <a:t>). </a:t>
            </a:r>
            <a:endParaRPr lang="cs-CZ" dirty="0" smtClean="0"/>
          </a:p>
          <a:p>
            <a:r>
              <a:rPr lang="cs-CZ" dirty="0" smtClean="0"/>
              <a:t>ELISA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56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Diabetes </a:t>
            </a:r>
            <a:r>
              <a:rPr lang="cs-CZ" dirty="0" err="1" smtClean="0"/>
              <a:t>mellitus</a:t>
            </a:r>
            <a:r>
              <a:rPr lang="cs-CZ" dirty="0" smtClean="0"/>
              <a:t> I. Typu - Diagnostika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Anti GAD je </a:t>
            </a:r>
            <a:r>
              <a:rPr lang="en-GB" dirty="0" err="1"/>
              <a:t>protilátka</a:t>
            </a:r>
            <a:r>
              <a:rPr lang="en-GB" dirty="0"/>
              <a:t> </a:t>
            </a:r>
            <a:r>
              <a:rPr lang="en-GB" dirty="0" err="1"/>
              <a:t>proti</a:t>
            </a:r>
            <a:r>
              <a:rPr lang="en-GB" dirty="0"/>
              <a:t> </a:t>
            </a:r>
            <a:r>
              <a:rPr lang="en-GB" dirty="0" err="1"/>
              <a:t>dekarboxyláze</a:t>
            </a:r>
            <a:r>
              <a:rPr lang="en-GB" dirty="0"/>
              <a:t> </a:t>
            </a:r>
            <a:r>
              <a:rPr lang="en-GB" dirty="0" err="1"/>
              <a:t>kyseliny</a:t>
            </a:r>
            <a:r>
              <a:rPr lang="en-GB" dirty="0"/>
              <a:t> </a:t>
            </a:r>
            <a:r>
              <a:rPr lang="en-GB" dirty="0" err="1"/>
              <a:t>glutamové</a:t>
            </a:r>
            <a:r>
              <a:rPr lang="en-GB" dirty="0"/>
              <a:t> a </a:t>
            </a:r>
            <a:r>
              <a:rPr lang="en-GB" dirty="0" err="1"/>
              <a:t>patří</a:t>
            </a:r>
            <a:r>
              <a:rPr lang="en-GB" dirty="0"/>
              <a:t> do </a:t>
            </a:r>
            <a:r>
              <a:rPr lang="en-GB" dirty="0" err="1"/>
              <a:t>skupiny</a:t>
            </a:r>
            <a:r>
              <a:rPr lang="en-GB" dirty="0"/>
              <a:t> </a:t>
            </a:r>
            <a:r>
              <a:rPr lang="en-GB" dirty="0" err="1"/>
              <a:t>protilátek</a:t>
            </a:r>
            <a:r>
              <a:rPr lang="en-GB" dirty="0"/>
              <a:t> </a:t>
            </a:r>
            <a:r>
              <a:rPr lang="en-GB" dirty="0" err="1"/>
              <a:t>proti</a:t>
            </a:r>
            <a:r>
              <a:rPr lang="en-GB" dirty="0"/>
              <a:t> </a:t>
            </a:r>
            <a:r>
              <a:rPr lang="en-GB" dirty="0" err="1"/>
              <a:t>Langerhansovým</a:t>
            </a:r>
            <a:r>
              <a:rPr lang="en-GB" dirty="0"/>
              <a:t> </a:t>
            </a:r>
            <a:r>
              <a:rPr lang="en-GB" dirty="0" err="1"/>
              <a:t>ostrůvkům</a:t>
            </a:r>
            <a:r>
              <a:rPr lang="en-GB" dirty="0"/>
              <a:t> </a:t>
            </a:r>
            <a:r>
              <a:rPr lang="en-GB" dirty="0" err="1"/>
              <a:t>pankreatu</a:t>
            </a:r>
            <a:r>
              <a:rPr lang="en-GB" dirty="0"/>
              <a:t>. </a:t>
            </a:r>
            <a:endParaRPr lang="cs-CZ" dirty="0"/>
          </a:p>
          <a:p>
            <a:r>
              <a:rPr lang="en-GB" dirty="0"/>
              <a:t>V </a:t>
            </a:r>
            <a:r>
              <a:rPr lang="en-GB" dirty="0" err="1"/>
              <a:t>okamžiku</a:t>
            </a:r>
            <a:r>
              <a:rPr lang="en-GB" dirty="0"/>
              <a:t> </a:t>
            </a:r>
            <a:r>
              <a:rPr lang="en-GB" dirty="0" err="1"/>
              <a:t>diagnózy</a:t>
            </a:r>
            <a:r>
              <a:rPr lang="en-GB" dirty="0"/>
              <a:t> </a:t>
            </a:r>
            <a:r>
              <a:rPr lang="en-GB" dirty="0" err="1"/>
              <a:t>diabetu</a:t>
            </a:r>
            <a:r>
              <a:rPr lang="en-GB" dirty="0"/>
              <a:t> je prevalence </a:t>
            </a:r>
            <a:r>
              <a:rPr lang="en-GB" dirty="0" err="1"/>
              <a:t>protilátek</a:t>
            </a:r>
            <a:r>
              <a:rPr lang="en-GB" dirty="0"/>
              <a:t> </a:t>
            </a:r>
            <a:r>
              <a:rPr lang="en-GB" dirty="0" err="1"/>
              <a:t>proti</a:t>
            </a:r>
            <a:r>
              <a:rPr lang="en-GB" dirty="0"/>
              <a:t> GAD 70 - 90 %. </a:t>
            </a:r>
            <a:endParaRPr lang="cs-CZ" dirty="0"/>
          </a:p>
          <a:p>
            <a:r>
              <a:rPr lang="en-GB" dirty="0" err="1"/>
              <a:t>Protilátky</a:t>
            </a:r>
            <a:r>
              <a:rPr lang="en-GB" dirty="0"/>
              <a:t> IA-2 se </a:t>
            </a:r>
            <a:r>
              <a:rPr lang="en-GB" dirty="0" err="1"/>
              <a:t>vyskytují</a:t>
            </a:r>
            <a:r>
              <a:rPr lang="en-GB" dirty="0"/>
              <a:t> u </a:t>
            </a:r>
            <a:r>
              <a:rPr lang="en-GB" dirty="0" err="1"/>
              <a:t>vysokého</a:t>
            </a:r>
            <a:r>
              <a:rPr lang="en-GB" dirty="0"/>
              <a:t> </a:t>
            </a:r>
            <a:r>
              <a:rPr lang="en-GB" dirty="0" err="1"/>
              <a:t>procenta</a:t>
            </a:r>
            <a:r>
              <a:rPr lang="en-GB" dirty="0"/>
              <a:t> </a:t>
            </a:r>
            <a:r>
              <a:rPr lang="en-GB" dirty="0" err="1"/>
              <a:t>čerstvě</a:t>
            </a:r>
            <a:r>
              <a:rPr lang="en-GB" dirty="0"/>
              <a:t> </a:t>
            </a:r>
            <a:r>
              <a:rPr lang="en-GB" dirty="0" err="1"/>
              <a:t>diagnostikovaných</a:t>
            </a:r>
            <a:r>
              <a:rPr lang="en-GB" dirty="0"/>
              <a:t> </a:t>
            </a:r>
            <a:r>
              <a:rPr lang="en-GB" dirty="0" err="1"/>
              <a:t>pacientů</a:t>
            </a:r>
            <a:r>
              <a:rPr lang="en-GB" dirty="0"/>
              <a:t> a 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markerem</a:t>
            </a:r>
            <a:r>
              <a:rPr lang="en-GB" dirty="0"/>
              <a:t> </a:t>
            </a:r>
            <a:r>
              <a:rPr lang="en-GB" dirty="0" err="1"/>
              <a:t>rychlé</a:t>
            </a:r>
            <a:r>
              <a:rPr lang="en-GB" dirty="0"/>
              <a:t> </a:t>
            </a:r>
            <a:r>
              <a:rPr lang="en-GB" dirty="0" err="1"/>
              <a:t>progrese</a:t>
            </a:r>
            <a:r>
              <a:rPr lang="en-GB" dirty="0"/>
              <a:t> </a:t>
            </a:r>
            <a:r>
              <a:rPr lang="en-GB" dirty="0" err="1"/>
              <a:t>inzulitidy</a:t>
            </a:r>
            <a:r>
              <a:rPr lang="en-GB" dirty="0"/>
              <a:t> </a:t>
            </a:r>
            <a:r>
              <a:rPr lang="cs-CZ" dirty="0"/>
              <a:t>.</a:t>
            </a:r>
          </a:p>
          <a:p>
            <a:r>
              <a:rPr lang="en-GB" dirty="0"/>
              <a:t>IA-2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vysoce</a:t>
            </a:r>
            <a:r>
              <a:rPr lang="en-GB" dirty="0"/>
              <a:t> </a:t>
            </a:r>
            <a:r>
              <a:rPr lang="en-GB" dirty="0" err="1"/>
              <a:t>specifické</a:t>
            </a:r>
            <a:r>
              <a:rPr lang="en-GB" dirty="0"/>
              <a:t> pro diabetes a 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srovnání</a:t>
            </a:r>
            <a:r>
              <a:rPr lang="en-GB" dirty="0"/>
              <a:t> s anti-GAD </a:t>
            </a:r>
            <a:r>
              <a:rPr lang="en-GB" dirty="0" err="1"/>
              <a:t>protilátkami</a:t>
            </a:r>
            <a:r>
              <a:rPr lang="en-GB" dirty="0"/>
              <a:t> se </a:t>
            </a:r>
            <a:r>
              <a:rPr lang="en-GB" dirty="0" err="1"/>
              <a:t>jen</a:t>
            </a:r>
            <a:r>
              <a:rPr lang="en-GB" dirty="0"/>
              <a:t> </a:t>
            </a:r>
            <a:r>
              <a:rPr lang="en-GB" dirty="0" err="1"/>
              <a:t>vzácně</a:t>
            </a:r>
            <a:r>
              <a:rPr lang="en-GB" dirty="0"/>
              <a:t> </a:t>
            </a:r>
            <a:r>
              <a:rPr lang="en-GB" dirty="0" err="1"/>
              <a:t>vyskytují</a:t>
            </a:r>
            <a:r>
              <a:rPr lang="en-GB" dirty="0"/>
              <a:t> u </a:t>
            </a:r>
            <a:r>
              <a:rPr lang="en-GB" dirty="0" err="1"/>
              <a:t>jiných</a:t>
            </a:r>
            <a:r>
              <a:rPr lang="en-GB" dirty="0"/>
              <a:t> </a:t>
            </a:r>
            <a:r>
              <a:rPr lang="en-GB" dirty="0" err="1"/>
              <a:t>autoimunních</a:t>
            </a:r>
            <a:r>
              <a:rPr lang="en-GB" dirty="0"/>
              <a:t> </a:t>
            </a:r>
            <a:r>
              <a:rPr lang="en-GB" dirty="0" err="1"/>
              <a:t>chorob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209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Diabetes </a:t>
            </a:r>
            <a:r>
              <a:rPr lang="cs-CZ" dirty="0" err="1" smtClean="0"/>
              <a:t>mellitus</a:t>
            </a:r>
            <a:r>
              <a:rPr lang="cs-CZ" dirty="0" smtClean="0"/>
              <a:t> </a:t>
            </a:r>
            <a:r>
              <a:rPr lang="cs-CZ" dirty="0"/>
              <a:t>I. Typu - Diagnostika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stanovení</a:t>
            </a:r>
            <a:r>
              <a:rPr lang="en-GB" dirty="0"/>
              <a:t> </a:t>
            </a:r>
            <a:r>
              <a:rPr lang="en-GB" dirty="0" err="1"/>
              <a:t>kombinace</a:t>
            </a:r>
            <a:r>
              <a:rPr lang="en-GB" dirty="0"/>
              <a:t> ICA + anti-GAD + anti-IA2 </a:t>
            </a:r>
            <a:r>
              <a:rPr lang="en-GB" dirty="0" err="1"/>
              <a:t>vede</a:t>
            </a:r>
            <a:r>
              <a:rPr lang="en-GB" dirty="0"/>
              <a:t> k </a:t>
            </a:r>
            <a:r>
              <a:rPr lang="en-GB" dirty="0" err="1"/>
              <a:t>závěru</a:t>
            </a:r>
            <a:r>
              <a:rPr lang="en-GB" dirty="0"/>
              <a:t> o </a:t>
            </a:r>
            <a:r>
              <a:rPr lang="en-GB" dirty="0" err="1"/>
              <a:t>autoimunním</a:t>
            </a:r>
            <a:r>
              <a:rPr lang="en-GB" dirty="0"/>
              <a:t> </a:t>
            </a:r>
            <a:r>
              <a:rPr lang="en-GB" dirty="0" err="1"/>
              <a:t>původu</a:t>
            </a:r>
            <a:r>
              <a:rPr lang="en-GB" dirty="0"/>
              <a:t> </a:t>
            </a:r>
            <a:r>
              <a:rPr lang="en-GB" dirty="0" err="1"/>
              <a:t>diabetu</a:t>
            </a:r>
            <a:r>
              <a:rPr lang="en-GB" dirty="0"/>
              <a:t> u 95 % </a:t>
            </a:r>
            <a:r>
              <a:rPr lang="en-GB" dirty="0" err="1"/>
              <a:t>případů</a:t>
            </a:r>
            <a:r>
              <a:rPr lang="en-GB" dirty="0"/>
              <a:t>. </a:t>
            </a:r>
            <a:endParaRPr lang="cs-CZ" dirty="0"/>
          </a:p>
          <a:p>
            <a:r>
              <a:rPr lang="cs-CZ" dirty="0"/>
              <a:t>V </a:t>
            </a:r>
            <a:r>
              <a:rPr lang="en-GB" dirty="0" err="1"/>
              <a:t>rizikové</a:t>
            </a:r>
            <a:r>
              <a:rPr lang="en-GB" dirty="0"/>
              <a:t> </a:t>
            </a:r>
            <a:r>
              <a:rPr lang="en-GB" dirty="0" err="1"/>
              <a:t>populaci</a:t>
            </a:r>
            <a:r>
              <a:rPr lang="en-GB" dirty="0"/>
              <a:t> </a:t>
            </a:r>
            <a:r>
              <a:rPr lang="en-GB" dirty="0" err="1"/>
              <a:t>výskyt</a:t>
            </a:r>
            <a:r>
              <a:rPr lang="en-GB" dirty="0"/>
              <a:t> </a:t>
            </a:r>
            <a:r>
              <a:rPr lang="en-GB" dirty="0" err="1"/>
              <a:t>těchto</a:t>
            </a:r>
            <a:r>
              <a:rPr lang="en-GB" dirty="0"/>
              <a:t> </a:t>
            </a:r>
            <a:r>
              <a:rPr lang="en-GB" dirty="0" err="1"/>
              <a:t>protilátek</a:t>
            </a:r>
            <a:r>
              <a:rPr lang="en-GB" dirty="0"/>
              <a:t> </a:t>
            </a:r>
            <a:r>
              <a:rPr lang="en-GB" dirty="0" err="1"/>
              <a:t>předpovídá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70 - 90 % </a:t>
            </a:r>
            <a:r>
              <a:rPr lang="en-GB" dirty="0" err="1"/>
              <a:t>riziko</a:t>
            </a:r>
            <a:r>
              <a:rPr lang="en-GB" dirty="0"/>
              <a:t> </a:t>
            </a:r>
            <a:r>
              <a:rPr lang="en-GB" dirty="0" err="1"/>
              <a:t>vzniku</a:t>
            </a:r>
            <a:r>
              <a:rPr lang="en-GB" dirty="0"/>
              <a:t> </a:t>
            </a:r>
            <a:r>
              <a:rPr lang="en-GB" dirty="0" err="1"/>
              <a:t>diabetu</a:t>
            </a:r>
            <a:r>
              <a:rPr lang="en-GB" dirty="0"/>
              <a:t> </a:t>
            </a:r>
            <a:r>
              <a:rPr lang="en-GB" dirty="0" err="1"/>
              <a:t>během</a:t>
            </a:r>
            <a:r>
              <a:rPr lang="en-GB" dirty="0"/>
              <a:t> </a:t>
            </a:r>
            <a:r>
              <a:rPr lang="en-GB" dirty="0" err="1"/>
              <a:t>následujících</a:t>
            </a:r>
            <a:r>
              <a:rPr lang="en-GB" dirty="0"/>
              <a:t> </a:t>
            </a:r>
            <a:r>
              <a:rPr lang="en-GB" dirty="0" err="1"/>
              <a:t>pěti</a:t>
            </a:r>
            <a:r>
              <a:rPr lang="en-GB" dirty="0"/>
              <a:t> let (</a:t>
            </a:r>
            <a:r>
              <a:rPr lang="en-GB" dirty="0" err="1"/>
              <a:t>predikce</a:t>
            </a:r>
            <a:r>
              <a:rPr lang="en-GB" dirty="0"/>
              <a:t> </a:t>
            </a:r>
            <a:r>
              <a:rPr lang="en-GB" dirty="0" err="1"/>
              <a:t>vzniku</a:t>
            </a:r>
            <a:r>
              <a:rPr lang="en-GB" dirty="0"/>
              <a:t> </a:t>
            </a:r>
            <a:r>
              <a:rPr lang="en-GB" dirty="0" err="1"/>
              <a:t>diabetu</a:t>
            </a:r>
            <a:r>
              <a:rPr lang="en-GB" dirty="0"/>
              <a:t>).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81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Autoimuntní</a:t>
            </a:r>
            <a:r>
              <a:rPr lang="cs-CZ" dirty="0"/>
              <a:t> onemocnění jater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Autoimunitní </a:t>
            </a:r>
            <a:r>
              <a:rPr lang="cs-CZ" dirty="0" smtClean="0"/>
              <a:t>hepatitida</a:t>
            </a:r>
          </a:p>
          <a:p>
            <a:r>
              <a:rPr lang="cs-CZ" dirty="0" smtClean="0"/>
              <a:t>Primární biliární cirhóza</a:t>
            </a:r>
          </a:p>
          <a:p>
            <a:r>
              <a:rPr lang="en-GB" dirty="0" err="1"/>
              <a:t>Progresivní</a:t>
            </a:r>
            <a:r>
              <a:rPr lang="en-GB" dirty="0"/>
              <a:t> </a:t>
            </a:r>
            <a:r>
              <a:rPr lang="en-GB" dirty="0" err="1"/>
              <a:t>sklerotizující</a:t>
            </a:r>
            <a:r>
              <a:rPr lang="en-GB" dirty="0"/>
              <a:t> </a:t>
            </a:r>
            <a:r>
              <a:rPr lang="en-GB" dirty="0" err="1"/>
              <a:t>cholangitida</a:t>
            </a:r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994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Autoimuntní</a:t>
            </a:r>
            <a:r>
              <a:rPr lang="cs-CZ" dirty="0" smtClean="0"/>
              <a:t> hepatitida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/>
          <a:p>
            <a:r>
              <a:rPr lang="cs-CZ" dirty="0" smtClean="0"/>
              <a:t>Dělí se dle výskytu protilátek na tři typy:</a:t>
            </a:r>
          </a:p>
          <a:p>
            <a:r>
              <a:rPr lang="cs-CZ" dirty="0" smtClean="0"/>
              <a:t>AH1 – typická přítomnost protilátek proti hladkému svalu (ASMA), a/nebo přítomnost ANA protilátek</a:t>
            </a:r>
          </a:p>
          <a:p>
            <a:r>
              <a:rPr lang="cs-CZ" dirty="0" smtClean="0"/>
              <a:t>80-90% pacientů – </a:t>
            </a:r>
            <a:r>
              <a:rPr lang="cs-CZ" dirty="0" err="1" smtClean="0"/>
              <a:t>perinukleární</a:t>
            </a:r>
            <a:r>
              <a:rPr lang="cs-CZ" dirty="0" smtClean="0"/>
              <a:t> protilátky proti cytoplazmě </a:t>
            </a:r>
            <a:r>
              <a:rPr lang="cs-CZ" dirty="0" err="1" smtClean="0"/>
              <a:t>neutrofilů</a:t>
            </a:r>
            <a:endParaRPr lang="cs-CZ" dirty="0" smtClean="0"/>
          </a:p>
          <a:p>
            <a:r>
              <a:rPr lang="cs-CZ" dirty="0" smtClean="0"/>
              <a:t>Třetina pacientů – </a:t>
            </a:r>
            <a:r>
              <a:rPr lang="cs-CZ" dirty="0" err="1" smtClean="0"/>
              <a:t>pl</a:t>
            </a:r>
            <a:r>
              <a:rPr lang="cs-CZ" dirty="0" smtClean="0"/>
              <a:t>. proti </a:t>
            </a:r>
            <a:r>
              <a:rPr lang="cs-CZ" dirty="0" err="1" smtClean="0"/>
              <a:t>dsDNA</a:t>
            </a:r>
            <a:endParaRPr lang="cs-CZ" dirty="0" smtClean="0"/>
          </a:p>
          <a:p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58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en-US" sz="3200" dirty="0" smtClean="0"/>
              <a:t>Hygienická </a:t>
            </a:r>
            <a:r>
              <a:rPr lang="cs-CZ" altLang="en-US" sz="3200" dirty="0" smtClean="0"/>
              <a:t>hypotéza 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cs-CZ" altLang="en-US" sz="2400" smtClean="0"/>
              <a:t>Nedostatek expozice infekčním činitelům, symbiotickým mikroorganismům (např. střevní flóře nebo probiotikům) a parazitům zvyšuje náchylnost k alergickým onemocněním, prostřednictvím utlumeného vývoje imunitního systému…. David P. Strachan 1989</a:t>
            </a:r>
          </a:p>
        </p:txBody>
      </p:sp>
    </p:spTree>
    <p:extLst>
      <p:ext uri="{BB962C8B-B14F-4D97-AF65-F5344CB8AC3E}">
        <p14:creationId xmlns:p14="http://schemas.microsoft.com/office/powerpoint/2010/main" val="220025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F4014963-6728-4D4A-92E4-666E928789D9}" type="slidenum">
              <a:rPr lang="en-CA" altLang="en-US"/>
              <a:pPr/>
              <a:t>180</a:t>
            </a:fld>
            <a:endParaRPr lang="en-CA" altLang="en-US"/>
          </a:p>
        </p:txBody>
      </p:sp>
      <p:pic>
        <p:nvPicPr>
          <p:cNvPr id="196610" name="Picture 2" descr="IMG_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981075"/>
            <a:ext cx="5743575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1166813" y="254000"/>
            <a:ext cx="2827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/>
              <a:t>ASMA, žaludek</a:t>
            </a:r>
          </a:p>
        </p:txBody>
      </p:sp>
      <p:sp>
        <p:nvSpPr>
          <p:cNvPr id="196614" name="Text Box 6"/>
          <p:cNvSpPr txBox="1">
            <a:spLocks noChangeArrowheads="1"/>
          </p:cNvSpPr>
          <p:nvPr/>
        </p:nvSpPr>
        <p:spPr bwMode="auto">
          <a:xfrm>
            <a:off x="6300788" y="6381750"/>
            <a:ext cx="11525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8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195168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CE954E88-515A-453C-8F0C-DEC33856C4E7}" type="slidenum">
              <a:rPr lang="en-CA" altLang="en-US"/>
              <a:pPr/>
              <a:t>181</a:t>
            </a:fld>
            <a:endParaRPr lang="en-CA" altLang="en-US"/>
          </a:p>
        </p:txBody>
      </p:sp>
      <p:pic>
        <p:nvPicPr>
          <p:cNvPr id="194562" name="Picture 2" descr="IMG_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8863"/>
            <a:ext cx="5775325" cy="55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1166813" y="398463"/>
            <a:ext cx="28273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/>
              <a:t>ASMA, žaludek</a:t>
            </a:r>
          </a:p>
        </p:txBody>
      </p:sp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6300788" y="6381750"/>
            <a:ext cx="11525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8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232131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Autoimuntní</a:t>
            </a:r>
            <a:r>
              <a:rPr lang="cs-CZ" dirty="0"/>
              <a:t> </a:t>
            </a:r>
            <a:r>
              <a:rPr lang="cs-CZ" dirty="0" smtClean="0"/>
              <a:t>hepatitida typu II.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err="1"/>
              <a:t>protilátky</a:t>
            </a:r>
            <a:r>
              <a:rPr lang="en-GB" dirty="0"/>
              <a:t> </a:t>
            </a:r>
            <a:r>
              <a:rPr lang="en-GB" dirty="0" err="1"/>
              <a:t>proti</a:t>
            </a:r>
            <a:r>
              <a:rPr lang="en-GB" dirty="0"/>
              <a:t> </a:t>
            </a:r>
            <a:r>
              <a:rPr lang="en-GB" dirty="0" err="1"/>
              <a:t>mikrosomům</a:t>
            </a:r>
            <a:r>
              <a:rPr lang="en-GB" dirty="0"/>
              <a:t> </a:t>
            </a:r>
            <a:r>
              <a:rPr lang="en-GB" dirty="0" err="1"/>
              <a:t>jater</a:t>
            </a:r>
            <a:r>
              <a:rPr lang="en-GB" dirty="0"/>
              <a:t> a </a:t>
            </a:r>
            <a:r>
              <a:rPr lang="en-GB" dirty="0" err="1"/>
              <a:t>ledvin</a:t>
            </a:r>
            <a:r>
              <a:rPr lang="en-GB" dirty="0"/>
              <a:t> (LKM-1) a/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protilátek</a:t>
            </a:r>
            <a:r>
              <a:rPr lang="en-GB" dirty="0"/>
              <a:t> </a:t>
            </a:r>
            <a:r>
              <a:rPr lang="en-GB" dirty="0" err="1"/>
              <a:t>proti</a:t>
            </a:r>
            <a:r>
              <a:rPr lang="en-GB" dirty="0"/>
              <a:t> </a:t>
            </a:r>
            <a:r>
              <a:rPr lang="en-GB" dirty="0" err="1"/>
              <a:t>jaterními</a:t>
            </a:r>
            <a:r>
              <a:rPr lang="en-GB" dirty="0"/>
              <a:t> </a:t>
            </a:r>
            <a:r>
              <a:rPr lang="en-GB" dirty="0" err="1"/>
              <a:t>cytosolu</a:t>
            </a:r>
            <a:r>
              <a:rPr lang="en-GB" dirty="0"/>
              <a:t> (LC-1</a:t>
            </a:r>
            <a:r>
              <a:rPr lang="en-GB" dirty="0" smtClean="0"/>
              <a:t>)</a:t>
            </a:r>
            <a:endParaRPr lang="cs-CZ" dirty="0" smtClean="0"/>
          </a:p>
          <a:p>
            <a:r>
              <a:rPr lang="en-GB" dirty="0" err="1" smtClean="0"/>
              <a:t>podtyp</a:t>
            </a:r>
            <a:r>
              <a:rPr lang="en-GB" dirty="0" smtClean="0"/>
              <a:t> </a:t>
            </a:r>
            <a:r>
              <a:rPr lang="en-GB" dirty="0" err="1"/>
              <a:t>IIa</a:t>
            </a:r>
            <a:r>
              <a:rPr lang="en-GB" dirty="0"/>
              <a:t> je </a:t>
            </a:r>
            <a:r>
              <a:rPr lang="en-GB" dirty="0" err="1"/>
              <a:t>autoimunitního</a:t>
            </a:r>
            <a:r>
              <a:rPr lang="en-GB" dirty="0"/>
              <a:t> </a:t>
            </a:r>
            <a:r>
              <a:rPr lang="en-GB" dirty="0" err="1"/>
              <a:t>původu</a:t>
            </a:r>
            <a:r>
              <a:rPr lang="en-GB" dirty="0"/>
              <a:t>, je </a:t>
            </a:r>
            <a:r>
              <a:rPr lang="en-GB" dirty="0" err="1"/>
              <a:t>často</a:t>
            </a:r>
            <a:r>
              <a:rPr lang="en-GB" dirty="0"/>
              <a:t> </a:t>
            </a:r>
            <a:r>
              <a:rPr lang="en-GB" dirty="0" err="1"/>
              <a:t>nacházen</a:t>
            </a:r>
            <a:r>
              <a:rPr lang="en-GB" dirty="0"/>
              <a:t> u </a:t>
            </a:r>
            <a:r>
              <a:rPr lang="en-GB" dirty="0" err="1"/>
              <a:t>mladých</a:t>
            </a:r>
            <a:r>
              <a:rPr lang="en-GB" dirty="0"/>
              <a:t> </a:t>
            </a:r>
            <a:r>
              <a:rPr lang="en-GB" dirty="0" err="1"/>
              <a:t>žen</a:t>
            </a:r>
            <a:r>
              <a:rPr lang="en-GB" dirty="0"/>
              <a:t> s </a:t>
            </a:r>
            <a:r>
              <a:rPr lang="en-GB" dirty="0" err="1"/>
              <a:t>hypergamaglobulinemií</a:t>
            </a:r>
            <a:r>
              <a:rPr lang="en-GB" dirty="0"/>
              <a:t>, </a:t>
            </a:r>
            <a:r>
              <a:rPr lang="en-GB" dirty="0" err="1"/>
              <a:t>nachází</a:t>
            </a:r>
            <a:r>
              <a:rPr lang="en-GB" dirty="0"/>
              <a:t> se u </a:t>
            </a:r>
            <a:r>
              <a:rPr lang="en-GB" dirty="0" err="1"/>
              <a:t>něj</a:t>
            </a:r>
            <a:r>
              <a:rPr lang="en-GB" dirty="0"/>
              <a:t> </a:t>
            </a:r>
            <a:r>
              <a:rPr lang="en-GB" dirty="0" err="1"/>
              <a:t>vysoký</a:t>
            </a:r>
            <a:r>
              <a:rPr lang="en-GB" dirty="0"/>
              <a:t> </a:t>
            </a:r>
            <a:r>
              <a:rPr lang="en-GB" dirty="0" err="1"/>
              <a:t>titr</a:t>
            </a:r>
            <a:r>
              <a:rPr lang="en-GB" dirty="0"/>
              <a:t> anti-LKM1 a </a:t>
            </a:r>
            <a:r>
              <a:rPr lang="en-GB" dirty="0" err="1"/>
              <a:t>dobře</a:t>
            </a:r>
            <a:r>
              <a:rPr lang="en-GB" dirty="0"/>
              <a:t> </a:t>
            </a:r>
            <a:r>
              <a:rPr lang="en-GB" dirty="0" err="1"/>
              <a:t>odpovídá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léčbu</a:t>
            </a:r>
            <a:r>
              <a:rPr lang="en-GB" dirty="0"/>
              <a:t> </a:t>
            </a:r>
            <a:r>
              <a:rPr lang="en-GB" dirty="0" err="1"/>
              <a:t>kortikosteroidy</a:t>
            </a:r>
            <a:r>
              <a:rPr lang="en-GB" dirty="0"/>
              <a:t> </a:t>
            </a:r>
            <a:endParaRPr lang="cs-CZ" dirty="0" smtClean="0"/>
          </a:p>
          <a:p>
            <a:r>
              <a:rPr lang="en-GB" dirty="0" err="1"/>
              <a:t>podtyp</a:t>
            </a:r>
            <a:r>
              <a:rPr lang="en-GB" dirty="0"/>
              <a:t> </a:t>
            </a:r>
            <a:r>
              <a:rPr lang="en-GB" dirty="0" err="1"/>
              <a:t>IIb</a:t>
            </a:r>
            <a:r>
              <a:rPr lang="en-GB" dirty="0"/>
              <a:t> se </a:t>
            </a:r>
            <a:r>
              <a:rPr lang="en-GB" dirty="0" err="1"/>
              <a:t>vyskytuje</a:t>
            </a:r>
            <a:r>
              <a:rPr lang="en-GB" dirty="0"/>
              <a:t> </a:t>
            </a:r>
            <a:r>
              <a:rPr lang="en-GB" dirty="0" err="1"/>
              <a:t>také</a:t>
            </a:r>
            <a:r>
              <a:rPr lang="en-GB" dirty="0"/>
              <a:t> u </a:t>
            </a:r>
            <a:r>
              <a:rPr lang="en-GB" dirty="0" err="1"/>
              <a:t>mužů</a:t>
            </a:r>
            <a:r>
              <a:rPr lang="en-GB" dirty="0"/>
              <a:t>, je </a:t>
            </a:r>
            <a:r>
              <a:rPr lang="en-GB" dirty="0" err="1"/>
              <a:t>spojen</a:t>
            </a:r>
            <a:r>
              <a:rPr lang="en-GB" dirty="0"/>
              <a:t> s </a:t>
            </a:r>
            <a:r>
              <a:rPr lang="en-GB" dirty="0" err="1"/>
              <a:t>infekcí</a:t>
            </a:r>
            <a:r>
              <a:rPr lang="en-GB" dirty="0"/>
              <a:t> </a:t>
            </a:r>
            <a:r>
              <a:rPr lang="en-GB" dirty="0" err="1"/>
              <a:t>virem</a:t>
            </a:r>
            <a:r>
              <a:rPr lang="en-GB" dirty="0"/>
              <a:t> </a:t>
            </a:r>
            <a:r>
              <a:rPr lang="en-GB" dirty="0" err="1"/>
              <a:t>hepatitidy</a:t>
            </a:r>
            <a:r>
              <a:rPr lang="en-GB" dirty="0"/>
              <a:t> C, </a:t>
            </a:r>
            <a:r>
              <a:rPr lang="en-GB" dirty="0" err="1"/>
              <a:t>protilátky</a:t>
            </a:r>
            <a:r>
              <a:rPr lang="en-GB" dirty="0"/>
              <a:t> anti-LKM1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přítomny</a:t>
            </a:r>
            <a:r>
              <a:rPr lang="en-GB" dirty="0"/>
              <a:t> v </a:t>
            </a:r>
            <a:r>
              <a:rPr lang="en-GB" dirty="0" err="1"/>
              <a:t>nízkém</a:t>
            </a:r>
            <a:r>
              <a:rPr lang="en-GB" dirty="0"/>
              <a:t> </a:t>
            </a:r>
            <a:r>
              <a:rPr lang="en-GB" dirty="0" err="1"/>
              <a:t>titru</a:t>
            </a:r>
            <a:r>
              <a:rPr lang="en-GB" dirty="0"/>
              <a:t> a </a:t>
            </a:r>
            <a:r>
              <a:rPr lang="en-GB" dirty="0" err="1"/>
              <a:t>onemocnění</a:t>
            </a:r>
            <a:r>
              <a:rPr lang="en-GB" dirty="0"/>
              <a:t> </a:t>
            </a:r>
            <a:r>
              <a:rPr lang="en-GB" dirty="0" err="1"/>
              <a:t>příznivě</a:t>
            </a:r>
            <a:r>
              <a:rPr lang="en-GB" dirty="0"/>
              <a:t> </a:t>
            </a:r>
            <a:r>
              <a:rPr lang="en-GB" dirty="0" err="1"/>
              <a:t>reaguje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podávání</a:t>
            </a:r>
            <a:r>
              <a:rPr lang="en-GB" dirty="0"/>
              <a:t> </a:t>
            </a:r>
            <a:r>
              <a:rPr lang="en-GB" dirty="0" err="1" smtClean="0"/>
              <a:t>interferonu</a:t>
            </a:r>
            <a:endParaRPr lang="cs-CZ" dirty="0" smtClean="0"/>
          </a:p>
          <a:p>
            <a:r>
              <a:rPr lang="en-GB" dirty="0" err="1"/>
              <a:t>klinicky</a:t>
            </a:r>
            <a:r>
              <a:rPr lang="en-GB" dirty="0"/>
              <a:t> </a:t>
            </a:r>
            <a:r>
              <a:rPr lang="en-GB" dirty="0" err="1"/>
              <a:t>závažnější</a:t>
            </a:r>
            <a:r>
              <a:rPr lang="en-GB" dirty="0"/>
              <a:t> </a:t>
            </a:r>
            <a:r>
              <a:rPr lang="en-GB" dirty="0" err="1"/>
              <a:t>průběh</a:t>
            </a:r>
            <a:r>
              <a:rPr lang="en-GB" dirty="0"/>
              <a:t> </a:t>
            </a:r>
            <a:r>
              <a:rPr lang="en-GB" dirty="0" err="1"/>
              <a:t>než</a:t>
            </a:r>
            <a:r>
              <a:rPr lang="en-GB" dirty="0"/>
              <a:t> AIH1, </a:t>
            </a:r>
            <a:r>
              <a:rPr lang="en-GB" dirty="0" err="1"/>
              <a:t>častěji</a:t>
            </a:r>
            <a:r>
              <a:rPr lang="en-GB" dirty="0"/>
              <a:t> se </a:t>
            </a:r>
            <a:r>
              <a:rPr lang="en-GB" dirty="0" err="1"/>
              <a:t>vyskytuje</a:t>
            </a:r>
            <a:r>
              <a:rPr lang="en-GB" dirty="0"/>
              <a:t> </a:t>
            </a:r>
            <a:r>
              <a:rPr lang="en-GB" dirty="0" err="1"/>
              <a:t>fulminantní</a:t>
            </a:r>
            <a:r>
              <a:rPr lang="en-GB" dirty="0"/>
              <a:t> </a:t>
            </a:r>
            <a:r>
              <a:rPr lang="en-GB" dirty="0" err="1"/>
              <a:t>průběh</a:t>
            </a:r>
            <a:r>
              <a:rPr lang="en-GB" dirty="0"/>
              <a:t> a </a:t>
            </a:r>
            <a:r>
              <a:rPr lang="en-GB" dirty="0" err="1"/>
              <a:t>progrese</a:t>
            </a:r>
            <a:r>
              <a:rPr lang="en-GB" dirty="0"/>
              <a:t> do </a:t>
            </a:r>
            <a:r>
              <a:rPr lang="en-GB" dirty="0" err="1"/>
              <a:t>jaterní</a:t>
            </a:r>
            <a:r>
              <a:rPr lang="en-GB" dirty="0"/>
              <a:t> </a:t>
            </a:r>
            <a:r>
              <a:rPr lang="en-GB" dirty="0" err="1"/>
              <a:t>cirhózy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23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5959-3BC7-4D5C-8302-CE8BDCEF5C32}" type="slidenum">
              <a:rPr lang="en-CA" altLang="en-US"/>
              <a:pPr/>
              <a:t>183</a:t>
            </a:fld>
            <a:endParaRPr lang="en-CA" altLang="en-US"/>
          </a:p>
        </p:txBody>
      </p:sp>
      <p:pic>
        <p:nvPicPr>
          <p:cNvPr id="226308" name="Picture 4" descr="IMG_0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12850"/>
            <a:ext cx="5688013" cy="545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09" name="Text Box 5"/>
          <p:cNvSpPr txBox="1">
            <a:spLocks noChangeArrowheads="1"/>
          </p:cNvSpPr>
          <p:nvPr/>
        </p:nvSpPr>
        <p:spPr bwMode="auto">
          <a:xfrm>
            <a:off x="395288" y="476250"/>
            <a:ext cx="42259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/>
              <a:t>anti LKM,  ledvina, játra</a:t>
            </a:r>
          </a:p>
        </p:txBody>
      </p:sp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6156325" y="6453188"/>
            <a:ext cx="11525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8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206815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Autoimuntní</a:t>
            </a:r>
            <a:r>
              <a:rPr lang="cs-CZ" dirty="0"/>
              <a:t> hepatitida typu </a:t>
            </a:r>
            <a:r>
              <a:rPr lang="cs-CZ" dirty="0" smtClean="0"/>
              <a:t>III.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</a:t>
            </a:r>
            <a:r>
              <a:rPr lang="en-GB" dirty="0" err="1" smtClean="0"/>
              <a:t>růkaz</a:t>
            </a:r>
            <a:r>
              <a:rPr lang="en-GB" dirty="0" smtClean="0"/>
              <a:t> </a:t>
            </a:r>
            <a:r>
              <a:rPr lang="en-GB" dirty="0" err="1"/>
              <a:t>protilátek</a:t>
            </a:r>
            <a:r>
              <a:rPr lang="en-GB" dirty="0"/>
              <a:t> </a:t>
            </a:r>
            <a:r>
              <a:rPr lang="en-GB" dirty="0" err="1"/>
              <a:t>proti</a:t>
            </a:r>
            <a:r>
              <a:rPr lang="en-GB" dirty="0"/>
              <a:t> </a:t>
            </a:r>
            <a:r>
              <a:rPr lang="en-GB" dirty="0" err="1"/>
              <a:t>tzv</a:t>
            </a:r>
            <a:r>
              <a:rPr lang="en-GB" dirty="0"/>
              <a:t>. </a:t>
            </a:r>
            <a:r>
              <a:rPr lang="en-GB" dirty="0" err="1"/>
              <a:t>solubilnímu</a:t>
            </a:r>
            <a:r>
              <a:rPr lang="en-GB" dirty="0"/>
              <a:t> </a:t>
            </a:r>
            <a:r>
              <a:rPr lang="en-GB" dirty="0" err="1"/>
              <a:t>jaternímu</a:t>
            </a:r>
            <a:r>
              <a:rPr lang="en-GB" dirty="0"/>
              <a:t> </a:t>
            </a:r>
            <a:r>
              <a:rPr lang="en-GB" dirty="0" err="1"/>
              <a:t>antigenu</a:t>
            </a:r>
            <a:r>
              <a:rPr lang="en-GB" dirty="0"/>
              <a:t> (anti-SLA</a:t>
            </a:r>
            <a:r>
              <a:rPr lang="en-GB" dirty="0" smtClean="0"/>
              <a:t>).</a:t>
            </a:r>
            <a:endParaRPr lang="cs-CZ" dirty="0" smtClean="0"/>
          </a:p>
          <a:p>
            <a:r>
              <a:rPr lang="en-GB" dirty="0" smtClean="0"/>
              <a:t> </a:t>
            </a:r>
            <a:r>
              <a:rPr lang="en-GB" dirty="0" err="1"/>
              <a:t>Dle</a:t>
            </a:r>
            <a:r>
              <a:rPr lang="en-GB" dirty="0"/>
              <a:t> </a:t>
            </a:r>
            <a:r>
              <a:rPr lang="en-GB" dirty="0" err="1"/>
              <a:t>současných</a:t>
            </a:r>
            <a:r>
              <a:rPr lang="en-GB" dirty="0"/>
              <a:t> </a:t>
            </a:r>
            <a:r>
              <a:rPr lang="en-GB" dirty="0" err="1"/>
              <a:t>názorů</a:t>
            </a:r>
            <a:r>
              <a:rPr lang="en-GB" dirty="0"/>
              <a:t> se </a:t>
            </a:r>
            <a:r>
              <a:rPr lang="en-GB" dirty="0" err="1"/>
              <a:t>jedná</a:t>
            </a:r>
            <a:r>
              <a:rPr lang="en-GB" dirty="0"/>
              <a:t> </a:t>
            </a:r>
            <a:r>
              <a:rPr lang="en-GB" dirty="0" err="1"/>
              <a:t>pouze</a:t>
            </a:r>
            <a:r>
              <a:rPr lang="en-GB" dirty="0"/>
              <a:t> o </a:t>
            </a:r>
            <a:r>
              <a:rPr lang="en-GB" dirty="0" err="1"/>
              <a:t>variantu</a:t>
            </a:r>
            <a:r>
              <a:rPr lang="en-GB" dirty="0"/>
              <a:t> AIH 1.typu. </a:t>
            </a:r>
          </a:p>
        </p:txBody>
      </p:sp>
    </p:spTree>
    <p:extLst>
      <p:ext uri="{BB962C8B-B14F-4D97-AF65-F5344CB8AC3E}">
        <p14:creationId xmlns:p14="http://schemas.microsoft.com/office/powerpoint/2010/main" val="209634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Primární biliární cirhóza (PBC)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err="1"/>
              <a:t>chronické</a:t>
            </a:r>
            <a:r>
              <a:rPr lang="en-GB" dirty="0"/>
              <a:t> </a:t>
            </a:r>
            <a:r>
              <a:rPr lang="en-GB" dirty="0" err="1"/>
              <a:t>onemocnění</a:t>
            </a:r>
            <a:r>
              <a:rPr lang="en-GB" dirty="0"/>
              <a:t> </a:t>
            </a:r>
            <a:r>
              <a:rPr lang="en-GB" dirty="0" err="1"/>
              <a:t>jater</a:t>
            </a:r>
            <a:r>
              <a:rPr lang="en-GB" dirty="0"/>
              <a:t> </a:t>
            </a:r>
            <a:r>
              <a:rPr lang="en-GB" dirty="0" err="1"/>
              <a:t>charakterizované</a:t>
            </a:r>
            <a:r>
              <a:rPr lang="en-GB" dirty="0"/>
              <a:t> </a:t>
            </a:r>
            <a:r>
              <a:rPr lang="en-GB" dirty="0" err="1"/>
              <a:t>postižením</a:t>
            </a:r>
            <a:r>
              <a:rPr lang="en-GB" dirty="0"/>
              <a:t> </a:t>
            </a:r>
            <a:r>
              <a:rPr lang="en-GB" dirty="0" err="1"/>
              <a:t>intrahepatálních</a:t>
            </a:r>
            <a:r>
              <a:rPr lang="en-GB" dirty="0"/>
              <a:t> </a:t>
            </a:r>
            <a:r>
              <a:rPr lang="en-GB" dirty="0" err="1"/>
              <a:t>žlučovodů</a:t>
            </a:r>
            <a:r>
              <a:rPr lang="en-GB" dirty="0"/>
              <a:t> a </a:t>
            </a:r>
            <a:r>
              <a:rPr lang="en-GB" dirty="0" err="1" smtClean="0"/>
              <a:t>cholestázou</a:t>
            </a:r>
            <a:endParaRPr lang="cs-CZ" dirty="0" smtClean="0"/>
          </a:p>
          <a:p>
            <a:r>
              <a:rPr lang="en-GB" dirty="0" err="1"/>
              <a:t>průkaz</a:t>
            </a:r>
            <a:r>
              <a:rPr lang="en-GB" dirty="0"/>
              <a:t> </a:t>
            </a:r>
            <a:r>
              <a:rPr lang="en-GB" dirty="0" err="1"/>
              <a:t>antimitochondriálních</a:t>
            </a:r>
            <a:r>
              <a:rPr lang="en-GB" dirty="0"/>
              <a:t> </a:t>
            </a:r>
            <a:r>
              <a:rPr lang="en-GB" dirty="0" err="1"/>
              <a:t>autoprotilátek</a:t>
            </a:r>
            <a:r>
              <a:rPr lang="en-GB" dirty="0"/>
              <a:t> (</a:t>
            </a:r>
            <a:r>
              <a:rPr lang="en-GB" dirty="0" smtClean="0"/>
              <a:t>AMA</a:t>
            </a:r>
            <a:r>
              <a:rPr lang="cs-CZ" dirty="0" smtClean="0"/>
              <a:t> - IF</a:t>
            </a:r>
            <a:r>
              <a:rPr lang="en-GB" dirty="0" smtClean="0"/>
              <a:t>), u </a:t>
            </a:r>
            <a:r>
              <a:rPr lang="en-GB" dirty="0" err="1"/>
              <a:t>více</a:t>
            </a:r>
            <a:r>
              <a:rPr lang="en-GB" dirty="0"/>
              <a:t> </a:t>
            </a:r>
            <a:r>
              <a:rPr lang="en-GB" dirty="0" err="1"/>
              <a:t>než</a:t>
            </a:r>
            <a:r>
              <a:rPr lang="en-GB" dirty="0"/>
              <a:t> 95% </a:t>
            </a:r>
            <a:r>
              <a:rPr lang="en-GB" dirty="0" err="1"/>
              <a:t>pacientů</a:t>
            </a:r>
            <a:r>
              <a:rPr lang="en-GB" dirty="0"/>
              <a:t> s </a:t>
            </a:r>
            <a:r>
              <a:rPr lang="en-GB" dirty="0" smtClean="0"/>
              <a:t>PBC</a:t>
            </a:r>
            <a:endParaRPr lang="cs-CZ" dirty="0" smtClean="0"/>
          </a:p>
          <a:p>
            <a:r>
              <a:rPr lang="en-GB" dirty="0" smtClean="0"/>
              <a:t>ANA</a:t>
            </a:r>
            <a:r>
              <a:rPr lang="cs-CZ" dirty="0" smtClean="0"/>
              <a:t> - IF</a:t>
            </a:r>
            <a:r>
              <a:rPr lang="en-GB" dirty="0" smtClean="0"/>
              <a:t> </a:t>
            </a:r>
            <a:r>
              <a:rPr lang="en-GB" dirty="0"/>
              <a:t>- </a:t>
            </a:r>
            <a:r>
              <a:rPr lang="en-GB" dirty="0" err="1"/>
              <a:t>četné</a:t>
            </a:r>
            <a:r>
              <a:rPr lang="en-GB" dirty="0"/>
              <a:t> </a:t>
            </a:r>
            <a:r>
              <a:rPr lang="en-GB" dirty="0" err="1"/>
              <a:t>jaderné</a:t>
            </a:r>
            <a:r>
              <a:rPr lang="en-GB" dirty="0"/>
              <a:t> </a:t>
            </a:r>
            <a:r>
              <a:rPr lang="en-GB" dirty="0" err="1"/>
              <a:t>tečky</a:t>
            </a:r>
            <a:r>
              <a:rPr lang="en-GB" dirty="0"/>
              <a:t> (sp100) a </a:t>
            </a:r>
            <a:r>
              <a:rPr lang="en-GB" dirty="0" err="1"/>
              <a:t>póry</a:t>
            </a:r>
            <a:r>
              <a:rPr lang="en-GB" dirty="0"/>
              <a:t> v </a:t>
            </a:r>
            <a:r>
              <a:rPr lang="en-GB" dirty="0" err="1"/>
              <a:t>jederné</a:t>
            </a:r>
            <a:r>
              <a:rPr lang="en-GB" dirty="0"/>
              <a:t> </a:t>
            </a:r>
            <a:r>
              <a:rPr lang="en-GB" dirty="0" err="1"/>
              <a:t>membráně</a:t>
            </a:r>
            <a:r>
              <a:rPr lang="en-GB" dirty="0"/>
              <a:t> (gp210)</a:t>
            </a:r>
            <a:endParaRPr lang="cs-CZ" dirty="0" smtClean="0"/>
          </a:p>
          <a:p>
            <a:r>
              <a:rPr lang="en-GB" dirty="0" err="1"/>
              <a:t>významné</a:t>
            </a:r>
            <a:r>
              <a:rPr lang="en-GB" dirty="0"/>
              <a:t> </a:t>
            </a:r>
            <a:r>
              <a:rPr lang="en-GB" dirty="0" err="1"/>
              <a:t>zejména</a:t>
            </a:r>
            <a:r>
              <a:rPr lang="en-GB" dirty="0"/>
              <a:t> u AMA </a:t>
            </a:r>
            <a:r>
              <a:rPr lang="en-GB" dirty="0" err="1"/>
              <a:t>negativních</a:t>
            </a:r>
            <a:r>
              <a:rPr lang="en-GB" dirty="0"/>
              <a:t> </a:t>
            </a:r>
            <a:r>
              <a:rPr lang="en-GB" dirty="0" err="1"/>
              <a:t>pacientů</a:t>
            </a:r>
            <a:r>
              <a:rPr lang="en-GB" dirty="0"/>
              <a:t> a </a:t>
            </a:r>
            <a:r>
              <a:rPr lang="en-GB" dirty="0" err="1"/>
              <a:t>ukazuje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horší</a:t>
            </a:r>
            <a:r>
              <a:rPr lang="en-GB" dirty="0"/>
              <a:t> </a:t>
            </a:r>
            <a:r>
              <a:rPr lang="en-GB" dirty="0" err="1"/>
              <a:t>prognózu</a:t>
            </a:r>
            <a:r>
              <a:rPr lang="en-GB" dirty="0"/>
              <a:t> </a:t>
            </a:r>
            <a:r>
              <a:rPr lang="en-GB" dirty="0" err="1" smtClean="0"/>
              <a:t>onemocnění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72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81CF0ED3-6771-4134-8E90-7B326A264BA8}" type="slidenum">
              <a:rPr lang="en-CA" altLang="en-US"/>
              <a:pPr/>
              <a:t>186</a:t>
            </a:fld>
            <a:endParaRPr lang="en-CA" altLang="en-US"/>
          </a:p>
        </p:txBody>
      </p:sp>
      <p:pic>
        <p:nvPicPr>
          <p:cNvPr id="201730" name="Picture 2" descr="IMG_00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2881313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2" name="Picture 4" descr="IMG_00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989138"/>
            <a:ext cx="2924175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3" name="Picture 5" descr="IMG_00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989138"/>
            <a:ext cx="2878137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734" name="Text Box 6"/>
          <p:cNvSpPr txBox="1">
            <a:spLocks noChangeArrowheads="1"/>
          </p:cNvSpPr>
          <p:nvPr/>
        </p:nvSpPr>
        <p:spPr bwMode="auto">
          <a:xfrm>
            <a:off x="1331913" y="5157788"/>
            <a:ext cx="8143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2800"/>
              <a:t>játra</a:t>
            </a:r>
          </a:p>
        </p:txBody>
      </p:sp>
      <p:sp>
        <p:nvSpPr>
          <p:cNvPr id="201735" name="Text Box 7"/>
          <p:cNvSpPr txBox="1">
            <a:spLocks noChangeArrowheads="1"/>
          </p:cNvSpPr>
          <p:nvPr/>
        </p:nvSpPr>
        <p:spPr bwMode="auto">
          <a:xfrm>
            <a:off x="3851275" y="5157788"/>
            <a:ext cx="12874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2800"/>
              <a:t>žaludek</a:t>
            </a:r>
          </a:p>
        </p:txBody>
      </p:sp>
      <p:sp>
        <p:nvSpPr>
          <p:cNvPr id="201736" name="Rectangle 8"/>
          <p:cNvSpPr>
            <a:spLocks noChangeArrowheads="1"/>
          </p:cNvSpPr>
          <p:nvPr/>
        </p:nvSpPr>
        <p:spPr bwMode="auto">
          <a:xfrm>
            <a:off x="6877050" y="5157788"/>
            <a:ext cx="12287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2800"/>
              <a:t>ledvina</a:t>
            </a:r>
          </a:p>
        </p:txBody>
      </p:sp>
      <p:sp>
        <p:nvSpPr>
          <p:cNvPr id="201738" name="Text Box 10"/>
          <p:cNvSpPr txBox="1">
            <a:spLocks noChangeArrowheads="1"/>
          </p:cNvSpPr>
          <p:nvPr/>
        </p:nvSpPr>
        <p:spPr bwMode="auto">
          <a:xfrm>
            <a:off x="1187450" y="836613"/>
            <a:ext cx="1133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/>
              <a:t>AMA</a:t>
            </a:r>
          </a:p>
        </p:txBody>
      </p:sp>
      <p:sp>
        <p:nvSpPr>
          <p:cNvPr id="201739" name="Text Box 11"/>
          <p:cNvSpPr txBox="1">
            <a:spLocks noChangeArrowheads="1"/>
          </p:cNvSpPr>
          <p:nvPr/>
        </p:nvSpPr>
        <p:spPr bwMode="auto">
          <a:xfrm>
            <a:off x="5219700" y="4581525"/>
            <a:ext cx="11366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8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  <p:sp>
        <p:nvSpPr>
          <p:cNvPr id="201740" name="Line 12"/>
          <p:cNvSpPr>
            <a:spLocks noChangeShapeType="1"/>
          </p:cNvSpPr>
          <p:nvPr/>
        </p:nvSpPr>
        <p:spPr bwMode="auto">
          <a:xfrm>
            <a:off x="323850" y="4868863"/>
            <a:ext cx="2879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1742" name="Line 14"/>
          <p:cNvSpPr>
            <a:spLocks noChangeShapeType="1"/>
          </p:cNvSpPr>
          <p:nvPr/>
        </p:nvSpPr>
        <p:spPr bwMode="auto">
          <a:xfrm>
            <a:off x="3203575" y="1989138"/>
            <a:ext cx="568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30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Progresivní</a:t>
            </a:r>
            <a:r>
              <a:rPr lang="en-GB" dirty="0"/>
              <a:t> </a:t>
            </a:r>
            <a:r>
              <a:rPr lang="en-GB" dirty="0" err="1"/>
              <a:t>sklerotizující</a:t>
            </a:r>
            <a:r>
              <a:rPr lang="en-GB" dirty="0"/>
              <a:t> </a:t>
            </a:r>
            <a:r>
              <a:rPr lang="en-GB" dirty="0" err="1" smtClean="0"/>
              <a:t>cholangitida</a:t>
            </a:r>
            <a:r>
              <a:rPr lang="cs-CZ" dirty="0" smtClean="0"/>
              <a:t> (PSC)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chronický</a:t>
            </a:r>
            <a:r>
              <a:rPr lang="en-GB" dirty="0"/>
              <a:t> </a:t>
            </a:r>
            <a:r>
              <a:rPr lang="en-GB" dirty="0" err="1"/>
              <a:t>progresivní</a:t>
            </a:r>
            <a:r>
              <a:rPr lang="en-GB" dirty="0"/>
              <a:t> </a:t>
            </a:r>
            <a:r>
              <a:rPr lang="en-GB" dirty="0" err="1"/>
              <a:t>zánět</a:t>
            </a:r>
            <a:r>
              <a:rPr lang="en-GB" dirty="0"/>
              <a:t> </a:t>
            </a:r>
            <a:r>
              <a:rPr lang="en-GB" dirty="0" err="1"/>
              <a:t>žlučovodů</a:t>
            </a:r>
            <a:r>
              <a:rPr lang="en-GB" dirty="0"/>
              <a:t> s </a:t>
            </a:r>
            <a:r>
              <a:rPr lang="en-GB" dirty="0" err="1"/>
              <a:t>fibrózou</a:t>
            </a:r>
            <a:r>
              <a:rPr lang="en-GB" dirty="0"/>
              <a:t> a </a:t>
            </a:r>
            <a:r>
              <a:rPr lang="en-GB" dirty="0" err="1"/>
              <a:t>zúžením</a:t>
            </a:r>
            <a:r>
              <a:rPr lang="en-GB" dirty="0"/>
              <a:t> </a:t>
            </a:r>
            <a:r>
              <a:rPr lang="en-GB" dirty="0" err="1"/>
              <a:t>vývodných</a:t>
            </a:r>
            <a:r>
              <a:rPr lang="en-GB" dirty="0"/>
              <a:t> </a:t>
            </a:r>
            <a:r>
              <a:rPr lang="en-GB" dirty="0" err="1"/>
              <a:t>žlučových</a:t>
            </a:r>
            <a:r>
              <a:rPr lang="en-GB" dirty="0"/>
              <a:t> </a:t>
            </a:r>
            <a:r>
              <a:rPr lang="en-GB" dirty="0" err="1" smtClean="0"/>
              <a:t>cest</a:t>
            </a:r>
            <a:endParaRPr lang="cs-CZ" dirty="0" smtClean="0"/>
          </a:p>
          <a:p>
            <a:r>
              <a:rPr lang="en-GB" dirty="0" smtClean="0"/>
              <a:t>V</a:t>
            </a:r>
            <a:r>
              <a:rPr lang="cs-CZ" dirty="0" err="1" smtClean="0"/>
              <a:t>ýskyt</a:t>
            </a:r>
            <a:r>
              <a:rPr lang="cs-CZ" dirty="0" smtClean="0"/>
              <a:t>-</a:t>
            </a:r>
            <a:r>
              <a:rPr lang="en-GB" dirty="0" smtClean="0"/>
              <a:t> </a:t>
            </a:r>
            <a:r>
              <a:rPr lang="en-GB" dirty="0" err="1"/>
              <a:t>nejčastěji</a:t>
            </a:r>
            <a:r>
              <a:rPr lang="en-GB" dirty="0"/>
              <a:t> u </a:t>
            </a:r>
            <a:r>
              <a:rPr lang="en-GB" dirty="0" err="1"/>
              <a:t>mužů</a:t>
            </a:r>
            <a:r>
              <a:rPr lang="en-GB" dirty="0"/>
              <a:t> pod 45. </a:t>
            </a:r>
            <a:r>
              <a:rPr lang="en-GB" dirty="0" err="1"/>
              <a:t>rokem</a:t>
            </a:r>
            <a:r>
              <a:rPr lang="en-GB" dirty="0"/>
              <a:t> </a:t>
            </a:r>
            <a:r>
              <a:rPr lang="en-GB" dirty="0" err="1" smtClean="0"/>
              <a:t>věku</a:t>
            </a:r>
            <a:endParaRPr lang="cs-CZ" dirty="0" smtClean="0"/>
          </a:p>
          <a:p>
            <a:r>
              <a:rPr lang="cs-CZ" dirty="0" smtClean="0"/>
              <a:t>Atypická p-ANCA</a:t>
            </a:r>
          </a:p>
          <a:p>
            <a:r>
              <a:rPr lang="cs-CZ" dirty="0" smtClean="0"/>
              <a:t>Souvislost s </a:t>
            </a:r>
            <a:r>
              <a:rPr lang="en-GB" dirty="0" err="1" smtClean="0"/>
              <a:t>nespecifickými</a:t>
            </a:r>
            <a:r>
              <a:rPr lang="en-GB" dirty="0" smtClean="0"/>
              <a:t> </a:t>
            </a:r>
            <a:r>
              <a:rPr lang="en-GB" dirty="0" err="1"/>
              <a:t>střevními</a:t>
            </a:r>
            <a:r>
              <a:rPr lang="en-GB" dirty="0"/>
              <a:t> </a:t>
            </a:r>
            <a:r>
              <a:rPr lang="en-GB" dirty="0" err="1"/>
              <a:t>záněty</a:t>
            </a:r>
            <a:r>
              <a:rPr lang="en-GB" dirty="0"/>
              <a:t> (</a:t>
            </a:r>
            <a:r>
              <a:rPr lang="en-GB" dirty="0" err="1"/>
              <a:t>Crohnova</a:t>
            </a:r>
            <a:r>
              <a:rPr lang="en-GB" dirty="0"/>
              <a:t> </a:t>
            </a:r>
            <a:r>
              <a:rPr lang="en-GB" dirty="0" err="1"/>
              <a:t>choroba</a:t>
            </a:r>
            <a:r>
              <a:rPr lang="en-GB" dirty="0"/>
              <a:t>, </a:t>
            </a:r>
            <a:r>
              <a:rPr lang="en-GB" dirty="0" err="1"/>
              <a:t>ulcerózní</a:t>
            </a:r>
            <a:r>
              <a:rPr lang="en-GB" dirty="0"/>
              <a:t> </a:t>
            </a:r>
            <a:r>
              <a:rPr lang="en-GB" dirty="0" err="1"/>
              <a:t>kolitida</a:t>
            </a:r>
            <a:r>
              <a:rPr lang="en-GB" dirty="0"/>
              <a:t>), </a:t>
            </a:r>
            <a:r>
              <a:rPr lang="en-GB" dirty="0" err="1"/>
              <a:t>které</a:t>
            </a:r>
            <a:r>
              <a:rPr lang="en-GB" dirty="0"/>
              <a:t> se </a:t>
            </a:r>
            <a:r>
              <a:rPr lang="en-GB" dirty="0" err="1"/>
              <a:t>vyskytují</a:t>
            </a:r>
            <a:r>
              <a:rPr lang="en-GB" dirty="0"/>
              <a:t> u </a:t>
            </a:r>
            <a:r>
              <a:rPr lang="en-GB" dirty="0" err="1"/>
              <a:t>více</a:t>
            </a:r>
            <a:r>
              <a:rPr lang="en-GB" dirty="0"/>
              <a:t> </a:t>
            </a:r>
            <a:r>
              <a:rPr lang="en-GB" dirty="0" err="1"/>
              <a:t>než</a:t>
            </a:r>
            <a:r>
              <a:rPr lang="en-GB" dirty="0"/>
              <a:t> 50% </a:t>
            </a:r>
            <a:r>
              <a:rPr lang="en-GB" dirty="0" err="1"/>
              <a:t>pacientů</a:t>
            </a:r>
            <a:r>
              <a:rPr lang="en-GB" dirty="0"/>
              <a:t> s PSC. </a:t>
            </a:r>
          </a:p>
        </p:txBody>
      </p:sp>
    </p:spTree>
    <p:extLst>
      <p:ext uri="{BB962C8B-B14F-4D97-AF65-F5344CB8AC3E}">
        <p14:creationId xmlns:p14="http://schemas.microsoft.com/office/powerpoint/2010/main" val="94969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Autoprotilátky u autoimunitních onemocnění jater</a:t>
            </a:r>
            <a:endParaRPr lang="en-GB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6389908"/>
              </p:ext>
            </p:extLst>
          </p:nvPr>
        </p:nvGraphicFramePr>
        <p:xfrm>
          <a:off x="457200" y="1600200"/>
          <a:ext cx="82296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512"/>
                <a:gridCol w="864096"/>
                <a:gridCol w="699492"/>
                <a:gridCol w="1028700"/>
                <a:gridCol w="1028700"/>
                <a:gridCol w="1028700"/>
                <a:gridCol w="1028700"/>
                <a:gridCol w="1028700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Onemocnění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ANA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AMA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ASMA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Anti-LKM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Anti-SLA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Anti-LC1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ANCA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AIH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+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+</a:t>
                      </a:r>
                      <a:r>
                        <a:rPr lang="cs-CZ" dirty="0" smtClean="0"/>
                        <a:t>/-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+</a:t>
                      </a:r>
                      <a:r>
                        <a:rPr lang="cs-CZ" dirty="0" smtClean="0"/>
                        <a:t>/-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AIH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+</a:t>
                      </a:r>
                      <a:r>
                        <a:rPr lang="cs-CZ" dirty="0" smtClean="0"/>
                        <a:t>/-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AIH 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+</a:t>
                      </a:r>
                      <a:r>
                        <a:rPr lang="cs-CZ" dirty="0" smtClean="0"/>
                        <a:t>/-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+</a:t>
                      </a:r>
                      <a:r>
                        <a:rPr lang="cs-CZ" dirty="0" smtClean="0"/>
                        <a:t>/-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+</a:t>
                      </a:r>
                      <a:r>
                        <a:rPr lang="cs-CZ" dirty="0" smtClean="0"/>
                        <a:t>/-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PBC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PSC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+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611560" y="4509120"/>
            <a:ext cx="7704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ANA, AMA, ASMA, ANCA – imunofluorescenčně</a:t>
            </a:r>
          </a:p>
          <a:p>
            <a:r>
              <a:rPr lang="cs-CZ" dirty="0" smtClean="0"/>
              <a:t>Zbytek ELISA</a:t>
            </a:r>
          </a:p>
          <a:p>
            <a:r>
              <a:rPr lang="cs-CZ" dirty="0" smtClean="0"/>
              <a:t>SLA – </a:t>
            </a:r>
            <a:r>
              <a:rPr lang="cs-CZ" dirty="0" err="1" smtClean="0"/>
              <a:t>soluble</a:t>
            </a:r>
            <a:r>
              <a:rPr lang="cs-CZ" dirty="0" smtClean="0"/>
              <a:t> liver </a:t>
            </a:r>
            <a:r>
              <a:rPr lang="cs-CZ" dirty="0" err="1" smtClean="0"/>
              <a:t>Ag</a:t>
            </a:r>
            <a:r>
              <a:rPr lang="cs-CZ" dirty="0" smtClean="0"/>
              <a:t>, </a:t>
            </a:r>
          </a:p>
          <a:p>
            <a:r>
              <a:rPr lang="cs-CZ" dirty="0" smtClean="0"/>
              <a:t>LC1 liver </a:t>
            </a:r>
            <a:r>
              <a:rPr lang="cs-CZ" dirty="0" err="1" smtClean="0"/>
              <a:t>cytosolic</a:t>
            </a:r>
            <a:r>
              <a:rPr lang="cs-CZ" dirty="0" smtClean="0"/>
              <a:t> </a:t>
            </a:r>
            <a:r>
              <a:rPr lang="cs-CZ" dirty="0" err="1" smtClean="0"/>
              <a:t>Ag</a:t>
            </a:r>
            <a:r>
              <a:rPr lang="cs-CZ" dirty="0" smtClean="0"/>
              <a:t>-  p</a:t>
            </a:r>
            <a:r>
              <a:rPr lang="en-GB" dirty="0" err="1" smtClean="0"/>
              <a:t>rotilátky</a:t>
            </a:r>
            <a:r>
              <a:rPr lang="en-GB" dirty="0" smtClean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zaměřené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specifický</a:t>
            </a:r>
            <a:r>
              <a:rPr lang="en-GB" dirty="0"/>
              <a:t> </a:t>
            </a:r>
            <a:r>
              <a:rPr lang="en-GB" dirty="0" err="1"/>
              <a:t>jaterní</a:t>
            </a:r>
            <a:r>
              <a:rPr lang="en-GB" dirty="0"/>
              <a:t> </a:t>
            </a:r>
            <a:r>
              <a:rPr lang="en-GB" dirty="0" err="1"/>
              <a:t>enzym</a:t>
            </a:r>
            <a:r>
              <a:rPr lang="en-GB" dirty="0"/>
              <a:t> </a:t>
            </a:r>
            <a:r>
              <a:rPr lang="en-GB" dirty="0" err="1"/>
              <a:t>formiminotransferázu</a:t>
            </a:r>
            <a:r>
              <a:rPr lang="en-GB" dirty="0"/>
              <a:t> </a:t>
            </a:r>
            <a:r>
              <a:rPr lang="en-GB" dirty="0" err="1"/>
              <a:t>cyklodeaminázu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690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Protilátky</a:t>
            </a:r>
            <a:r>
              <a:rPr lang="en-GB" dirty="0" smtClean="0"/>
              <a:t> </a:t>
            </a:r>
            <a:r>
              <a:rPr lang="en-GB" dirty="0" err="1"/>
              <a:t>proti</a:t>
            </a:r>
            <a:r>
              <a:rPr lang="en-GB" dirty="0"/>
              <a:t> </a:t>
            </a:r>
            <a:r>
              <a:rPr lang="en-GB" dirty="0" err="1"/>
              <a:t>mitochondriím</a:t>
            </a:r>
            <a:r>
              <a:rPr lang="en-GB" dirty="0"/>
              <a:t> (</a:t>
            </a:r>
            <a:r>
              <a:rPr lang="en-GB" dirty="0" smtClean="0"/>
              <a:t>AMA</a:t>
            </a:r>
            <a:r>
              <a:rPr lang="cs-CZ" dirty="0" smtClean="0"/>
              <a:t>)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err="1" smtClean="0"/>
              <a:t>heterogenní</a:t>
            </a:r>
            <a:r>
              <a:rPr lang="en-GB" dirty="0" smtClean="0"/>
              <a:t> </a:t>
            </a:r>
            <a:r>
              <a:rPr lang="en-GB" dirty="0" err="1" smtClean="0"/>
              <a:t>skupin</a:t>
            </a:r>
            <a:r>
              <a:rPr lang="cs-CZ" dirty="0" smtClean="0"/>
              <a:t>a</a:t>
            </a:r>
            <a:r>
              <a:rPr lang="en-GB" dirty="0" smtClean="0"/>
              <a:t> </a:t>
            </a:r>
            <a:r>
              <a:rPr lang="en-GB" dirty="0" err="1"/>
              <a:t>autoprotilátek</a:t>
            </a:r>
            <a:r>
              <a:rPr lang="en-GB" dirty="0"/>
              <a:t> </a:t>
            </a:r>
            <a:r>
              <a:rPr lang="en-GB" dirty="0" err="1"/>
              <a:t>namířeným</a:t>
            </a:r>
            <a:r>
              <a:rPr lang="en-GB" dirty="0"/>
              <a:t> </a:t>
            </a:r>
            <a:r>
              <a:rPr lang="en-GB" dirty="0" err="1"/>
              <a:t>proti</a:t>
            </a:r>
            <a:r>
              <a:rPr lang="en-GB" dirty="0"/>
              <a:t> </a:t>
            </a:r>
            <a:r>
              <a:rPr lang="en-GB" dirty="0" err="1"/>
              <a:t>antigenům</a:t>
            </a:r>
            <a:r>
              <a:rPr lang="en-GB" dirty="0"/>
              <a:t> </a:t>
            </a:r>
            <a:r>
              <a:rPr lang="en-GB" dirty="0" err="1"/>
              <a:t>vnější</a:t>
            </a:r>
            <a:r>
              <a:rPr lang="en-GB" dirty="0"/>
              <a:t>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vnitřní</a:t>
            </a:r>
            <a:r>
              <a:rPr lang="en-GB" dirty="0"/>
              <a:t> </a:t>
            </a:r>
            <a:r>
              <a:rPr lang="en-GB" dirty="0" err="1"/>
              <a:t>mitochondriální</a:t>
            </a:r>
            <a:r>
              <a:rPr lang="en-GB" dirty="0"/>
              <a:t> </a:t>
            </a:r>
            <a:r>
              <a:rPr lang="en-GB" dirty="0" err="1"/>
              <a:t>membrány</a:t>
            </a:r>
            <a:r>
              <a:rPr lang="en-GB" dirty="0"/>
              <a:t>. </a:t>
            </a:r>
            <a:endParaRPr lang="cs-CZ" dirty="0" smtClean="0"/>
          </a:p>
          <a:p>
            <a:r>
              <a:rPr lang="en-GB" dirty="0" smtClean="0"/>
              <a:t>V </a:t>
            </a:r>
            <a:r>
              <a:rPr lang="en-GB" dirty="0" err="1"/>
              <a:t>současné</a:t>
            </a:r>
            <a:r>
              <a:rPr lang="en-GB" dirty="0"/>
              <a:t> </a:t>
            </a:r>
            <a:r>
              <a:rPr lang="en-GB" dirty="0" err="1"/>
              <a:t>době</a:t>
            </a:r>
            <a:r>
              <a:rPr lang="en-GB" dirty="0"/>
              <a:t> je </a:t>
            </a:r>
            <a:r>
              <a:rPr lang="en-GB" dirty="0" err="1"/>
              <a:t>popsáno</a:t>
            </a:r>
            <a:r>
              <a:rPr lang="en-GB" dirty="0"/>
              <a:t> </a:t>
            </a:r>
            <a:r>
              <a:rPr lang="en-GB" dirty="0" err="1"/>
              <a:t>devět</a:t>
            </a:r>
            <a:r>
              <a:rPr lang="en-GB" dirty="0"/>
              <a:t> </a:t>
            </a:r>
            <a:r>
              <a:rPr lang="en-GB" dirty="0" err="1"/>
              <a:t>tříd</a:t>
            </a:r>
            <a:r>
              <a:rPr lang="en-GB" dirty="0"/>
              <a:t> </a:t>
            </a:r>
            <a:r>
              <a:rPr lang="en-GB" dirty="0" err="1"/>
              <a:t>protilátek</a:t>
            </a:r>
            <a:r>
              <a:rPr lang="en-GB" dirty="0"/>
              <a:t> </a:t>
            </a:r>
            <a:r>
              <a:rPr lang="en-GB" dirty="0" err="1"/>
              <a:t>typu</a:t>
            </a:r>
            <a:r>
              <a:rPr lang="en-GB" dirty="0"/>
              <a:t> AMA (M1-M9</a:t>
            </a:r>
            <a:r>
              <a:rPr lang="en-GB" dirty="0" smtClean="0"/>
              <a:t>)</a:t>
            </a:r>
            <a:endParaRPr lang="cs-CZ" dirty="0" smtClean="0"/>
          </a:p>
          <a:p>
            <a:r>
              <a:rPr lang="cs-CZ" dirty="0" smtClean="0"/>
              <a:t>Nejčastější typ AMA2 – u </a:t>
            </a:r>
            <a:r>
              <a:rPr lang="en-GB" dirty="0"/>
              <a:t>85-90% </a:t>
            </a:r>
            <a:r>
              <a:rPr lang="en-GB" dirty="0" err="1"/>
              <a:t>pacientů</a:t>
            </a:r>
            <a:r>
              <a:rPr lang="en-GB" dirty="0"/>
              <a:t> </a:t>
            </a:r>
            <a:r>
              <a:rPr lang="cs-CZ" dirty="0" smtClean="0"/>
              <a:t>PBC</a:t>
            </a:r>
          </a:p>
          <a:p>
            <a:r>
              <a:rPr lang="en-GB" dirty="0" smtClean="0"/>
              <a:t> </a:t>
            </a:r>
            <a:r>
              <a:rPr lang="en-GB" dirty="0" err="1"/>
              <a:t>Výskyt</a:t>
            </a:r>
            <a:r>
              <a:rPr lang="en-GB" dirty="0"/>
              <a:t> </a:t>
            </a:r>
            <a:r>
              <a:rPr lang="en-GB" dirty="0" err="1"/>
              <a:t>jednotlivých</a:t>
            </a:r>
            <a:r>
              <a:rPr lang="en-GB" dirty="0"/>
              <a:t> </a:t>
            </a:r>
            <a:r>
              <a:rPr lang="en-GB" dirty="0" err="1"/>
              <a:t>protilátek</a:t>
            </a:r>
            <a:r>
              <a:rPr lang="en-GB" dirty="0"/>
              <a:t> je </a:t>
            </a:r>
            <a:r>
              <a:rPr lang="en-GB" dirty="0" err="1"/>
              <a:t>charakteristický</a:t>
            </a:r>
            <a:r>
              <a:rPr lang="en-GB" dirty="0"/>
              <a:t> pro </a:t>
            </a:r>
            <a:r>
              <a:rPr lang="en-GB" dirty="0" err="1"/>
              <a:t>určitý</a:t>
            </a:r>
            <a:r>
              <a:rPr lang="en-GB" dirty="0"/>
              <a:t> </a:t>
            </a:r>
            <a:r>
              <a:rPr lang="en-GB" dirty="0" err="1"/>
              <a:t>typ</a:t>
            </a:r>
            <a:r>
              <a:rPr lang="en-GB" dirty="0"/>
              <a:t> </a:t>
            </a:r>
            <a:r>
              <a:rPr lang="en-GB" dirty="0" err="1" smtClean="0"/>
              <a:t>onemocnění</a:t>
            </a:r>
            <a:endParaRPr lang="cs-CZ" dirty="0" smtClean="0"/>
          </a:p>
          <a:p>
            <a:r>
              <a:rPr lang="cs-CZ" dirty="0" err="1"/>
              <a:t>J</a:t>
            </a:r>
            <a:r>
              <a:rPr lang="en-GB" dirty="0" err="1" smtClean="0"/>
              <a:t>ejich</a:t>
            </a:r>
            <a:r>
              <a:rPr lang="en-GB" dirty="0" smtClean="0"/>
              <a:t> </a:t>
            </a:r>
            <a:r>
              <a:rPr lang="en-GB" dirty="0" err="1"/>
              <a:t>stanovení</a:t>
            </a:r>
            <a:r>
              <a:rPr lang="en-GB" dirty="0"/>
              <a:t> </a:t>
            </a:r>
            <a:r>
              <a:rPr lang="en-GB" dirty="0" err="1"/>
              <a:t>lze</a:t>
            </a:r>
            <a:r>
              <a:rPr lang="en-GB" dirty="0"/>
              <a:t> </a:t>
            </a:r>
            <a:r>
              <a:rPr lang="en-GB" dirty="0" err="1"/>
              <a:t>využít</a:t>
            </a:r>
            <a:r>
              <a:rPr lang="en-GB" dirty="0"/>
              <a:t> k </a:t>
            </a:r>
            <a:r>
              <a:rPr lang="en-GB" dirty="0" err="1"/>
              <a:t>diferenciální</a:t>
            </a:r>
            <a:r>
              <a:rPr lang="en-GB" dirty="0"/>
              <a:t> </a:t>
            </a:r>
            <a:r>
              <a:rPr lang="en-GB" dirty="0" err="1"/>
              <a:t>diagnostice</a:t>
            </a:r>
            <a:r>
              <a:rPr lang="en-GB" dirty="0"/>
              <a:t> </a:t>
            </a:r>
            <a:r>
              <a:rPr lang="en-GB" dirty="0" err="1"/>
              <a:t>různých</a:t>
            </a:r>
            <a:r>
              <a:rPr lang="en-GB" dirty="0"/>
              <a:t> </a:t>
            </a:r>
            <a:r>
              <a:rPr lang="en-GB" dirty="0" err="1"/>
              <a:t>hepatopatií</a:t>
            </a:r>
            <a:r>
              <a:rPr lang="en-GB" dirty="0"/>
              <a:t>. </a:t>
            </a:r>
            <a:endParaRPr lang="cs-CZ" dirty="0"/>
          </a:p>
          <a:p>
            <a:r>
              <a:rPr lang="en-GB" dirty="0" smtClean="0"/>
              <a:t>20-30</a:t>
            </a:r>
            <a:r>
              <a:rPr lang="en-GB" dirty="0"/>
              <a:t>% </a:t>
            </a:r>
            <a:r>
              <a:rPr lang="en-GB" dirty="0" err="1"/>
              <a:t>pacientů</a:t>
            </a:r>
            <a:r>
              <a:rPr lang="en-GB" dirty="0"/>
              <a:t> s </a:t>
            </a:r>
            <a:r>
              <a:rPr lang="en-GB" dirty="0" err="1"/>
              <a:t>chronickou</a:t>
            </a:r>
            <a:r>
              <a:rPr lang="en-GB" dirty="0"/>
              <a:t> </a:t>
            </a:r>
            <a:r>
              <a:rPr lang="en-GB" dirty="0" err="1"/>
              <a:t>aktivní</a:t>
            </a:r>
            <a:r>
              <a:rPr lang="en-GB" dirty="0"/>
              <a:t> </a:t>
            </a:r>
            <a:r>
              <a:rPr lang="en-GB" dirty="0" err="1"/>
              <a:t>hepatitidou</a:t>
            </a:r>
            <a:r>
              <a:rPr lang="en-GB" dirty="0"/>
              <a:t> (CAH) </a:t>
            </a:r>
            <a:endParaRPr lang="cs-CZ" dirty="0" smtClean="0"/>
          </a:p>
          <a:p>
            <a:r>
              <a:rPr lang="en-GB" dirty="0" smtClean="0"/>
              <a:t>25</a:t>
            </a:r>
            <a:r>
              <a:rPr lang="en-GB" dirty="0"/>
              <a:t>% </a:t>
            </a:r>
            <a:r>
              <a:rPr lang="en-GB" dirty="0" err="1"/>
              <a:t>pacientů</a:t>
            </a:r>
            <a:r>
              <a:rPr lang="en-GB" dirty="0"/>
              <a:t> s </a:t>
            </a:r>
            <a:r>
              <a:rPr lang="en-GB" dirty="0" err="1"/>
              <a:t>kryptogenní</a:t>
            </a:r>
            <a:r>
              <a:rPr lang="en-GB" dirty="0"/>
              <a:t> </a:t>
            </a:r>
            <a:r>
              <a:rPr lang="en-GB" dirty="0" err="1"/>
              <a:t>cirhózou</a:t>
            </a:r>
            <a:r>
              <a:rPr lang="en-GB" dirty="0"/>
              <a:t>. </a:t>
            </a:r>
            <a:endParaRPr lang="cs-CZ" dirty="0" smtClean="0"/>
          </a:p>
          <a:p>
            <a:r>
              <a:rPr lang="en-GB" dirty="0" err="1" smtClean="0"/>
              <a:t>Mohou</a:t>
            </a:r>
            <a:r>
              <a:rPr lang="en-GB" dirty="0" smtClean="0"/>
              <a:t> </a:t>
            </a:r>
            <a:r>
              <a:rPr lang="en-GB" dirty="0"/>
              <a:t>se </a:t>
            </a:r>
            <a:r>
              <a:rPr lang="en-GB" dirty="0" err="1"/>
              <a:t>objevit</a:t>
            </a:r>
            <a:r>
              <a:rPr lang="en-GB" dirty="0"/>
              <a:t> </a:t>
            </a:r>
            <a:r>
              <a:rPr lang="en-GB" dirty="0" err="1"/>
              <a:t>rovněž</a:t>
            </a:r>
            <a:r>
              <a:rPr lang="en-GB" dirty="0"/>
              <a:t> u </a:t>
            </a:r>
            <a:r>
              <a:rPr lang="en-GB" dirty="0" err="1"/>
              <a:t>systémových</a:t>
            </a:r>
            <a:r>
              <a:rPr lang="en-GB" dirty="0"/>
              <a:t> </a:t>
            </a:r>
            <a:r>
              <a:rPr lang="en-GB" dirty="0" err="1"/>
              <a:t>onemocnění</a:t>
            </a:r>
            <a:r>
              <a:rPr lang="en-GB" dirty="0"/>
              <a:t> </a:t>
            </a:r>
            <a:r>
              <a:rPr lang="en-GB" dirty="0" err="1"/>
              <a:t>pojiva</a:t>
            </a:r>
            <a:r>
              <a:rPr lang="en-GB" dirty="0"/>
              <a:t>, </a:t>
            </a:r>
            <a:r>
              <a:rPr lang="en-GB" dirty="0" err="1"/>
              <a:t>syfilis</a:t>
            </a:r>
            <a:r>
              <a:rPr lang="en-GB" dirty="0"/>
              <a:t>, </a:t>
            </a:r>
            <a:r>
              <a:rPr lang="en-GB" dirty="0" err="1"/>
              <a:t>myokarditidy</a:t>
            </a:r>
            <a:r>
              <a:rPr lang="en-GB" dirty="0"/>
              <a:t>, </a:t>
            </a:r>
            <a:r>
              <a:rPr lang="en-GB" dirty="0" err="1"/>
              <a:t>polékového</a:t>
            </a:r>
            <a:r>
              <a:rPr lang="en-GB" dirty="0"/>
              <a:t> </a:t>
            </a:r>
            <a:r>
              <a:rPr lang="en-GB" dirty="0" err="1"/>
              <a:t>lupusu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108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en-US" dirty="0" smtClean="0"/>
              <a:t>Přecitlivělost </a:t>
            </a:r>
            <a:r>
              <a:rPr lang="cs-CZ" altLang="en-US" dirty="0" smtClean="0"/>
              <a:t>(hypersenzitivita)</a:t>
            </a:r>
            <a:endParaRPr lang="en-US" altLang="en-US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685925"/>
            <a:ext cx="7540625" cy="4181475"/>
          </a:xfrm>
        </p:spPr>
        <p:txBody>
          <a:bodyPr/>
          <a:lstStyle/>
          <a:p>
            <a:pPr eaLnBrk="1" hangingPunct="1"/>
            <a:r>
              <a:rPr lang="cs-CZ" altLang="en-US" smtClean="0"/>
              <a:t>Objektivně  reprodukovatelné příznaky nebo projevy  vyvolané expozicí definovanými podněty  v dávce, která je u normálních jedinců tolerována.</a:t>
            </a:r>
          </a:p>
          <a:p>
            <a:pPr eaLnBrk="1" hangingPunct="1"/>
            <a:r>
              <a:rPr lang="cs-CZ" altLang="en-US" smtClean="0"/>
              <a:t>Pokud je navozena specifickými alergickými mechanismy, mluvíme o </a:t>
            </a:r>
            <a:r>
              <a:rPr lang="cs-CZ" altLang="en-US" u="sng" smtClean="0"/>
              <a:t>alergii.</a:t>
            </a:r>
            <a:endParaRPr lang="en-US" altLang="en-US" u="sng" smtClean="0"/>
          </a:p>
        </p:txBody>
      </p:sp>
    </p:spTree>
    <p:extLst>
      <p:ext uri="{BB962C8B-B14F-4D97-AF65-F5344CB8AC3E}">
        <p14:creationId xmlns:p14="http://schemas.microsoft.com/office/powerpoint/2010/main" val="45263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ASMA - protilátky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Proti hladkému svalu</a:t>
            </a:r>
          </a:p>
          <a:p>
            <a:r>
              <a:rPr lang="cs-CZ" dirty="0" smtClean="0"/>
              <a:t>Reagují s antigeny </a:t>
            </a:r>
            <a:r>
              <a:rPr lang="en-GB" dirty="0" err="1"/>
              <a:t>cytoskeletu</a:t>
            </a:r>
            <a:r>
              <a:rPr lang="en-GB" dirty="0"/>
              <a:t>, </a:t>
            </a:r>
            <a:r>
              <a:rPr lang="en-GB" dirty="0" err="1"/>
              <a:t>zejména</a:t>
            </a:r>
            <a:r>
              <a:rPr lang="en-GB" dirty="0"/>
              <a:t> s </a:t>
            </a:r>
            <a:r>
              <a:rPr lang="en-GB" dirty="0" err="1"/>
              <a:t>aktinem</a:t>
            </a:r>
            <a:r>
              <a:rPr lang="en-GB" dirty="0"/>
              <a:t>, </a:t>
            </a:r>
            <a:r>
              <a:rPr lang="en-GB" dirty="0" err="1"/>
              <a:t>vimentinem</a:t>
            </a:r>
            <a:r>
              <a:rPr lang="en-GB" dirty="0"/>
              <a:t>, </a:t>
            </a:r>
            <a:r>
              <a:rPr lang="en-GB" dirty="0" err="1"/>
              <a:t>desminem</a:t>
            </a:r>
            <a:r>
              <a:rPr lang="en-GB" dirty="0"/>
              <a:t>, </a:t>
            </a:r>
            <a:r>
              <a:rPr lang="en-GB" dirty="0" err="1"/>
              <a:t>tropomyosinem</a:t>
            </a:r>
            <a:r>
              <a:rPr lang="en-GB" dirty="0"/>
              <a:t>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 smtClean="0"/>
              <a:t>tubulinem</a:t>
            </a:r>
            <a:endParaRPr lang="cs-CZ" dirty="0"/>
          </a:p>
          <a:p>
            <a:r>
              <a:rPr lang="en-GB" dirty="0"/>
              <a:t>F-</a:t>
            </a:r>
            <a:r>
              <a:rPr lang="en-GB" dirty="0" err="1"/>
              <a:t>aktin</a:t>
            </a:r>
            <a:r>
              <a:rPr lang="en-GB" dirty="0"/>
              <a:t> (</a:t>
            </a:r>
            <a:r>
              <a:rPr lang="en-GB" dirty="0" err="1"/>
              <a:t>polymerizovaná</a:t>
            </a:r>
            <a:r>
              <a:rPr lang="en-GB" dirty="0"/>
              <a:t> forma </a:t>
            </a:r>
            <a:r>
              <a:rPr lang="en-GB" dirty="0" smtClean="0"/>
              <a:t>G</a:t>
            </a:r>
            <a:r>
              <a:rPr lang="cs-CZ" dirty="0" smtClean="0"/>
              <a:t>-</a:t>
            </a:r>
            <a:r>
              <a:rPr lang="en-GB" dirty="0" err="1" smtClean="0"/>
              <a:t>aktinu</a:t>
            </a:r>
            <a:r>
              <a:rPr lang="en-GB" dirty="0"/>
              <a:t>) je </a:t>
            </a:r>
            <a:r>
              <a:rPr lang="en-GB" dirty="0" err="1"/>
              <a:t>cílový</a:t>
            </a:r>
            <a:r>
              <a:rPr lang="en-GB" dirty="0"/>
              <a:t> antigen </a:t>
            </a:r>
            <a:r>
              <a:rPr lang="en-GB" dirty="0" err="1"/>
              <a:t>asociovaný</a:t>
            </a:r>
            <a:r>
              <a:rPr lang="en-GB" dirty="0"/>
              <a:t> s </a:t>
            </a:r>
            <a:r>
              <a:rPr lang="en-GB" dirty="0" err="1"/>
              <a:t>autoimunitní</a:t>
            </a:r>
            <a:r>
              <a:rPr lang="en-GB" dirty="0"/>
              <a:t> </a:t>
            </a:r>
            <a:r>
              <a:rPr lang="en-GB" dirty="0" err="1"/>
              <a:t>hepatitidou</a:t>
            </a:r>
            <a:r>
              <a:rPr lang="en-GB" dirty="0"/>
              <a:t>. G-</a:t>
            </a:r>
            <a:r>
              <a:rPr lang="en-GB" dirty="0" err="1"/>
              <a:t>aktin</a:t>
            </a:r>
            <a:r>
              <a:rPr lang="en-GB" dirty="0"/>
              <a:t> </a:t>
            </a:r>
            <a:r>
              <a:rPr lang="en-GB" dirty="0" err="1"/>
              <a:t>bývá</a:t>
            </a:r>
            <a:r>
              <a:rPr lang="en-GB" dirty="0"/>
              <a:t> </a:t>
            </a:r>
            <a:r>
              <a:rPr lang="en-GB" dirty="0" err="1"/>
              <a:t>asociován</a:t>
            </a:r>
            <a:r>
              <a:rPr lang="en-GB" dirty="0"/>
              <a:t> s </a:t>
            </a:r>
            <a:r>
              <a:rPr lang="en-GB" dirty="0" err="1"/>
              <a:t>alkoholovou</a:t>
            </a:r>
            <a:r>
              <a:rPr lang="en-GB" dirty="0"/>
              <a:t> </a:t>
            </a:r>
            <a:r>
              <a:rPr lang="en-GB" dirty="0" err="1"/>
              <a:t>cirhózou</a:t>
            </a:r>
            <a:r>
              <a:rPr lang="en-GB" dirty="0" smtClean="0"/>
              <a:t>.</a:t>
            </a:r>
            <a:endParaRPr lang="cs-CZ" dirty="0" smtClean="0"/>
          </a:p>
          <a:p>
            <a:r>
              <a:rPr lang="en-GB" dirty="0" smtClean="0"/>
              <a:t> </a:t>
            </a:r>
            <a:r>
              <a:rPr lang="en-GB" dirty="0"/>
              <a:t>ASMA </a:t>
            </a:r>
            <a:r>
              <a:rPr lang="cs-CZ" dirty="0" smtClean="0"/>
              <a:t>– IF </a:t>
            </a:r>
            <a:r>
              <a:rPr lang="en-GB" dirty="0" smtClean="0"/>
              <a:t>se </a:t>
            </a:r>
            <a:r>
              <a:rPr lang="en-GB" dirty="0" err="1"/>
              <a:t>nachází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u </a:t>
            </a:r>
            <a:r>
              <a:rPr lang="en-GB" dirty="0" err="1"/>
              <a:t>systémových</a:t>
            </a:r>
            <a:r>
              <a:rPr lang="en-GB" dirty="0"/>
              <a:t> </a:t>
            </a:r>
            <a:r>
              <a:rPr lang="en-GB" dirty="0" err="1"/>
              <a:t>imunopatologických</a:t>
            </a:r>
            <a:r>
              <a:rPr lang="en-GB" dirty="0"/>
              <a:t> </a:t>
            </a:r>
            <a:r>
              <a:rPr lang="en-GB" dirty="0" err="1"/>
              <a:t>onemocnění</a:t>
            </a:r>
            <a:r>
              <a:rPr lang="en-GB" dirty="0"/>
              <a:t>, </a:t>
            </a:r>
            <a:r>
              <a:rPr lang="en-GB" dirty="0" err="1"/>
              <a:t>infekčních</a:t>
            </a:r>
            <a:r>
              <a:rPr lang="en-GB" dirty="0"/>
              <a:t> </a:t>
            </a:r>
            <a:r>
              <a:rPr lang="en-GB" dirty="0" err="1"/>
              <a:t>nemocí</a:t>
            </a:r>
            <a:r>
              <a:rPr lang="en-GB" dirty="0"/>
              <a:t>, </a:t>
            </a:r>
            <a:r>
              <a:rPr lang="en-GB" dirty="0" err="1"/>
              <a:t>zánětlivých</a:t>
            </a:r>
            <a:r>
              <a:rPr lang="en-GB" dirty="0"/>
              <a:t> </a:t>
            </a:r>
            <a:r>
              <a:rPr lang="en-GB" dirty="0" err="1"/>
              <a:t>střevních</a:t>
            </a:r>
            <a:r>
              <a:rPr lang="en-GB" dirty="0"/>
              <a:t> </a:t>
            </a:r>
            <a:r>
              <a:rPr lang="en-GB" dirty="0" err="1"/>
              <a:t>onemocnění</a:t>
            </a:r>
            <a:r>
              <a:rPr lang="en-GB" dirty="0"/>
              <a:t>, </a:t>
            </a:r>
            <a:r>
              <a:rPr lang="en-GB" dirty="0" err="1"/>
              <a:t>myokarditidy</a:t>
            </a:r>
            <a:r>
              <a:rPr lang="en-GB" dirty="0"/>
              <a:t>, </a:t>
            </a:r>
            <a:r>
              <a:rPr lang="en-GB" dirty="0" err="1"/>
              <a:t>primární</a:t>
            </a:r>
            <a:r>
              <a:rPr lang="en-GB" dirty="0"/>
              <a:t> </a:t>
            </a:r>
            <a:r>
              <a:rPr lang="en-GB" dirty="0" err="1"/>
              <a:t>biliární</a:t>
            </a:r>
            <a:r>
              <a:rPr lang="en-GB" dirty="0"/>
              <a:t> </a:t>
            </a:r>
            <a:r>
              <a:rPr lang="en-GB" dirty="0" err="1"/>
              <a:t>cirhózy</a:t>
            </a:r>
            <a:r>
              <a:rPr lang="en-GB" dirty="0"/>
              <a:t> a </a:t>
            </a:r>
            <a:r>
              <a:rPr lang="en-GB" dirty="0" err="1"/>
              <a:t>chronické</a:t>
            </a:r>
            <a:r>
              <a:rPr lang="en-GB" dirty="0"/>
              <a:t> </a:t>
            </a:r>
            <a:r>
              <a:rPr lang="en-GB" dirty="0" err="1"/>
              <a:t>aktivní</a:t>
            </a:r>
            <a:r>
              <a:rPr lang="en-GB" dirty="0"/>
              <a:t> </a:t>
            </a:r>
            <a:r>
              <a:rPr lang="en-GB" dirty="0" err="1"/>
              <a:t>hepatitidy</a:t>
            </a:r>
            <a:r>
              <a:rPr lang="en-GB" dirty="0"/>
              <a:t>. </a:t>
            </a:r>
            <a:endParaRPr lang="cs-CZ" dirty="0" smtClean="0"/>
          </a:p>
          <a:p>
            <a:r>
              <a:rPr lang="en-GB" dirty="0" err="1" smtClean="0"/>
              <a:t>Rovněž</a:t>
            </a:r>
            <a:r>
              <a:rPr lang="en-GB" dirty="0" smtClean="0"/>
              <a:t> </a:t>
            </a:r>
            <a:r>
              <a:rPr lang="en-GB" dirty="0" err="1"/>
              <a:t>malá</a:t>
            </a:r>
            <a:r>
              <a:rPr lang="en-GB" dirty="0"/>
              <a:t> </a:t>
            </a:r>
            <a:r>
              <a:rPr lang="en-GB" dirty="0" err="1"/>
              <a:t>část</a:t>
            </a:r>
            <a:r>
              <a:rPr lang="en-GB" dirty="0"/>
              <a:t> </a:t>
            </a:r>
            <a:r>
              <a:rPr lang="en-GB" dirty="0" err="1"/>
              <a:t>zdravé</a:t>
            </a:r>
            <a:r>
              <a:rPr lang="en-GB" dirty="0"/>
              <a:t> populace </a:t>
            </a:r>
            <a:r>
              <a:rPr lang="en-GB" dirty="0" err="1"/>
              <a:t>vykazuje</a:t>
            </a:r>
            <a:r>
              <a:rPr lang="en-GB" dirty="0"/>
              <a:t> </a:t>
            </a:r>
            <a:r>
              <a:rPr lang="en-GB" dirty="0" err="1"/>
              <a:t>přítomnost</a:t>
            </a:r>
            <a:r>
              <a:rPr lang="en-GB" dirty="0"/>
              <a:t> </a:t>
            </a:r>
            <a:r>
              <a:rPr lang="en-GB" dirty="0" smtClean="0"/>
              <a:t>ASMA</a:t>
            </a:r>
            <a:r>
              <a:rPr lang="cs-CZ" dirty="0" smtClean="0"/>
              <a:t> </a:t>
            </a:r>
            <a:r>
              <a:rPr lang="cs-CZ" dirty="0" err="1" smtClean="0"/>
              <a:t>pl</a:t>
            </a:r>
            <a:r>
              <a:rPr lang="cs-CZ" dirty="0" smtClean="0"/>
              <a:t>. (2%)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819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P</a:t>
            </a:r>
            <a:r>
              <a:rPr lang="en-GB" dirty="0" err="1" smtClean="0"/>
              <a:t>rotilátky</a:t>
            </a:r>
            <a:r>
              <a:rPr lang="en-GB" dirty="0" smtClean="0"/>
              <a:t> </a:t>
            </a:r>
            <a:r>
              <a:rPr lang="en-GB" dirty="0" err="1"/>
              <a:t>proti</a:t>
            </a:r>
            <a:r>
              <a:rPr lang="en-GB" dirty="0"/>
              <a:t> </a:t>
            </a:r>
            <a:r>
              <a:rPr lang="en-GB" dirty="0" err="1"/>
              <a:t>mikrozomálnímu</a:t>
            </a:r>
            <a:r>
              <a:rPr lang="en-GB" dirty="0"/>
              <a:t> </a:t>
            </a:r>
            <a:r>
              <a:rPr lang="en-GB" dirty="0" err="1" smtClean="0"/>
              <a:t>antigenu</a:t>
            </a:r>
            <a:r>
              <a:rPr lang="cs-CZ" dirty="0" smtClean="0"/>
              <a:t> (LKM)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LKM (liver-kidney microsomal antibodies) </a:t>
            </a:r>
            <a:r>
              <a:rPr lang="en-GB" dirty="0" err="1" smtClean="0"/>
              <a:t>jsou</a:t>
            </a:r>
            <a:r>
              <a:rPr lang="en-GB" dirty="0" smtClean="0"/>
              <a:t> </a:t>
            </a:r>
            <a:r>
              <a:rPr lang="en-GB" dirty="0" err="1" smtClean="0"/>
              <a:t>protilátky</a:t>
            </a:r>
            <a:r>
              <a:rPr lang="en-GB" dirty="0" smtClean="0"/>
              <a:t> </a:t>
            </a:r>
            <a:r>
              <a:rPr lang="en-GB" dirty="0" err="1" smtClean="0"/>
              <a:t>proti</a:t>
            </a:r>
            <a:r>
              <a:rPr lang="en-GB" dirty="0" smtClean="0"/>
              <a:t> </a:t>
            </a:r>
            <a:r>
              <a:rPr lang="en-GB" dirty="0" err="1" smtClean="0"/>
              <a:t>mikrozomálnímu</a:t>
            </a:r>
            <a:r>
              <a:rPr lang="en-GB" dirty="0" smtClean="0"/>
              <a:t> </a:t>
            </a:r>
            <a:r>
              <a:rPr lang="en-GB" dirty="0" err="1" smtClean="0"/>
              <a:t>antigenujater</a:t>
            </a:r>
            <a:r>
              <a:rPr lang="en-GB" dirty="0" smtClean="0"/>
              <a:t> a </a:t>
            </a:r>
            <a:r>
              <a:rPr lang="en-GB" dirty="0" err="1" smtClean="0"/>
              <a:t>ledvin</a:t>
            </a:r>
            <a:r>
              <a:rPr lang="en-GB" dirty="0" smtClean="0"/>
              <a:t>. </a:t>
            </a:r>
            <a:endParaRPr lang="cs-CZ" dirty="0" smtClean="0"/>
          </a:p>
          <a:p>
            <a:r>
              <a:rPr lang="cs-CZ" dirty="0" smtClean="0"/>
              <a:t>V</a:t>
            </a:r>
            <a:r>
              <a:rPr lang="en-GB" dirty="0" err="1" smtClean="0"/>
              <a:t>yskytují</a:t>
            </a:r>
            <a:r>
              <a:rPr lang="en-GB" dirty="0" smtClean="0"/>
              <a:t> </a:t>
            </a:r>
            <a:r>
              <a:rPr lang="cs-CZ" dirty="0" smtClean="0"/>
              <a:t>se </a:t>
            </a:r>
            <a:r>
              <a:rPr lang="en-GB" dirty="0" smtClean="0"/>
              <a:t>u </a:t>
            </a:r>
            <a:r>
              <a:rPr lang="en-GB" dirty="0" err="1" smtClean="0"/>
              <a:t>pacientů</a:t>
            </a:r>
            <a:r>
              <a:rPr lang="en-GB" dirty="0" smtClean="0"/>
              <a:t> s </a:t>
            </a:r>
            <a:r>
              <a:rPr lang="en-GB" dirty="0" err="1" smtClean="0"/>
              <a:t>různými</a:t>
            </a:r>
            <a:r>
              <a:rPr lang="en-GB" dirty="0" smtClean="0"/>
              <a:t> </a:t>
            </a:r>
            <a:r>
              <a:rPr lang="en-GB" dirty="0" err="1" smtClean="0"/>
              <a:t>typy</a:t>
            </a:r>
            <a:r>
              <a:rPr lang="en-GB" dirty="0" smtClean="0"/>
              <a:t> </a:t>
            </a:r>
            <a:r>
              <a:rPr lang="en-GB" dirty="0" err="1" smtClean="0"/>
              <a:t>autoimunitních</a:t>
            </a:r>
            <a:r>
              <a:rPr lang="en-GB" dirty="0" smtClean="0"/>
              <a:t> </a:t>
            </a:r>
            <a:r>
              <a:rPr lang="en-GB" dirty="0" err="1" smtClean="0"/>
              <a:t>hepatitid</a:t>
            </a:r>
            <a:r>
              <a:rPr lang="en-GB" dirty="0" smtClean="0"/>
              <a:t>. </a:t>
            </a:r>
            <a:endParaRPr lang="cs-CZ" dirty="0" smtClean="0"/>
          </a:p>
          <a:p>
            <a:r>
              <a:rPr lang="en-GB" dirty="0" err="1" smtClean="0"/>
              <a:t>Existují</a:t>
            </a:r>
            <a:r>
              <a:rPr lang="cs-CZ" dirty="0"/>
              <a:t> </a:t>
            </a:r>
            <a:r>
              <a:rPr lang="en-GB" dirty="0" err="1" smtClean="0"/>
              <a:t>tři</a:t>
            </a:r>
            <a:r>
              <a:rPr lang="en-GB" dirty="0" smtClean="0"/>
              <a:t> </a:t>
            </a:r>
            <a:r>
              <a:rPr lang="en-GB" dirty="0" err="1"/>
              <a:t>typy</a:t>
            </a:r>
            <a:r>
              <a:rPr lang="en-GB" dirty="0"/>
              <a:t> LKM </a:t>
            </a:r>
            <a:r>
              <a:rPr lang="en-GB" dirty="0" err="1"/>
              <a:t>protilátek</a:t>
            </a:r>
            <a:r>
              <a:rPr lang="en-GB" dirty="0"/>
              <a:t>, </a:t>
            </a:r>
            <a:r>
              <a:rPr lang="en-GB" dirty="0" err="1"/>
              <a:t>přičemž</a:t>
            </a:r>
            <a:r>
              <a:rPr lang="en-GB" dirty="0"/>
              <a:t> </a:t>
            </a:r>
            <a:r>
              <a:rPr lang="en-GB" dirty="0" err="1"/>
              <a:t>metoda</a:t>
            </a:r>
            <a:r>
              <a:rPr lang="en-GB" dirty="0"/>
              <a:t> IF </a:t>
            </a:r>
            <a:r>
              <a:rPr lang="en-GB" dirty="0" err="1"/>
              <a:t>neumožňuje</a:t>
            </a:r>
            <a:r>
              <a:rPr lang="en-GB" dirty="0"/>
              <a:t> </a:t>
            </a:r>
            <a:r>
              <a:rPr lang="en-GB" dirty="0" err="1"/>
              <a:t>jejich</a:t>
            </a:r>
            <a:r>
              <a:rPr lang="en-GB" dirty="0"/>
              <a:t> </a:t>
            </a:r>
            <a:r>
              <a:rPr lang="en-GB" dirty="0" err="1"/>
              <a:t>rozlišení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LKM-1: </a:t>
            </a:r>
            <a:r>
              <a:rPr lang="en-GB" dirty="0" err="1"/>
              <a:t>autoimunitní</a:t>
            </a:r>
            <a:r>
              <a:rPr lang="en-GB" dirty="0"/>
              <a:t> </a:t>
            </a:r>
            <a:r>
              <a:rPr lang="en-GB" dirty="0" err="1"/>
              <a:t>hepatitida</a:t>
            </a:r>
            <a:r>
              <a:rPr lang="en-GB" dirty="0"/>
              <a:t> </a:t>
            </a:r>
            <a:r>
              <a:rPr lang="en-GB" dirty="0" err="1"/>
              <a:t>typu</a:t>
            </a:r>
            <a:r>
              <a:rPr lang="en-GB" dirty="0"/>
              <a:t> II a </a:t>
            </a:r>
            <a:r>
              <a:rPr lang="en-GB" dirty="0" err="1"/>
              <a:t>virová</a:t>
            </a:r>
            <a:r>
              <a:rPr lang="en-GB" dirty="0"/>
              <a:t> </a:t>
            </a:r>
            <a:r>
              <a:rPr lang="en-GB" dirty="0" err="1"/>
              <a:t>hepatitida</a:t>
            </a:r>
            <a:r>
              <a:rPr lang="en-GB" dirty="0"/>
              <a:t> C, </a:t>
            </a:r>
            <a:r>
              <a:rPr lang="en-GB" dirty="0" err="1"/>
              <a:t>cílový</a:t>
            </a:r>
            <a:r>
              <a:rPr lang="en-GB" dirty="0"/>
              <a:t> antigen je </a:t>
            </a:r>
            <a:r>
              <a:rPr lang="en-GB" dirty="0" err="1" smtClean="0"/>
              <a:t>cytochrom</a:t>
            </a:r>
            <a:r>
              <a:rPr lang="cs-CZ" dirty="0" smtClean="0"/>
              <a:t> </a:t>
            </a:r>
            <a:r>
              <a:rPr lang="en-GB" dirty="0" err="1" smtClean="0"/>
              <a:t>monooxygenáza</a:t>
            </a:r>
            <a:r>
              <a:rPr lang="en-GB" dirty="0" smtClean="0"/>
              <a:t> </a:t>
            </a:r>
            <a:r>
              <a:rPr lang="en-GB" dirty="0"/>
              <a:t>CYP450-II-D6.</a:t>
            </a:r>
          </a:p>
          <a:p>
            <a:pPr lvl="1"/>
            <a:r>
              <a:rPr lang="en-GB" dirty="0"/>
              <a:t>LKM-2: </a:t>
            </a:r>
            <a:r>
              <a:rPr lang="en-GB" dirty="0" err="1"/>
              <a:t>protilátky</a:t>
            </a:r>
            <a:r>
              <a:rPr lang="en-GB" dirty="0"/>
              <a:t> se </a:t>
            </a:r>
            <a:r>
              <a:rPr lang="en-GB" dirty="0" err="1"/>
              <a:t>vyskytují</a:t>
            </a:r>
            <a:r>
              <a:rPr lang="en-GB" dirty="0"/>
              <a:t> u </a:t>
            </a:r>
            <a:r>
              <a:rPr lang="en-GB" dirty="0" err="1"/>
              <a:t>hepatitid</a:t>
            </a:r>
            <a:r>
              <a:rPr lang="en-GB" dirty="0"/>
              <a:t> </a:t>
            </a:r>
            <a:r>
              <a:rPr lang="en-GB" dirty="0" err="1"/>
              <a:t>indukovaných</a:t>
            </a:r>
            <a:r>
              <a:rPr lang="en-GB" dirty="0"/>
              <a:t> </a:t>
            </a:r>
            <a:r>
              <a:rPr lang="en-GB" dirty="0" err="1"/>
              <a:t>tienilovou</a:t>
            </a:r>
            <a:r>
              <a:rPr lang="en-GB" dirty="0"/>
              <a:t> </a:t>
            </a:r>
            <a:r>
              <a:rPr lang="en-GB" dirty="0" err="1"/>
              <a:t>kyselinou</a:t>
            </a:r>
            <a:r>
              <a:rPr lang="en-GB" dirty="0"/>
              <a:t>, </a:t>
            </a:r>
            <a:r>
              <a:rPr lang="en-GB" dirty="0" err="1"/>
              <a:t>cílovým</a:t>
            </a:r>
            <a:r>
              <a:rPr lang="en-GB" dirty="0"/>
              <a:t> </a:t>
            </a:r>
            <a:r>
              <a:rPr lang="en-GB" dirty="0" smtClean="0"/>
              <a:t>antigen</a:t>
            </a:r>
            <a:r>
              <a:rPr lang="cs-CZ" dirty="0" smtClean="0"/>
              <a:t> </a:t>
            </a:r>
            <a:r>
              <a:rPr lang="en-GB" dirty="0" smtClean="0"/>
              <a:t>je </a:t>
            </a:r>
            <a:r>
              <a:rPr lang="en-GB" dirty="0" err="1"/>
              <a:t>cytochrom</a:t>
            </a:r>
            <a:r>
              <a:rPr lang="en-GB" dirty="0"/>
              <a:t> CYP450-II-C9.</a:t>
            </a:r>
          </a:p>
          <a:p>
            <a:pPr lvl="1"/>
            <a:r>
              <a:rPr lang="en-GB" dirty="0"/>
              <a:t>LKM-3: </a:t>
            </a:r>
            <a:r>
              <a:rPr lang="en-GB" dirty="0" err="1"/>
              <a:t>protilátky</a:t>
            </a:r>
            <a:r>
              <a:rPr lang="en-GB" dirty="0"/>
              <a:t> </a:t>
            </a:r>
            <a:r>
              <a:rPr lang="en-GB" dirty="0" err="1"/>
              <a:t>asociované</a:t>
            </a:r>
            <a:r>
              <a:rPr lang="en-GB" dirty="0"/>
              <a:t> s </a:t>
            </a:r>
            <a:r>
              <a:rPr lang="en-GB" dirty="0" err="1"/>
              <a:t>chronickou</a:t>
            </a:r>
            <a:r>
              <a:rPr lang="en-GB" dirty="0"/>
              <a:t> </a:t>
            </a:r>
            <a:r>
              <a:rPr lang="en-GB" dirty="0" err="1"/>
              <a:t>hepatitidou</a:t>
            </a:r>
            <a:r>
              <a:rPr lang="en-GB" dirty="0"/>
              <a:t> </a:t>
            </a:r>
            <a:r>
              <a:rPr lang="en-GB" dirty="0" err="1"/>
              <a:t>typu</a:t>
            </a:r>
            <a:r>
              <a:rPr lang="en-GB" dirty="0"/>
              <a:t> D (13%), </a:t>
            </a:r>
            <a:r>
              <a:rPr lang="en-GB" dirty="0" err="1"/>
              <a:t>méně</a:t>
            </a:r>
            <a:r>
              <a:rPr lang="en-GB" dirty="0"/>
              <a:t> </a:t>
            </a:r>
            <a:r>
              <a:rPr lang="en-GB" dirty="0" err="1"/>
              <a:t>často</a:t>
            </a:r>
            <a:r>
              <a:rPr lang="en-GB" dirty="0"/>
              <a:t> </a:t>
            </a:r>
            <a:r>
              <a:rPr lang="en-GB" dirty="0" err="1" smtClean="0"/>
              <a:t>autoimunitní</a:t>
            </a:r>
            <a:r>
              <a:rPr lang="cs-CZ" dirty="0" smtClean="0"/>
              <a:t> </a:t>
            </a:r>
            <a:r>
              <a:rPr lang="en-GB" dirty="0" err="1" smtClean="0"/>
              <a:t>hepatitida</a:t>
            </a:r>
            <a:r>
              <a:rPr lang="en-GB" dirty="0" smtClean="0"/>
              <a:t> </a:t>
            </a:r>
            <a:r>
              <a:rPr lang="en-GB" dirty="0" err="1"/>
              <a:t>typu</a:t>
            </a:r>
            <a:r>
              <a:rPr lang="en-GB" dirty="0"/>
              <a:t> II, </a:t>
            </a:r>
            <a:r>
              <a:rPr lang="en-GB" dirty="0" err="1"/>
              <a:t>cílový</a:t>
            </a:r>
            <a:r>
              <a:rPr lang="en-GB" dirty="0"/>
              <a:t> antigen je UDP-1 </a:t>
            </a:r>
            <a:r>
              <a:rPr lang="en-GB" dirty="0" err="1"/>
              <a:t>glukuronosyl</a:t>
            </a:r>
            <a:r>
              <a:rPr lang="en-GB" dirty="0"/>
              <a:t> </a:t>
            </a:r>
            <a:r>
              <a:rPr lang="en-GB" dirty="0" err="1"/>
              <a:t>transferasa</a:t>
            </a:r>
            <a:r>
              <a:rPr lang="en-GB" dirty="0"/>
              <a:t>.</a:t>
            </a:r>
          </a:p>
          <a:p>
            <a:r>
              <a:rPr lang="en-GB" dirty="0"/>
              <a:t>LKM </a:t>
            </a:r>
            <a:r>
              <a:rPr lang="en-GB" dirty="0" err="1"/>
              <a:t>protilátky</a:t>
            </a:r>
            <a:r>
              <a:rPr lang="en-GB" dirty="0"/>
              <a:t> u </a:t>
            </a:r>
            <a:r>
              <a:rPr lang="en-GB" dirty="0" err="1"/>
              <a:t>virových</a:t>
            </a:r>
            <a:r>
              <a:rPr lang="en-GB" dirty="0"/>
              <a:t> </a:t>
            </a:r>
            <a:r>
              <a:rPr lang="en-GB" dirty="0" err="1"/>
              <a:t>hepatitid</a:t>
            </a:r>
            <a:r>
              <a:rPr lang="en-GB" dirty="0"/>
              <a:t> </a:t>
            </a:r>
            <a:r>
              <a:rPr lang="en-GB" dirty="0" err="1"/>
              <a:t>mají</a:t>
            </a:r>
            <a:r>
              <a:rPr lang="en-GB" dirty="0"/>
              <a:t> </a:t>
            </a:r>
            <a:r>
              <a:rPr lang="en-GB" dirty="0" err="1"/>
              <a:t>nižší</a:t>
            </a:r>
            <a:r>
              <a:rPr lang="en-GB" dirty="0"/>
              <a:t> </a:t>
            </a:r>
            <a:r>
              <a:rPr lang="en-GB" dirty="0" err="1"/>
              <a:t>titr</a:t>
            </a:r>
            <a:r>
              <a:rPr lang="en-GB" dirty="0"/>
              <a:t> </a:t>
            </a:r>
            <a:r>
              <a:rPr lang="en-GB" dirty="0" err="1"/>
              <a:t>než</a:t>
            </a:r>
            <a:r>
              <a:rPr lang="en-GB" dirty="0"/>
              <a:t> u </a:t>
            </a:r>
            <a:r>
              <a:rPr lang="en-GB" dirty="0" err="1"/>
              <a:t>hepatitid</a:t>
            </a:r>
            <a:r>
              <a:rPr lang="en-GB" dirty="0"/>
              <a:t> </a:t>
            </a:r>
            <a:r>
              <a:rPr lang="en-GB" dirty="0" err="1"/>
              <a:t>autoimunitních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578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Protilátky proti </a:t>
            </a:r>
            <a:r>
              <a:rPr lang="en-GB" dirty="0" err="1" smtClean="0"/>
              <a:t>rozpustn</a:t>
            </a:r>
            <a:r>
              <a:rPr lang="cs-CZ" dirty="0" err="1" smtClean="0"/>
              <a:t>ému</a:t>
            </a:r>
            <a:r>
              <a:rPr lang="en-GB" dirty="0" smtClean="0"/>
              <a:t> </a:t>
            </a:r>
            <a:r>
              <a:rPr lang="en-GB" dirty="0" err="1" smtClean="0"/>
              <a:t>jaterní</a:t>
            </a:r>
            <a:r>
              <a:rPr lang="cs-CZ" dirty="0" smtClean="0"/>
              <a:t>mu</a:t>
            </a:r>
            <a:r>
              <a:rPr lang="en-GB" dirty="0" smtClean="0"/>
              <a:t> </a:t>
            </a:r>
            <a:r>
              <a:rPr lang="en-GB" dirty="0"/>
              <a:t>/</a:t>
            </a:r>
            <a:r>
              <a:rPr lang="en-GB" dirty="0" err="1" smtClean="0"/>
              <a:t>jaterní-pankreatick</a:t>
            </a:r>
            <a:r>
              <a:rPr lang="cs-CZ" dirty="0" err="1" smtClean="0"/>
              <a:t>ému</a:t>
            </a:r>
            <a:r>
              <a:rPr lang="en-GB" dirty="0" smtClean="0"/>
              <a:t> antigen</a:t>
            </a:r>
            <a:r>
              <a:rPr lang="cs-CZ" dirty="0" smtClean="0"/>
              <a:t> (SLA)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Jedná</a:t>
            </a:r>
            <a:r>
              <a:rPr lang="en-GB" dirty="0"/>
              <a:t> se o protein (50 </a:t>
            </a:r>
            <a:r>
              <a:rPr lang="en-GB" dirty="0" err="1"/>
              <a:t>kDa</a:t>
            </a:r>
            <a:r>
              <a:rPr lang="en-GB" dirty="0"/>
              <a:t>) v </a:t>
            </a:r>
            <a:r>
              <a:rPr lang="en-GB" dirty="0" err="1"/>
              <a:t>cytosolu</a:t>
            </a:r>
            <a:r>
              <a:rPr lang="en-GB" dirty="0"/>
              <a:t> </a:t>
            </a:r>
            <a:r>
              <a:rPr lang="en-GB" dirty="0" err="1"/>
              <a:t>jaterních</a:t>
            </a:r>
            <a:r>
              <a:rPr lang="en-GB" dirty="0"/>
              <a:t> </a:t>
            </a:r>
            <a:r>
              <a:rPr lang="en-GB" dirty="0" err="1"/>
              <a:t>buněk</a:t>
            </a:r>
            <a:r>
              <a:rPr lang="en-GB" dirty="0"/>
              <a:t>, </a:t>
            </a:r>
            <a:r>
              <a:rPr lang="en-GB" dirty="0" err="1"/>
              <a:t>který</a:t>
            </a:r>
            <a:r>
              <a:rPr lang="en-GB" dirty="0"/>
              <a:t> je </a:t>
            </a:r>
            <a:r>
              <a:rPr lang="en-GB" dirty="0" err="1"/>
              <a:t>zahrnut</a:t>
            </a:r>
            <a:r>
              <a:rPr lang="en-GB" dirty="0"/>
              <a:t> do </a:t>
            </a:r>
            <a:r>
              <a:rPr lang="en-GB" dirty="0" err="1"/>
              <a:t>regulace</a:t>
            </a:r>
            <a:r>
              <a:rPr lang="en-GB" dirty="0"/>
              <a:t> </a:t>
            </a:r>
            <a:r>
              <a:rPr lang="en-GB" dirty="0" err="1" smtClean="0"/>
              <a:t>biosyntézy</a:t>
            </a:r>
            <a:r>
              <a:rPr lang="en-GB" dirty="0" smtClean="0"/>
              <a:t> </a:t>
            </a:r>
            <a:r>
              <a:rPr lang="en-GB" dirty="0" err="1"/>
              <a:t>proteinů</a:t>
            </a:r>
            <a:r>
              <a:rPr lang="en-GB" dirty="0" smtClean="0"/>
              <a:t>.</a:t>
            </a:r>
            <a:endParaRPr lang="cs-CZ" dirty="0" smtClean="0"/>
          </a:p>
          <a:p>
            <a:r>
              <a:rPr lang="en-GB" dirty="0"/>
              <a:t>Je </a:t>
            </a:r>
            <a:r>
              <a:rPr lang="en-GB" dirty="0" err="1"/>
              <a:t>nejpřesnější</a:t>
            </a:r>
            <a:r>
              <a:rPr lang="en-GB" dirty="0"/>
              <a:t> </a:t>
            </a:r>
            <a:r>
              <a:rPr lang="en-GB" dirty="0" err="1"/>
              <a:t>diagnostický</a:t>
            </a:r>
            <a:r>
              <a:rPr lang="en-GB" dirty="0"/>
              <a:t> marker pro AIH, </a:t>
            </a:r>
            <a:r>
              <a:rPr lang="en-GB" dirty="0" err="1"/>
              <a:t>přestože</a:t>
            </a:r>
            <a:r>
              <a:rPr lang="en-GB" dirty="0"/>
              <a:t> prevalence </a:t>
            </a:r>
            <a:r>
              <a:rPr lang="en-GB" dirty="0" err="1"/>
              <a:t>protilátek</a:t>
            </a:r>
            <a:r>
              <a:rPr lang="en-GB" dirty="0"/>
              <a:t> je </a:t>
            </a:r>
            <a:r>
              <a:rPr lang="en-GB" dirty="0" err="1"/>
              <a:t>jen</a:t>
            </a:r>
            <a:r>
              <a:rPr lang="en-GB" dirty="0"/>
              <a:t> 30%, </a:t>
            </a:r>
            <a:r>
              <a:rPr lang="en-GB" dirty="0" err="1"/>
              <a:t>predikční</a:t>
            </a:r>
            <a:r>
              <a:rPr lang="en-GB" dirty="0"/>
              <a:t> </a:t>
            </a:r>
            <a:r>
              <a:rPr lang="en-GB" dirty="0" err="1"/>
              <a:t>hodnota</a:t>
            </a:r>
            <a:r>
              <a:rPr lang="en-GB" dirty="0"/>
              <a:t> je 100%</a:t>
            </a:r>
          </a:p>
        </p:txBody>
      </p:sp>
    </p:spTree>
    <p:extLst>
      <p:ext uri="{BB962C8B-B14F-4D97-AF65-F5344CB8AC3E}">
        <p14:creationId xmlns:p14="http://schemas.microsoft.com/office/powerpoint/2010/main" val="314973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Protilátky proti cytosolovému jaternímu antigenu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Antigenem je </a:t>
            </a:r>
            <a:r>
              <a:rPr lang="en-GB" dirty="0" err="1" smtClean="0"/>
              <a:t>formiminotransferase-cyclodeaminase</a:t>
            </a:r>
            <a:endParaRPr lang="cs-CZ" dirty="0" smtClean="0"/>
          </a:p>
          <a:p>
            <a:r>
              <a:rPr lang="en-GB" dirty="0" err="1"/>
              <a:t>specifickými</a:t>
            </a:r>
            <a:r>
              <a:rPr lang="en-GB" dirty="0"/>
              <a:t> pro </a:t>
            </a:r>
            <a:r>
              <a:rPr lang="en-GB" dirty="0" err="1"/>
              <a:t>diagnostiku</a:t>
            </a:r>
            <a:r>
              <a:rPr lang="en-GB" dirty="0"/>
              <a:t> </a:t>
            </a:r>
            <a:r>
              <a:rPr lang="en-GB" dirty="0" smtClean="0"/>
              <a:t>AIH</a:t>
            </a:r>
            <a:endParaRPr lang="cs-CZ" dirty="0" smtClean="0"/>
          </a:p>
          <a:p>
            <a:r>
              <a:rPr lang="cs-CZ" dirty="0" smtClean="0"/>
              <a:t>ELISA</a:t>
            </a:r>
          </a:p>
          <a:p>
            <a:endParaRPr lang="cs-CZ" dirty="0"/>
          </a:p>
          <a:p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34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Nespecifické střevní záněty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Druhým nejčastějším chronickým onemocněním po revmatoidní artritidě</a:t>
            </a:r>
          </a:p>
          <a:p>
            <a:r>
              <a:rPr lang="cs-CZ" dirty="0"/>
              <a:t>Crohnova </a:t>
            </a:r>
            <a:r>
              <a:rPr lang="cs-CZ" dirty="0" smtClean="0"/>
              <a:t>choroba (CN) – postihuje celou trávící trubici </a:t>
            </a:r>
            <a:endParaRPr lang="cs-CZ" dirty="0"/>
          </a:p>
          <a:p>
            <a:r>
              <a:rPr lang="cs-CZ" dirty="0"/>
              <a:t>Ulcerózní </a:t>
            </a:r>
            <a:r>
              <a:rPr lang="cs-CZ" dirty="0" smtClean="0"/>
              <a:t>kolitida – zánětový proces je omezen na </a:t>
            </a:r>
            <a:r>
              <a:rPr lang="cs-CZ" dirty="0" err="1" smtClean="0"/>
              <a:t>sliniční</a:t>
            </a:r>
            <a:r>
              <a:rPr lang="cs-CZ" dirty="0" smtClean="0"/>
              <a:t> vrstvu, případně </a:t>
            </a:r>
            <a:r>
              <a:rPr lang="cs-CZ" dirty="0" err="1" smtClean="0"/>
              <a:t>submukózu</a:t>
            </a:r>
            <a:r>
              <a:rPr lang="cs-CZ" dirty="0" smtClean="0"/>
              <a:t> tlustého střeva a rekta</a:t>
            </a:r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157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Diagnoistika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b="1" dirty="0" err="1"/>
              <a:t>Vyšetření</a:t>
            </a:r>
            <a:r>
              <a:rPr lang="en-GB" b="1" dirty="0"/>
              <a:t> </a:t>
            </a:r>
            <a:r>
              <a:rPr lang="en-GB" b="1" dirty="0" err="1"/>
              <a:t>perinukleárních</a:t>
            </a:r>
            <a:r>
              <a:rPr lang="en-GB" b="1" dirty="0"/>
              <a:t> </a:t>
            </a:r>
            <a:r>
              <a:rPr lang="en-GB" b="1" dirty="0" err="1"/>
              <a:t>cytoplazmatických</a:t>
            </a:r>
            <a:r>
              <a:rPr lang="en-GB" b="1" dirty="0"/>
              <a:t> </a:t>
            </a:r>
            <a:r>
              <a:rPr lang="en-GB" b="1" dirty="0" err="1"/>
              <a:t>protilátek</a:t>
            </a:r>
            <a:r>
              <a:rPr lang="en-GB" b="1" dirty="0"/>
              <a:t> </a:t>
            </a:r>
            <a:r>
              <a:rPr lang="en-GB" dirty="0"/>
              <a:t>(</a:t>
            </a:r>
            <a:r>
              <a:rPr lang="en-GB" dirty="0" err="1" smtClean="0"/>
              <a:t>pANCA</a:t>
            </a:r>
            <a:r>
              <a:rPr lang="cs-CZ" dirty="0" smtClean="0"/>
              <a:t> - IF</a:t>
            </a:r>
            <a:r>
              <a:rPr lang="en-GB" dirty="0" smtClean="0"/>
              <a:t>)</a:t>
            </a:r>
            <a:r>
              <a:rPr lang="en-GB" dirty="0"/>
              <a:t> </a:t>
            </a:r>
            <a:r>
              <a:rPr lang="en-GB" b="1" dirty="0"/>
              <a:t>a </a:t>
            </a:r>
            <a:r>
              <a:rPr lang="en-GB" b="1" dirty="0" err="1"/>
              <a:t>protilátek</a:t>
            </a:r>
            <a:r>
              <a:rPr lang="en-GB" b="1" dirty="0"/>
              <a:t> </a:t>
            </a:r>
            <a:r>
              <a:rPr lang="en-GB" b="1" dirty="0" err="1" smtClean="0"/>
              <a:t>proti</a:t>
            </a:r>
            <a:r>
              <a:rPr lang="cs-CZ" b="1" dirty="0" smtClean="0"/>
              <a:t> </a:t>
            </a:r>
            <a:r>
              <a:rPr lang="en-GB" b="1" i="1" dirty="0" smtClean="0"/>
              <a:t>Saccharomyces </a:t>
            </a:r>
            <a:r>
              <a:rPr lang="en-GB" b="1" i="1" dirty="0"/>
              <a:t>cerevisiae</a:t>
            </a:r>
            <a:r>
              <a:rPr lang="en-GB" b="1" dirty="0"/>
              <a:t> </a:t>
            </a:r>
            <a:r>
              <a:rPr lang="en-GB" dirty="0"/>
              <a:t>(ASCA)</a:t>
            </a:r>
            <a:r>
              <a:rPr lang="en-GB" b="1" dirty="0"/>
              <a:t> </a:t>
            </a:r>
            <a:r>
              <a:rPr lang="en-GB" b="1" dirty="0" err="1"/>
              <a:t>má</a:t>
            </a:r>
            <a:r>
              <a:rPr lang="en-GB" b="1" dirty="0"/>
              <a:t> </a:t>
            </a:r>
            <a:r>
              <a:rPr lang="en-GB" b="1" dirty="0" err="1"/>
              <a:t>význam</a:t>
            </a:r>
            <a:r>
              <a:rPr lang="en-GB" b="1" dirty="0"/>
              <a:t> pro </a:t>
            </a:r>
            <a:r>
              <a:rPr lang="en-GB" b="1" dirty="0" err="1"/>
              <a:t>diferenciální</a:t>
            </a:r>
            <a:r>
              <a:rPr lang="en-GB" b="1" dirty="0"/>
              <a:t> </a:t>
            </a:r>
            <a:r>
              <a:rPr lang="en-GB" b="1" dirty="0" err="1"/>
              <a:t>diagnostiku</a:t>
            </a:r>
            <a:r>
              <a:rPr lang="en-GB" b="1" dirty="0"/>
              <a:t> </a:t>
            </a:r>
            <a:r>
              <a:rPr lang="cs-CZ" b="1" dirty="0"/>
              <a:t>n</a:t>
            </a:r>
            <a:r>
              <a:rPr lang="cs-CZ" b="1" dirty="0" smtClean="0"/>
              <a:t>especifických střevních zánětů</a:t>
            </a:r>
            <a:r>
              <a:rPr lang="en-GB" b="1" dirty="0" smtClean="0"/>
              <a:t>. </a:t>
            </a:r>
            <a:endParaRPr lang="cs-CZ" b="1" dirty="0" smtClean="0"/>
          </a:p>
          <a:p>
            <a:r>
              <a:rPr lang="en-GB" b="1" dirty="0" smtClean="0"/>
              <a:t>U</a:t>
            </a:r>
            <a:r>
              <a:rPr lang="cs-CZ" b="1" dirty="0" err="1" smtClean="0"/>
              <a:t>lecerózní</a:t>
            </a:r>
            <a:r>
              <a:rPr lang="cs-CZ" b="1" dirty="0" smtClean="0"/>
              <a:t> kolitida UC zvýšená pozitivita </a:t>
            </a:r>
            <a:r>
              <a:rPr lang="en-GB" b="1" dirty="0" err="1" smtClean="0"/>
              <a:t>pANCA</a:t>
            </a:r>
            <a:r>
              <a:rPr lang="en-GB" b="1" dirty="0" smtClean="0"/>
              <a:t> (</a:t>
            </a:r>
            <a:r>
              <a:rPr lang="en-GB" b="1" dirty="0"/>
              <a:t>70 %) </a:t>
            </a:r>
            <a:r>
              <a:rPr lang="en-GB" b="1" dirty="0" err="1"/>
              <a:t>než</a:t>
            </a:r>
            <a:r>
              <a:rPr lang="en-GB" b="1" dirty="0"/>
              <a:t> u CN (18 %). </a:t>
            </a:r>
            <a:endParaRPr lang="cs-CZ" b="1" dirty="0" smtClean="0"/>
          </a:p>
          <a:p>
            <a:r>
              <a:rPr lang="cs-CZ" b="1" dirty="0" smtClean="0"/>
              <a:t>Crohnova nemoc (</a:t>
            </a:r>
            <a:r>
              <a:rPr lang="en-GB" b="1" dirty="0" smtClean="0"/>
              <a:t>C</a:t>
            </a:r>
            <a:r>
              <a:rPr lang="cs-CZ" b="1" dirty="0" smtClean="0"/>
              <a:t>N)</a:t>
            </a:r>
            <a:r>
              <a:rPr lang="en-GB" b="1" dirty="0" smtClean="0"/>
              <a:t> </a:t>
            </a:r>
            <a:r>
              <a:rPr lang="cs-CZ" b="1" dirty="0"/>
              <a:t>zvýšená pozitivita </a:t>
            </a:r>
            <a:r>
              <a:rPr lang="en-GB" b="1" dirty="0" smtClean="0"/>
              <a:t> </a:t>
            </a:r>
            <a:r>
              <a:rPr lang="en-GB" b="1" dirty="0"/>
              <a:t>ASCA </a:t>
            </a:r>
            <a:r>
              <a:rPr lang="en-GB" b="1" dirty="0" err="1" smtClean="0"/>
              <a:t>protilát</a:t>
            </a:r>
            <a:r>
              <a:rPr lang="cs-CZ" b="1" dirty="0" smtClean="0"/>
              <a:t>e</a:t>
            </a:r>
            <a:r>
              <a:rPr lang="en-GB" b="1" dirty="0" smtClean="0"/>
              <a:t>k </a:t>
            </a:r>
            <a:r>
              <a:rPr lang="en-GB" b="1" dirty="0"/>
              <a:t>u 81 % </a:t>
            </a:r>
            <a:r>
              <a:rPr lang="en-GB" b="1" dirty="0" err="1"/>
              <a:t>nemocných</a:t>
            </a:r>
            <a:r>
              <a:rPr lang="en-GB" b="1" dirty="0"/>
              <a:t>, </a:t>
            </a:r>
            <a:r>
              <a:rPr lang="en-GB" b="1" dirty="0" err="1"/>
              <a:t>kdežto</a:t>
            </a:r>
            <a:r>
              <a:rPr lang="en-GB" b="1" dirty="0"/>
              <a:t> u </a:t>
            </a:r>
            <a:r>
              <a:rPr lang="en-GB" b="1" dirty="0" err="1"/>
              <a:t>nemocných</a:t>
            </a:r>
            <a:r>
              <a:rPr lang="en-GB" b="1" dirty="0"/>
              <a:t> s UC </a:t>
            </a:r>
            <a:r>
              <a:rPr lang="en-GB" b="1" dirty="0" err="1"/>
              <a:t>pouze</a:t>
            </a:r>
            <a:r>
              <a:rPr lang="en-GB" b="1" dirty="0"/>
              <a:t> u 22 %(9). </a:t>
            </a:r>
            <a:endParaRPr lang="cs-CZ" b="1" dirty="0" smtClean="0"/>
          </a:p>
          <a:p>
            <a:r>
              <a:rPr lang="en-GB" b="1" dirty="0" err="1" smtClean="0"/>
              <a:t>Význam</a:t>
            </a:r>
            <a:r>
              <a:rPr lang="en-GB" b="1" dirty="0" smtClean="0"/>
              <a:t> </a:t>
            </a:r>
            <a:r>
              <a:rPr lang="en-GB" b="1" dirty="0" err="1"/>
              <a:t>těchto</a:t>
            </a:r>
            <a:r>
              <a:rPr lang="en-GB" b="1" dirty="0"/>
              <a:t> </a:t>
            </a:r>
            <a:r>
              <a:rPr lang="en-GB" b="1" dirty="0" err="1"/>
              <a:t>protilátek</a:t>
            </a:r>
            <a:r>
              <a:rPr lang="en-GB" b="1" dirty="0"/>
              <a:t> v </a:t>
            </a:r>
            <a:r>
              <a:rPr lang="en-GB" b="1" dirty="0" err="1"/>
              <a:t>klasifikaci</a:t>
            </a:r>
            <a:r>
              <a:rPr lang="en-GB" b="1" dirty="0"/>
              <a:t> </a:t>
            </a:r>
            <a:r>
              <a:rPr lang="en-GB" b="1" dirty="0" err="1"/>
              <a:t>přechodné</a:t>
            </a:r>
            <a:r>
              <a:rPr lang="en-GB" b="1" dirty="0"/>
              <a:t> </a:t>
            </a:r>
            <a:r>
              <a:rPr lang="en-GB" b="1" dirty="0" err="1"/>
              <a:t>kolitidy</a:t>
            </a:r>
            <a:r>
              <a:rPr lang="en-GB" b="1" dirty="0"/>
              <a:t> </a:t>
            </a:r>
            <a:r>
              <a:rPr lang="en-GB" b="1" dirty="0" err="1"/>
              <a:t>nebyl</a:t>
            </a:r>
            <a:r>
              <a:rPr lang="en-GB" b="1" dirty="0"/>
              <a:t> </a:t>
            </a:r>
            <a:r>
              <a:rPr lang="en-GB" b="1" dirty="0" err="1"/>
              <a:t>potvrzen</a:t>
            </a:r>
            <a:r>
              <a:rPr lang="en-GB" b="1" dirty="0"/>
              <a:t>, </a:t>
            </a:r>
            <a:r>
              <a:rPr lang="en-GB" b="1" dirty="0" err="1"/>
              <a:t>stejně</a:t>
            </a:r>
            <a:r>
              <a:rPr lang="en-GB" b="1" dirty="0"/>
              <a:t> </a:t>
            </a:r>
            <a:r>
              <a:rPr lang="en-GB" b="1" dirty="0" err="1"/>
              <a:t>tak</a:t>
            </a:r>
            <a:r>
              <a:rPr lang="en-GB" b="1" dirty="0"/>
              <a:t> se </a:t>
            </a:r>
            <a:r>
              <a:rPr lang="en-GB" b="1" dirty="0" err="1"/>
              <a:t>neukázalo</a:t>
            </a:r>
            <a:r>
              <a:rPr lang="en-GB" b="1" dirty="0"/>
              <a:t> </a:t>
            </a:r>
            <a:r>
              <a:rPr lang="en-GB" b="1" dirty="0" err="1"/>
              <a:t>významným</a:t>
            </a:r>
            <a:r>
              <a:rPr lang="en-GB" b="1" dirty="0"/>
              <a:t> </a:t>
            </a:r>
            <a:r>
              <a:rPr lang="en-GB" b="1" dirty="0" err="1"/>
              <a:t>stanovení</a:t>
            </a:r>
            <a:r>
              <a:rPr lang="en-GB" b="1" dirty="0"/>
              <a:t> </a:t>
            </a:r>
            <a:r>
              <a:rPr lang="en-GB" b="1" dirty="0" err="1"/>
              <a:t>hladiny</a:t>
            </a:r>
            <a:r>
              <a:rPr lang="en-GB" b="1" dirty="0"/>
              <a:t> </a:t>
            </a:r>
            <a:r>
              <a:rPr lang="en-GB" b="1" dirty="0" err="1" smtClean="0"/>
              <a:t>neopterin</a:t>
            </a:r>
            <a:r>
              <a:rPr lang="en-GB" b="1" dirty="0"/>
              <a:t> </a:t>
            </a:r>
            <a:endParaRPr lang="cs-CZ" b="1" dirty="0" smtClean="0"/>
          </a:p>
          <a:p>
            <a:r>
              <a:rPr lang="en-GB" dirty="0" smtClean="0"/>
              <a:t>V</a:t>
            </a:r>
            <a:r>
              <a:rPr lang="en-GB" dirty="0"/>
              <a:t> </a:t>
            </a:r>
            <a:r>
              <a:rPr lang="en-GB" dirty="0" err="1"/>
              <a:t>současné</a:t>
            </a:r>
            <a:r>
              <a:rPr lang="en-GB" dirty="0"/>
              <a:t> </a:t>
            </a:r>
            <a:r>
              <a:rPr lang="en-GB" dirty="0" err="1"/>
              <a:t>době</a:t>
            </a:r>
            <a:r>
              <a:rPr lang="en-GB" dirty="0"/>
              <a:t> </a:t>
            </a:r>
            <a:r>
              <a:rPr lang="en-GB" dirty="0" err="1"/>
              <a:t>žádný</a:t>
            </a:r>
            <a:r>
              <a:rPr lang="en-GB" dirty="0"/>
              <a:t> z </a:t>
            </a:r>
            <a:r>
              <a:rPr lang="en-GB" dirty="0" err="1"/>
              <a:t>imunologických</a:t>
            </a:r>
            <a:r>
              <a:rPr lang="en-GB" dirty="0"/>
              <a:t> </a:t>
            </a:r>
            <a:r>
              <a:rPr lang="en-GB" dirty="0" err="1"/>
              <a:t>ukazatelů</a:t>
            </a:r>
            <a:r>
              <a:rPr lang="en-GB" dirty="0"/>
              <a:t> </a:t>
            </a:r>
            <a:r>
              <a:rPr lang="en-GB" dirty="0" err="1"/>
              <a:t>není</a:t>
            </a:r>
            <a:r>
              <a:rPr lang="en-GB" dirty="0"/>
              <a:t> </a:t>
            </a:r>
            <a:r>
              <a:rPr lang="en-GB" dirty="0" err="1"/>
              <a:t>schopen</a:t>
            </a:r>
            <a:r>
              <a:rPr lang="en-GB" dirty="0"/>
              <a:t> </a:t>
            </a:r>
            <a:r>
              <a:rPr lang="en-GB" dirty="0" err="1"/>
              <a:t>určit</a:t>
            </a:r>
            <a:r>
              <a:rPr lang="en-GB" dirty="0"/>
              <a:t> </a:t>
            </a:r>
            <a:r>
              <a:rPr lang="en-GB" dirty="0" err="1"/>
              <a:t>ani</a:t>
            </a:r>
            <a:r>
              <a:rPr lang="en-GB" dirty="0"/>
              <a:t> </a:t>
            </a:r>
            <a:r>
              <a:rPr lang="en-GB" dirty="0" err="1"/>
              <a:t>pravděpodobný</a:t>
            </a:r>
            <a:r>
              <a:rPr lang="en-GB" dirty="0"/>
              <a:t> </a:t>
            </a:r>
            <a:r>
              <a:rPr lang="en-GB" dirty="0" err="1"/>
              <a:t>průběh</a:t>
            </a:r>
            <a:r>
              <a:rPr lang="en-GB" dirty="0"/>
              <a:t> </a:t>
            </a:r>
            <a:r>
              <a:rPr lang="en-GB" dirty="0" err="1"/>
              <a:t>nemoci</a:t>
            </a:r>
            <a:r>
              <a:rPr lang="en-GB" dirty="0"/>
              <a:t>, </a:t>
            </a:r>
            <a:r>
              <a:rPr lang="en-GB" dirty="0" err="1"/>
              <a:t>ani</a:t>
            </a:r>
            <a:r>
              <a:rPr lang="en-GB" dirty="0"/>
              <a:t> </a:t>
            </a:r>
            <a:r>
              <a:rPr lang="en-GB" dirty="0" err="1"/>
              <a:t>terapeutickou</a:t>
            </a:r>
            <a:r>
              <a:rPr lang="en-GB" dirty="0"/>
              <a:t> </a:t>
            </a:r>
            <a:r>
              <a:rPr lang="en-GB" dirty="0" err="1" smtClean="0"/>
              <a:t>odpověď</a:t>
            </a:r>
            <a:r>
              <a:rPr lang="en-GB" dirty="0" smtClean="0"/>
              <a:t>.</a:t>
            </a:r>
            <a:endParaRPr lang="cs-CZ" dirty="0" smtClean="0"/>
          </a:p>
          <a:p>
            <a:r>
              <a:rPr lang="cs-CZ" dirty="0" smtClean="0"/>
              <a:t>ASCA protilátky – proti </a:t>
            </a:r>
            <a:r>
              <a:rPr lang="cs-CZ" dirty="0" err="1" smtClean="0"/>
              <a:t>mananům</a:t>
            </a:r>
            <a:r>
              <a:rPr lang="cs-CZ" dirty="0" smtClean="0"/>
              <a:t> kvasinky </a:t>
            </a:r>
            <a:r>
              <a:rPr lang="cs-CZ" dirty="0" err="1" smtClean="0"/>
              <a:t>Sach</a:t>
            </a:r>
            <a:r>
              <a:rPr lang="cs-CZ" dirty="0" smtClean="0"/>
              <a:t>. </a:t>
            </a:r>
            <a:r>
              <a:rPr lang="cs-CZ" dirty="0"/>
              <a:t>c</a:t>
            </a:r>
            <a:r>
              <a:rPr lang="cs-CZ" dirty="0" smtClean="0"/>
              <a:t>er. – nejde o autoprotilátky, ale jsou pro Crohnovu chorobu typické - ELISA</a:t>
            </a:r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521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 smtClean="0"/>
              <a:t>Céliakální</a:t>
            </a:r>
            <a:r>
              <a:rPr lang="en-US" b="1" dirty="0" smtClean="0"/>
              <a:t> </a:t>
            </a:r>
            <a:r>
              <a:rPr lang="en-US" b="1" dirty="0" err="1" smtClean="0"/>
              <a:t>sprue</a:t>
            </a:r>
            <a:r>
              <a:rPr lang="en-US" dirty="0" smtClean="0"/>
              <a:t> (</a:t>
            </a:r>
            <a:r>
              <a:rPr lang="en-US" dirty="0" err="1" smtClean="0"/>
              <a:t>céliakie</a:t>
            </a:r>
            <a:r>
              <a:rPr lang="en-US" dirty="0" smtClean="0"/>
              <a:t>) je </a:t>
            </a:r>
            <a:r>
              <a:rPr lang="en-US" dirty="0" err="1" smtClean="0"/>
              <a:t>onemocnění</a:t>
            </a:r>
            <a:r>
              <a:rPr lang="en-US" dirty="0" smtClean="0"/>
              <a:t> </a:t>
            </a:r>
            <a:r>
              <a:rPr lang="en-US" dirty="0" err="1" smtClean="0"/>
              <a:t>spojené</a:t>
            </a:r>
            <a:r>
              <a:rPr lang="en-US" dirty="0" smtClean="0"/>
              <a:t> s </a:t>
            </a:r>
            <a:r>
              <a:rPr lang="en-US" dirty="0" err="1" smtClean="0"/>
              <a:t>permanentní</a:t>
            </a:r>
            <a:r>
              <a:rPr lang="en-US" dirty="0" smtClean="0"/>
              <a:t> </a:t>
            </a:r>
            <a:r>
              <a:rPr lang="en-US" dirty="0" err="1" smtClean="0"/>
              <a:t>intolerancí</a:t>
            </a:r>
            <a:r>
              <a:rPr lang="en-US" dirty="0" smtClean="0"/>
              <a:t> </a:t>
            </a:r>
            <a:r>
              <a:rPr lang="en-US" dirty="0" err="1" smtClean="0"/>
              <a:t>lepku</a:t>
            </a:r>
            <a:r>
              <a:rPr lang="en-US" dirty="0" smtClean="0"/>
              <a:t> (</a:t>
            </a:r>
            <a:r>
              <a:rPr lang="en-US" dirty="0" err="1" smtClean="0"/>
              <a:t>glutenu</a:t>
            </a:r>
            <a:r>
              <a:rPr lang="en-US" dirty="0" smtClean="0"/>
              <a:t>, resp. </a:t>
            </a:r>
            <a:r>
              <a:rPr lang="en-US" dirty="0" err="1" smtClean="0"/>
              <a:t>jeho</a:t>
            </a:r>
            <a:r>
              <a:rPr lang="en-US" dirty="0" smtClean="0"/>
              <a:t> </a:t>
            </a:r>
            <a:r>
              <a:rPr lang="en-US" dirty="0" err="1" smtClean="0"/>
              <a:t>složek</a:t>
            </a:r>
            <a:r>
              <a:rPr lang="en-US" dirty="0" smtClean="0"/>
              <a:t>); </a:t>
            </a:r>
            <a:r>
              <a:rPr lang="en-US" dirty="0" err="1" smtClean="0"/>
              <a:t>céliakie</a:t>
            </a:r>
            <a:r>
              <a:rPr lang="en-US" dirty="0" smtClean="0"/>
              <a:t> je </a:t>
            </a:r>
            <a:r>
              <a:rPr lang="en-US" dirty="0" err="1" smtClean="0"/>
              <a:t>označována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gluten-</a:t>
            </a:r>
            <a:r>
              <a:rPr lang="en-US" dirty="0" err="1" smtClean="0"/>
              <a:t>senzitivní</a:t>
            </a:r>
            <a:r>
              <a:rPr lang="en-US" dirty="0" smtClean="0"/>
              <a:t> </a:t>
            </a:r>
            <a:r>
              <a:rPr lang="en-US" dirty="0" err="1" smtClean="0"/>
              <a:t>enteropathie</a:t>
            </a:r>
            <a:endParaRPr lang="sk-SK" dirty="0" smtClean="0"/>
          </a:p>
          <a:p>
            <a:endParaRPr lang="sk-SK" dirty="0" smtClean="0"/>
          </a:p>
          <a:p>
            <a:r>
              <a:rPr lang="en-US" dirty="0" err="1" smtClean="0"/>
              <a:t>Obiloviny</a:t>
            </a:r>
            <a:r>
              <a:rPr lang="en-US" dirty="0" smtClean="0"/>
              <a:t> </a:t>
            </a:r>
            <a:r>
              <a:rPr lang="en-US" dirty="0" err="1" smtClean="0"/>
              <a:t>obsahují</a:t>
            </a:r>
            <a:r>
              <a:rPr lang="en-US" dirty="0" smtClean="0"/>
              <a:t> </a:t>
            </a:r>
            <a:r>
              <a:rPr lang="en-US" dirty="0" err="1" smtClean="0"/>
              <a:t>zásobní</a:t>
            </a:r>
            <a:r>
              <a:rPr lang="en-US" dirty="0" smtClean="0"/>
              <a:t> </a:t>
            </a:r>
            <a:r>
              <a:rPr lang="en-US" dirty="0" err="1" smtClean="0"/>
              <a:t>proteiny</a:t>
            </a:r>
            <a:r>
              <a:rPr lang="en-US" dirty="0" smtClean="0"/>
              <a:t> (</a:t>
            </a:r>
            <a:r>
              <a:rPr lang="en-US" dirty="0" err="1" smtClean="0"/>
              <a:t>prolaminy</a:t>
            </a:r>
            <a:r>
              <a:rPr lang="en-US" dirty="0" smtClean="0"/>
              <a:t>), </a:t>
            </a:r>
            <a:r>
              <a:rPr lang="en-US" dirty="0" err="1" smtClean="0"/>
              <a:t>které</a:t>
            </a:r>
            <a:r>
              <a:rPr lang="en-US" dirty="0" smtClean="0"/>
              <a:t> se u </a:t>
            </a:r>
            <a:r>
              <a:rPr lang="en-US" dirty="0" err="1" smtClean="0"/>
              <a:t>pšenice</a:t>
            </a:r>
            <a:r>
              <a:rPr lang="en-US" dirty="0" smtClean="0"/>
              <a:t> </a:t>
            </a:r>
            <a:r>
              <a:rPr lang="en-US" dirty="0" err="1" smtClean="0"/>
              <a:t>označují</a:t>
            </a:r>
            <a:r>
              <a:rPr lang="en-US" dirty="0" smtClean="0"/>
              <a:t> </a:t>
            </a:r>
            <a:r>
              <a:rPr lang="en-US" dirty="0" err="1" smtClean="0"/>
              <a:t>termínem</a:t>
            </a:r>
            <a:r>
              <a:rPr lang="en-US" dirty="0" smtClean="0"/>
              <a:t> </a:t>
            </a:r>
            <a:r>
              <a:rPr lang="en-US" dirty="0" err="1" smtClean="0"/>
              <a:t>gliadiny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rgbClr val="FF0000"/>
                </a:solidFill>
              </a:rPr>
              <a:t>Celiakie</a:t>
            </a:r>
            <a:r>
              <a:rPr lang="sk-SK" dirty="0" smtClean="0">
                <a:solidFill>
                  <a:srgbClr val="FF0000"/>
                </a:solidFill>
              </a:rPr>
              <a:t> -</a:t>
            </a:r>
            <a:r>
              <a:rPr lang="sk-SK" dirty="0" err="1" smtClean="0">
                <a:solidFill>
                  <a:srgbClr val="FF0000"/>
                </a:solidFill>
              </a:rPr>
              <a:t>Definice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18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 err="1" smtClean="0"/>
              <a:t>Celiakie</a:t>
            </a:r>
            <a:r>
              <a:rPr lang="en-US" dirty="0" smtClean="0"/>
              <a:t> je</a:t>
            </a:r>
            <a:r>
              <a:rPr lang="sk-SK" dirty="0" smtClean="0"/>
              <a:t> </a:t>
            </a:r>
            <a:r>
              <a:rPr lang="sk-SK" dirty="0" err="1" smtClean="0"/>
              <a:t>onemocněním</a:t>
            </a:r>
            <a:r>
              <a:rPr lang="sk-SK" dirty="0" smtClean="0"/>
              <a:t> </a:t>
            </a:r>
            <a:r>
              <a:rPr lang="sk-SK" dirty="0" err="1" smtClean="0"/>
              <a:t>autoimunního</a:t>
            </a:r>
            <a:r>
              <a:rPr lang="sk-SK" dirty="0" smtClean="0"/>
              <a:t> charakteru</a:t>
            </a:r>
            <a:r>
              <a:rPr lang="en-US" dirty="0" smtClean="0"/>
              <a:t> s </a:t>
            </a:r>
            <a:r>
              <a:rPr lang="en-US" dirty="0" err="1" smtClean="0"/>
              <a:t>geneticky</a:t>
            </a:r>
            <a:r>
              <a:rPr lang="en-US" dirty="0" smtClean="0"/>
              <a:t> </a:t>
            </a:r>
            <a:r>
              <a:rPr lang="en-US" dirty="0" err="1" smtClean="0"/>
              <a:t>podmíněnou</a:t>
            </a:r>
            <a:r>
              <a:rPr lang="en-US" dirty="0" smtClean="0"/>
              <a:t> </a:t>
            </a:r>
            <a:r>
              <a:rPr lang="en-US" dirty="0" err="1" smtClean="0"/>
              <a:t>vazbou</a:t>
            </a:r>
            <a:r>
              <a:rPr lang="en-US" dirty="0" smtClean="0"/>
              <a:t> (HLA-DQ2/DQ8)</a:t>
            </a:r>
            <a:endParaRPr lang="sk-SK" dirty="0" smtClean="0"/>
          </a:p>
          <a:p>
            <a:endParaRPr lang="sk-SK" dirty="0" smtClean="0"/>
          </a:p>
          <a:p>
            <a:r>
              <a:rPr lang="en-US" dirty="0" smtClean="0"/>
              <a:t> </a:t>
            </a:r>
            <a:r>
              <a:rPr lang="en-US" dirty="0" err="1" smtClean="0"/>
              <a:t>více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90 % </a:t>
            </a:r>
            <a:r>
              <a:rPr lang="en-US" dirty="0" err="1" smtClean="0"/>
              <a:t>všech</a:t>
            </a:r>
            <a:r>
              <a:rPr lang="en-US" dirty="0" smtClean="0"/>
              <a:t> </a:t>
            </a:r>
            <a:r>
              <a:rPr lang="en-US" dirty="0" err="1" smtClean="0"/>
              <a:t>postižených</a:t>
            </a:r>
            <a:r>
              <a:rPr lang="en-US" dirty="0" smtClean="0"/>
              <a:t> </a:t>
            </a:r>
            <a:r>
              <a:rPr lang="en-US" dirty="0" err="1" smtClean="0"/>
              <a:t>nachází</a:t>
            </a:r>
            <a:r>
              <a:rPr lang="en-US" dirty="0" smtClean="0"/>
              <a:t> </a:t>
            </a:r>
            <a:r>
              <a:rPr lang="en-US" dirty="0" err="1" smtClean="0"/>
              <a:t>určitá</a:t>
            </a:r>
            <a:r>
              <a:rPr lang="en-US" dirty="0" smtClean="0"/>
              <a:t> </a:t>
            </a:r>
            <a:r>
              <a:rPr lang="en-US" dirty="0" err="1" smtClean="0"/>
              <a:t>konstelace</a:t>
            </a:r>
            <a:r>
              <a:rPr lang="en-US" dirty="0" smtClean="0"/>
              <a:t> </a:t>
            </a:r>
            <a:r>
              <a:rPr lang="en-US" dirty="0" err="1" smtClean="0"/>
              <a:t>tzv</a:t>
            </a:r>
            <a:r>
              <a:rPr lang="en-US" dirty="0" smtClean="0"/>
              <a:t>. </a:t>
            </a:r>
            <a:r>
              <a:rPr lang="en-US" dirty="0" err="1" smtClean="0"/>
              <a:t>histokompatibilních</a:t>
            </a:r>
            <a:r>
              <a:rPr lang="en-US" dirty="0" smtClean="0"/>
              <a:t> </a:t>
            </a:r>
            <a:r>
              <a:rPr lang="en-US" dirty="0" err="1" smtClean="0"/>
              <a:t>antige</a:t>
            </a:r>
            <a:r>
              <a:rPr lang="sk-SK" dirty="0" smtClean="0"/>
              <a:t>n</a:t>
            </a:r>
            <a:r>
              <a:rPr lang="en-US" dirty="0" smtClean="0"/>
              <a:t>ů (HLA</a:t>
            </a:r>
            <a:r>
              <a:rPr lang="sk-SK" dirty="0" smtClean="0"/>
              <a:t> II</a:t>
            </a:r>
            <a:r>
              <a:rPr lang="en-US" dirty="0" smtClean="0"/>
              <a:t>)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ALE!! :</a:t>
            </a:r>
            <a:r>
              <a:rPr lang="en-US" dirty="0" smtClean="0"/>
              <a:t>25 % </a:t>
            </a:r>
            <a:r>
              <a:rPr lang="en-US" dirty="0" err="1" smtClean="0"/>
              <a:t>všech</a:t>
            </a:r>
            <a:r>
              <a:rPr lang="en-US" dirty="0" smtClean="0"/>
              <a:t> </a:t>
            </a:r>
            <a:r>
              <a:rPr lang="en-US" dirty="0" err="1" smtClean="0"/>
              <a:t>lidí</a:t>
            </a:r>
            <a:r>
              <a:rPr lang="en-US" dirty="0" smtClean="0"/>
              <a:t> </a:t>
            </a:r>
            <a:r>
              <a:rPr lang="en-US" dirty="0" err="1" smtClean="0"/>
              <a:t>ovšem</a:t>
            </a:r>
            <a:r>
              <a:rPr lang="en-US" dirty="0" smtClean="0"/>
              <a:t> </a:t>
            </a:r>
            <a:r>
              <a:rPr lang="en-US" dirty="0" err="1" smtClean="0"/>
              <a:t>tuto</a:t>
            </a:r>
            <a:r>
              <a:rPr lang="en-US" dirty="0" smtClean="0"/>
              <a:t> </a:t>
            </a:r>
            <a:r>
              <a:rPr lang="en-US" dirty="0" err="1" smtClean="0"/>
              <a:t>konstelaci</a:t>
            </a:r>
            <a:r>
              <a:rPr lang="en-US" dirty="0" smtClean="0"/>
              <a:t> HLA </a:t>
            </a:r>
            <a:r>
              <a:rPr lang="en-US" dirty="0" err="1" smtClean="0"/>
              <a:t>vlastní</a:t>
            </a:r>
            <a:r>
              <a:rPr lang="en-US" dirty="0" smtClean="0"/>
              <a:t> a </a:t>
            </a:r>
            <a:r>
              <a:rPr lang="en-US" dirty="0" err="1" smtClean="0"/>
              <a:t>asi</a:t>
            </a:r>
            <a:r>
              <a:rPr lang="en-US" dirty="0" smtClean="0"/>
              <a:t> 98 % z </a:t>
            </a:r>
            <a:r>
              <a:rPr lang="en-US" dirty="0" err="1" smtClean="0"/>
              <a:t>nich</a:t>
            </a:r>
            <a:r>
              <a:rPr lang="en-US" dirty="0" smtClean="0"/>
              <a:t> </a:t>
            </a:r>
            <a:r>
              <a:rPr lang="en-US" dirty="0" err="1" smtClean="0"/>
              <a:t>lepek</a:t>
            </a:r>
            <a:r>
              <a:rPr lang="en-US" dirty="0" smtClean="0"/>
              <a:t> </a:t>
            </a:r>
            <a:r>
              <a:rPr lang="en-US" dirty="0" err="1" smtClean="0"/>
              <a:t>snáší</a:t>
            </a:r>
            <a:r>
              <a:rPr lang="en-US" dirty="0" smtClean="0"/>
              <a:t> </a:t>
            </a:r>
            <a:r>
              <a:rPr lang="en-US" dirty="0" err="1" smtClean="0"/>
              <a:t>bez</a:t>
            </a:r>
            <a:r>
              <a:rPr lang="en-US" dirty="0" smtClean="0"/>
              <a:t> </a:t>
            </a:r>
            <a:r>
              <a:rPr lang="en-US" dirty="0" err="1" smtClean="0"/>
              <a:t>problémů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rgbClr val="FF0000"/>
                </a:solidFill>
              </a:rPr>
              <a:t>Etiopatogeneze</a:t>
            </a:r>
            <a:r>
              <a:rPr lang="sk-SK" dirty="0" smtClean="0"/>
              <a:t> </a:t>
            </a:r>
            <a:r>
              <a:rPr lang="sk-SK" dirty="0" err="1" smtClean="0">
                <a:solidFill>
                  <a:srgbClr val="FF0000"/>
                </a:solidFill>
              </a:rPr>
              <a:t>céliakie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1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Ponaučení : </a:t>
            </a:r>
            <a:r>
              <a:rPr lang="sk-SK" dirty="0" err="1" smtClean="0"/>
              <a:t>Multifaktoriální</a:t>
            </a:r>
            <a:r>
              <a:rPr lang="sk-SK" dirty="0" smtClean="0"/>
              <a:t> </a:t>
            </a:r>
            <a:r>
              <a:rPr lang="sk-SK" dirty="0" err="1" smtClean="0"/>
              <a:t>onemocnění</a:t>
            </a:r>
            <a:endParaRPr lang="sk-SK" dirty="0" smtClean="0"/>
          </a:p>
          <a:p>
            <a:endParaRPr lang="sk-SK" dirty="0" smtClean="0"/>
          </a:p>
          <a:p>
            <a:r>
              <a:rPr lang="en-US" dirty="0" err="1" smtClean="0"/>
              <a:t>Vědecké</a:t>
            </a:r>
            <a:r>
              <a:rPr lang="en-US" dirty="0" smtClean="0"/>
              <a:t> </a:t>
            </a:r>
            <a:r>
              <a:rPr lang="en-US" dirty="0" err="1" smtClean="0"/>
              <a:t>výzkumy</a:t>
            </a:r>
            <a:r>
              <a:rPr lang="en-US" dirty="0" smtClean="0"/>
              <a:t> se </a:t>
            </a:r>
            <a:r>
              <a:rPr lang="en-US" dirty="0" err="1" smtClean="0"/>
              <a:t>zaměřují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další</a:t>
            </a:r>
            <a:r>
              <a:rPr lang="en-US" dirty="0" smtClean="0"/>
              <a:t> </a:t>
            </a:r>
            <a:r>
              <a:rPr lang="en-US" dirty="0" err="1" smtClean="0"/>
              <a:t>genetické</a:t>
            </a:r>
            <a:r>
              <a:rPr lang="en-US" dirty="0" smtClean="0"/>
              <a:t> </a:t>
            </a:r>
            <a:r>
              <a:rPr lang="en-US" dirty="0" err="1" smtClean="0"/>
              <a:t>znaky</a:t>
            </a:r>
            <a:r>
              <a:rPr lang="en-US" dirty="0" smtClean="0"/>
              <a:t>, ale </a:t>
            </a:r>
            <a:r>
              <a:rPr lang="en-US" dirty="0" err="1" smtClean="0"/>
              <a:t>také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 </a:t>
            </a:r>
            <a:r>
              <a:rPr lang="en-US" dirty="0" err="1" smtClean="0"/>
              <a:t>infekce</a:t>
            </a:r>
            <a:r>
              <a:rPr lang="en-US" dirty="0" smtClean="0"/>
              <a:t>,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možné</a:t>
            </a:r>
            <a:r>
              <a:rPr lang="en-US" dirty="0" smtClean="0"/>
              <a:t> </a:t>
            </a:r>
            <a:r>
              <a:rPr lang="en-US" dirty="0" err="1" smtClean="0"/>
              <a:t>spolupůsobící</a:t>
            </a:r>
            <a:r>
              <a:rPr lang="en-US" dirty="0" smtClean="0"/>
              <a:t> </a:t>
            </a:r>
            <a:r>
              <a:rPr lang="en-US" dirty="0" err="1" smtClean="0"/>
              <a:t>faktory</a:t>
            </a:r>
            <a:r>
              <a:rPr lang="en-US" dirty="0" smtClean="0"/>
              <a:t> (</a:t>
            </a:r>
            <a:r>
              <a:rPr lang="en-US" dirty="0" err="1" smtClean="0"/>
              <a:t>lidský</a:t>
            </a:r>
            <a:r>
              <a:rPr lang="en-US" dirty="0" smtClean="0"/>
              <a:t> adenovirus)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rgbClr val="FF0000"/>
                </a:solidFill>
              </a:rPr>
              <a:t>Etiopatogeneze</a:t>
            </a:r>
            <a:r>
              <a:rPr lang="sk-SK" dirty="0" smtClean="0"/>
              <a:t> </a:t>
            </a:r>
            <a:r>
              <a:rPr lang="sk-SK" dirty="0" err="1" smtClean="0">
                <a:solidFill>
                  <a:srgbClr val="FF0000"/>
                </a:solidFill>
              </a:rPr>
              <a:t>céliakie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4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Etiopatogeneze_celiaki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81138"/>
            <a:ext cx="9144000" cy="537686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rgbClr val="FF0000"/>
                </a:solidFill>
              </a:rPr>
              <a:t>Etiopatogenze</a:t>
            </a:r>
            <a:r>
              <a:rPr lang="sk-SK" dirty="0" smtClean="0">
                <a:solidFill>
                  <a:schemeClr val="tx1"/>
                </a:solidFill>
              </a:rPr>
              <a:t> </a:t>
            </a:r>
            <a:r>
              <a:rPr lang="sk-SK" dirty="0" err="1" smtClean="0">
                <a:solidFill>
                  <a:srgbClr val="FF0000"/>
                </a:solidFill>
              </a:rPr>
              <a:t>celiakie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4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27" y="980729"/>
            <a:ext cx="8020836" cy="5616622"/>
          </a:xfrm>
          <a:prstGeom prst="rect">
            <a:avLst/>
          </a:prstGeom>
        </p:spPr>
      </p:pic>
      <p:cxnSp>
        <p:nvCxnSpPr>
          <p:cNvPr id="3" name="Přímá spojovací šipka 20"/>
          <p:cNvCxnSpPr>
            <a:stCxn id="4" idx="2"/>
          </p:cNvCxnSpPr>
          <p:nvPr/>
        </p:nvCxnSpPr>
        <p:spPr>
          <a:xfrm flipH="1">
            <a:off x="1979712" y="1569458"/>
            <a:ext cx="2016224" cy="419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11"/>
          <p:cNvSpPr txBox="1"/>
          <p:nvPr/>
        </p:nvSpPr>
        <p:spPr>
          <a:xfrm>
            <a:off x="1835696" y="1124744"/>
            <a:ext cx="4320480" cy="444714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smtClean="0"/>
              <a:t>Adherence fagocytované </a:t>
            </a:r>
            <a:r>
              <a:rPr lang="cs-CZ" sz="1400" dirty="0" err="1" smtClean="0"/>
              <a:t>čáetice</a:t>
            </a:r>
            <a:r>
              <a:rPr lang="cs-CZ" sz="1400" dirty="0" smtClean="0"/>
              <a:t> k membráně fagocytující buňky</a:t>
            </a:r>
            <a:endParaRPr lang="cs-CZ" sz="1500" dirty="0"/>
          </a:p>
        </p:txBody>
      </p:sp>
      <p:cxnSp>
        <p:nvCxnSpPr>
          <p:cNvPr id="5" name="Přímá spojovací šipka 20"/>
          <p:cNvCxnSpPr>
            <a:stCxn id="6" idx="1"/>
          </p:cNvCxnSpPr>
          <p:nvPr/>
        </p:nvCxnSpPr>
        <p:spPr>
          <a:xfrm flipH="1">
            <a:off x="2284222" y="2063784"/>
            <a:ext cx="631594" cy="3482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11"/>
          <p:cNvSpPr txBox="1"/>
          <p:nvPr/>
        </p:nvSpPr>
        <p:spPr>
          <a:xfrm>
            <a:off x="2915816" y="1916832"/>
            <a:ext cx="5516475" cy="293903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smtClean="0">
                <a:solidFill>
                  <a:schemeClr val="tx1"/>
                </a:solidFill>
              </a:rPr>
              <a:t>Tvorba </a:t>
            </a:r>
            <a:r>
              <a:rPr lang="cs-CZ" sz="1400" dirty="0" err="1" smtClean="0">
                <a:solidFill>
                  <a:schemeClr val="tx1"/>
                </a:solidFill>
              </a:rPr>
              <a:t>psudopodií</a:t>
            </a:r>
            <a:r>
              <a:rPr lang="cs-CZ" sz="1400" dirty="0" smtClean="0">
                <a:solidFill>
                  <a:schemeClr val="tx1"/>
                </a:solidFill>
              </a:rPr>
              <a:t>, které postupně obalují fagocytovanou částici</a:t>
            </a:r>
          </a:p>
        </p:txBody>
      </p:sp>
      <p:cxnSp>
        <p:nvCxnSpPr>
          <p:cNvPr id="7" name="Přímá spojovací šipka 20"/>
          <p:cNvCxnSpPr>
            <a:stCxn id="8" idx="1"/>
          </p:cNvCxnSpPr>
          <p:nvPr/>
        </p:nvCxnSpPr>
        <p:spPr>
          <a:xfrm flipH="1">
            <a:off x="3170327" y="2645586"/>
            <a:ext cx="825608" cy="4233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11"/>
          <p:cNvSpPr txBox="1"/>
          <p:nvPr/>
        </p:nvSpPr>
        <p:spPr>
          <a:xfrm>
            <a:off x="3995935" y="2492896"/>
            <a:ext cx="4690863" cy="305380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tx1"/>
                </a:solidFill>
              </a:rPr>
              <a:t>Tvorba </a:t>
            </a:r>
            <a:r>
              <a:rPr lang="cs-CZ" sz="1500" dirty="0" err="1" smtClean="0">
                <a:solidFill>
                  <a:schemeClr val="tx1"/>
                </a:solidFill>
              </a:rPr>
              <a:t>fagosomu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9" name="Přímá spojovací šipka 20"/>
          <p:cNvCxnSpPr>
            <a:stCxn id="10" idx="1"/>
          </p:cNvCxnSpPr>
          <p:nvPr/>
        </p:nvCxnSpPr>
        <p:spPr>
          <a:xfrm flipH="1">
            <a:off x="3779912" y="3310542"/>
            <a:ext cx="792088" cy="6926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11"/>
          <p:cNvSpPr txBox="1"/>
          <p:nvPr/>
        </p:nvSpPr>
        <p:spPr>
          <a:xfrm>
            <a:off x="4572000" y="3168431"/>
            <a:ext cx="4114798" cy="284221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smtClean="0">
                <a:solidFill>
                  <a:schemeClr val="tx1"/>
                </a:solidFill>
              </a:rPr>
              <a:t>Splynutím </a:t>
            </a:r>
            <a:r>
              <a:rPr lang="cs-CZ" sz="1400" dirty="0" err="1" smtClean="0">
                <a:solidFill>
                  <a:schemeClr val="tx1"/>
                </a:solidFill>
              </a:rPr>
              <a:t>fagosomu</a:t>
            </a:r>
            <a:r>
              <a:rPr lang="cs-CZ" sz="1400" dirty="0" smtClean="0">
                <a:solidFill>
                  <a:schemeClr val="tx1"/>
                </a:solidFill>
              </a:rPr>
              <a:t> a lysozomu vzniká </a:t>
            </a:r>
            <a:r>
              <a:rPr lang="cs-CZ" sz="1400" dirty="0" err="1" smtClean="0">
                <a:solidFill>
                  <a:schemeClr val="tx1"/>
                </a:solidFill>
              </a:rPr>
              <a:t>fagolysosom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11" name="Přímá spojovací šipka 20"/>
          <p:cNvCxnSpPr>
            <a:stCxn id="12" idx="1"/>
          </p:cNvCxnSpPr>
          <p:nvPr/>
        </p:nvCxnSpPr>
        <p:spPr>
          <a:xfrm flipH="1">
            <a:off x="4572000" y="4480236"/>
            <a:ext cx="504056" cy="1692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076056" y="4257879"/>
            <a:ext cx="3610742" cy="444714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smtClean="0">
                <a:solidFill>
                  <a:schemeClr val="tx1"/>
                </a:solidFill>
              </a:rPr>
              <a:t>Uvnitř </a:t>
            </a:r>
            <a:r>
              <a:rPr lang="cs-CZ" sz="1400" dirty="0" err="1" smtClean="0">
                <a:solidFill>
                  <a:schemeClr val="tx1"/>
                </a:solidFill>
              </a:rPr>
              <a:t>fagolysosomu</a:t>
            </a:r>
            <a:r>
              <a:rPr lang="cs-CZ" sz="1400" dirty="0" smtClean="0">
                <a:solidFill>
                  <a:schemeClr val="tx1"/>
                </a:solidFill>
              </a:rPr>
              <a:t> dochází k usmrcení </a:t>
            </a:r>
            <a:br>
              <a:rPr lang="cs-CZ" sz="1400" dirty="0" smtClean="0">
                <a:solidFill>
                  <a:schemeClr val="tx1"/>
                </a:solidFill>
              </a:rPr>
            </a:br>
            <a:r>
              <a:rPr lang="cs-CZ" sz="1400" dirty="0" smtClean="0">
                <a:solidFill>
                  <a:schemeClr val="tx1"/>
                </a:solidFill>
              </a:rPr>
              <a:t>a degradaci fagocytovaného materiálu</a:t>
            </a:r>
            <a:endParaRPr lang="cs-CZ" sz="1400" dirty="0">
              <a:solidFill>
                <a:schemeClr val="tx1"/>
              </a:solidFill>
            </a:endParaRPr>
          </a:p>
        </p:txBody>
      </p:sp>
      <p:cxnSp>
        <p:nvCxnSpPr>
          <p:cNvPr id="13" name="Přímá spojovací šipka 20"/>
          <p:cNvCxnSpPr>
            <a:stCxn id="14" idx="1"/>
          </p:cNvCxnSpPr>
          <p:nvPr/>
        </p:nvCxnSpPr>
        <p:spPr>
          <a:xfrm flipH="1">
            <a:off x="6012160" y="5042057"/>
            <a:ext cx="504056" cy="1692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1"/>
          <p:cNvSpPr txBox="1"/>
          <p:nvPr/>
        </p:nvSpPr>
        <p:spPr>
          <a:xfrm>
            <a:off x="6516216" y="4819700"/>
            <a:ext cx="2170582" cy="444714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smtClean="0">
                <a:solidFill>
                  <a:schemeClr val="tx1"/>
                </a:solidFill>
              </a:rPr>
              <a:t>Nedegradovatelný materiál je uvolněn z buňky</a:t>
            </a:r>
            <a:endParaRPr lang="cs-CZ" sz="1400" dirty="0">
              <a:solidFill>
                <a:schemeClr val="tx1"/>
              </a:solidFill>
            </a:endParaRPr>
          </a:p>
        </p:txBody>
      </p:sp>
      <p:cxnSp>
        <p:nvCxnSpPr>
          <p:cNvPr id="15" name="Přímá spojovací šipka 20"/>
          <p:cNvCxnSpPr>
            <a:stCxn id="16" idx="2"/>
          </p:cNvCxnSpPr>
          <p:nvPr/>
        </p:nvCxnSpPr>
        <p:spPr>
          <a:xfrm>
            <a:off x="1324489" y="3719408"/>
            <a:ext cx="727231" cy="3472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1"/>
          <p:cNvSpPr txBox="1"/>
          <p:nvPr/>
        </p:nvSpPr>
        <p:spPr>
          <a:xfrm>
            <a:off x="457200" y="3425505"/>
            <a:ext cx="1734577" cy="293903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err="1" smtClean="0">
                <a:solidFill>
                  <a:schemeClr val="tx1"/>
                </a:solidFill>
              </a:rPr>
              <a:t>Lysosom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259632" y="260648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C00000"/>
                </a:solidFill>
              </a:rPr>
              <a:t>Fagocytóza</a:t>
            </a:r>
            <a:endParaRPr lang="cs-CZ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9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200" dirty="0" smtClean="0"/>
              <a:t>Atopie </a:t>
            </a:r>
            <a:endParaRPr lang="cs-CZ" altLang="en-US" sz="3200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z="2800" smtClean="0"/>
              <a:t>Atopie je osobní a/nebo rodinná dispozice, stát se, většinou v dětství nebo dospívání přecitlivělým a tvořit IgE protilátky jako odpověď na běžnou expozici alergenům. </a:t>
            </a:r>
          </a:p>
          <a:p>
            <a:pPr eaLnBrk="1" hangingPunct="1"/>
            <a:r>
              <a:rPr lang="cs-CZ" altLang="en-US" sz="2800" smtClean="0"/>
              <a:t>Pojmy atopie a atopický by měly být vyhrazeny k vyjádření genetické predispozice k IgE senzibilizaci na alergeny běžně se vyskytující v prostředí, jimž je každý vystaven, ale většina lidí na ně tvorbou IgE protilátek nereaguje. </a:t>
            </a:r>
          </a:p>
        </p:txBody>
      </p:sp>
    </p:spTree>
    <p:extLst>
      <p:ext uri="{BB962C8B-B14F-4D97-AF65-F5344CB8AC3E}">
        <p14:creationId xmlns:p14="http://schemas.microsoft.com/office/powerpoint/2010/main" val="18389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95300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err="1" smtClean="0"/>
              <a:t>Aktivní</a:t>
            </a:r>
            <a:r>
              <a:rPr lang="en-US" b="1" dirty="0" smtClean="0"/>
              <a:t> forma CS</a:t>
            </a:r>
            <a:r>
              <a:rPr lang="en-US" dirty="0" smtClean="0"/>
              <a:t> je </a:t>
            </a:r>
            <a:r>
              <a:rPr lang="en-US" dirty="0" err="1" smtClean="0"/>
              <a:t>charakterizována</a:t>
            </a:r>
            <a:r>
              <a:rPr lang="en-US" dirty="0" smtClean="0"/>
              <a:t> </a:t>
            </a:r>
            <a:r>
              <a:rPr lang="en-US" dirty="0" err="1" smtClean="0"/>
              <a:t>klinickou</a:t>
            </a:r>
            <a:r>
              <a:rPr lang="en-US" dirty="0" smtClean="0"/>
              <a:t> </a:t>
            </a:r>
            <a:r>
              <a:rPr lang="en-US" dirty="0" err="1" smtClean="0"/>
              <a:t>manifestací</a:t>
            </a:r>
            <a:r>
              <a:rPr lang="en-US" dirty="0" smtClean="0"/>
              <a:t> </a:t>
            </a:r>
            <a:r>
              <a:rPr lang="en-US" dirty="0" err="1" smtClean="0"/>
              <a:t>různé</a:t>
            </a:r>
            <a:r>
              <a:rPr lang="en-US" dirty="0" smtClean="0"/>
              <a:t> </a:t>
            </a:r>
            <a:r>
              <a:rPr lang="en-US" dirty="0" err="1" smtClean="0"/>
              <a:t>intenzity</a:t>
            </a:r>
            <a:r>
              <a:rPr lang="en-US" dirty="0" smtClean="0"/>
              <a:t>, </a:t>
            </a:r>
            <a:r>
              <a:rPr lang="en-US" dirty="0" err="1" smtClean="0"/>
              <a:t>pozitivitou</a:t>
            </a:r>
            <a:r>
              <a:rPr lang="en-US" dirty="0" smtClean="0"/>
              <a:t> </a:t>
            </a:r>
            <a:r>
              <a:rPr lang="en-US" dirty="0" err="1" smtClean="0"/>
              <a:t>protilátek</a:t>
            </a:r>
            <a:r>
              <a:rPr lang="en-US" dirty="0" smtClean="0"/>
              <a:t> a </a:t>
            </a:r>
            <a:r>
              <a:rPr lang="en-US" dirty="0" err="1" smtClean="0"/>
              <a:t>patologickým</a:t>
            </a:r>
            <a:r>
              <a:rPr lang="en-US" dirty="0" smtClean="0"/>
              <a:t> </a:t>
            </a:r>
            <a:r>
              <a:rPr lang="en-US" dirty="0" err="1" smtClean="0"/>
              <a:t>nálezem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sliznice</a:t>
            </a:r>
            <a:r>
              <a:rPr lang="en-US" dirty="0" smtClean="0"/>
              <a:t> </a:t>
            </a:r>
            <a:r>
              <a:rPr lang="en-US" dirty="0" err="1" smtClean="0"/>
              <a:t>tenkého</a:t>
            </a:r>
            <a:r>
              <a:rPr lang="en-US" dirty="0" smtClean="0"/>
              <a:t> </a:t>
            </a:r>
            <a:r>
              <a:rPr lang="en-US" dirty="0" err="1" smtClean="0"/>
              <a:t>střeva</a:t>
            </a:r>
            <a:r>
              <a:rPr lang="en-US" dirty="0" smtClean="0"/>
              <a:t> </a:t>
            </a:r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stravě</a:t>
            </a:r>
            <a:r>
              <a:rPr lang="en-US" dirty="0" smtClean="0"/>
              <a:t> s </a:t>
            </a:r>
            <a:r>
              <a:rPr lang="en-US" dirty="0" err="1" smtClean="0"/>
              <a:t>lepkem</a:t>
            </a:r>
            <a:r>
              <a:rPr lang="en-US" dirty="0" smtClean="0"/>
              <a:t>.</a:t>
            </a:r>
            <a:endParaRPr lang="sk-SK" dirty="0" smtClean="0"/>
          </a:p>
          <a:p>
            <a:endParaRPr lang="sk-SK" dirty="0" smtClean="0"/>
          </a:p>
          <a:p>
            <a:r>
              <a:rPr lang="en-US" b="1" i="1" dirty="0" err="1" smtClean="0"/>
              <a:t>Gastrointestinální</a:t>
            </a:r>
            <a:r>
              <a:rPr lang="en-US" b="1" i="1" dirty="0" smtClean="0"/>
              <a:t> </a:t>
            </a:r>
            <a:r>
              <a:rPr lang="en-US" b="1" i="1" dirty="0" err="1" smtClean="0"/>
              <a:t>projevy</a:t>
            </a:r>
            <a:r>
              <a:rPr lang="en-US" b="1" i="1" dirty="0" smtClean="0"/>
              <a:t>:</a:t>
            </a:r>
            <a:r>
              <a:rPr lang="sk-SK" b="1" i="1" dirty="0" smtClean="0"/>
              <a:t> </a:t>
            </a:r>
            <a:r>
              <a:rPr lang="en-US" dirty="0" err="1" smtClean="0"/>
              <a:t>chronický</a:t>
            </a:r>
            <a:r>
              <a:rPr lang="en-US" dirty="0" smtClean="0"/>
              <a:t> </a:t>
            </a:r>
            <a:r>
              <a:rPr lang="en-US" dirty="0" err="1" smtClean="0"/>
              <a:t>průjem</a:t>
            </a:r>
            <a:r>
              <a:rPr lang="en-US" dirty="0" smtClean="0"/>
              <a:t> a </a:t>
            </a:r>
            <a:r>
              <a:rPr lang="en-US" dirty="0" err="1" smtClean="0"/>
              <a:t>neprospívání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zavedení</a:t>
            </a:r>
            <a:r>
              <a:rPr lang="en-US" dirty="0" smtClean="0"/>
              <a:t> </a:t>
            </a:r>
            <a:r>
              <a:rPr lang="en-US" dirty="0" err="1" smtClean="0"/>
              <a:t>lepku</a:t>
            </a:r>
            <a:r>
              <a:rPr lang="en-US" dirty="0" smtClean="0"/>
              <a:t> v </a:t>
            </a:r>
            <a:r>
              <a:rPr lang="en-US" dirty="0" err="1" smtClean="0"/>
              <a:t>potravě</a:t>
            </a:r>
            <a:r>
              <a:rPr lang="en-US" dirty="0" smtClean="0"/>
              <a:t> - </a:t>
            </a:r>
            <a:r>
              <a:rPr lang="en-US" dirty="0" err="1" smtClean="0"/>
              <a:t>pouze</a:t>
            </a:r>
            <a:r>
              <a:rPr lang="en-US" dirty="0" smtClean="0"/>
              <a:t> u </a:t>
            </a:r>
            <a:r>
              <a:rPr lang="en-US" dirty="0" err="1" smtClean="0"/>
              <a:t>cca</a:t>
            </a:r>
            <a:r>
              <a:rPr lang="en-US" dirty="0" smtClean="0"/>
              <a:t> 5 % </a:t>
            </a:r>
            <a:r>
              <a:rPr lang="en-US" dirty="0" err="1" smtClean="0"/>
              <a:t>dětí</a:t>
            </a:r>
            <a:r>
              <a:rPr lang="en-US" dirty="0" smtClean="0"/>
              <a:t> s CS</a:t>
            </a:r>
            <a:endParaRPr lang="sk-SK" dirty="0" smtClean="0"/>
          </a:p>
          <a:p>
            <a:endParaRPr lang="en-US" dirty="0" smtClean="0"/>
          </a:p>
          <a:p>
            <a:r>
              <a:rPr lang="en-US" dirty="0" err="1" smtClean="0"/>
              <a:t>recidivující</a:t>
            </a:r>
            <a:r>
              <a:rPr lang="en-US" dirty="0" smtClean="0"/>
              <a:t> </a:t>
            </a:r>
            <a:r>
              <a:rPr lang="en-US" dirty="0" err="1" smtClean="0"/>
              <a:t>bolesti</a:t>
            </a:r>
            <a:r>
              <a:rPr lang="en-US" dirty="0" smtClean="0"/>
              <a:t> </a:t>
            </a:r>
            <a:r>
              <a:rPr lang="en-US" dirty="0" err="1" smtClean="0"/>
              <a:t>břicha</a:t>
            </a:r>
            <a:r>
              <a:rPr lang="en-US" dirty="0" smtClean="0"/>
              <a:t>, </a:t>
            </a:r>
            <a:r>
              <a:rPr lang="en-US" dirty="0" err="1" smtClean="0"/>
              <a:t>nauzea</a:t>
            </a:r>
            <a:r>
              <a:rPr lang="en-US" dirty="0" smtClean="0"/>
              <a:t>, </a:t>
            </a:r>
            <a:r>
              <a:rPr lang="en-US" dirty="0" err="1" smtClean="0"/>
              <a:t>zvracení</a:t>
            </a:r>
            <a:r>
              <a:rPr lang="en-US" dirty="0" smtClean="0"/>
              <a:t>, </a:t>
            </a:r>
            <a:r>
              <a:rPr lang="en-US" dirty="0" err="1" smtClean="0"/>
              <a:t>meteorizmus</a:t>
            </a:r>
            <a:r>
              <a:rPr lang="en-US" dirty="0" smtClean="0"/>
              <a:t>, </a:t>
            </a:r>
            <a:r>
              <a:rPr lang="en-US" dirty="0" err="1" smtClean="0"/>
              <a:t>váhové</a:t>
            </a:r>
            <a:r>
              <a:rPr lang="en-US" dirty="0" smtClean="0"/>
              <a:t> </a:t>
            </a:r>
            <a:r>
              <a:rPr lang="en-US" dirty="0" err="1" smtClean="0"/>
              <a:t>neprospívání</a:t>
            </a:r>
            <a:r>
              <a:rPr lang="en-US" dirty="0" smtClean="0"/>
              <a:t>, </a:t>
            </a:r>
            <a:r>
              <a:rPr lang="en-US" dirty="0" err="1" smtClean="0"/>
              <a:t>zácpa</a:t>
            </a:r>
            <a:endParaRPr lang="sk-SK" dirty="0" smtClean="0"/>
          </a:p>
          <a:p>
            <a:endParaRPr lang="en-US" dirty="0" smtClean="0"/>
          </a:p>
          <a:p>
            <a:r>
              <a:rPr lang="en-US" b="1" i="1" dirty="0" err="1" smtClean="0"/>
              <a:t>Extraintestinální</a:t>
            </a:r>
            <a:r>
              <a:rPr lang="en-US" b="1" i="1" dirty="0" smtClean="0"/>
              <a:t> </a:t>
            </a:r>
            <a:r>
              <a:rPr lang="en-US" b="1" i="1" dirty="0" err="1" smtClean="0"/>
              <a:t>projevy</a:t>
            </a:r>
            <a:r>
              <a:rPr lang="en-US" b="1" i="1" dirty="0" smtClean="0"/>
              <a:t>:</a:t>
            </a:r>
            <a:r>
              <a:rPr lang="sk-SK" b="1" i="1" dirty="0" smtClean="0"/>
              <a:t> </a:t>
            </a:r>
          </a:p>
          <a:p>
            <a:r>
              <a:rPr lang="en-US" dirty="0" err="1" smtClean="0"/>
              <a:t>časté</a:t>
            </a:r>
            <a:r>
              <a:rPr lang="en-US" dirty="0" smtClean="0"/>
              <a:t>: </a:t>
            </a:r>
            <a:r>
              <a:rPr lang="en-US" dirty="0" err="1" smtClean="0"/>
              <a:t>únavový</a:t>
            </a:r>
            <a:r>
              <a:rPr lang="en-US" dirty="0" smtClean="0"/>
              <a:t> </a:t>
            </a:r>
            <a:r>
              <a:rPr lang="en-US" dirty="0" err="1" smtClean="0"/>
              <a:t>stav</a:t>
            </a:r>
            <a:r>
              <a:rPr lang="en-US" dirty="0" smtClean="0"/>
              <a:t>, dermatitis </a:t>
            </a:r>
            <a:r>
              <a:rPr lang="en-US" dirty="0" err="1" smtClean="0"/>
              <a:t>herpetiformis</a:t>
            </a:r>
            <a:r>
              <a:rPr lang="en-US" dirty="0" smtClean="0"/>
              <a:t> (</a:t>
            </a:r>
            <a:r>
              <a:rPr lang="en-US" dirty="0" err="1" smtClean="0"/>
              <a:t>Duhring</a:t>
            </a:r>
            <a:r>
              <a:rPr lang="en-US" dirty="0" smtClean="0"/>
              <a:t>), </a:t>
            </a:r>
            <a:r>
              <a:rPr lang="en-US" dirty="0" err="1" smtClean="0"/>
              <a:t>hypoplázie</a:t>
            </a:r>
            <a:r>
              <a:rPr lang="en-US" dirty="0" smtClean="0"/>
              <a:t> </a:t>
            </a:r>
            <a:r>
              <a:rPr lang="en-US" dirty="0" err="1" smtClean="0"/>
              <a:t>zubní</a:t>
            </a:r>
            <a:r>
              <a:rPr lang="en-US" dirty="0" smtClean="0"/>
              <a:t> </a:t>
            </a:r>
            <a:r>
              <a:rPr lang="en-US" dirty="0" err="1" smtClean="0"/>
              <a:t>skloviny</a:t>
            </a:r>
            <a:r>
              <a:rPr lang="en-US" dirty="0" smtClean="0"/>
              <a:t> </a:t>
            </a:r>
            <a:r>
              <a:rPr lang="en-US" dirty="0" err="1" smtClean="0"/>
              <a:t>definitivního</a:t>
            </a:r>
            <a:r>
              <a:rPr lang="en-US" dirty="0" smtClean="0"/>
              <a:t> </a:t>
            </a:r>
            <a:r>
              <a:rPr lang="en-US" dirty="0" err="1" smtClean="0"/>
              <a:t>chrupu</a:t>
            </a:r>
            <a:r>
              <a:rPr lang="en-US" dirty="0" smtClean="0"/>
              <a:t>, </a:t>
            </a:r>
            <a:r>
              <a:rPr lang="en-US" dirty="0" err="1" smtClean="0"/>
              <a:t>osteopenie</a:t>
            </a:r>
            <a:r>
              <a:rPr lang="en-US" dirty="0" smtClean="0"/>
              <a:t>/</a:t>
            </a:r>
            <a:r>
              <a:rPr lang="en-US" dirty="0" err="1" smtClean="0"/>
              <a:t>osteoporóza</a:t>
            </a:r>
            <a:r>
              <a:rPr lang="en-US" dirty="0" smtClean="0"/>
              <a:t>, </a:t>
            </a:r>
            <a:r>
              <a:rPr lang="en-US" dirty="0" err="1" smtClean="0"/>
              <a:t>menší</a:t>
            </a:r>
            <a:r>
              <a:rPr lang="en-US" dirty="0" smtClean="0"/>
              <a:t> </a:t>
            </a:r>
            <a:r>
              <a:rPr lang="en-US" dirty="0" err="1" smtClean="0"/>
              <a:t>vzrůst,pubertas</a:t>
            </a:r>
            <a:r>
              <a:rPr lang="en-US" dirty="0" smtClean="0"/>
              <a:t> </a:t>
            </a:r>
            <a:r>
              <a:rPr lang="en-US" dirty="0" err="1" smtClean="0"/>
              <a:t>tarda</a:t>
            </a:r>
            <a:r>
              <a:rPr lang="en-US" dirty="0" smtClean="0"/>
              <a:t>, </a:t>
            </a:r>
            <a:r>
              <a:rPr lang="en-US" dirty="0" err="1" smtClean="0"/>
              <a:t>anémie</a:t>
            </a:r>
            <a:r>
              <a:rPr lang="en-US" dirty="0" smtClean="0"/>
              <a:t> </a:t>
            </a:r>
            <a:r>
              <a:rPr lang="en-US" dirty="0" err="1" smtClean="0"/>
              <a:t>neodpovídající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terapii</a:t>
            </a:r>
            <a:endParaRPr lang="sk-SK" dirty="0" smtClean="0"/>
          </a:p>
          <a:p>
            <a:endParaRPr lang="en-US" dirty="0" smtClean="0"/>
          </a:p>
          <a:p>
            <a:r>
              <a:rPr lang="en-US" dirty="0" err="1" smtClean="0"/>
              <a:t>méně</a:t>
            </a:r>
            <a:r>
              <a:rPr lang="en-US" dirty="0" smtClean="0"/>
              <a:t> </a:t>
            </a:r>
            <a:r>
              <a:rPr lang="en-US" dirty="0" err="1" smtClean="0"/>
              <a:t>časté</a:t>
            </a:r>
            <a:r>
              <a:rPr lang="en-US" dirty="0" smtClean="0"/>
              <a:t>: </a:t>
            </a:r>
            <a:r>
              <a:rPr lang="en-US" dirty="0" err="1" smtClean="0"/>
              <a:t>hepatopatie</a:t>
            </a:r>
            <a:r>
              <a:rPr lang="en-US" dirty="0" smtClean="0"/>
              <a:t>, </a:t>
            </a:r>
            <a:r>
              <a:rPr lang="en-US" dirty="0" err="1" smtClean="0"/>
              <a:t>artritida</a:t>
            </a:r>
            <a:r>
              <a:rPr lang="en-US" dirty="0" smtClean="0"/>
              <a:t>, </a:t>
            </a:r>
            <a:r>
              <a:rPr lang="en-US" dirty="0" err="1" smtClean="0"/>
              <a:t>epilepsie</a:t>
            </a:r>
            <a:r>
              <a:rPr lang="en-US" dirty="0" smtClean="0"/>
              <a:t> s </a:t>
            </a:r>
            <a:r>
              <a:rPr lang="en-US" dirty="0" err="1" smtClean="0"/>
              <a:t>okcipitálními</a:t>
            </a:r>
            <a:r>
              <a:rPr lang="en-US" dirty="0" smtClean="0"/>
              <a:t> </a:t>
            </a:r>
            <a:r>
              <a:rPr lang="en-US" dirty="0" err="1" smtClean="0"/>
              <a:t>kalcifikacemi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 err="1" smtClean="0">
                <a:solidFill>
                  <a:srgbClr val="FF0000"/>
                </a:solidFill>
              </a:rPr>
              <a:t>Klinický</a:t>
            </a:r>
            <a:r>
              <a:rPr lang="en-US" b="0" dirty="0" smtClean="0"/>
              <a:t> </a:t>
            </a:r>
            <a:r>
              <a:rPr lang="en-US" b="0" dirty="0" err="1" smtClean="0">
                <a:solidFill>
                  <a:srgbClr val="FF0000"/>
                </a:solidFill>
              </a:rPr>
              <a:t>obraz</a:t>
            </a:r>
            <a:r>
              <a:rPr lang="en-US" b="0" dirty="0" smtClean="0"/>
              <a:t/>
            </a:r>
            <a:br>
              <a:rPr lang="en-US" b="0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80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Další</a:t>
            </a:r>
            <a:r>
              <a:rPr lang="en-US" dirty="0" smtClean="0"/>
              <a:t> </a:t>
            </a:r>
            <a:r>
              <a:rPr lang="en-US" dirty="0" err="1" smtClean="0"/>
              <a:t>formy</a:t>
            </a:r>
            <a:r>
              <a:rPr lang="en-US" dirty="0" smtClean="0"/>
              <a:t> </a:t>
            </a:r>
            <a:r>
              <a:rPr lang="en-US" dirty="0" err="1" smtClean="0"/>
              <a:t>nejsou</a:t>
            </a:r>
            <a:r>
              <a:rPr lang="en-US" dirty="0" smtClean="0"/>
              <a:t> </a:t>
            </a:r>
            <a:r>
              <a:rPr lang="en-US" dirty="0" err="1" smtClean="0"/>
              <a:t>běžně</a:t>
            </a:r>
            <a:r>
              <a:rPr lang="en-US" dirty="0" smtClean="0"/>
              <a:t> </a:t>
            </a:r>
            <a:r>
              <a:rPr lang="en-US" dirty="0" err="1" smtClean="0"/>
              <a:t>diagnostikovány</a:t>
            </a:r>
            <a:r>
              <a:rPr lang="en-US" dirty="0" smtClean="0"/>
              <a:t> a </a:t>
            </a:r>
            <a:r>
              <a:rPr lang="en-US" dirty="0" err="1" smtClean="0"/>
              <a:t>tvoří</a:t>
            </a:r>
            <a:r>
              <a:rPr lang="en-US" dirty="0" smtClean="0"/>
              <a:t> </a:t>
            </a:r>
            <a:r>
              <a:rPr lang="en-US" dirty="0" err="1" smtClean="0"/>
              <a:t>téměř</a:t>
            </a:r>
            <a:r>
              <a:rPr lang="en-US" dirty="0" smtClean="0"/>
              <a:t> 80 % </a:t>
            </a:r>
            <a:r>
              <a:rPr lang="en-US" dirty="0" err="1" smtClean="0"/>
              <a:t>případů</a:t>
            </a:r>
            <a:endParaRPr lang="sk-SK" dirty="0" smtClean="0"/>
          </a:p>
          <a:p>
            <a:endParaRPr lang="sk-SK" dirty="0" smtClean="0"/>
          </a:p>
          <a:p>
            <a:r>
              <a:rPr lang="en-US" b="1" dirty="0" err="1" smtClean="0"/>
              <a:t>Klinicky</a:t>
            </a:r>
            <a:r>
              <a:rPr lang="en-US" b="1" dirty="0" smtClean="0"/>
              <a:t> </a:t>
            </a:r>
            <a:r>
              <a:rPr lang="en-US" b="1" dirty="0" err="1" smtClean="0"/>
              <a:t>němá</a:t>
            </a:r>
            <a:r>
              <a:rPr lang="en-US" dirty="0" smtClean="0"/>
              <a:t> (</a:t>
            </a:r>
            <a:r>
              <a:rPr lang="en-US" dirty="0" err="1" smtClean="0"/>
              <a:t>tichá</a:t>
            </a:r>
            <a:r>
              <a:rPr lang="en-US" dirty="0" smtClean="0"/>
              <a:t>) </a:t>
            </a:r>
            <a:r>
              <a:rPr lang="en-US" b="1" dirty="0" smtClean="0"/>
              <a:t>forma CS</a:t>
            </a:r>
            <a:r>
              <a:rPr lang="en-US" dirty="0" smtClean="0"/>
              <a:t> je </a:t>
            </a:r>
            <a:r>
              <a:rPr lang="en-US" dirty="0" err="1" smtClean="0"/>
              <a:t>charakterizována</a:t>
            </a:r>
            <a:r>
              <a:rPr lang="en-US" dirty="0" smtClean="0"/>
              <a:t> </a:t>
            </a:r>
            <a:r>
              <a:rPr lang="en-US" dirty="0" err="1" smtClean="0"/>
              <a:t>přítomností</a:t>
            </a:r>
            <a:r>
              <a:rPr lang="en-US" dirty="0" smtClean="0"/>
              <a:t> </a:t>
            </a:r>
            <a:r>
              <a:rPr lang="en-US" dirty="0" err="1" smtClean="0"/>
              <a:t>protilátek</a:t>
            </a:r>
            <a:r>
              <a:rPr lang="en-US" dirty="0" smtClean="0"/>
              <a:t>, </a:t>
            </a:r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enterobiopsii</a:t>
            </a:r>
            <a:r>
              <a:rPr lang="en-US" dirty="0" smtClean="0"/>
              <a:t> </a:t>
            </a:r>
            <a:r>
              <a:rPr lang="en-US" dirty="0" err="1" smtClean="0"/>
              <a:t>nalézáme</a:t>
            </a:r>
            <a:r>
              <a:rPr lang="en-US" dirty="0" smtClean="0"/>
              <a:t> </a:t>
            </a:r>
            <a:r>
              <a:rPr lang="en-US" dirty="0" err="1" smtClean="0"/>
              <a:t>charakteristické</a:t>
            </a:r>
            <a:r>
              <a:rPr lang="en-US" dirty="0" smtClean="0"/>
              <a:t> </a:t>
            </a:r>
            <a:r>
              <a:rPr lang="en-US" dirty="0" err="1" smtClean="0"/>
              <a:t>změny</a:t>
            </a:r>
            <a:r>
              <a:rPr lang="en-US" dirty="0" smtClean="0"/>
              <a:t> </a:t>
            </a:r>
            <a:r>
              <a:rPr lang="en-US" dirty="0" err="1" smtClean="0"/>
              <a:t>histologického</a:t>
            </a:r>
            <a:r>
              <a:rPr lang="en-US" dirty="0" smtClean="0"/>
              <a:t> </a:t>
            </a:r>
            <a:r>
              <a:rPr lang="en-US" dirty="0" err="1" smtClean="0"/>
              <a:t>obrazu</a:t>
            </a:r>
            <a:r>
              <a:rPr lang="en-US" dirty="0" smtClean="0"/>
              <a:t> </a:t>
            </a:r>
            <a:r>
              <a:rPr lang="en-US" dirty="0" err="1" smtClean="0"/>
              <a:t>céliakie</a:t>
            </a:r>
            <a:r>
              <a:rPr lang="en-US" dirty="0" smtClean="0"/>
              <a:t>. CS se </a:t>
            </a:r>
            <a:r>
              <a:rPr lang="en-US" dirty="0" err="1" smtClean="0"/>
              <a:t>sice</a:t>
            </a:r>
            <a:r>
              <a:rPr lang="en-US" dirty="0" smtClean="0"/>
              <a:t> </a:t>
            </a:r>
            <a:r>
              <a:rPr lang="en-US" dirty="0" err="1" smtClean="0"/>
              <a:t>klinicky</a:t>
            </a:r>
            <a:r>
              <a:rPr lang="en-US" dirty="0" smtClean="0"/>
              <a:t> </a:t>
            </a:r>
            <a:r>
              <a:rPr lang="en-US" dirty="0" err="1" smtClean="0"/>
              <a:t>nemanifestuje</a:t>
            </a:r>
            <a:r>
              <a:rPr lang="en-US" dirty="0" smtClean="0"/>
              <a:t>, ale </a:t>
            </a:r>
            <a:r>
              <a:rPr lang="en-US" dirty="0" err="1" smtClean="0"/>
              <a:t>celoživotní</a:t>
            </a:r>
            <a:r>
              <a:rPr lang="en-US" dirty="0" smtClean="0"/>
              <a:t> </a:t>
            </a:r>
            <a:r>
              <a:rPr lang="en-US" dirty="0" err="1" smtClean="0"/>
              <a:t>bezlepková</a:t>
            </a:r>
            <a:r>
              <a:rPr lang="en-US" dirty="0" smtClean="0"/>
              <a:t> </a:t>
            </a:r>
            <a:r>
              <a:rPr lang="en-US" dirty="0" err="1" smtClean="0"/>
              <a:t>dieta</a:t>
            </a:r>
            <a:r>
              <a:rPr lang="en-US" dirty="0" smtClean="0"/>
              <a:t> je </a:t>
            </a:r>
            <a:r>
              <a:rPr lang="en-US" dirty="0" err="1" smtClean="0"/>
              <a:t>plně</a:t>
            </a:r>
            <a:r>
              <a:rPr lang="en-US" dirty="0" smtClean="0"/>
              <a:t> </a:t>
            </a:r>
            <a:r>
              <a:rPr lang="en-US" dirty="0" err="1" smtClean="0"/>
              <a:t>indikována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 err="1" smtClean="0">
                <a:solidFill>
                  <a:srgbClr val="FF0000"/>
                </a:solidFill>
              </a:rPr>
              <a:t>Klinický</a:t>
            </a:r>
            <a:r>
              <a:rPr lang="en-US" b="0" dirty="0" smtClean="0"/>
              <a:t> </a:t>
            </a:r>
            <a:r>
              <a:rPr lang="en-US" b="0" dirty="0" err="1" smtClean="0">
                <a:solidFill>
                  <a:srgbClr val="FF0000"/>
                </a:solidFill>
              </a:rPr>
              <a:t>obraz</a:t>
            </a:r>
            <a:r>
              <a:rPr lang="en-US" b="0" dirty="0" smtClean="0"/>
              <a:t/>
            </a:r>
            <a:br>
              <a:rPr lang="en-US" b="0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74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Latentní</a:t>
            </a:r>
            <a:r>
              <a:rPr lang="en-US" b="1" dirty="0" smtClean="0"/>
              <a:t> forma</a:t>
            </a:r>
            <a:r>
              <a:rPr lang="en-US" dirty="0" smtClean="0"/>
              <a:t> je </a:t>
            </a:r>
            <a:r>
              <a:rPr lang="en-US" dirty="0" err="1" smtClean="0"/>
              <a:t>charakterizována</a:t>
            </a:r>
            <a:r>
              <a:rPr lang="en-US" dirty="0" smtClean="0"/>
              <a:t> 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pozitivními</a:t>
            </a:r>
            <a:r>
              <a:rPr lang="en-US" dirty="0" smtClean="0"/>
              <a:t> </a:t>
            </a:r>
            <a:r>
              <a:rPr lang="en-US" dirty="0" err="1" smtClean="0"/>
              <a:t>sérologickými</a:t>
            </a:r>
            <a:r>
              <a:rPr lang="en-US" dirty="0" smtClean="0"/>
              <a:t> testy, </a:t>
            </a:r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enterobiopsii</a:t>
            </a:r>
            <a:r>
              <a:rPr lang="en-US" dirty="0" smtClean="0"/>
              <a:t> je </a:t>
            </a:r>
            <a:r>
              <a:rPr lang="en-US" dirty="0" err="1" smtClean="0"/>
              <a:t>nalezena</a:t>
            </a:r>
            <a:r>
              <a:rPr lang="en-US" dirty="0" smtClean="0"/>
              <a:t> </a:t>
            </a:r>
            <a:r>
              <a:rPr lang="en-US" dirty="0" err="1" smtClean="0"/>
              <a:t>normální</a:t>
            </a:r>
            <a:r>
              <a:rPr lang="en-US" dirty="0" smtClean="0"/>
              <a:t> </a:t>
            </a:r>
            <a:r>
              <a:rPr lang="en-US" dirty="0" err="1" smtClean="0"/>
              <a:t>architektura</a:t>
            </a:r>
            <a:r>
              <a:rPr lang="en-US" dirty="0" smtClean="0"/>
              <a:t> </a:t>
            </a:r>
            <a:r>
              <a:rPr lang="en-US" dirty="0" err="1" smtClean="0"/>
              <a:t>sliznice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 err="1" smtClean="0">
                <a:solidFill>
                  <a:srgbClr val="FF0000"/>
                </a:solidFill>
              </a:rPr>
              <a:t>Klinický</a:t>
            </a:r>
            <a:r>
              <a:rPr lang="en-US" b="0" dirty="0" smtClean="0"/>
              <a:t> </a:t>
            </a:r>
            <a:r>
              <a:rPr lang="en-US" b="0" dirty="0" err="1" smtClean="0">
                <a:solidFill>
                  <a:srgbClr val="FF0000"/>
                </a:solidFill>
              </a:rPr>
              <a:t>obraz</a:t>
            </a:r>
            <a:r>
              <a:rPr lang="en-US" b="0" dirty="0" smtClean="0"/>
              <a:t/>
            </a:r>
            <a:br>
              <a:rPr lang="en-US" b="0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11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486400"/>
          </a:xfrm>
        </p:spPr>
        <p:txBody>
          <a:bodyPr>
            <a:normAutofit fontScale="70000" lnSpcReduction="20000"/>
          </a:bodyPr>
          <a:lstStyle/>
          <a:p>
            <a:r>
              <a:rPr lang="sk-SK" dirty="0" smtClean="0"/>
              <a:t>1. </a:t>
            </a:r>
            <a:r>
              <a:rPr lang="en-US" dirty="0" err="1" smtClean="0"/>
              <a:t>anamnéza</a:t>
            </a:r>
            <a:r>
              <a:rPr lang="en-US" dirty="0" smtClean="0"/>
              <a:t> a </a:t>
            </a:r>
            <a:r>
              <a:rPr lang="en-US" dirty="0" err="1" smtClean="0"/>
              <a:t>klinické</a:t>
            </a:r>
            <a:r>
              <a:rPr lang="en-US" dirty="0" smtClean="0"/>
              <a:t> </a:t>
            </a:r>
            <a:r>
              <a:rPr lang="en-US" dirty="0" err="1" smtClean="0"/>
              <a:t>projevy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2.</a:t>
            </a:r>
            <a:r>
              <a:rPr lang="en-US" dirty="0" smtClean="0"/>
              <a:t> </a:t>
            </a:r>
            <a:r>
              <a:rPr lang="en-US" dirty="0" err="1" smtClean="0"/>
              <a:t>stanovení</a:t>
            </a:r>
            <a:r>
              <a:rPr lang="en-US" dirty="0" smtClean="0"/>
              <a:t> </a:t>
            </a:r>
            <a:r>
              <a:rPr lang="en-US" dirty="0" err="1" smtClean="0"/>
              <a:t>celkového</a:t>
            </a:r>
            <a:r>
              <a:rPr lang="en-US" dirty="0" smtClean="0"/>
              <a:t> </a:t>
            </a:r>
            <a:r>
              <a:rPr lang="en-US" dirty="0" err="1" smtClean="0"/>
              <a:t>IgA</a:t>
            </a:r>
            <a:r>
              <a:rPr lang="en-US" dirty="0" smtClean="0"/>
              <a:t> v </a:t>
            </a:r>
            <a:r>
              <a:rPr lang="en-US" dirty="0" err="1" smtClean="0"/>
              <a:t>séru</a:t>
            </a:r>
            <a:r>
              <a:rPr lang="sk-SK" dirty="0" smtClean="0"/>
              <a:t> a (</a:t>
            </a:r>
            <a:r>
              <a:rPr lang="sk-SK" dirty="0" err="1" smtClean="0"/>
              <a:t>event</a:t>
            </a:r>
            <a:r>
              <a:rPr lang="sk-SK" dirty="0" smtClean="0"/>
              <a:t>. i </a:t>
            </a:r>
            <a:r>
              <a:rPr lang="sk-SK" dirty="0" err="1" smtClean="0"/>
              <a:t>IgG</a:t>
            </a:r>
            <a:r>
              <a:rPr lang="en-US" dirty="0" smtClean="0"/>
              <a:t>) </a:t>
            </a:r>
            <a:r>
              <a:rPr lang="en-US" dirty="0" err="1" smtClean="0"/>
              <a:t>protilátek</a:t>
            </a:r>
            <a:r>
              <a:rPr lang="en-US" dirty="0" smtClean="0"/>
              <a:t> </a:t>
            </a:r>
            <a:r>
              <a:rPr lang="en-US" dirty="0" err="1" smtClean="0"/>
              <a:t>proti</a:t>
            </a:r>
            <a:r>
              <a:rPr lang="en-US" dirty="0" smtClean="0"/>
              <a:t> </a:t>
            </a:r>
            <a:r>
              <a:rPr lang="en-US" dirty="0" err="1" smtClean="0"/>
              <a:t>gliadinu</a:t>
            </a:r>
            <a:r>
              <a:rPr lang="en-US" dirty="0" smtClean="0"/>
              <a:t> </a:t>
            </a:r>
            <a:r>
              <a:rPr lang="cs-CZ" dirty="0" smtClean="0"/>
              <a:t>anti -</a:t>
            </a:r>
            <a:r>
              <a:rPr lang="en-US" dirty="0" smtClean="0"/>
              <a:t>G</a:t>
            </a:r>
            <a:r>
              <a:rPr lang="cs-CZ" dirty="0" err="1" smtClean="0"/>
              <a:t>liadin</a:t>
            </a:r>
            <a:r>
              <a:rPr lang="en-US" dirty="0" smtClean="0"/>
              <a:t>) a </a:t>
            </a:r>
            <a:r>
              <a:rPr lang="en-US" dirty="0" err="1" smtClean="0"/>
              <a:t>endomyziu</a:t>
            </a:r>
            <a:r>
              <a:rPr lang="en-US" dirty="0" smtClean="0"/>
              <a:t> (E</a:t>
            </a:r>
            <a:r>
              <a:rPr lang="sk-SK" dirty="0" smtClean="0"/>
              <a:t>MA</a:t>
            </a:r>
            <a:r>
              <a:rPr lang="en-US" dirty="0" smtClean="0"/>
              <a:t>), </a:t>
            </a:r>
            <a:r>
              <a:rPr lang="en-US" dirty="0" err="1" smtClean="0"/>
              <a:t>popřípadě</a:t>
            </a:r>
            <a:r>
              <a:rPr lang="en-US" dirty="0" smtClean="0"/>
              <a:t> </a:t>
            </a:r>
            <a:r>
              <a:rPr lang="en-US" dirty="0" err="1" smtClean="0"/>
              <a:t>protilátky</a:t>
            </a:r>
            <a:r>
              <a:rPr lang="en-US" dirty="0" smtClean="0"/>
              <a:t> </a:t>
            </a:r>
            <a:r>
              <a:rPr lang="en-US" dirty="0" err="1" smtClean="0"/>
              <a:t>proti</a:t>
            </a:r>
            <a:r>
              <a:rPr lang="en-US" dirty="0" smtClean="0"/>
              <a:t> </a:t>
            </a:r>
            <a:r>
              <a:rPr lang="en-US" dirty="0" err="1" smtClean="0"/>
              <a:t>tkáňové</a:t>
            </a:r>
            <a:r>
              <a:rPr lang="en-US" dirty="0" smtClean="0"/>
              <a:t> </a:t>
            </a:r>
            <a:r>
              <a:rPr lang="en-US" dirty="0" err="1" smtClean="0"/>
              <a:t>transglutamináze</a:t>
            </a:r>
            <a:r>
              <a:rPr lang="en-US" dirty="0" smtClean="0"/>
              <a:t> (</a:t>
            </a:r>
            <a:r>
              <a:rPr lang="en-US" dirty="0" err="1" smtClean="0"/>
              <a:t>AtTG</a:t>
            </a:r>
            <a:r>
              <a:rPr lang="sk-SK" dirty="0" smtClean="0"/>
              <a:t>A</a:t>
            </a:r>
            <a:r>
              <a:rPr lang="en-US" dirty="0" smtClean="0"/>
              <a:t>).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3.</a:t>
            </a:r>
            <a:r>
              <a:rPr lang="en-US" dirty="0" smtClean="0"/>
              <a:t> </a:t>
            </a:r>
            <a:r>
              <a:rPr lang="en-US" dirty="0" err="1" smtClean="0"/>
              <a:t>histologický</a:t>
            </a:r>
            <a:r>
              <a:rPr lang="en-US" dirty="0" smtClean="0"/>
              <a:t> </a:t>
            </a:r>
            <a:r>
              <a:rPr lang="en-US" dirty="0" err="1" smtClean="0"/>
              <a:t>nález</a:t>
            </a:r>
            <a:r>
              <a:rPr lang="en-US" dirty="0" smtClean="0"/>
              <a:t> </a:t>
            </a:r>
            <a:r>
              <a:rPr lang="en-US" dirty="0" err="1" smtClean="0"/>
              <a:t>biopsie</a:t>
            </a:r>
            <a:r>
              <a:rPr lang="en-US" dirty="0" smtClean="0"/>
              <a:t> </a:t>
            </a:r>
            <a:r>
              <a:rPr lang="en-US" dirty="0" err="1" smtClean="0"/>
              <a:t>sliznice</a:t>
            </a:r>
            <a:r>
              <a:rPr lang="en-US" dirty="0" smtClean="0"/>
              <a:t> </a:t>
            </a:r>
            <a:r>
              <a:rPr lang="en-US" dirty="0" err="1" smtClean="0"/>
              <a:t>tenkého</a:t>
            </a:r>
            <a:r>
              <a:rPr lang="en-US" dirty="0" smtClean="0"/>
              <a:t> </a:t>
            </a:r>
            <a:r>
              <a:rPr lang="en-US" dirty="0" err="1" smtClean="0"/>
              <a:t>střeva</a:t>
            </a:r>
            <a:r>
              <a:rPr lang="en-US" dirty="0" smtClean="0"/>
              <a:t> u </a:t>
            </a:r>
            <a:r>
              <a:rPr lang="en-US" dirty="0" err="1" smtClean="0"/>
              <a:t>dítěte</a:t>
            </a:r>
            <a:r>
              <a:rPr lang="en-US" dirty="0" smtClean="0"/>
              <a:t> </a:t>
            </a:r>
            <a:r>
              <a:rPr lang="en-US" dirty="0" err="1" smtClean="0"/>
              <a:t>před</a:t>
            </a:r>
            <a:r>
              <a:rPr lang="en-US" dirty="0" smtClean="0"/>
              <a:t> </a:t>
            </a:r>
            <a:r>
              <a:rPr lang="en-US" dirty="0" err="1" smtClean="0"/>
              <a:t>nasazením</a:t>
            </a:r>
            <a:r>
              <a:rPr lang="en-US" dirty="0" smtClean="0"/>
              <a:t> </a:t>
            </a:r>
            <a:r>
              <a:rPr lang="en-US" dirty="0" err="1" smtClean="0"/>
              <a:t>bezlepkové</a:t>
            </a:r>
            <a:r>
              <a:rPr lang="en-US" dirty="0" smtClean="0"/>
              <a:t> </a:t>
            </a:r>
            <a:r>
              <a:rPr lang="en-US" dirty="0" err="1" smtClean="0"/>
              <a:t>diety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4.</a:t>
            </a:r>
            <a:r>
              <a:rPr lang="en-US" dirty="0" smtClean="0"/>
              <a:t> </a:t>
            </a:r>
            <a:r>
              <a:rPr lang="en-US" dirty="0" err="1" smtClean="0"/>
              <a:t>klinická</a:t>
            </a:r>
            <a:r>
              <a:rPr lang="en-US" dirty="0" smtClean="0"/>
              <a:t> a </a:t>
            </a:r>
            <a:r>
              <a:rPr lang="en-US" dirty="0" err="1" smtClean="0"/>
              <a:t>sérologická</a:t>
            </a:r>
            <a:r>
              <a:rPr lang="en-US" dirty="0" smtClean="0"/>
              <a:t> </a:t>
            </a:r>
            <a:r>
              <a:rPr lang="en-US" dirty="0" err="1" smtClean="0"/>
              <a:t>odpověď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bezlepkovou</a:t>
            </a:r>
            <a:r>
              <a:rPr lang="en-US" dirty="0" smtClean="0"/>
              <a:t> </a:t>
            </a:r>
            <a:r>
              <a:rPr lang="en-US" dirty="0" err="1" smtClean="0"/>
              <a:t>dietu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5. </a:t>
            </a:r>
            <a:r>
              <a:rPr lang="en-US" dirty="0" err="1" smtClean="0"/>
              <a:t>vyloučení</a:t>
            </a:r>
            <a:r>
              <a:rPr lang="en-US" dirty="0" smtClean="0"/>
              <a:t> </a:t>
            </a:r>
            <a:r>
              <a:rPr lang="en-US" dirty="0" err="1" smtClean="0"/>
              <a:t>jiných</a:t>
            </a:r>
            <a:r>
              <a:rPr lang="en-US" dirty="0" smtClean="0"/>
              <a:t> </a:t>
            </a:r>
            <a:r>
              <a:rPr lang="en-US" dirty="0" err="1" smtClean="0"/>
              <a:t>chorob</a:t>
            </a:r>
            <a:r>
              <a:rPr lang="en-US" dirty="0" smtClean="0"/>
              <a:t> </a:t>
            </a:r>
            <a:r>
              <a:rPr lang="en-US" dirty="0" err="1" smtClean="0"/>
              <a:t>napodobujících</a:t>
            </a:r>
            <a:r>
              <a:rPr lang="en-US" dirty="0" smtClean="0"/>
              <a:t> CS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6.</a:t>
            </a:r>
            <a:r>
              <a:rPr lang="en-US" dirty="0" smtClean="0"/>
              <a:t> Pro </a:t>
            </a:r>
            <a:r>
              <a:rPr lang="en-US" dirty="0" err="1" smtClean="0"/>
              <a:t>definitivní</a:t>
            </a:r>
            <a:r>
              <a:rPr lang="en-US" dirty="0" smtClean="0"/>
              <a:t> </a:t>
            </a:r>
            <a:r>
              <a:rPr lang="en-US" dirty="0" err="1" smtClean="0"/>
              <a:t>diagnózu</a:t>
            </a:r>
            <a:r>
              <a:rPr lang="en-US" dirty="0" smtClean="0"/>
              <a:t> je </a:t>
            </a:r>
            <a:r>
              <a:rPr lang="en-US" dirty="0" err="1" smtClean="0"/>
              <a:t>nejdůležitější</a:t>
            </a:r>
            <a:r>
              <a:rPr lang="en-US" dirty="0" smtClean="0"/>
              <a:t> </a:t>
            </a:r>
            <a:r>
              <a:rPr lang="en-US" dirty="0" err="1" smtClean="0"/>
              <a:t>pozitivní</a:t>
            </a:r>
            <a:r>
              <a:rPr lang="en-US" dirty="0" smtClean="0"/>
              <a:t> </a:t>
            </a:r>
            <a:r>
              <a:rPr lang="en-US" dirty="0" err="1" smtClean="0"/>
              <a:t>střevní</a:t>
            </a:r>
            <a:r>
              <a:rPr lang="en-US" dirty="0" smtClean="0"/>
              <a:t> </a:t>
            </a:r>
            <a:r>
              <a:rPr lang="en-US" dirty="0" err="1" smtClean="0"/>
              <a:t>biopsie</a:t>
            </a:r>
            <a:r>
              <a:rPr lang="en-US" dirty="0" smtClean="0"/>
              <a:t> s </a:t>
            </a:r>
            <a:r>
              <a:rPr lang="en-US" dirty="0" err="1" smtClean="0"/>
              <a:t>příznivou</a:t>
            </a:r>
            <a:r>
              <a:rPr lang="en-US" dirty="0" smtClean="0"/>
              <a:t> </a:t>
            </a:r>
            <a:r>
              <a:rPr lang="en-US" dirty="0" err="1" smtClean="0"/>
              <a:t>odpovědí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bezlepkovou</a:t>
            </a:r>
            <a:r>
              <a:rPr lang="en-US" dirty="0" smtClean="0"/>
              <a:t> </a:t>
            </a:r>
            <a:r>
              <a:rPr lang="en-US" dirty="0" err="1" smtClean="0"/>
              <a:t>dietu</a:t>
            </a:r>
            <a:r>
              <a:rPr lang="en-US" dirty="0" smtClean="0"/>
              <a:t> (s </a:t>
            </a:r>
            <a:r>
              <a:rPr lang="en-US" dirty="0" err="1" smtClean="0"/>
              <a:t>výjimkou</a:t>
            </a:r>
            <a:r>
              <a:rPr lang="en-US" dirty="0" smtClean="0"/>
              <a:t> </a:t>
            </a:r>
            <a:r>
              <a:rPr lang="en-US" dirty="0" err="1" smtClean="0"/>
              <a:t>dětí</a:t>
            </a:r>
            <a:r>
              <a:rPr lang="en-US" dirty="0" smtClean="0"/>
              <a:t> do 2 let </a:t>
            </a:r>
            <a:r>
              <a:rPr lang="en-US" dirty="0" err="1" smtClean="0"/>
              <a:t>věku</a:t>
            </a:r>
            <a:r>
              <a:rPr lang="en-US" dirty="0" smtClean="0"/>
              <a:t>).</a:t>
            </a:r>
            <a:endParaRPr lang="sk-SK" dirty="0" smtClean="0"/>
          </a:p>
          <a:p>
            <a:endParaRPr lang="sk-SK" dirty="0" smtClean="0"/>
          </a:p>
          <a:p>
            <a:endParaRPr lang="en-US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 err="1" smtClean="0">
                <a:solidFill>
                  <a:srgbClr val="FF0000"/>
                </a:solidFill>
              </a:rPr>
              <a:t>Diagnostika</a:t>
            </a:r>
            <a:r>
              <a:rPr lang="en-US" b="0" dirty="0" smtClean="0"/>
              <a:t/>
            </a:r>
            <a:br>
              <a:rPr lang="en-US" b="0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75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6142-6B6A-4780-8D2A-21D642922A62}" type="slidenum">
              <a:rPr lang="en-CA" altLang="en-US"/>
              <a:pPr/>
              <a:t>204</a:t>
            </a:fld>
            <a:endParaRPr lang="en-CA" altLang="en-US"/>
          </a:p>
        </p:txBody>
      </p:sp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92150"/>
            <a:ext cx="7772400" cy="566738"/>
          </a:xfrm>
        </p:spPr>
        <p:txBody>
          <a:bodyPr>
            <a:normAutofit fontScale="90000"/>
          </a:bodyPr>
          <a:lstStyle/>
          <a:p>
            <a:pPr defTabSz="762000"/>
            <a:r>
              <a:rPr lang="cs-CZ" altLang="en-US" sz="3200">
                <a:solidFill>
                  <a:schemeClr val="tx1"/>
                </a:solidFill>
              </a:rPr>
              <a:t>anti RET,  ledvina, žaludek</a:t>
            </a:r>
            <a:endParaRPr lang="en-GB" altLang="en-US" sz="3200">
              <a:solidFill>
                <a:schemeClr val="tx1"/>
              </a:solidFill>
            </a:endParaRPr>
          </a:p>
        </p:txBody>
      </p:sp>
      <p:pic>
        <p:nvPicPr>
          <p:cNvPr id="150531" name="Picture 3" descr="Rat Kidney IgA Q5-2 28"/>
          <p:cNvPicPr>
            <a:picLocks noChangeAspect="1" noChangeArrowheads="1"/>
          </p:cNvPicPr>
          <p:nvPr/>
        </p:nvPicPr>
        <p:blipFill>
          <a:blip r:embed="rId2" cstate="print">
            <a:lum bright="-4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3678238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Picture 4" descr="Rat stomach IgA Q5-2 28"/>
          <p:cNvPicPr>
            <a:picLocks noChangeAspect="1" noChangeArrowheads="1"/>
          </p:cNvPicPr>
          <p:nvPr/>
        </p:nvPicPr>
        <p:blipFill>
          <a:blip r:embed="rId3" cstate="print">
            <a:lum bright="-40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341438"/>
            <a:ext cx="3678238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46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D2E5F-68CF-4621-9209-CF16CFF81222}" type="slidenum">
              <a:rPr lang="en-CA" altLang="en-US"/>
              <a:pPr/>
              <a:t>205</a:t>
            </a:fld>
            <a:endParaRPr lang="en-CA" altLang="en-US"/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92150"/>
            <a:ext cx="7772400" cy="504825"/>
          </a:xfrm>
        </p:spPr>
        <p:txBody>
          <a:bodyPr>
            <a:normAutofit fontScale="90000"/>
          </a:bodyPr>
          <a:lstStyle/>
          <a:p>
            <a:r>
              <a:rPr lang="cs-CZ" altLang="en-US" sz="3200">
                <a:solidFill>
                  <a:schemeClr val="tx1"/>
                </a:solidFill>
              </a:rPr>
              <a:t>anti RET – typ </a:t>
            </a:r>
            <a:r>
              <a:rPr lang="en-GB" altLang="en-US" sz="3200">
                <a:solidFill>
                  <a:schemeClr val="tx1"/>
                </a:solidFill>
              </a:rPr>
              <a:t>Rs</a:t>
            </a:r>
            <a:r>
              <a:rPr lang="cs-CZ" altLang="en-US" sz="3200">
                <a:solidFill>
                  <a:schemeClr val="tx1"/>
                </a:solidFill>
              </a:rPr>
              <a:t>, játra</a:t>
            </a:r>
            <a:r>
              <a:rPr lang="en-GB" altLang="en-US" sz="2800">
                <a:solidFill>
                  <a:schemeClr val="tx1"/>
                </a:solidFill>
              </a:rPr>
              <a:t> </a:t>
            </a:r>
            <a:r>
              <a:rPr lang="cs-CZ" altLang="en-US" sz="2800">
                <a:solidFill>
                  <a:schemeClr val="tx1"/>
                </a:solidFill>
              </a:rPr>
              <a:t> </a:t>
            </a:r>
            <a:endParaRPr lang="en-GB" altLang="en-US" sz="2800">
              <a:solidFill>
                <a:schemeClr val="tx1"/>
              </a:solidFill>
            </a:endParaRPr>
          </a:p>
        </p:txBody>
      </p:sp>
      <p:pic>
        <p:nvPicPr>
          <p:cNvPr id="151555" name="Picture 3" descr="fig12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1628775"/>
            <a:ext cx="6900862" cy="457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61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C74DA-28DD-40DE-8B68-D6588F7C3AA0}" type="slidenum">
              <a:rPr lang="en-CA" altLang="en-US"/>
              <a:pPr/>
              <a:t>206</a:t>
            </a:fld>
            <a:endParaRPr lang="en-CA" altLang="en-US"/>
          </a:p>
        </p:txBody>
      </p:sp>
      <p:pic>
        <p:nvPicPr>
          <p:cNvPr id="225284" name="Picture 4" descr="IMG_0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52513"/>
            <a:ext cx="5689600" cy="547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285" name="Text Box 5"/>
          <p:cNvSpPr txBox="1">
            <a:spLocks noChangeArrowheads="1"/>
          </p:cNvSpPr>
          <p:nvPr/>
        </p:nvSpPr>
        <p:spPr bwMode="auto">
          <a:xfrm>
            <a:off x="684213" y="327025"/>
            <a:ext cx="3349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3200"/>
              <a:t>anti RET - játra</a:t>
            </a:r>
          </a:p>
        </p:txBody>
      </p:sp>
      <p:sp>
        <p:nvSpPr>
          <p:cNvPr id="225286" name="Text Box 6"/>
          <p:cNvSpPr txBox="1">
            <a:spLocks noChangeArrowheads="1"/>
          </p:cNvSpPr>
          <p:nvPr/>
        </p:nvSpPr>
        <p:spPr bwMode="auto">
          <a:xfrm>
            <a:off x="6227763" y="6308725"/>
            <a:ext cx="11525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8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173899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726D-4F96-4D06-B47F-74270986E9D5}" type="slidenum">
              <a:rPr lang="en-CA" altLang="en-US"/>
              <a:pPr/>
              <a:t>207</a:t>
            </a:fld>
            <a:endParaRPr lang="en-CA" altLang="en-US"/>
          </a:p>
        </p:txBody>
      </p:sp>
      <p:pic>
        <p:nvPicPr>
          <p:cNvPr id="187395" name="Picture 3" descr="IMG_0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52513"/>
            <a:ext cx="5688013" cy="55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1384300" y="398463"/>
            <a:ext cx="29956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/>
              <a:t>EMA, opičí jícen</a:t>
            </a:r>
          </a:p>
        </p:txBody>
      </p:sp>
      <p:sp>
        <p:nvSpPr>
          <p:cNvPr id="187398" name="Text Box 6"/>
          <p:cNvSpPr txBox="1">
            <a:spLocks noChangeArrowheads="1"/>
          </p:cNvSpPr>
          <p:nvPr/>
        </p:nvSpPr>
        <p:spPr bwMode="auto">
          <a:xfrm>
            <a:off x="6300788" y="6381750"/>
            <a:ext cx="11525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8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165172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F2F1-B75F-4AB2-9923-D6E93C31F37D}" type="slidenum">
              <a:rPr lang="en-CA" altLang="en-US"/>
              <a:pPr/>
              <a:t>208</a:t>
            </a:fld>
            <a:endParaRPr lang="en-CA" altLang="en-US"/>
          </a:p>
        </p:txBody>
      </p:sp>
      <p:pic>
        <p:nvPicPr>
          <p:cNvPr id="188419" name="Picture 3" descr="IMG_0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25538"/>
            <a:ext cx="5541962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21" name="Text Box 5"/>
          <p:cNvSpPr txBox="1">
            <a:spLocks noChangeArrowheads="1"/>
          </p:cNvSpPr>
          <p:nvPr/>
        </p:nvSpPr>
        <p:spPr bwMode="auto">
          <a:xfrm>
            <a:off x="1239838" y="469900"/>
            <a:ext cx="29956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/>
              <a:t>EMA, opičí jícen</a:t>
            </a:r>
          </a:p>
        </p:txBody>
      </p:sp>
      <p:sp>
        <p:nvSpPr>
          <p:cNvPr id="188422" name="Text Box 6"/>
          <p:cNvSpPr txBox="1">
            <a:spLocks noChangeArrowheads="1"/>
          </p:cNvSpPr>
          <p:nvPr/>
        </p:nvSpPr>
        <p:spPr bwMode="auto">
          <a:xfrm>
            <a:off x="6156325" y="6381750"/>
            <a:ext cx="11525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8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138153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 smtClean="0"/>
              <a:t>1.Nestanovení celkového </a:t>
            </a:r>
            <a:r>
              <a:rPr lang="sk-SK" dirty="0" err="1" smtClean="0"/>
              <a:t>IgA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2. </a:t>
            </a:r>
            <a:r>
              <a:rPr lang="sk-SK" dirty="0" err="1" smtClean="0"/>
              <a:t>Přítomnost</a:t>
            </a:r>
            <a:r>
              <a:rPr lang="sk-SK" dirty="0" smtClean="0"/>
              <a:t> </a:t>
            </a:r>
            <a:r>
              <a:rPr lang="sk-SK" dirty="0" err="1" smtClean="0"/>
              <a:t>Anti-Gliadinových</a:t>
            </a:r>
            <a:r>
              <a:rPr lang="sk-SK" dirty="0" smtClean="0"/>
              <a:t>  neznamená vždy </a:t>
            </a:r>
            <a:r>
              <a:rPr lang="sk-SK" dirty="0" err="1" smtClean="0"/>
              <a:t>důkaz</a:t>
            </a:r>
            <a:r>
              <a:rPr lang="sk-SK" dirty="0" smtClean="0"/>
              <a:t> </a:t>
            </a:r>
            <a:r>
              <a:rPr lang="sk-SK" dirty="0" err="1" smtClean="0"/>
              <a:t>celiakie</a:t>
            </a:r>
            <a:r>
              <a:rPr lang="sk-SK" dirty="0" smtClean="0"/>
              <a:t>. </a:t>
            </a:r>
            <a:r>
              <a:rPr lang="sk-SK" dirty="0" err="1" smtClean="0"/>
              <a:t>Antigliadinové</a:t>
            </a:r>
            <a:r>
              <a:rPr lang="sk-SK" dirty="0" smtClean="0"/>
              <a:t> protilátky </a:t>
            </a:r>
            <a:r>
              <a:rPr lang="sk-SK" dirty="0" err="1" smtClean="0"/>
              <a:t>jsou</a:t>
            </a:r>
            <a:r>
              <a:rPr lang="sk-SK" dirty="0" smtClean="0"/>
              <a:t> spíše </a:t>
            </a:r>
            <a:r>
              <a:rPr lang="sk-SK" dirty="0" err="1" smtClean="0"/>
              <a:t>projevem</a:t>
            </a:r>
            <a:r>
              <a:rPr lang="sk-SK" dirty="0" smtClean="0"/>
              <a:t> zvýšené </a:t>
            </a:r>
            <a:r>
              <a:rPr lang="sk-SK" dirty="0" err="1" smtClean="0"/>
              <a:t>permeability</a:t>
            </a:r>
            <a:r>
              <a:rPr lang="sk-SK" dirty="0" smtClean="0"/>
              <a:t> </a:t>
            </a:r>
            <a:r>
              <a:rPr lang="sk-SK" dirty="0" err="1" smtClean="0"/>
              <a:t>stěny</a:t>
            </a:r>
            <a:r>
              <a:rPr lang="sk-SK" dirty="0" smtClean="0"/>
              <a:t> </a:t>
            </a:r>
            <a:r>
              <a:rPr lang="sk-SK" dirty="0" err="1" smtClean="0"/>
              <a:t>střevní</a:t>
            </a:r>
            <a:r>
              <a:rPr lang="sk-SK" dirty="0" smtClean="0"/>
              <a:t> </a:t>
            </a:r>
            <a:r>
              <a:rPr lang="sk-SK" dirty="0" err="1" smtClean="0"/>
              <a:t>pro</a:t>
            </a:r>
            <a:r>
              <a:rPr lang="sk-SK" dirty="0" smtClean="0"/>
              <a:t> </a:t>
            </a:r>
            <a:r>
              <a:rPr lang="sk-SK" dirty="0" err="1" smtClean="0"/>
              <a:t>bílkovinu</a:t>
            </a:r>
            <a:r>
              <a:rPr lang="sk-SK" dirty="0" smtClean="0"/>
              <a:t> a nemusí </a:t>
            </a:r>
            <a:r>
              <a:rPr lang="sk-SK" dirty="0" err="1" smtClean="0"/>
              <a:t>mít</a:t>
            </a:r>
            <a:r>
              <a:rPr lang="sk-SK" dirty="0" smtClean="0"/>
              <a:t> </a:t>
            </a:r>
            <a:r>
              <a:rPr lang="sk-SK" dirty="0" err="1" smtClean="0"/>
              <a:t>vztah</a:t>
            </a:r>
            <a:r>
              <a:rPr lang="sk-SK" dirty="0" smtClean="0"/>
              <a:t> k </a:t>
            </a:r>
            <a:r>
              <a:rPr lang="sk-SK" dirty="0" err="1" smtClean="0"/>
              <a:t>celiakii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3. </a:t>
            </a:r>
            <a:r>
              <a:rPr lang="sk-SK" dirty="0" err="1" smtClean="0"/>
              <a:t>Falešně</a:t>
            </a:r>
            <a:r>
              <a:rPr lang="sk-SK" dirty="0" smtClean="0"/>
              <a:t> </a:t>
            </a:r>
            <a:r>
              <a:rPr lang="sk-SK" dirty="0" err="1" smtClean="0"/>
              <a:t>negativní</a:t>
            </a:r>
            <a:r>
              <a:rPr lang="sk-SK" dirty="0" smtClean="0"/>
              <a:t> diagnóza – </a:t>
            </a:r>
            <a:r>
              <a:rPr lang="sk-SK" dirty="0" err="1" smtClean="0"/>
              <a:t>uvolnění</a:t>
            </a:r>
            <a:r>
              <a:rPr lang="sk-SK" dirty="0" smtClean="0"/>
              <a:t> </a:t>
            </a:r>
            <a:r>
              <a:rPr lang="sk-SK" dirty="0" err="1" smtClean="0"/>
              <a:t>diety</a:t>
            </a:r>
            <a:r>
              <a:rPr lang="sk-SK" dirty="0" smtClean="0"/>
              <a:t> bez </a:t>
            </a:r>
            <a:r>
              <a:rPr lang="sk-SK" dirty="0" err="1" smtClean="0"/>
              <a:t>přítomnosti</a:t>
            </a:r>
            <a:r>
              <a:rPr lang="sk-SK" dirty="0" smtClean="0"/>
              <a:t> </a:t>
            </a:r>
            <a:r>
              <a:rPr lang="sk-SK" dirty="0" err="1" smtClean="0"/>
              <a:t>symptomů</a:t>
            </a:r>
            <a:r>
              <a:rPr lang="sk-SK" dirty="0" smtClean="0"/>
              <a:t> neznamená </a:t>
            </a:r>
            <a:r>
              <a:rPr lang="sk-SK" dirty="0" err="1" smtClean="0"/>
              <a:t>vyléčení</a:t>
            </a:r>
            <a:r>
              <a:rPr lang="sk-SK" dirty="0" smtClean="0"/>
              <a:t> </a:t>
            </a:r>
            <a:r>
              <a:rPr lang="sk-SK" dirty="0" err="1" smtClean="0"/>
              <a:t>celiakie</a:t>
            </a:r>
            <a:r>
              <a:rPr lang="sk-SK" dirty="0" smtClean="0"/>
              <a:t>! 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Chyby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při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diagnóze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>
                <a:solidFill>
                  <a:srgbClr val="002060"/>
                </a:solidFill>
                <a:latin typeface="Tahoma" pitchFamily="34" charset="0"/>
              </a:rPr>
              <a:t>ALERGICKÁ PŘECITLIVĚLOST </a:t>
            </a:r>
            <a:r>
              <a:rPr lang="cs-CZ" sz="4000" dirty="0" smtClean="0">
                <a:solidFill>
                  <a:srgbClr val="002060"/>
                </a:solidFill>
                <a:latin typeface="Tahoma" pitchFamily="34" charset="0"/>
              </a:rPr>
              <a:t>neboli přecitlivělost prvního typu</a:t>
            </a:r>
            <a:endParaRPr lang="cs-CZ" sz="2800" dirty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cs-CZ" dirty="0"/>
              <a:t>Zprostředkovaná </a:t>
            </a:r>
            <a:r>
              <a:rPr lang="cs-CZ" dirty="0" err="1" smtClean="0"/>
              <a:t>IgE</a:t>
            </a:r>
            <a:r>
              <a:rPr lang="cs-CZ" dirty="0"/>
              <a:t> </a:t>
            </a:r>
            <a:r>
              <a:rPr lang="cs-CZ" dirty="0" smtClean="0"/>
              <a:t>-</a:t>
            </a:r>
            <a:r>
              <a:rPr lang="cs-CZ" b="1" dirty="0" smtClean="0"/>
              <a:t>atopická </a:t>
            </a:r>
          </a:p>
          <a:p>
            <a:pPr>
              <a:lnSpc>
                <a:spcPct val="90000"/>
              </a:lnSpc>
            </a:pPr>
            <a:r>
              <a:rPr lang="cs-CZ" sz="2800" dirty="0" smtClean="0"/>
              <a:t>atopie </a:t>
            </a:r>
            <a:r>
              <a:rPr lang="cs-CZ" sz="2800" dirty="0"/>
              <a:t>je individuální nebo rodinný sklon k tvorbě protilátek </a:t>
            </a:r>
            <a:r>
              <a:rPr lang="cs-CZ" sz="2800" dirty="0" err="1"/>
              <a:t>IgE</a:t>
            </a:r>
            <a:r>
              <a:rPr lang="cs-CZ" sz="2800" dirty="0"/>
              <a:t> již na malá množství alergenů, obvykle </a:t>
            </a:r>
            <a:r>
              <a:rPr lang="cs-CZ" sz="2800" dirty="0" smtClean="0"/>
              <a:t>proteinů</a:t>
            </a:r>
          </a:p>
          <a:p>
            <a:pPr>
              <a:lnSpc>
                <a:spcPct val="90000"/>
              </a:lnSpc>
            </a:pPr>
            <a:r>
              <a:rPr lang="cs-CZ" sz="2800" dirty="0" smtClean="0"/>
              <a:t>typické projevy </a:t>
            </a:r>
            <a:r>
              <a:rPr lang="cs-CZ" sz="2800" dirty="0"/>
              <a:t>– bronchiálního </a:t>
            </a:r>
            <a:r>
              <a:rPr lang="cs-CZ" sz="2800" dirty="0" smtClean="0"/>
              <a:t>astma </a:t>
            </a:r>
            <a:r>
              <a:rPr lang="cs-CZ" sz="2800" dirty="0" err="1" smtClean="0"/>
              <a:t>rhinokonjunktivitida</a:t>
            </a:r>
            <a:endParaRPr lang="cs-CZ" sz="2800" dirty="0" smtClean="0"/>
          </a:p>
          <a:p>
            <a:pPr>
              <a:lnSpc>
                <a:spcPct val="90000"/>
              </a:lnSpc>
            </a:pPr>
            <a:r>
              <a:rPr lang="cs-CZ" sz="2800" dirty="0" smtClean="0"/>
              <a:t>syndromu </a:t>
            </a:r>
            <a:r>
              <a:rPr lang="cs-CZ" sz="2800" dirty="0"/>
              <a:t>alergického </a:t>
            </a:r>
            <a:r>
              <a:rPr lang="cs-CZ" sz="2800" dirty="0" smtClean="0"/>
              <a:t>ekzému/dermatitida</a:t>
            </a:r>
            <a:endParaRPr lang="cs-CZ" sz="2800" dirty="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cs-CZ" b="1" dirty="0" smtClean="0"/>
              <a:t>	</a:t>
            </a:r>
            <a:r>
              <a:rPr lang="cs-CZ" b="1" dirty="0" err="1" smtClean="0"/>
              <a:t>neatopická</a:t>
            </a:r>
            <a:r>
              <a:rPr lang="cs-CZ" i="1" dirty="0" smtClean="0"/>
              <a:t> </a:t>
            </a:r>
            <a:endParaRPr lang="cs-CZ" sz="2800" dirty="0"/>
          </a:p>
          <a:p>
            <a:pPr>
              <a:lnSpc>
                <a:spcPct val="90000"/>
              </a:lnSpc>
            </a:pPr>
            <a:r>
              <a:rPr lang="cs-CZ" sz="2800" dirty="0" smtClean="0"/>
              <a:t>hmyzí jed, </a:t>
            </a:r>
            <a:r>
              <a:rPr lang="cs-CZ" sz="2800" dirty="0" err="1" smtClean="0"/>
              <a:t>helmintózy</a:t>
            </a:r>
            <a:r>
              <a:rPr lang="cs-CZ" sz="2800" dirty="0" smtClean="0"/>
              <a:t>, léky,…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53537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  </a:t>
            </a:r>
            <a:r>
              <a:rPr lang="en-US" dirty="0" err="1" smtClean="0"/>
              <a:t>poruchy</a:t>
            </a:r>
            <a:r>
              <a:rPr lang="en-US" dirty="0" smtClean="0"/>
              <a:t> </a:t>
            </a:r>
            <a:r>
              <a:rPr lang="en-US" dirty="0" err="1" smtClean="0"/>
              <a:t>růstu</a:t>
            </a:r>
            <a:r>
              <a:rPr lang="en-US" dirty="0" smtClean="0"/>
              <a:t>, </a:t>
            </a:r>
            <a:r>
              <a:rPr lang="en-US" dirty="0" err="1" smtClean="0"/>
              <a:t>opožděná</a:t>
            </a:r>
            <a:r>
              <a:rPr lang="en-US" dirty="0" smtClean="0"/>
              <a:t> </a:t>
            </a:r>
            <a:r>
              <a:rPr lang="en-US" dirty="0" err="1" smtClean="0"/>
              <a:t>puberta</a:t>
            </a:r>
            <a:endParaRPr lang="en-US" dirty="0" smtClean="0"/>
          </a:p>
          <a:p>
            <a:r>
              <a:rPr lang="en-US" dirty="0" smtClean="0"/>
              <a:t>  </a:t>
            </a:r>
            <a:r>
              <a:rPr lang="en-US" dirty="0" err="1" smtClean="0"/>
              <a:t>pozdní</a:t>
            </a:r>
            <a:r>
              <a:rPr lang="en-US" dirty="0" smtClean="0"/>
              <a:t> menarche, </a:t>
            </a:r>
            <a:r>
              <a:rPr lang="en-US" dirty="0" err="1" smtClean="0"/>
              <a:t>častěji</a:t>
            </a:r>
            <a:r>
              <a:rPr lang="en-US" dirty="0" smtClean="0"/>
              <a:t> </a:t>
            </a:r>
            <a:r>
              <a:rPr lang="en-US" dirty="0" err="1" smtClean="0"/>
              <a:t>potraty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u </a:t>
            </a:r>
            <a:r>
              <a:rPr lang="en-US" dirty="0" err="1" smtClean="0"/>
              <a:t>mužů</a:t>
            </a:r>
            <a:r>
              <a:rPr lang="en-US" dirty="0" smtClean="0"/>
              <a:t> </a:t>
            </a:r>
            <a:r>
              <a:rPr lang="en-US" dirty="0" err="1" smtClean="0"/>
              <a:t>hypogonadizmus</a:t>
            </a:r>
            <a:r>
              <a:rPr lang="en-US" dirty="0" smtClean="0"/>
              <a:t>, </a:t>
            </a:r>
            <a:r>
              <a:rPr lang="en-US" dirty="0" err="1" smtClean="0"/>
              <a:t>oligospermie</a:t>
            </a:r>
            <a:endParaRPr lang="en-US" dirty="0" smtClean="0"/>
          </a:p>
          <a:p>
            <a:r>
              <a:rPr lang="en-US" dirty="0" smtClean="0"/>
              <a:t>  </a:t>
            </a:r>
            <a:r>
              <a:rPr lang="en-US" dirty="0" err="1" smtClean="0"/>
              <a:t>osteopatie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epilepsie</a:t>
            </a:r>
            <a:r>
              <a:rPr lang="en-US" dirty="0" smtClean="0"/>
              <a:t>, </a:t>
            </a:r>
            <a:r>
              <a:rPr lang="en-US" dirty="0" err="1" smtClean="0"/>
              <a:t>deprese</a:t>
            </a:r>
            <a:endParaRPr lang="en-US" dirty="0" smtClean="0"/>
          </a:p>
          <a:p>
            <a:r>
              <a:rPr lang="en-US" dirty="0" smtClean="0"/>
              <a:t>  </a:t>
            </a:r>
            <a:r>
              <a:rPr lang="en-US" dirty="0" err="1" smtClean="0"/>
              <a:t>vysoké</a:t>
            </a:r>
            <a:r>
              <a:rPr lang="en-US" dirty="0" smtClean="0"/>
              <a:t> </a:t>
            </a:r>
            <a:r>
              <a:rPr lang="en-US" dirty="0" err="1" smtClean="0"/>
              <a:t>riziko</a:t>
            </a:r>
            <a:r>
              <a:rPr lang="en-US" dirty="0" smtClean="0"/>
              <a:t> </a:t>
            </a:r>
            <a:r>
              <a:rPr lang="en-US" dirty="0" err="1" smtClean="0"/>
              <a:t>vzniku</a:t>
            </a:r>
            <a:r>
              <a:rPr lang="en-US" dirty="0" smtClean="0"/>
              <a:t> </a:t>
            </a:r>
            <a:r>
              <a:rPr lang="en-US" dirty="0" err="1" smtClean="0"/>
              <a:t>maligního</a:t>
            </a:r>
            <a:r>
              <a:rPr lang="en-US" dirty="0" smtClean="0"/>
              <a:t> </a:t>
            </a:r>
            <a:r>
              <a:rPr lang="en-US" dirty="0" err="1" smtClean="0"/>
              <a:t>lymfomu</a:t>
            </a:r>
            <a:r>
              <a:rPr lang="en-US" dirty="0" smtClean="0"/>
              <a:t>.</a:t>
            </a:r>
          </a:p>
          <a:p>
            <a:r>
              <a:rPr lang="en-US" dirty="0" smtClean="0"/>
              <a:t>Po </a:t>
            </a:r>
            <a:r>
              <a:rPr lang="en-US" dirty="0" err="1" smtClean="0"/>
              <a:t>desetiletém</a:t>
            </a:r>
            <a:r>
              <a:rPr lang="en-US" dirty="0" smtClean="0"/>
              <a:t> </a:t>
            </a:r>
            <a:r>
              <a:rPr lang="en-US" dirty="0" err="1" smtClean="0"/>
              <a:t>trvání</a:t>
            </a:r>
            <a:r>
              <a:rPr lang="en-US" dirty="0" smtClean="0"/>
              <a:t> </a:t>
            </a:r>
            <a:r>
              <a:rPr lang="en-US" dirty="0" err="1" smtClean="0"/>
              <a:t>nemoci</a:t>
            </a:r>
            <a:r>
              <a:rPr lang="en-US" dirty="0" smtClean="0"/>
              <a:t> </a:t>
            </a:r>
            <a:r>
              <a:rPr lang="en-US" dirty="0" err="1" smtClean="0"/>
              <a:t>dochází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vzniku</a:t>
            </a:r>
            <a:r>
              <a:rPr lang="en-US" dirty="0" smtClean="0"/>
              <a:t> </a:t>
            </a:r>
            <a:r>
              <a:rPr lang="en-US" dirty="0" err="1" smtClean="0"/>
              <a:t>malignit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v 15 % </a:t>
            </a:r>
            <a:r>
              <a:rPr lang="en-US" dirty="0" err="1" smtClean="0"/>
              <a:t>případů</a:t>
            </a:r>
            <a:r>
              <a:rPr lang="en-US" dirty="0" smtClean="0"/>
              <a:t>. U </a:t>
            </a:r>
            <a:r>
              <a:rPr lang="en-US" dirty="0" err="1" smtClean="0"/>
              <a:t>nemocných</a:t>
            </a:r>
            <a:r>
              <a:rPr lang="en-US" dirty="0" smtClean="0"/>
              <a:t> s </a:t>
            </a:r>
            <a:r>
              <a:rPr lang="en-US" dirty="0" err="1" smtClean="0"/>
              <a:t>celiakií</a:t>
            </a:r>
            <a:r>
              <a:rPr lang="en-US" dirty="0" smtClean="0"/>
              <a:t> je </a:t>
            </a:r>
            <a:r>
              <a:rPr lang="en-US" dirty="0" err="1" smtClean="0"/>
              <a:t>zvýšená</a:t>
            </a:r>
            <a:r>
              <a:rPr lang="sk-SK" dirty="0" smtClean="0"/>
              <a:t> </a:t>
            </a:r>
            <a:r>
              <a:rPr lang="en-US" dirty="0" smtClean="0"/>
              <a:t>incidence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nádorů</a:t>
            </a:r>
            <a:r>
              <a:rPr lang="en-US" dirty="0" smtClean="0"/>
              <a:t> </a:t>
            </a:r>
            <a:r>
              <a:rPr lang="en-US" dirty="0" err="1" smtClean="0"/>
              <a:t>mimo</a:t>
            </a:r>
            <a:r>
              <a:rPr lang="en-US" dirty="0" smtClean="0"/>
              <a:t> </a:t>
            </a:r>
            <a:r>
              <a:rPr lang="en-US" dirty="0" err="1" smtClean="0"/>
              <a:t>trávicí</a:t>
            </a:r>
            <a:r>
              <a:rPr lang="en-US" dirty="0" smtClean="0"/>
              <a:t> </a:t>
            </a:r>
            <a:r>
              <a:rPr lang="en-US" dirty="0" err="1" smtClean="0"/>
              <a:t>trakt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Rizika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nepoznané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neléčené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celiakie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5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016691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celoživotní</a:t>
            </a:r>
            <a:r>
              <a:rPr lang="en-US" dirty="0" smtClean="0"/>
              <a:t> </a:t>
            </a:r>
            <a:r>
              <a:rPr lang="en-US" dirty="0" err="1" smtClean="0"/>
              <a:t>bezlepková</a:t>
            </a:r>
            <a:r>
              <a:rPr lang="en-US" dirty="0" smtClean="0"/>
              <a:t> </a:t>
            </a:r>
            <a:r>
              <a:rPr lang="en-US" dirty="0" err="1" smtClean="0"/>
              <a:t>dieta</a:t>
            </a:r>
            <a:r>
              <a:rPr lang="en-US" dirty="0" smtClean="0"/>
              <a:t> - </a:t>
            </a:r>
            <a:r>
              <a:rPr lang="en-US" dirty="0" err="1" smtClean="0"/>
              <a:t>naprosté</a:t>
            </a:r>
            <a:r>
              <a:rPr lang="en-US" dirty="0" smtClean="0"/>
              <a:t> </a:t>
            </a:r>
            <a:r>
              <a:rPr lang="en-US" dirty="0" err="1" smtClean="0"/>
              <a:t>vyloučení</a:t>
            </a:r>
            <a:r>
              <a:rPr lang="en-US" dirty="0" smtClean="0"/>
              <a:t> </a:t>
            </a:r>
            <a:r>
              <a:rPr lang="en-US" dirty="0" err="1" smtClean="0"/>
              <a:t>pšenice</a:t>
            </a:r>
            <a:r>
              <a:rPr lang="en-US" dirty="0" smtClean="0"/>
              <a:t>, </a:t>
            </a:r>
            <a:r>
              <a:rPr lang="en-US" dirty="0" err="1" smtClean="0"/>
              <a:t>žita</a:t>
            </a:r>
            <a:r>
              <a:rPr lang="en-US" dirty="0" smtClean="0"/>
              <a:t>, </a:t>
            </a:r>
            <a:r>
              <a:rPr lang="en-US" dirty="0" err="1" smtClean="0"/>
              <a:t>ječmene</a:t>
            </a:r>
            <a:r>
              <a:rPr lang="en-US" dirty="0" smtClean="0"/>
              <a:t> a </a:t>
            </a:r>
            <a:r>
              <a:rPr lang="en-US" dirty="0" err="1" smtClean="0"/>
              <a:t>ovsa</a:t>
            </a:r>
            <a:r>
              <a:rPr lang="en-US" dirty="0" smtClean="0"/>
              <a:t> (o </a:t>
            </a:r>
            <a:r>
              <a:rPr lang="en-US" dirty="0" err="1" smtClean="0"/>
              <a:t>oves</a:t>
            </a:r>
            <a:r>
              <a:rPr lang="en-US" dirty="0" smtClean="0"/>
              <a:t> se </a:t>
            </a:r>
            <a:r>
              <a:rPr lang="en-US" dirty="0" err="1" smtClean="0"/>
              <a:t>vedou</a:t>
            </a:r>
            <a:r>
              <a:rPr lang="en-US" dirty="0" smtClean="0"/>
              <a:t> </a:t>
            </a:r>
            <a:r>
              <a:rPr lang="en-US" dirty="0" err="1" smtClean="0"/>
              <a:t>spory</a:t>
            </a:r>
            <a:r>
              <a:rPr lang="en-US" dirty="0" smtClean="0"/>
              <a:t>)</a:t>
            </a:r>
            <a:endParaRPr lang="sk-SK" dirty="0" smtClean="0"/>
          </a:p>
          <a:p>
            <a:endParaRPr lang="en-US" dirty="0" smtClean="0"/>
          </a:p>
          <a:p>
            <a:r>
              <a:rPr lang="en-US" dirty="0" err="1" smtClean="0"/>
              <a:t>konzumace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malého</a:t>
            </a:r>
            <a:r>
              <a:rPr lang="en-US" dirty="0" smtClean="0"/>
              <a:t> </a:t>
            </a:r>
            <a:r>
              <a:rPr lang="en-US" dirty="0" err="1" smtClean="0"/>
              <a:t>množství</a:t>
            </a:r>
            <a:r>
              <a:rPr lang="en-US" dirty="0" smtClean="0"/>
              <a:t> </a:t>
            </a:r>
            <a:r>
              <a:rPr lang="en-US" dirty="0" err="1" smtClean="0"/>
              <a:t>prolaminů</a:t>
            </a:r>
            <a:r>
              <a:rPr lang="en-US" dirty="0" smtClean="0"/>
              <a:t> </a:t>
            </a:r>
            <a:r>
              <a:rPr lang="en-US" dirty="0" err="1" smtClean="0"/>
              <a:t>vede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změnám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střevní</a:t>
            </a:r>
            <a:r>
              <a:rPr lang="en-US" dirty="0" smtClean="0"/>
              <a:t> </a:t>
            </a:r>
            <a:r>
              <a:rPr lang="en-US" dirty="0" err="1" smtClean="0"/>
              <a:t>sliznici</a:t>
            </a:r>
            <a:endParaRPr lang="sk-SK" dirty="0" smtClean="0"/>
          </a:p>
          <a:p>
            <a:endParaRPr lang="en-US" dirty="0" smtClean="0"/>
          </a:p>
          <a:p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dodržování</a:t>
            </a:r>
            <a:r>
              <a:rPr lang="en-US" dirty="0" smtClean="0"/>
              <a:t> </a:t>
            </a:r>
            <a:r>
              <a:rPr lang="en-US" dirty="0" err="1" smtClean="0"/>
              <a:t>bezlepkové</a:t>
            </a:r>
            <a:r>
              <a:rPr lang="en-US" dirty="0" smtClean="0"/>
              <a:t> </a:t>
            </a:r>
            <a:r>
              <a:rPr lang="en-US" dirty="0" err="1" smtClean="0"/>
              <a:t>diety</a:t>
            </a:r>
            <a:r>
              <a:rPr lang="en-US" dirty="0" smtClean="0"/>
              <a:t> by </a:t>
            </a:r>
            <a:r>
              <a:rPr lang="en-US" dirty="0" err="1" smtClean="0"/>
              <a:t>mělo</a:t>
            </a:r>
            <a:r>
              <a:rPr lang="en-US" dirty="0" smtClean="0"/>
              <a:t> </a:t>
            </a:r>
            <a:r>
              <a:rPr lang="en-US" dirty="0" err="1" smtClean="0"/>
              <a:t>během</a:t>
            </a:r>
            <a:r>
              <a:rPr lang="en-US" dirty="0" smtClean="0"/>
              <a:t> </a:t>
            </a:r>
            <a:r>
              <a:rPr lang="en-US" dirty="0" err="1" smtClean="0"/>
              <a:t>prvních</a:t>
            </a:r>
            <a:r>
              <a:rPr lang="en-US" dirty="0" smtClean="0"/>
              <a:t> 6 </a:t>
            </a:r>
            <a:r>
              <a:rPr lang="en-US" dirty="0" err="1" smtClean="0"/>
              <a:t>měsíců</a:t>
            </a:r>
            <a:r>
              <a:rPr lang="en-US" dirty="0" smtClean="0"/>
              <a:t> </a:t>
            </a:r>
            <a:r>
              <a:rPr lang="en-US" dirty="0" err="1" smtClean="0"/>
              <a:t>dojít</a:t>
            </a:r>
            <a:r>
              <a:rPr lang="en-US" dirty="0" smtClean="0"/>
              <a:t> k </a:t>
            </a:r>
            <a:r>
              <a:rPr lang="en-US" dirty="0" err="1" smtClean="0"/>
              <a:t>poklesu</a:t>
            </a:r>
            <a:r>
              <a:rPr lang="en-US" dirty="0" smtClean="0"/>
              <a:t> </a:t>
            </a:r>
            <a:r>
              <a:rPr lang="en-US" dirty="0" err="1" smtClean="0"/>
              <a:t>protilátek</a:t>
            </a:r>
            <a:r>
              <a:rPr lang="en-US" dirty="0" smtClean="0"/>
              <a:t> k </a:t>
            </a:r>
            <a:r>
              <a:rPr lang="en-US" dirty="0" err="1" smtClean="0"/>
              <a:t>normě</a:t>
            </a:r>
            <a:endParaRPr lang="sk-SK" dirty="0" smtClean="0"/>
          </a:p>
          <a:p>
            <a:endParaRPr lang="en-US" dirty="0" smtClean="0"/>
          </a:p>
          <a:p>
            <a:r>
              <a:rPr lang="en-US" dirty="0" err="1" smtClean="0"/>
              <a:t>kontrola</a:t>
            </a:r>
            <a:r>
              <a:rPr lang="en-US" dirty="0" smtClean="0"/>
              <a:t> </a:t>
            </a:r>
            <a:r>
              <a:rPr lang="en-US" dirty="0" err="1" smtClean="0"/>
              <a:t>pacientů</a:t>
            </a:r>
            <a:r>
              <a:rPr lang="en-US" dirty="0" smtClean="0"/>
              <a:t> s CS - 1x </a:t>
            </a:r>
            <a:r>
              <a:rPr lang="en-US" dirty="0" err="1" smtClean="0"/>
              <a:t>ročně</a:t>
            </a:r>
            <a:r>
              <a:rPr lang="en-US" dirty="0" smtClean="0"/>
              <a:t> </a:t>
            </a:r>
            <a:r>
              <a:rPr lang="en-US" dirty="0" err="1" smtClean="0"/>
              <a:t>stanovení</a:t>
            </a:r>
            <a:r>
              <a:rPr lang="en-US" dirty="0" smtClean="0"/>
              <a:t> </a:t>
            </a:r>
            <a:r>
              <a:rPr lang="en-US" dirty="0" err="1" smtClean="0"/>
              <a:t>hladiny</a:t>
            </a:r>
            <a:r>
              <a:rPr lang="en-US" dirty="0" smtClean="0"/>
              <a:t> </a:t>
            </a:r>
            <a:r>
              <a:rPr lang="en-US" dirty="0" err="1" smtClean="0"/>
              <a:t>protilátek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 err="1" smtClean="0">
                <a:solidFill>
                  <a:srgbClr val="FF0000"/>
                </a:solidFill>
              </a:rPr>
              <a:t>Léčba</a:t>
            </a:r>
            <a:r>
              <a:rPr lang="en-US" b="0" dirty="0" smtClean="0"/>
              <a:t/>
            </a:r>
            <a:br>
              <a:rPr lang="en-US" b="0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36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Celiakie</a:t>
            </a:r>
            <a:r>
              <a:rPr lang="en-US" dirty="0" smtClean="0"/>
              <a:t> se </a:t>
            </a:r>
            <a:r>
              <a:rPr lang="en-US" dirty="0" err="1" smtClean="0"/>
              <a:t>dědí</a:t>
            </a:r>
            <a:r>
              <a:rPr lang="en-US" dirty="0" smtClean="0"/>
              <a:t> </a:t>
            </a:r>
            <a:r>
              <a:rPr lang="en-US" dirty="0" err="1" smtClean="0"/>
              <a:t>autozomálně</a:t>
            </a:r>
            <a:r>
              <a:rPr lang="en-US" dirty="0" smtClean="0"/>
              <a:t> </a:t>
            </a:r>
            <a:r>
              <a:rPr lang="en-US" dirty="0" err="1" smtClean="0"/>
              <a:t>dominantně</a:t>
            </a:r>
            <a:r>
              <a:rPr lang="en-US" dirty="0" smtClean="0"/>
              <a:t> s </a:t>
            </a:r>
            <a:r>
              <a:rPr lang="en-US" dirty="0" err="1" smtClean="0"/>
              <a:t>nekompletní</a:t>
            </a:r>
            <a:r>
              <a:rPr lang="en-US" dirty="0" smtClean="0"/>
              <a:t> </a:t>
            </a:r>
            <a:r>
              <a:rPr lang="en-US" dirty="0" err="1" smtClean="0"/>
              <a:t>penetrací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Výskyt</a:t>
            </a:r>
            <a:r>
              <a:rPr lang="en-US" dirty="0" smtClean="0"/>
              <a:t> u </a:t>
            </a:r>
            <a:r>
              <a:rPr lang="en-US" dirty="0" err="1" smtClean="0"/>
              <a:t>rodinných</a:t>
            </a:r>
            <a:r>
              <a:rPr lang="en-US" dirty="0" smtClean="0"/>
              <a:t> </a:t>
            </a:r>
            <a:r>
              <a:rPr lang="en-US" dirty="0" err="1" smtClean="0"/>
              <a:t>příslušníků</a:t>
            </a:r>
            <a:r>
              <a:rPr lang="en-US" dirty="0" smtClean="0"/>
              <a:t> 1. </a:t>
            </a:r>
            <a:r>
              <a:rPr lang="en-US" dirty="0" err="1" smtClean="0"/>
              <a:t>stupně</a:t>
            </a:r>
            <a:r>
              <a:rPr lang="en-US" dirty="0" smtClean="0"/>
              <a:t> je 8-18%, u </a:t>
            </a:r>
            <a:r>
              <a:rPr lang="en-US" dirty="0" err="1" smtClean="0"/>
              <a:t>jednovaječných</a:t>
            </a:r>
            <a:r>
              <a:rPr lang="en-US" dirty="0" smtClean="0"/>
              <a:t> </a:t>
            </a:r>
            <a:r>
              <a:rPr lang="en-US" dirty="0" err="1" smtClean="0"/>
              <a:t>dvojčat</a:t>
            </a:r>
            <a:r>
              <a:rPr lang="en-US" dirty="0" smtClean="0"/>
              <a:t> </a:t>
            </a:r>
            <a:r>
              <a:rPr lang="en-US" dirty="0" err="1" smtClean="0"/>
              <a:t>dosahuje</a:t>
            </a:r>
            <a:r>
              <a:rPr lang="en-US" dirty="0" smtClean="0"/>
              <a:t> </a:t>
            </a:r>
            <a:r>
              <a:rPr lang="en-US" dirty="0" err="1" smtClean="0"/>
              <a:t>přibližně</a:t>
            </a:r>
            <a:r>
              <a:rPr lang="en-US" dirty="0" smtClean="0"/>
              <a:t> 70%</a:t>
            </a:r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r>
              <a:rPr lang="en-US" dirty="0" smtClean="0"/>
              <a:t>Prevalence v ČR: 1:250–300; </a:t>
            </a:r>
            <a:r>
              <a:rPr lang="en-US" dirty="0" err="1" smtClean="0"/>
              <a:t>častěji</a:t>
            </a:r>
            <a:r>
              <a:rPr lang="en-US" dirty="0" smtClean="0"/>
              <a:t> </a:t>
            </a:r>
            <a:r>
              <a:rPr lang="en-US" dirty="0" err="1" smtClean="0"/>
              <a:t>postiženy</a:t>
            </a:r>
            <a:r>
              <a:rPr lang="en-US" dirty="0" smtClean="0"/>
              <a:t> </a:t>
            </a:r>
            <a:r>
              <a:rPr lang="en-US" dirty="0" err="1" smtClean="0"/>
              <a:t>ženy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 err="1" smtClean="0">
                <a:solidFill>
                  <a:srgbClr val="FF0000"/>
                </a:solidFill>
              </a:rPr>
              <a:t>Dědičnost</a:t>
            </a:r>
            <a:r>
              <a:rPr lang="en-US" b="0" dirty="0" smtClean="0"/>
              <a:t/>
            </a:r>
            <a:br>
              <a:rPr lang="en-US" b="0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49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Smíšené</a:t>
            </a:r>
            <a:r>
              <a:rPr lang="en-GB" dirty="0"/>
              <a:t> </a:t>
            </a:r>
            <a:r>
              <a:rPr lang="en-GB" dirty="0" err="1"/>
              <a:t>onemocnění</a:t>
            </a:r>
            <a:r>
              <a:rPr lang="en-GB" dirty="0"/>
              <a:t> </a:t>
            </a:r>
            <a:r>
              <a:rPr lang="en-GB" dirty="0" err="1"/>
              <a:t>pojivové</a:t>
            </a:r>
            <a:r>
              <a:rPr lang="en-GB" dirty="0"/>
              <a:t> </a:t>
            </a:r>
            <a:r>
              <a:rPr lang="en-GB" dirty="0" err="1"/>
              <a:t>tkáně</a:t>
            </a:r>
            <a:r>
              <a:rPr lang="en-GB" dirty="0"/>
              <a:t> - MCTD (Mixed Connective Tissue Disease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 smtClean="0"/>
              <a:t>Smíšené</a:t>
            </a:r>
            <a:r>
              <a:rPr lang="en-GB" dirty="0" smtClean="0"/>
              <a:t> </a:t>
            </a:r>
            <a:r>
              <a:rPr lang="en-GB" dirty="0" err="1"/>
              <a:t>onemocnění</a:t>
            </a:r>
            <a:r>
              <a:rPr lang="en-GB" dirty="0"/>
              <a:t> </a:t>
            </a:r>
            <a:r>
              <a:rPr lang="en-GB" dirty="0" err="1"/>
              <a:t>pojiva</a:t>
            </a:r>
            <a:r>
              <a:rPr lang="en-GB" dirty="0"/>
              <a:t> je </a:t>
            </a:r>
            <a:r>
              <a:rPr lang="en-GB" dirty="0" err="1"/>
              <a:t>syndrom</a:t>
            </a:r>
            <a:r>
              <a:rPr lang="en-GB" dirty="0"/>
              <a:t> – </a:t>
            </a:r>
            <a:r>
              <a:rPr lang="en-GB" dirty="0" err="1"/>
              <a:t>soubor</a:t>
            </a:r>
            <a:r>
              <a:rPr lang="en-GB" dirty="0"/>
              <a:t> </a:t>
            </a:r>
            <a:r>
              <a:rPr lang="en-GB" dirty="0" err="1"/>
              <a:t>příznaků</a:t>
            </a:r>
            <a:r>
              <a:rPr lang="en-GB" dirty="0"/>
              <a:t>, </a:t>
            </a:r>
            <a:r>
              <a:rPr lang="en-GB" dirty="0" err="1"/>
              <a:t>charakteristický</a:t>
            </a:r>
            <a:r>
              <a:rPr lang="en-GB" dirty="0"/>
              <a:t> pro </a:t>
            </a:r>
            <a:r>
              <a:rPr lang="en-GB" dirty="0" err="1"/>
              <a:t>danou</a:t>
            </a:r>
            <a:r>
              <a:rPr lang="en-GB" dirty="0"/>
              <a:t> </a:t>
            </a:r>
            <a:r>
              <a:rPr lang="en-GB" dirty="0" err="1"/>
              <a:t>nemoc</a:t>
            </a:r>
            <a:r>
              <a:rPr lang="en-GB" dirty="0"/>
              <a:t> – u </a:t>
            </a:r>
            <a:r>
              <a:rPr lang="en-GB" dirty="0" err="1"/>
              <a:t>kterého</a:t>
            </a:r>
            <a:r>
              <a:rPr lang="en-GB" dirty="0"/>
              <a:t> se </a:t>
            </a:r>
            <a:r>
              <a:rPr lang="en-GB" dirty="0" err="1"/>
              <a:t>vyskytují</a:t>
            </a:r>
            <a:r>
              <a:rPr lang="en-GB" dirty="0"/>
              <a:t> </a:t>
            </a:r>
            <a:r>
              <a:rPr lang="en-GB" dirty="0" err="1"/>
              <a:t>příznaky</a:t>
            </a:r>
            <a:r>
              <a:rPr lang="en-GB" dirty="0"/>
              <a:t> </a:t>
            </a:r>
            <a:r>
              <a:rPr lang="en-GB" dirty="0" err="1"/>
              <a:t>lupusu</a:t>
            </a:r>
            <a:r>
              <a:rPr lang="en-GB" dirty="0"/>
              <a:t> (SLE), </a:t>
            </a:r>
            <a:r>
              <a:rPr lang="en-GB" dirty="0" err="1"/>
              <a:t>systémové</a:t>
            </a:r>
            <a:r>
              <a:rPr lang="en-GB" dirty="0"/>
              <a:t> </a:t>
            </a:r>
            <a:r>
              <a:rPr lang="en-GB" dirty="0" err="1"/>
              <a:t>sklerodermie</a:t>
            </a:r>
            <a:r>
              <a:rPr lang="en-GB" dirty="0"/>
              <a:t> (</a:t>
            </a:r>
            <a:r>
              <a:rPr lang="en-GB" dirty="0" err="1"/>
              <a:t>SSc</a:t>
            </a:r>
            <a:r>
              <a:rPr lang="en-GB" dirty="0"/>
              <a:t>), </a:t>
            </a:r>
            <a:r>
              <a:rPr lang="en-GB" dirty="0" err="1"/>
              <a:t>polymyositidy</a:t>
            </a:r>
            <a:r>
              <a:rPr lang="en-GB" dirty="0"/>
              <a:t> (PM) a </a:t>
            </a:r>
            <a:r>
              <a:rPr lang="en-GB" dirty="0" err="1"/>
              <a:t>revmatoidní</a:t>
            </a:r>
            <a:r>
              <a:rPr lang="en-GB" dirty="0"/>
              <a:t> </a:t>
            </a:r>
            <a:r>
              <a:rPr lang="en-GB" dirty="0" err="1"/>
              <a:t>artritidy</a:t>
            </a:r>
            <a:r>
              <a:rPr lang="en-GB" dirty="0"/>
              <a:t> (RA).</a:t>
            </a:r>
          </a:p>
          <a:p>
            <a:r>
              <a:rPr lang="en-GB" dirty="0" err="1"/>
              <a:t>Onemocnění</a:t>
            </a:r>
            <a:r>
              <a:rPr lang="en-GB" dirty="0"/>
              <a:t> </a:t>
            </a:r>
            <a:r>
              <a:rPr lang="en-GB" dirty="0" err="1"/>
              <a:t>poprvé</a:t>
            </a:r>
            <a:r>
              <a:rPr lang="en-GB" dirty="0"/>
              <a:t> </a:t>
            </a:r>
            <a:r>
              <a:rPr lang="en-GB" dirty="0" err="1"/>
              <a:t>popsal</a:t>
            </a:r>
            <a:r>
              <a:rPr lang="en-GB" dirty="0"/>
              <a:t> v </a:t>
            </a:r>
            <a:r>
              <a:rPr lang="en-GB" dirty="0" err="1"/>
              <a:t>roce</a:t>
            </a:r>
            <a:r>
              <a:rPr lang="en-GB" dirty="0"/>
              <a:t> 1972 Gordon Sharp (</a:t>
            </a:r>
            <a:r>
              <a:rPr lang="en-GB" dirty="0" err="1"/>
              <a:t>po</a:t>
            </a:r>
            <a:r>
              <a:rPr lang="en-GB" dirty="0"/>
              <a:t> </a:t>
            </a:r>
            <a:r>
              <a:rPr lang="en-GB" dirty="0" err="1"/>
              <a:t>něm</a:t>
            </a:r>
            <a:r>
              <a:rPr lang="en-GB" dirty="0"/>
              <a:t> je </a:t>
            </a:r>
            <a:r>
              <a:rPr lang="en-GB" dirty="0" err="1"/>
              <a:t>onemocnění</a:t>
            </a:r>
            <a:r>
              <a:rPr lang="en-GB" dirty="0"/>
              <a:t> </a:t>
            </a:r>
            <a:r>
              <a:rPr lang="en-GB" dirty="0" err="1"/>
              <a:t>pojmenované</a:t>
            </a:r>
            <a:r>
              <a:rPr lang="en-GB" dirty="0"/>
              <a:t> </a:t>
            </a:r>
            <a:r>
              <a:rPr lang="en-GB" dirty="0" err="1"/>
              <a:t>Sharpův</a:t>
            </a:r>
            <a:r>
              <a:rPr lang="en-GB" dirty="0"/>
              <a:t> </a:t>
            </a:r>
            <a:r>
              <a:rPr lang="en-GB" dirty="0" err="1"/>
              <a:t>syndrom</a:t>
            </a:r>
            <a:r>
              <a:rPr lang="en-GB" dirty="0"/>
              <a:t>) ;)</a:t>
            </a:r>
          </a:p>
          <a:p>
            <a:r>
              <a:rPr lang="en-GB" dirty="0" err="1"/>
              <a:t>Přítomny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ANA </a:t>
            </a:r>
            <a:r>
              <a:rPr lang="en-GB" dirty="0" err="1"/>
              <a:t>protilátky</a:t>
            </a:r>
            <a:r>
              <a:rPr lang="en-GB" dirty="0"/>
              <a:t>, </a:t>
            </a:r>
            <a:r>
              <a:rPr lang="en-GB" dirty="0" err="1"/>
              <a:t>vysoké</a:t>
            </a:r>
            <a:r>
              <a:rPr lang="en-GB" dirty="0"/>
              <a:t> </a:t>
            </a:r>
            <a:r>
              <a:rPr lang="en-GB" dirty="0" err="1"/>
              <a:t>titry</a:t>
            </a:r>
            <a:r>
              <a:rPr lang="en-GB" dirty="0"/>
              <a:t> </a:t>
            </a:r>
            <a:r>
              <a:rPr lang="en-GB" dirty="0" err="1"/>
              <a:t>protilátek</a:t>
            </a:r>
            <a:r>
              <a:rPr lang="en-GB" dirty="0"/>
              <a:t> </a:t>
            </a:r>
            <a:r>
              <a:rPr lang="en-GB" dirty="0" err="1"/>
              <a:t>proti</a:t>
            </a:r>
            <a:r>
              <a:rPr lang="en-GB" dirty="0"/>
              <a:t> </a:t>
            </a:r>
            <a:r>
              <a:rPr lang="en-GB" dirty="0" err="1"/>
              <a:t>nukleárnímu</a:t>
            </a:r>
            <a:r>
              <a:rPr lang="en-GB" dirty="0"/>
              <a:t> </a:t>
            </a:r>
            <a:r>
              <a:rPr lang="en-GB" dirty="0" err="1"/>
              <a:t>ribonukleoproteinu</a:t>
            </a:r>
            <a:r>
              <a:rPr lang="en-GB" dirty="0"/>
              <a:t> </a:t>
            </a:r>
            <a:r>
              <a:rPr lang="en-GB" dirty="0" err="1"/>
              <a:t>senzitivnímu</a:t>
            </a:r>
            <a:r>
              <a:rPr lang="en-GB" dirty="0"/>
              <a:t> </a:t>
            </a:r>
            <a:r>
              <a:rPr lang="en-GB" dirty="0" err="1"/>
              <a:t>vůči</a:t>
            </a:r>
            <a:r>
              <a:rPr lang="en-GB" dirty="0"/>
              <a:t> </a:t>
            </a:r>
            <a:r>
              <a:rPr lang="en-GB" dirty="0" err="1"/>
              <a:t>ribonukleáze</a:t>
            </a:r>
            <a:r>
              <a:rPr lang="en-GB" dirty="0"/>
              <a:t> (</a:t>
            </a:r>
            <a:r>
              <a:rPr lang="en-GB" dirty="0" err="1"/>
              <a:t>značí</a:t>
            </a:r>
            <a:r>
              <a:rPr lang="en-GB" dirty="0"/>
              <a:t> se U1RNP). U </a:t>
            </a:r>
            <a:r>
              <a:rPr lang="en-GB" dirty="0" err="1"/>
              <a:t>některých</a:t>
            </a:r>
            <a:r>
              <a:rPr lang="en-GB" dirty="0"/>
              <a:t> </a:t>
            </a:r>
            <a:r>
              <a:rPr lang="en-GB" dirty="0" err="1"/>
              <a:t>pacientů</a:t>
            </a:r>
            <a:r>
              <a:rPr lang="en-GB" dirty="0"/>
              <a:t> </a:t>
            </a:r>
            <a:r>
              <a:rPr lang="en-GB" dirty="0" err="1"/>
              <a:t>tyto</a:t>
            </a:r>
            <a:r>
              <a:rPr lang="en-GB" dirty="0"/>
              <a:t> </a:t>
            </a:r>
            <a:r>
              <a:rPr lang="en-GB" dirty="0" err="1"/>
              <a:t>protilátky</a:t>
            </a:r>
            <a:r>
              <a:rPr lang="en-GB" dirty="0"/>
              <a:t> </a:t>
            </a:r>
            <a:r>
              <a:rPr lang="en-GB" dirty="0" err="1"/>
              <a:t>přetrvávají</a:t>
            </a:r>
            <a:r>
              <a:rPr lang="en-GB" dirty="0"/>
              <a:t>, u </a:t>
            </a:r>
            <a:r>
              <a:rPr lang="en-GB" dirty="0" err="1"/>
              <a:t>některých</a:t>
            </a:r>
            <a:r>
              <a:rPr lang="en-GB" dirty="0"/>
              <a:t> </a:t>
            </a:r>
            <a:r>
              <a:rPr lang="en-GB" dirty="0" err="1"/>
              <a:t>vymizí</a:t>
            </a:r>
            <a:r>
              <a:rPr lang="en-GB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4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04800"/>
            <a:ext cx="8497887" cy="820738"/>
          </a:xfrm>
        </p:spPr>
        <p:txBody>
          <a:bodyPr anchor="b"/>
          <a:lstStyle/>
          <a:p>
            <a:pPr eaLnBrk="1" hangingPunct="1"/>
            <a:r>
              <a:rPr lang="cs-CZ" sz="3200" b="1" smtClean="0"/>
              <a:t>SYSTÉMOVÝ LUPUS</a:t>
            </a:r>
            <a:r>
              <a:rPr lang="cs-CZ" sz="4000" b="1" smtClean="0"/>
              <a:t> </a:t>
            </a:r>
            <a:r>
              <a:rPr lang="cs-CZ" sz="3200" b="1" smtClean="0"/>
              <a:t>ERYTHEMATODES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484313"/>
            <a:ext cx="7772400" cy="49688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sz="2800" b="1" dirty="0" smtClean="0"/>
              <a:t>Chronické zánětlivé </a:t>
            </a:r>
            <a:r>
              <a:rPr lang="cs-CZ" sz="2800" b="1" dirty="0" smtClean="0">
                <a:solidFill>
                  <a:srgbClr val="FF0000"/>
                </a:solidFill>
              </a:rPr>
              <a:t>systémové onemocnění </a:t>
            </a:r>
            <a:r>
              <a:rPr lang="cs-CZ" sz="2800" b="1" dirty="0" smtClean="0"/>
              <a:t>s poruchou regulace imunity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nadměrné ukládání </a:t>
            </a:r>
            <a:r>
              <a:rPr lang="cs-CZ" dirty="0" err="1" smtClean="0"/>
              <a:t>imunokomplexů</a:t>
            </a:r>
            <a:r>
              <a:rPr lang="cs-CZ" dirty="0" smtClean="0"/>
              <a:t> do tkání</a:t>
            </a:r>
            <a:endParaRPr lang="cs-CZ" dirty="0" smtClean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800" dirty="0" smtClean="0"/>
              <a:t>Klinický obraz</a:t>
            </a:r>
          </a:p>
          <a:p>
            <a:pPr lvl="1" eaLnBrk="1" hangingPunct="1">
              <a:lnSpc>
                <a:spcPct val="90000"/>
              </a:lnSpc>
            </a:pPr>
            <a:r>
              <a:rPr lang="cs-CZ" b="1" dirty="0" smtClean="0"/>
              <a:t>klouby a svaly</a:t>
            </a:r>
            <a:r>
              <a:rPr lang="cs-CZ" dirty="0" smtClean="0"/>
              <a:t> – </a:t>
            </a:r>
            <a:r>
              <a:rPr lang="cs-CZ" dirty="0" err="1" smtClean="0"/>
              <a:t>polyarthralgie</a:t>
            </a:r>
            <a:r>
              <a:rPr lang="cs-CZ" dirty="0" smtClean="0"/>
              <a:t>, arthritis</a:t>
            </a:r>
          </a:p>
          <a:p>
            <a:pPr lvl="1" eaLnBrk="1" hangingPunct="1">
              <a:lnSpc>
                <a:spcPct val="90000"/>
              </a:lnSpc>
            </a:pPr>
            <a:r>
              <a:rPr lang="cs-CZ" b="1" dirty="0" smtClean="0"/>
              <a:t>Kůže</a:t>
            </a:r>
            <a:r>
              <a:rPr lang="cs-CZ" dirty="0" smtClean="0"/>
              <a:t> – motýlový </a:t>
            </a:r>
            <a:r>
              <a:rPr lang="cs-CZ" dirty="0" err="1" smtClean="0"/>
              <a:t>exantém</a:t>
            </a:r>
            <a:r>
              <a:rPr lang="cs-CZ" dirty="0" smtClean="0"/>
              <a:t>, erytémy, </a:t>
            </a:r>
            <a:r>
              <a:rPr lang="cs-CZ" dirty="0" err="1" smtClean="0"/>
              <a:t>urtika</a:t>
            </a:r>
            <a:r>
              <a:rPr lang="cs-CZ" dirty="0" smtClean="0"/>
              <a:t>, vitiligo, alopecie, ulcerace sliznic</a:t>
            </a:r>
          </a:p>
          <a:p>
            <a:pPr lvl="1" eaLnBrk="1" hangingPunct="1">
              <a:lnSpc>
                <a:spcPct val="90000"/>
              </a:lnSpc>
            </a:pPr>
            <a:r>
              <a:rPr lang="cs-CZ" b="1" dirty="0" smtClean="0"/>
              <a:t>Ledviny</a:t>
            </a:r>
            <a:r>
              <a:rPr lang="cs-CZ" dirty="0" smtClean="0"/>
              <a:t> – lupus nefritida</a:t>
            </a:r>
          </a:p>
          <a:p>
            <a:pPr lvl="1" eaLnBrk="1" hangingPunct="1">
              <a:lnSpc>
                <a:spcPct val="90000"/>
              </a:lnSpc>
            </a:pPr>
            <a:r>
              <a:rPr lang="cs-CZ" b="1" dirty="0" smtClean="0"/>
              <a:t>Plíce</a:t>
            </a:r>
            <a:r>
              <a:rPr lang="cs-CZ" dirty="0" smtClean="0"/>
              <a:t> – </a:t>
            </a:r>
            <a:r>
              <a:rPr lang="cs-CZ" dirty="0" err="1" smtClean="0"/>
              <a:t>lupusová</a:t>
            </a:r>
            <a:r>
              <a:rPr lang="cs-CZ" dirty="0" smtClean="0"/>
              <a:t> </a:t>
            </a:r>
            <a:r>
              <a:rPr lang="cs-CZ" dirty="0" err="1" smtClean="0"/>
              <a:t>pneumonitis</a:t>
            </a:r>
            <a:endParaRPr lang="cs-CZ" dirty="0" smtClean="0"/>
          </a:p>
          <a:p>
            <a:pPr lvl="1" eaLnBrk="1" hangingPunct="1">
              <a:lnSpc>
                <a:spcPct val="90000"/>
              </a:lnSpc>
            </a:pPr>
            <a:r>
              <a:rPr lang="cs-CZ" b="1" dirty="0" smtClean="0"/>
              <a:t>Mozek</a:t>
            </a:r>
            <a:r>
              <a:rPr lang="cs-CZ" dirty="0" smtClean="0"/>
              <a:t> – migréna, deprese, psychóza</a:t>
            </a:r>
          </a:p>
          <a:p>
            <a:pPr lvl="1" eaLnBrk="1" hangingPunct="1">
              <a:lnSpc>
                <a:spcPct val="90000"/>
              </a:lnSpc>
            </a:pPr>
            <a:r>
              <a:rPr lang="cs-CZ" b="1" dirty="0" smtClean="0"/>
              <a:t>Játra</a:t>
            </a:r>
            <a:r>
              <a:rPr lang="cs-CZ" dirty="0" smtClean="0"/>
              <a:t> - hepatitidy</a:t>
            </a:r>
          </a:p>
          <a:p>
            <a:pPr lvl="1" eaLnBrk="1" hangingPunct="1">
              <a:lnSpc>
                <a:spcPct val="90000"/>
              </a:lnSpc>
            </a:pPr>
            <a:r>
              <a:rPr lang="cs-CZ" b="1" dirty="0" smtClean="0"/>
              <a:t>Srdce</a:t>
            </a:r>
            <a:r>
              <a:rPr lang="cs-CZ" dirty="0" smtClean="0"/>
              <a:t> – ztluštění chlopní, myokarditis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cs-CZ" sz="2400" dirty="0" smtClean="0"/>
          </a:p>
          <a:p>
            <a:pPr lvl="1" eaLnBrk="1" hangingPunct="1">
              <a:lnSpc>
                <a:spcPct val="90000"/>
              </a:lnSpc>
            </a:pPr>
            <a:endParaRPr lang="cs-CZ" sz="2400" dirty="0" smtClean="0">
              <a:solidFill>
                <a:schemeClr val="bg2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62541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Systémový lupus erythematodes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685925"/>
            <a:ext cx="7921625" cy="4695825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dirty="0" smtClean="0"/>
              <a:t>Prevalence 1: 4000</a:t>
            </a:r>
          </a:p>
          <a:p>
            <a:pPr eaLnBrk="1" hangingPunct="1"/>
            <a:r>
              <a:rPr lang="cs-CZ" sz="2800" dirty="0" smtClean="0"/>
              <a:t>Poměr ženy: muži je 10:1</a:t>
            </a:r>
          </a:p>
          <a:p>
            <a:pPr eaLnBrk="1" hangingPunct="1"/>
            <a:r>
              <a:rPr lang="cs-CZ" sz="2800" dirty="0" smtClean="0"/>
              <a:t>Typická začátek mezi 20-40 let</a:t>
            </a:r>
          </a:p>
          <a:p>
            <a:pPr eaLnBrk="1" hangingPunct="1"/>
            <a:r>
              <a:rPr lang="cs-CZ" sz="2800" dirty="0" smtClean="0"/>
              <a:t>Vysoký výskyt u osob s deficity prvních složek klasické cesty komplementu </a:t>
            </a:r>
          </a:p>
          <a:p>
            <a:pPr eaLnBrk="1" hangingPunct="1"/>
            <a:r>
              <a:rPr lang="cs-CZ" sz="2800" dirty="0" smtClean="0"/>
              <a:t>Onemocnění probíhá v atakách a remisích</a:t>
            </a:r>
          </a:p>
          <a:p>
            <a:pPr eaLnBrk="1" hangingPunct="1"/>
            <a:r>
              <a:rPr lang="cs-CZ" sz="2800" dirty="0" smtClean="0"/>
              <a:t>Onemocnění může být vyvoláno řadou léků:  </a:t>
            </a:r>
            <a:r>
              <a:rPr lang="cs-CZ" sz="2800" dirty="0" err="1" smtClean="0"/>
              <a:t>fenytoin</a:t>
            </a:r>
            <a:r>
              <a:rPr lang="cs-CZ" sz="2800" dirty="0" smtClean="0"/>
              <a:t>, </a:t>
            </a:r>
            <a:r>
              <a:rPr lang="cs-CZ" sz="2800" dirty="0" err="1" smtClean="0"/>
              <a:t>karbamazepin</a:t>
            </a:r>
            <a:r>
              <a:rPr lang="cs-CZ" sz="2800" dirty="0" smtClean="0"/>
              <a:t>, </a:t>
            </a:r>
            <a:r>
              <a:rPr lang="cs-CZ" sz="2800" dirty="0" err="1" smtClean="0"/>
              <a:t>sulfasalazin</a:t>
            </a:r>
            <a:r>
              <a:rPr lang="cs-CZ" sz="2800" dirty="0" smtClean="0"/>
              <a:t>, chlorpromazin...</a:t>
            </a:r>
          </a:p>
        </p:txBody>
      </p:sp>
    </p:spTree>
    <p:extLst>
      <p:ext uri="{BB962C8B-B14F-4D97-AF65-F5344CB8AC3E}">
        <p14:creationId xmlns:p14="http://schemas.microsoft.com/office/powerpoint/2010/main" val="27328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BlokTextu 3"/>
          <p:cNvSpPr txBox="1">
            <a:spLocks noChangeArrowheads="1"/>
          </p:cNvSpPr>
          <p:nvPr/>
        </p:nvSpPr>
        <p:spPr bwMode="auto">
          <a:xfrm>
            <a:off x="899592" y="2492896"/>
            <a:ext cx="6624637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Tx/>
              <a:buChar char="-"/>
            </a:pPr>
            <a:r>
              <a:rPr lang="sk-SK" altLang="en-US" dirty="0"/>
              <a:t> chronické systémové </a:t>
            </a:r>
            <a:r>
              <a:rPr lang="sk-SK" altLang="en-US" dirty="0" err="1"/>
              <a:t>autoimunitní</a:t>
            </a:r>
            <a:r>
              <a:rPr lang="sk-SK" altLang="en-US" dirty="0"/>
              <a:t> </a:t>
            </a:r>
            <a:r>
              <a:rPr lang="sk-SK" altLang="en-US" dirty="0" err="1"/>
              <a:t>onemocnění</a:t>
            </a:r>
            <a:r>
              <a:rPr lang="sk-SK" altLang="en-US" dirty="0"/>
              <a:t> </a:t>
            </a:r>
            <a:r>
              <a:rPr lang="sk-SK" altLang="en-US" dirty="0" err="1"/>
              <a:t>pojivové</a:t>
            </a:r>
            <a:r>
              <a:rPr lang="sk-SK" altLang="en-US" dirty="0"/>
              <a:t> </a:t>
            </a:r>
            <a:r>
              <a:rPr lang="sk-SK" altLang="en-US" dirty="0" err="1"/>
              <a:t>tkáně</a:t>
            </a:r>
            <a:endParaRPr lang="sk-SK" altLang="en-US" dirty="0"/>
          </a:p>
          <a:p>
            <a:endParaRPr lang="sk-SK" altLang="en-US" dirty="0"/>
          </a:p>
          <a:p>
            <a:pPr>
              <a:buFontTx/>
              <a:buChar char="-"/>
            </a:pPr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</a:t>
            </a:r>
            <a:r>
              <a:rPr lang="sk-SK" altLang="en-US" dirty="0" err="1"/>
              <a:t>nejčastěji</a:t>
            </a:r>
            <a:r>
              <a:rPr lang="sk-SK" altLang="en-US" dirty="0"/>
              <a:t> postihuje ženy a </a:t>
            </a:r>
            <a:r>
              <a:rPr lang="sk-SK" altLang="en-US" dirty="0" err="1"/>
              <a:t>dívky</a:t>
            </a:r>
            <a:r>
              <a:rPr lang="sk-SK" altLang="en-US" dirty="0"/>
              <a:t> v </a:t>
            </a:r>
            <a:r>
              <a:rPr lang="sk-SK" altLang="en-US" dirty="0" err="1"/>
              <a:t>plodném</a:t>
            </a:r>
            <a:r>
              <a:rPr lang="sk-SK" altLang="en-US" dirty="0"/>
              <a:t> </a:t>
            </a:r>
            <a:r>
              <a:rPr lang="sk-SK" altLang="en-US" dirty="0" err="1"/>
              <a:t>věku</a:t>
            </a:r>
            <a:r>
              <a:rPr lang="sk-SK" altLang="en-US" dirty="0"/>
              <a:t> ( 15- 45 )</a:t>
            </a:r>
          </a:p>
          <a:p>
            <a:pPr>
              <a:buFontTx/>
              <a:buChar char="-"/>
            </a:pPr>
            <a:endParaRPr lang="sk-SK" altLang="en-US" dirty="0"/>
          </a:p>
          <a:p>
            <a:pPr>
              <a:buFontTx/>
              <a:buChar char="-"/>
            </a:pPr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imunitní systém napadá </a:t>
            </a:r>
            <a:r>
              <a:rPr lang="sk-SK" altLang="en-US" dirty="0" err="1"/>
              <a:t>buňky</a:t>
            </a:r>
            <a:r>
              <a:rPr lang="sk-SK" altLang="en-US" dirty="0"/>
              <a:t> </a:t>
            </a:r>
            <a:r>
              <a:rPr lang="sk-SK" altLang="en-US" dirty="0" err="1"/>
              <a:t>těla</a:t>
            </a:r>
            <a:r>
              <a:rPr lang="sk-SK" altLang="en-US" dirty="0"/>
              <a:t> a </a:t>
            </a:r>
            <a:r>
              <a:rPr lang="sk-SK" altLang="en-US" dirty="0" err="1"/>
              <a:t>tkáně</a:t>
            </a:r>
            <a:r>
              <a:rPr lang="sk-SK" altLang="en-US" dirty="0"/>
              <a:t> → </a:t>
            </a:r>
            <a:r>
              <a:rPr lang="sk-SK" altLang="en-US" dirty="0" err="1"/>
              <a:t>zánět</a:t>
            </a:r>
            <a:endParaRPr lang="sk-SK" altLang="en-US" dirty="0"/>
          </a:p>
          <a:p>
            <a:endParaRPr lang="sk-SK" altLang="en-US" dirty="0"/>
          </a:p>
          <a:p>
            <a:pPr>
              <a:buFontTx/>
              <a:buChar char="-"/>
            </a:pPr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jedná </a:t>
            </a:r>
            <a:r>
              <a:rPr lang="sk-SK" altLang="en-US" dirty="0" err="1"/>
              <a:t>se</a:t>
            </a:r>
            <a:r>
              <a:rPr lang="sk-SK" altLang="en-US" dirty="0"/>
              <a:t> o III. typ </a:t>
            </a:r>
            <a:r>
              <a:rPr lang="sk-SK" altLang="en-US" dirty="0" err="1"/>
              <a:t>hypersenzitivní</a:t>
            </a:r>
            <a:r>
              <a:rPr lang="sk-SK" altLang="en-US" dirty="0"/>
              <a:t> </a:t>
            </a:r>
            <a:r>
              <a:rPr lang="sk-SK" altLang="en-US" dirty="0" err="1"/>
              <a:t>reakce</a:t>
            </a:r>
            <a:r>
              <a:rPr lang="sk-SK" altLang="en-US" dirty="0"/>
              <a:t> </a:t>
            </a:r>
          </a:p>
          <a:p>
            <a:endParaRPr lang="sk-SK" altLang="en-US" dirty="0"/>
          </a:p>
          <a:p>
            <a:endParaRPr lang="sk-SK" alt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Systémový Lupus </a:t>
            </a:r>
            <a:r>
              <a:rPr lang="cs-CZ" dirty="0" err="1" smtClean="0"/>
              <a:t>Erythematodus</a:t>
            </a:r>
            <a:r>
              <a:rPr lang="cs-CZ" dirty="0" smtClean="0"/>
              <a:t> (SLE)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04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BlokTextu 3"/>
          <p:cNvSpPr txBox="1">
            <a:spLocks noChangeArrowheads="1"/>
          </p:cNvSpPr>
          <p:nvPr/>
        </p:nvSpPr>
        <p:spPr bwMode="auto">
          <a:xfrm>
            <a:off x="1115616" y="1628800"/>
            <a:ext cx="66960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endParaRPr lang="sk-SK" altLang="en-US" dirty="0"/>
          </a:p>
          <a:p>
            <a:endParaRPr lang="sk-SK" altLang="en-US" dirty="0"/>
          </a:p>
          <a:p>
            <a:r>
              <a:rPr lang="sk-SK" altLang="en-US" dirty="0" err="1"/>
              <a:t>lupus</a:t>
            </a:r>
            <a:r>
              <a:rPr lang="sk-SK" altLang="en-US" dirty="0"/>
              <a:t> (lat.)-  vlk</a:t>
            </a:r>
          </a:p>
          <a:p>
            <a:r>
              <a:rPr lang="sk-SK" altLang="en-US" dirty="0" err="1"/>
              <a:t>Erythematosus</a:t>
            </a:r>
            <a:r>
              <a:rPr lang="sk-SK" altLang="en-US" dirty="0"/>
              <a:t> (</a:t>
            </a:r>
            <a:r>
              <a:rPr lang="sk-SK" altLang="en-US" dirty="0" err="1"/>
              <a:t>řec</a:t>
            </a:r>
            <a:r>
              <a:rPr lang="sk-SK" altLang="en-US" dirty="0"/>
              <a:t>.) – červený</a:t>
            </a:r>
          </a:p>
          <a:p>
            <a:endParaRPr lang="sk-SK" altLang="en-US" dirty="0"/>
          </a:p>
          <a:p>
            <a:r>
              <a:rPr lang="sk-SK" altLang="en-US" dirty="0"/>
              <a:t>→ </a:t>
            </a:r>
            <a:r>
              <a:rPr lang="sk-SK" altLang="en-US" dirty="0" err="1"/>
              <a:t>lékaři</a:t>
            </a:r>
            <a:r>
              <a:rPr lang="sk-SK" altLang="en-US" dirty="0"/>
              <a:t> si mysleli, že vyrážka je </a:t>
            </a:r>
            <a:r>
              <a:rPr lang="sk-SK" altLang="en-US" dirty="0" err="1"/>
              <a:t>následek</a:t>
            </a:r>
            <a:r>
              <a:rPr lang="sk-SK" altLang="en-US" dirty="0"/>
              <a:t> </a:t>
            </a:r>
            <a:r>
              <a:rPr lang="sk-SK" altLang="en-US" dirty="0" err="1"/>
              <a:t>vlčího</a:t>
            </a:r>
            <a:r>
              <a:rPr lang="sk-SK" altLang="en-US" dirty="0"/>
              <a:t> </a:t>
            </a:r>
            <a:r>
              <a:rPr lang="sk-SK" altLang="en-US" dirty="0" err="1"/>
              <a:t>kousnutí</a:t>
            </a:r>
            <a:r>
              <a:rPr lang="sk-SK" altLang="en-US" dirty="0"/>
              <a:t>  →                                                                                                                                                 </a:t>
            </a:r>
          </a:p>
          <a:p>
            <a:r>
              <a:rPr lang="sk-SK" altLang="en-US" dirty="0"/>
              <a:t>     „vlčí </a:t>
            </a:r>
            <a:r>
              <a:rPr lang="sk-SK" altLang="en-US" dirty="0" err="1"/>
              <a:t>tvář</a:t>
            </a:r>
            <a:r>
              <a:rPr lang="sk-SK" altLang="en-US" dirty="0"/>
              <a:t>“</a:t>
            </a:r>
          </a:p>
          <a:p>
            <a:endParaRPr lang="sk-SK" altLang="en-US" dirty="0"/>
          </a:p>
          <a:p>
            <a:r>
              <a:rPr lang="sk-SK" altLang="en-US" dirty="0"/>
              <a:t>12.st- </a:t>
            </a:r>
            <a:r>
              <a:rPr lang="sk-SK" altLang="en-US" dirty="0" err="1"/>
              <a:t>lékař</a:t>
            </a:r>
            <a:r>
              <a:rPr lang="sk-SK" altLang="en-US" dirty="0"/>
              <a:t> </a:t>
            </a:r>
            <a:r>
              <a:rPr lang="sk-SK" altLang="en-US" dirty="0" err="1"/>
              <a:t>Rogerius</a:t>
            </a:r>
            <a:r>
              <a:rPr lang="sk-SK" altLang="en-US" dirty="0"/>
              <a:t> - termín </a:t>
            </a:r>
            <a:r>
              <a:rPr lang="sk-SK" altLang="en-US" i="1" dirty="0" err="1"/>
              <a:t>lupus</a:t>
            </a:r>
            <a:r>
              <a:rPr lang="sk-SK" altLang="en-US" dirty="0"/>
              <a:t> </a:t>
            </a:r>
            <a:r>
              <a:rPr lang="sk-SK" altLang="en-US" dirty="0" err="1"/>
              <a:t>pro</a:t>
            </a:r>
            <a:r>
              <a:rPr lang="sk-SK" altLang="en-US" dirty="0"/>
              <a:t> vyrážku</a:t>
            </a:r>
          </a:p>
          <a:p>
            <a:endParaRPr lang="sk-SK" altLang="en-US" dirty="0"/>
          </a:p>
          <a:p>
            <a:r>
              <a:rPr lang="sk-SK" altLang="en-US" dirty="0"/>
              <a:t>1872 – M. </a:t>
            </a:r>
            <a:r>
              <a:rPr lang="sk-SK" altLang="en-US" dirty="0" err="1"/>
              <a:t>Kaposi</a:t>
            </a:r>
            <a:r>
              <a:rPr lang="sk-SK" altLang="en-US" dirty="0"/>
              <a:t> – </a:t>
            </a:r>
            <a:r>
              <a:rPr lang="sk-SK" altLang="en-US" dirty="0" err="1"/>
              <a:t>popsal</a:t>
            </a:r>
            <a:r>
              <a:rPr lang="sk-SK" altLang="en-US" dirty="0"/>
              <a:t> systémové </a:t>
            </a:r>
            <a:r>
              <a:rPr lang="sk-SK" altLang="en-US" dirty="0" err="1"/>
              <a:t>projevy</a:t>
            </a:r>
            <a:endParaRPr lang="sk-SK" altLang="en-US" dirty="0"/>
          </a:p>
          <a:p>
            <a:endParaRPr lang="sk-SK" altLang="en-US" dirty="0"/>
          </a:p>
          <a:p>
            <a:r>
              <a:rPr lang="sk-SK" altLang="en-US" dirty="0"/>
              <a:t>1948 – </a:t>
            </a:r>
            <a:r>
              <a:rPr lang="sk-SK" altLang="en-US" dirty="0" err="1"/>
              <a:t>objevení</a:t>
            </a:r>
            <a:r>
              <a:rPr lang="sk-SK" altLang="en-US" dirty="0"/>
              <a:t> LE </a:t>
            </a:r>
            <a:r>
              <a:rPr lang="sk-SK" altLang="en-US" dirty="0" err="1"/>
              <a:t>buněk</a:t>
            </a:r>
            <a:endParaRPr lang="sk-SK" altLang="en-US" dirty="0"/>
          </a:p>
          <a:p>
            <a:pPr algn="ctr"/>
            <a:endParaRPr lang="sk-SK" altLang="en-US" dirty="0"/>
          </a:p>
          <a:p>
            <a:pPr algn="ctr"/>
            <a:endParaRPr lang="sk-SK" altLang="en-US" dirty="0"/>
          </a:p>
          <a:p>
            <a:pPr algn="ctr"/>
            <a:endParaRPr lang="sk-SK" alt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ROZPOZNANÍ SLE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15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187624" y="1844824"/>
            <a:ext cx="6480175" cy="72326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Tx/>
              <a:buChar char="-"/>
            </a:pPr>
            <a:r>
              <a:rPr lang="sk-SK" altLang="en-US" dirty="0"/>
              <a:t> neexistuje  </a:t>
            </a:r>
            <a:r>
              <a:rPr lang="sk-SK" altLang="en-US" dirty="0" err="1"/>
              <a:t>žádná</a:t>
            </a:r>
            <a:r>
              <a:rPr lang="sk-SK" altLang="en-US" dirty="0"/>
              <a:t> </a:t>
            </a:r>
            <a:r>
              <a:rPr lang="sk-SK" altLang="en-US" dirty="0" err="1"/>
              <a:t>konkrétní</a:t>
            </a:r>
            <a:r>
              <a:rPr lang="sk-SK" altLang="en-US" dirty="0"/>
              <a:t> </a:t>
            </a:r>
            <a:r>
              <a:rPr lang="sk-SK" altLang="en-US" dirty="0" err="1"/>
              <a:t>příčina</a:t>
            </a:r>
            <a:endParaRPr lang="sk-SK" altLang="en-US" dirty="0"/>
          </a:p>
          <a:p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</a:t>
            </a:r>
            <a:r>
              <a:rPr lang="sk-SK" altLang="en-US" dirty="0" err="1"/>
              <a:t>předpokládá</a:t>
            </a:r>
            <a:r>
              <a:rPr lang="sk-SK" altLang="en-US" dirty="0"/>
              <a:t> </a:t>
            </a:r>
            <a:r>
              <a:rPr lang="sk-SK" altLang="en-US" dirty="0" err="1"/>
              <a:t>se</a:t>
            </a:r>
            <a:r>
              <a:rPr lang="sk-SK" altLang="en-US" dirty="0"/>
              <a:t> </a:t>
            </a:r>
            <a:r>
              <a:rPr lang="sk-SK" altLang="en-US" dirty="0" err="1"/>
              <a:t>součinnost</a:t>
            </a:r>
            <a:r>
              <a:rPr lang="sk-SK" altLang="en-US" dirty="0"/>
              <a:t>  2 </a:t>
            </a:r>
            <a:r>
              <a:rPr lang="sk-SK" altLang="en-US" dirty="0" err="1"/>
              <a:t>mechanizmů</a:t>
            </a:r>
            <a:r>
              <a:rPr lang="sk-SK" altLang="en-US" dirty="0"/>
              <a:t> :</a:t>
            </a:r>
          </a:p>
          <a:p>
            <a:endParaRPr lang="sk-SK" altLang="en-US" dirty="0"/>
          </a:p>
          <a:p>
            <a:pPr>
              <a:buFont typeface="Arial" pitchFamily="34" charset="0"/>
              <a:buAutoNum type="arabicParenR"/>
            </a:pPr>
            <a:r>
              <a:rPr lang="sk-SK" altLang="en-US" dirty="0">
                <a:solidFill>
                  <a:srgbClr val="FF0000"/>
                </a:solidFill>
              </a:rPr>
              <a:t> Genetika (</a:t>
            </a:r>
            <a:r>
              <a:rPr lang="sk-SK" altLang="en-US" dirty="0" err="1">
                <a:solidFill>
                  <a:srgbClr val="FF0000"/>
                </a:solidFill>
              </a:rPr>
              <a:t>vrozené</a:t>
            </a:r>
            <a:r>
              <a:rPr lang="sk-SK" altLang="en-US" dirty="0">
                <a:solidFill>
                  <a:srgbClr val="FF0000"/>
                </a:solidFill>
              </a:rPr>
              <a:t> RF)</a:t>
            </a:r>
          </a:p>
          <a:p>
            <a:endParaRPr lang="sk-SK" altLang="en-US" dirty="0"/>
          </a:p>
          <a:p>
            <a:endParaRPr lang="sk-SK" altLang="en-US" dirty="0"/>
          </a:p>
          <a:p>
            <a:r>
              <a:rPr lang="sk-SK" altLang="en-US" dirty="0">
                <a:latin typeface="Times New Roman" pitchFamily="18" charset="0"/>
              </a:rPr>
              <a:t>- </a:t>
            </a:r>
            <a:r>
              <a:rPr lang="sk-SK" altLang="en-US" dirty="0" err="1"/>
              <a:t>nejdůležitější</a:t>
            </a:r>
            <a:r>
              <a:rPr lang="sk-SK" altLang="en-US" dirty="0"/>
              <a:t> </a:t>
            </a:r>
            <a:r>
              <a:rPr lang="sk-SK" altLang="en-US" dirty="0" err="1"/>
              <a:t>geny</a:t>
            </a:r>
            <a:r>
              <a:rPr lang="sk-SK" altLang="en-US" dirty="0"/>
              <a:t> </a:t>
            </a:r>
            <a:r>
              <a:rPr lang="sk-SK" altLang="en-US" dirty="0" err="1"/>
              <a:t>jsou</a:t>
            </a:r>
            <a:r>
              <a:rPr lang="sk-SK" altLang="en-US" dirty="0"/>
              <a:t> </a:t>
            </a:r>
            <a:r>
              <a:rPr lang="sk-SK" altLang="en-US" dirty="0" err="1"/>
              <a:t>umístěné</a:t>
            </a:r>
            <a:r>
              <a:rPr lang="sk-SK" altLang="en-US" dirty="0"/>
              <a:t> v HLA oblasti na</a:t>
            </a:r>
          </a:p>
          <a:p>
            <a:r>
              <a:rPr lang="sk-SK" altLang="en-US" dirty="0"/>
              <a:t>  6.chromozomu</a:t>
            </a:r>
            <a:endParaRPr lang="sk-SK" altLang="en-US" dirty="0">
              <a:latin typeface="Times New Roman" pitchFamily="18" charset="0"/>
            </a:endParaRPr>
          </a:p>
          <a:p>
            <a:endParaRPr lang="sk-SK" altLang="en-US" dirty="0">
              <a:latin typeface="Times New Roman" pitchFamily="18" charset="0"/>
            </a:endParaRPr>
          </a:p>
          <a:p>
            <a:r>
              <a:rPr lang="sk-SK" altLang="en-US" dirty="0">
                <a:latin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sk-SK" altLang="en-US" dirty="0"/>
              <a:t> </a:t>
            </a:r>
            <a:r>
              <a:rPr lang="sk-SK" altLang="en-US" dirty="0" err="1"/>
              <a:t>především</a:t>
            </a:r>
            <a:r>
              <a:rPr lang="sk-SK" altLang="en-US" dirty="0"/>
              <a:t> HLA </a:t>
            </a:r>
            <a:r>
              <a:rPr lang="sk-SK" altLang="en-US" dirty="0" err="1"/>
              <a:t>třídy</a:t>
            </a:r>
            <a:r>
              <a:rPr lang="sk-SK" altLang="en-US" dirty="0"/>
              <a:t> I. a II. </a:t>
            </a:r>
            <a:r>
              <a:rPr lang="sk-SK" altLang="en-US" dirty="0" err="1"/>
              <a:t>můžou</a:t>
            </a:r>
            <a:r>
              <a:rPr lang="sk-SK" altLang="en-US" dirty="0"/>
              <a:t> </a:t>
            </a:r>
            <a:r>
              <a:rPr lang="sk-SK" altLang="en-US" dirty="0" err="1"/>
              <a:t>zvýšit</a:t>
            </a:r>
            <a:r>
              <a:rPr lang="sk-SK" altLang="en-US" dirty="0"/>
              <a:t> riziko vzniku</a:t>
            </a:r>
          </a:p>
          <a:p>
            <a:endParaRPr lang="sk-SK" altLang="en-US" dirty="0">
              <a:latin typeface="Times New Roman" pitchFamily="18" charset="0"/>
            </a:endParaRPr>
          </a:p>
          <a:p>
            <a:endParaRPr lang="sk-SK" altLang="en-US" dirty="0">
              <a:latin typeface="Times New Roman" pitchFamily="18" charset="0"/>
            </a:endParaRPr>
          </a:p>
          <a:p>
            <a:r>
              <a:rPr lang="sk-SK" altLang="en-US" dirty="0"/>
              <a:t>- </a:t>
            </a:r>
            <a:r>
              <a:rPr lang="sk-SK" altLang="en-US" dirty="0" err="1"/>
              <a:t>asociace</a:t>
            </a:r>
            <a:r>
              <a:rPr lang="sk-SK" altLang="en-US" dirty="0"/>
              <a:t> s </a:t>
            </a:r>
            <a:r>
              <a:rPr lang="sk-SK" altLang="en-US" dirty="0" err="1"/>
              <a:t>alelickou</a:t>
            </a:r>
            <a:r>
              <a:rPr lang="sk-SK" altLang="en-US" dirty="0"/>
              <a:t> formou HLA DR3 (RR 3,7)</a:t>
            </a:r>
          </a:p>
          <a:p>
            <a:pPr>
              <a:buFontTx/>
              <a:buChar char="-"/>
            </a:pPr>
            <a:endParaRPr lang="sk-SK" altLang="en-US" dirty="0">
              <a:latin typeface="Times New Roman" pitchFamily="18" charset="0"/>
            </a:endParaRPr>
          </a:p>
          <a:p>
            <a:pPr>
              <a:buFontTx/>
              <a:buChar char="-"/>
            </a:pPr>
            <a:endParaRPr lang="sk-SK" altLang="en-US" dirty="0">
              <a:latin typeface="Times New Roman" pitchFamily="18" charset="0"/>
            </a:endParaRPr>
          </a:p>
          <a:p>
            <a:endParaRPr lang="sk-SK" altLang="en-US" dirty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pPr>
              <a:buFontTx/>
              <a:buChar char="-"/>
            </a:pPr>
            <a:endParaRPr lang="sk-SK" altLang="en-US" dirty="0"/>
          </a:p>
          <a:p>
            <a:endParaRPr lang="sk-SK" altLang="en-US" dirty="0"/>
          </a:p>
          <a:p>
            <a:pPr>
              <a:buFontTx/>
              <a:buChar char="-"/>
            </a:pPr>
            <a:endParaRPr lang="sk-SK" alt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Příčiny vzniku SLE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72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BlokTextu 3"/>
          <p:cNvSpPr txBox="1">
            <a:spLocks noChangeArrowheads="1"/>
          </p:cNvSpPr>
          <p:nvPr/>
        </p:nvSpPr>
        <p:spPr bwMode="auto">
          <a:xfrm>
            <a:off x="2268538" y="333375"/>
            <a:ext cx="655161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sk-SK" altLang="en-US"/>
          </a:p>
          <a:p>
            <a:endParaRPr lang="sk-SK" altLang="en-US"/>
          </a:p>
          <a:p>
            <a:endParaRPr lang="sk-SK" altLang="en-US"/>
          </a:p>
          <a:p>
            <a:endParaRPr lang="sk-SK" altLang="en-US"/>
          </a:p>
          <a:p>
            <a:endParaRPr lang="sk-SK" altLang="en-US"/>
          </a:p>
          <a:p>
            <a:endParaRPr lang="sk-SK" altLang="en-US"/>
          </a:p>
          <a:p>
            <a:endParaRPr lang="sk-SK" altLang="en-US"/>
          </a:p>
          <a:p>
            <a:endParaRPr lang="sk-SK" altLang="en-US"/>
          </a:p>
          <a:p>
            <a:endParaRPr lang="sk-SK" altLang="en-US"/>
          </a:p>
          <a:p>
            <a:endParaRPr lang="sk-SK" altLang="en-US"/>
          </a:p>
        </p:txBody>
      </p:sp>
      <p:sp>
        <p:nvSpPr>
          <p:cNvPr id="6" name="BlokTextu 5"/>
          <p:cNvSpPr txBox="1"/>
          <p:nvPr/>
        </p:nvSpPr>
        <p:spPr>
          <a:xfrm>
            <a:off x="539552" y="1556792"/>
            <a:ext cx="7632700" cy="58594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 typeface="Arial" pitchFamily="34" charset="0"/>
              <a:buAutoNum type="arabicParenR" startAt="2"/>
            </a:pPr>
            <a:r>
              <a:rPr lang="sk-SK" altLang="en-US" dirty="0">
                <a:solidFill>
                  <a:srgbClr val="FF0000"/>
                </a:solidFill>
              </a:rPr>
              <a:t>Živ. </a:t>
            </a:r>
            <a:r>
              <a:rPr lang="sk-SK" altLang="en-US" dirty="0" err="1">
                <a:solidFill>
                  <a:srgbClr val="FF0000"/>
                </a:solidFill>
              </a:rPr>
              <a:t>prostředí</a:t>
            </a:r>
            <a:endParaRPr lang="sk-SK" altLang="en-US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None/>
            </a:pPr>
            <a:endParaRPr lang="sk-SK" altLang="en-US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None/>
            </a:pPr>
            <a:endParaRPr lang="sk-SK" altLang="en-US" dirty="0"/>
          </a:p>
          <a:p>
            <a:pPr>
              <a:buFont typeface="Arial" pitchFamily="34" charset="0"/>
              <a:buNone/>
            </a:pPr>
            <a:r>
              <a:rPr lang="sk-SK" altLang="en-US" dirty="0"/>
              <a:t>- </a:t>
            </a:r>
            <a:r>
              <a:rPr lang="sk-SK" altLang="en-US" dirty="0">
                <a:latin typeface="Times New Roman" pitchFamily="18" charset="0"/>
              </a:rPr>
              <a:t>     </a:t>
            </a:r>
            <a:r>
              <a:rPr lang="sk-SK" altLang="en-US" dirty="0" err="1"/>
              <a:t>některé</a:t>
            </a:r>
            <a:r>
              <a:rPr lang="sk-SK" altLang="en-US" dirty="0"/>
              <a:t> </a:t>
            </a:r>
            <a:r>
              <a:rPr lang="sk-SK" altLang="en-US" dirty="0" err="1"/>
              <a:t>léky</a:t>
            </a:r>
            <a:r>
              <a:rPr lang="sk-SK" altLang="en-US" dirty="0"/>
              <a:t> - </a:t>
            </a:r>
            <a:r>
              <a:rPr lang="sk-SK" altLang="en-US" dirty="0" err="1"/>
              <a:t>např</a:t>
            </a:r>
            <a:r>
              <a:rPr lang="sk-SK" altLang="en-US" dirty="0"/>
              <a:t>. antibiotika, </a:t>
            </a:r>
            <a:r>
              <a:rPr lang="sk-SK" altLang="en-US" dirty="0" err="1"/>
              <a:t>antidepresiva</a:t>
            </a:r>
            <a:endParaRPr lang="sk-SK" altLang="en-US" dirty="0"/>
          </a:p>
          <a:p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</a:t>
            </a:r>
            <a:r>
              <a:rPr lang="sk-SK" altLang="en-US" dirty="0" err="1"/>
              <a:t>extrémní</a:t>
            </a:r>
            <a:r>
              <a:rPr lang="sk-SK" altLang="en-US" dirty="0"/>
              <a:t> stres</a:t>
            </a:r>
          </a:p>
          <a:p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</a:t>
            </a:r>
            <a:r>
              <a:rPr lang="sk-SK" altLang="en-US" dirty="0" err="1"/>
              <a:t>expozice</a:t>
            </a:r>
            <a:r>
              <a:rPr lang="sk-SK" altLang="en-US" dirty="0"/>
              <a:t> UV </a:t>
            </a:r>
            <a:r>
              <a:rPr lang="sk-SK" altLang="en-US" dirty="0" err="1"/>
              <a:t>záření</a:t>
            </a:r>
            <a:r>
              <a:rPr lang="sk-SK" altLang="en-US" dirty="0"/>
              <a:t> (</a:t>
            </a:r>
            <a:r>
              <a:rPr lang="sk-SK" altLang="en-US" dirty="0" err="1"/>
              <a:t>mění</a:t>
            </a:r>
            <a:r>
              <a:rPr lang="sk-SK" altLang="en-US" dirty="0"/>
              <a:t> </a:t>
            </a:r>
            <a:r>
              <a:rPr lang="sk-SK" altLang="en-US" dirty="0" err="1"/>
              <a:t>strukturu</a:t>
            </a:r>
            <a:r>
              <a:rPr lang="sk-SK" altLang="en-US" dirty="0"/>
              <a:t> DNA → tvorba </a:t>
            </a:r>
            <a:r>
              <a:rPr lang="sk-SK" altLang="en-US" dirty="0" err="1"/>
              <a:t>protilátek</a:t>
            </a:r>
            <a:r>
              <a:rPr lang="sk-SK" altLang="en-US" dirty="0"/>
              <a:t>)</a:t>
            </a:r>
          </a:p>
          <a:p>
            <a:endParaRPr lang="sk-SK" altLang="en-US" dirty="0"/>
          </a:p>
          <a:p>
            <a:r>
              <a:rPr lang="sk-SK" altLang="en-US" dirty="0"/>
              <a:t>-     </a:t>
            </a:r>
            <a:r>
              <a:rPr lang="sk-SK" altLang="en-US" dirty="0" err="1"/>
              <a:t>infekce</a:t>
            </a:r>
            <a:endParaRPr lang="sk-SK" altLang="en-US" dirty="0"/>
          </a:p>
          <a:p>
            <a:endParaRPr lang="sk-SK" altLang="en-US" dirty="0"/>
          </a:p>
          <a:p>
            <a:r>
              <a:rPr lang="sk-SK" altLang="en-US" dirty="0"/>
              <a:t>-     </a:t>
            </a:r>
            <a:r>
              <a:rPr lang="sk-SK" altLang="en-US" dirty="0" err="1"/>
              <a:t>pohl</a:t>
            </a:r>
            <a:r>
              <a:rPr lang="sk-SK" altLang="en-US" dirty="0"/>
              <a:t>. </a:t>
            </a:r>
            <a:r>
              <a:rPr lang="sk-SK" altLang="en-US" dirty="0" err="1"/>
              <a:t>hormony</a:t>
            </a:r>
            <a:r>
              <a:rPr lang="sk-SK" altLang="en-US" dirty="0"/>
              <a:t> – </a:t>
            </a:r>
            <a:r>
              <a:rPr lang="sk-SK" altLang="en-US" dirty="0" err="1"/>
              <a:t>zejm</a:t>
            </a:r>
            <a:r>
              <a:rPr lang="sk-SK" altLang="en-US" dirty="0"/>
              <a:t>. </a:t>
            </a:r>
            <a:r>
              <a:rPr lang="sk-SK" altLang="en-US" dirty="0" err="1"/>
              <a:t>estrogen</a:t>
            </a:r>
            <a:r>
              <a:rPr lang="sk-SK" altLang="en-US" dirty="0"/>
              <a:t> →  10x ↑ </a:t>
            </a:r>
            <a:r>
              <a:rPr lang="sk-SK" altLang="en-US" dirty="0" err="1"/>
              <a:t>četnosť</a:t>
            </a:r>
            <a:r>
              <a:rPr lang="sk-SK" altLang="en-US" dirty="0"/>
              <a:t> u ♀</a:t>
            </a:r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Příčiny vzniku SLE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424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Imunopatologické reakce humorální</a:t>
            </a:r>
            <a:br>
              <a:rPr lang="cs-CZ" dirty="0" smtClean="0"/>
            </a:br>
            <a:r>
              <a:rPr lang="cs-CZ" dirty="0" smtClean="0"/>
              <a:t>- s účastí </a:t>
            </a:r>
            <a:r>
              <a:rPr lang="cs-CZ" dirty="0" err="1" smtClean="0"/>
              <a:t>IgE</a:t>
            </a:r>
            <a:r>
              <a:rPr lang="cs-CZ" dirty="0" smtClean="0"/>
              <a:t> protilátek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Atopie – reakce typu 1 nebo též přecitlivělost časného typu</a:t>
            </a:r>
          </a:p>
          <a:p>
            <a:r>
              <a:rPr lang="cs-CZ" dirty="0" smtClean="0"/>
              <a:t>K reakci dochází velmi rychle po setkání s </a:t>
            </a:r>
            <a:r>
              <a:rPr lang="cs-CZ" dirty="0" err="1" smtClean="0"/>
              <a:t>Ag</a:t>
            </a:r>
            <a:r>
              <a:rPr lang="cs-CZ" dirty="0" smtClean="0"/>
              <a:t> (minuty)</a:t>
            </a:r>
          </a:p>
          <a:p>
            <a:r>
              <a:rPr lang="cs-CZ" dirty="0" smtClean="0"/>
              <a:t>Spojen s tvorbou </a:t>
            </a:r>
            <a:r>
              <a:rPr lang="cs-CZ" dirty="0" err="1" smtClean="0"/>
              <a:t>IgE</a:t>
            </a:r>
            <a:r>
              <a:rPr lang="cs-CZ" dirty="0" smtClean="0"/>
              <a:t> proti některým antigenům  alergenům z vnějšího prostředí: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ložky pylových zrnek</a:t>
            </a:r>
          </a:p>
          <a:p>
            <a:pPr lvl="1"/>
            <a:r>
              <a:rPr lang="cs-CZ" dirty="0" smtClean="0"/>
              <a:t>antigeny roztočů z domácího prachu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otravinové antigeny</a:t>
            </a:r>
          </a:p>
          <a:p>
            <a:pPr lvl="1"/>
            <a:r>
              <a:rPr lang="cs-CZ" dirty="0"/>
              <a:t>z</a:t>
            </a:r>
            <a:r>
              <a:rPr lang="cs-CZ" dirty="0" smtClean="0"/>
              <a:t>vířecí srst</a:t>
            </a:r>
          </a:p>
          <a:p>
            <a:pPr lvl="1"/>
            <a:r>
              <a:rPr lang="cs-CZ" dirty="0"/>
              <a:t>Většina alergenů proteiny nebo glykoproteiny s enzymatickou aktivitou</a:t>
            </a:r>
          </a:p>
          <a:p>
            <a:pPr lvl="1"/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818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BlokTextu 3"/>
          <p:cNvSpPr txBox="1">
            <a:spLocks noChangeArrowheads="1"/>
          </p:cNvSpPr>
          <p:nvPr/>
        </p:nvSpPr>
        <p:spPr bwMode="auto">
          <a:xfrm>
            <a:off x="755576" y="476672"/>
            <a:ext cx="7235825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sk-SK" altLang="en-US" dirty="0">
                <a:solidFill>
                  <a:srgbClr val="FF0000"/>
                </a:solidFill>
              </a:rPr>
              <a:t>→ Imunitní systém produkuje protilátky proti </a:t>
            </a:r>
            <a:r>
              <a:rPr lang="sk-SK" altLang="en-US" dirty="0" err="1">
                <a:solidFill>
                  <a:srgbClr val="FF0000"/>
                </a:solidFill>
              </a:rPr>
              <a:t>sobě</a:t>
            </a:r>
            <a:endParaRPr lang="sk-SK" altLang="en-US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endParaRPr lang="sk-SK" altLang="en-US" dirty="0">
              <a:solidFill>
                <a:srgbClr val="FF0000"/>
              </a:solidFill>
            </a:endParaRPr>
          </a:p>
          <a:p>
            <a:r>
              <a:rPr lang="sk-SK" altLang="en-US" dirty="0"/>
              <a:t>-  tzv. </a:t>
            </a:r>
            <a:r>
              <a:rPr lang="sk-SK" altLang="en-US" dirty="0" err="1"/>
              <a:t>antinukleární</a:t>
            </a:r>
            <a:r>
              <a:rPr lang="sk-SK" altLang="en-US" dirty="0"/>
              <a:t> protilátky (ANA) – starší </a:t>
            </a:r>
            <a:r>
              <a:rPr lang="sk-SK" altLang="en-US" dirty="0" err="1"/>
              <a:t>název</a:t>
            </a:r>
            <a:r>
              <a:rPr lang="sk-SK" altLang="en-US" dirty="0"/>
              <a:t> </a:t>
            </a:r>
            <a:r>
              <a:rPr lang="sk-SK" altLang="en-US" dirty="0" err="1"/>
              <a:t>antinukleární</a:t>
            </a:r>
            <a:endParaRPr lang="sk-SK" altLang="en-US" dirty="0"/>
          </a:p>
          <a:p>
            <a:r>
              <a:rPr lang="sk-SK" altLang="en-US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sk-SK" altLang="en-US" dirty="0"/>
              <a:t>faktor (ANF)</a:t>
            </a:r>
            <a:r>
              <a:rPr lang="sk-SK" altLang="en-US" dirty="0">
                <a:latin typeface="Times New Roman" pitchFamily="18" charset="0"/>
              </a:rPr>
              <a:t>-</a:t>
            </a:r>
            <a:r>
              <a:rPr lang="sk-SK" altLang="en-US" dirty="0"/>
              <a:t>  </a:t>
            </a:r>
            <a:r>
              <a:rPr lang="sk-SK" altLang="en-US" dirty="0" err="1"/>
              <a:t>zejm</a:t>
            </a:r>
            <a:r>
              <a:rPr lang="sk-SK" altLang="en-US" dirty="0"/>
              <a:t>.</a:t>
            </a:r>
            <a:r>
              <a:rPr lang="sk-SK" altLang="en-US" dirty="0">
                <a:latin typeface="Times New Roman" pitchFamily="18" charset="0"/>
              </a:rPr>
              <a:t> </a:t>
            </a:r>
            <a:r>
              <a:rPr lang="sk-SK" altLang="en-US" dirty="0"/>
              <a:t>proti </a:t>
            </a:r>
            <a:r>
              <a:rPr lang="sk-SK" altLang="en-US" dirty="0" err="1"/>
              <a:t>bílkovinným</a:t>
            </a:r>
            <a:r>
              <a:rPr lang="sk-SK" altLang="en-US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sk-SK" altLang="en-US" dirty="0" err="1"/>
              <a:t>komponentám</a:t>
            </a:r>
            <a:endParaRPr lang="sk-SK" altLang="en-US" dirty="0"/>
          </a:p>
          <a:p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</a:t>
            </a:r>
            <a:r>
              <a:rPr lang="sk-SK" altLang="en-US" dirty="0" err="1"/>
              <a:t>nejčastěji</a:t>
            </a:r>
            <a:r>
              <a:rPr lang="sk-SK" altLang="en-US" dirty="0"/>
              <a:t> proti </a:t>
            </a:r>
            <a:r>
              <a:rPr lang="sk-SK" altLang="en-US" dirty="0" err="1"/>
              <a:t>dvouvláknové</a:t>
            </a:r>
            <a:r>
              <a:rPr lang="sk-SK" altLang="en-US" dirty="0"/>
              <a:t> (</a:t>
            </a:r>
            <a:r>
              <a:rPr lang="sk-SK" altLang="en-US" dirty="0" err="1"/>
              <a:t>ds</a:t>
            </a:r>
            <a:r>
              <a:rPr lang="sk-SK" altLang="en-US" dirty="0"/>
              <a:t>) DNA, </a:t>
            </a:r>
            <a:r>
              <a:rPr lang="sk-SK" altLang="en-US" dirty="0" err="1"/>
              <a:t>histonomu</a:t>
            </a:r>
            <a:r>
              <a:rPr lang="sk-SK" altLang="en-US" dirty="0"/>
              <a:t> a   </a:t>
            </a:r>
          </a:p>
          <a:p>
            <a:r>
              <a:rPr lang="sk-SK" altLang="en-US" dirty="0"/>
              <a:t>  </a:t>
            </a:r>
            <a:r>
              <a:rPr lang="sk-SK" altLang="en-US" dirty="0" err="1"/>
              <a:t>tzv.extrahovaným</a:t>
            </a:r>
            <a:r>
              <a:rPr lang="sk-SK" altLang="en-US" dirty="0"/>
              <a:t> </a:t>
            </a:r>
            <a:r>
              <a:rPr lang="sk-SK" altLang="en-US" dirty="0" err="1"/>
              <a:t>nukleárním</a:t>
            </a:r>
            <a:r>
              <a:rPr lang="sk-SK" altLang="en-US" dirty="0"/>
              <a:t> </a:t>
            </a:r>
            <a:r>
              <a:rPr lang="sk-SK" altLang="en-US" dirty="0" err="1"/>
              <a:t>antigenům</a:t>
            </a:r>
            <a:endParaRPr lang="sk-SK" altLang="en-US" dirty="0"/>
          </a:p>
          <a:p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</a:t>
            </a:r>
            <a:r>
              <a:rPr lang="sk-SK" altLang="en-US" dirty="0" err="1"/>
              <a:t>důkaz</a:t>
            </a:r>
            <a:r>
              <a:rPr lang="sk-SK" altLang="en-US" dirty="0"/>
              <a:t> </a:t>
            </a:r>
            <a:r>
              <a:rPr lang="sk-SK" altLang="en-US" dirty="0" err="1"/>
              <a:t>protilátek</a:t>
            </a:r>
            <a:r>
              <a:rPr lang="sk-SK" altLang="en-US" dirty="0"/>
              <a:t> </a:t>
            </a:r>
            <a:r>
              <a:rPr lang="sk-SK" altLang="en-US" u="sng" dirty="0" err="1"/>
              <a:t>anti-dsDNA</a:t>
            </a:r>
            <a:r>
              <a:rPr lang="sk-SK" altLang="en-US" u="sng" dirty="0"/>
              <a:t> </a:t>
            </a:r>
            <a:r>
              <a:rPr lang="sk-SK" altLang="en-US" dirty="0"/>
              <a:t> je pre SLE </a:t>
            </a:r>
            <a:r>
              <a:rPr lang="sk-SK" altLang="en-US" dirty="0" err="1"/>
              <a:t>specifický</a:t>
            </a:r>
            <a:r>
              <a:rPr lang="sk-SK" altLang="en-US" dirty="0"/>
              <a:t> </a:t>
            </a:r>
          </a:p>
          <a:p>
            <a:endParaRPr lang="sk-SK" altLang="en-US" dirty="0"/>
          </a:p>
          <a:p>
            <a:r>
              <a:rPr lang="sk-SK" altLang="en-US" dirty="0"/>
              <a:t>→ </a:t>
            </a:r>
            <a:r>
              <a:rPr lang="sk-SK" altLang="en-US" dirty="0" err="1"/>
              <a:t>ojediněle</a:t>
            </a:r>
            <a:r>
              <a:rPr lang="sk-SK" altLang="en-US" dirty="0"/>
              <a:t> </a:t>
            </a:r>
            <a:r>
              <a:rPr lang="sk-SK" altLang="en-US" dirty="0" err="1"/>
              <a:t>můžeme</a:t>
            </a:r>
            <a:r>
              <a:rPr lang="sk-SK" altLang="en-US" dirty="0"/>
              <a:t> </a:t>
            </a:r>
            <a:r>
              <a:rPr lang="sk-SK" altLang="en-US" dirty="0" err="1"/>
              <a:t>nalézt</a:t>
            </a:r>
            <a:r>
              <a:rPr lang="sk-SK" altLang="en-US" dirty="0"/>
              <a:t> </a:t>
            </a:r>
            <a:r>
              <a:rPr lang="sk-SK" altLang="en-US" dirty="0" err="1"/>
              <a:t>pacienty</a:t>
            </a:r>
            <a:r>
              <a:rPr lang="sk-SK" altLang="en-US" dirty="0"/>
              <a:t> ANA </a:t>
            </a:r>
            <a:r>
              <a:rPr lang="sk-SK" altLang="en-US" dirty="0" err="1"/>
              <a:t>negativní</a:t>
            </a:r>
            <a:endParaRPr lang="sk-SK" altLang="en-US" dirty="0"/>
          </a:p>
          <a:p>
            <a:endParaRPr lang="sk-SK" altLang="en-US" dirty="0"/>
          </a:p>
          <a:p>
            <a:r>
              <a:rPr lang="sk-SK" altLang="en-US" dirty="0"/>
              <a:t>- ANA </a:t>
            </a:r>
            <a:r>
              <a:rPr lang="sk-SK" altLang="en-US" dirty="0" err="1"/>
              <a:t>se</a:t>
            </a:r>
            <a:r>
              <a:rPr lang="sk-SK" altLang="en-US" dirty="0"/>
              <a:t> </a:t>
            </a:r>
            <a:r>
              <a:rPr lang="sk-SK" altLang="en-US" dirty="0" err="1"/>
              <a:t>dokazují</a:t>
            </a:r>
            <a:r>
              <a:rPr lang="sk-SK" altLang="en-US" dirty="0"/>
              <a:t> </a:t>
            </a:r>
            <a:r>
              <a:rPr lang="sk-SK" altLang="en-US" dirty="0" err="1"/>
              <a:t>nepřímou</a:t>
            </a:r>
            <a:r>
              <a:rPr lang="sk-SK" altLang="en-US" dirty="0"/>
              <a:t> </a:t>
            </a:r>
            <a:r>
              <a:rPr lang="sk-SK" altLang="en-US" dirty="0" err="1"/>
              <a:t>immunofluorescencí</a:t>
            </a:r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076700"/>
            <a:ext cx="3544888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9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Příčiny onemocnění - genetické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Běžnější v černošské a žluté rase než v bílé rasy</a:t>
            </a:r>
          </a:p>
          <a:p>
            <a:r>
              <a:rPr lang="cs-CZ" dirty="0" smtClean="0"/>
              <a:t>Asociován s přítomností molekul HLA-DR2 a –DR3</a:t>
            </a:r>
          </a:p>
          <a:p>
            <a:r>
              <a:rPr lang="cs-CZ" dirty="0" smtClean="0"/>
              <a:t>Alely kódující složky </a:t>
            </a:r>
            <a:r>
              <a:rPr lang="cs-CZ" dirty="0" err="1" smtClean="0"/>
              <a:t>komplememntu</a:t>
            </a:r>
            <a:r>
              <a:rPr lang="cs-CZ" dirty="0" smtClean="0"/>
              <a:t> C4, C1q, C1r a C1s</a:t>
            </a:r>
          </a:p>
          <a:p>
            <a:r>
              <a:rPr lang="cs-CZ" dirty="0" smtClean="0"/>
              <a:t>Odlišné </a:t>
            </a:r>
            <a:r>
              <a:rPr lang="cs-CZ" dirty="0" err="1" smtClean="0"/>
              <a:t>izoformy</a:t>
            </a:r>
            <a:r>
              <a:rPr lang="cs-CZ" dirty="0" smtClean="0"/>
              <a:t> </a:t>
            </a:r>
            <a:r>
              <a:rPr lang="cs-CZ" dirty="0" err="1" smtClean="0"/>
              <a:t>Fc</a:t>
            </a:r>
            <a:r>
              <a:rPr lang="cs-CZ" dirty="0" smtClean="0"/>
              <a:t> receptorů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84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Příčiny vzniku SLE – abnormální průběh </a:t>
            </a:r>
            <a:r>
              <a:rPr lang="cs-CZ" dirty="0" err="1" smtClean="0"/>
              <a:t>apoptózy</a:t>
            </a:r>
            <a:endParaRPr lang="en-GB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V krvi nemocných  - </a:t>
            </a:r>
            <a:r>
              <a:rPr lang="cs-CZ" dirty="0" err="1" smtClean="0"/>
              <a:t>nukleosomy</a:t>
            </a:r>
            <a:r>
              <a:rPr lang="cs-CZ" dirty="0" smtClean="0"/>
              <a:t> – základní jednotka chromatinu uvolňovaná po rozštěpení řetězce DNA v průběhu </a:t>
            </a:r>
            <a:r>
              <a:rPr lang="cs-CZ" dirty="0" err="1" smtClean="0"/>
              <a:t>apoptózy</a:t>
            </a:r>
            <a:endParaRPr lang="cs-CZ" dirty="0" smtClean="0"/>
          </a:p>
          <a:p>
            <a:r>
              <a:rPr lang="cs-CZ" dirty="0" err="1" smtClean="0"/>
              <a:t>Nukleosom</a:t>
            </a:r>
            <a:r>
              <a:rPr lang="cs-CZ" dirty="0" smtClean="0"/>
              <a:t> se sestává z jádra složeného z dimerů histonů H2A, H2B, H3A4. Okolo  nich je ovinuta </a:t>
            </a:r>
            <a:r>
              <a:rPr lang="cs-CZ" dirty="0" err="1" smtClean="0"/>
              <a:t>dvošroubovicová</a:t>
            </a:r>
            <a:r>
              <a:rPr lang="cs-CZ" dirty="0" smtClean="0"/>
              <a:t> DNA , proti které vznikají autoprotilátky</a:t>
            </a:r>
          </a:p>
          <a:p>
            <a:r>
              <a:rPr lang="cs-CZ" dirty="0" smtClean="0"/>
              <a:t>V </a:t>
            </a:r>
            <a:r>
              <a:rPr lang="cs-CZ" dirty="0" err="1" smtClean="0"/>
              <a:t>apoptotických</a:t>
            </a:r>
            <a:r>
              <a:rPr lang="cs-CZ" dirty="0" smtClean="0"/>
              <a:t> tělíscích jsou dále </a:t>
            </a:r>
            <a:r>
              <a:rPr lang="cs-CZ" dirty="0" err="1" smtClean="0"/>
              <a:t>přítomnyjaderné</a:t>
            </a:r>
            <a:r>
              <a:rPr lang="cs-CZ" dirty="0" smtClean="0"/>
              <a:t> nebo cytoplazmatické </a:t>
            </a:r>
            <a:r>
              <a:rPr lang="cs-CZ" dirty="0" err="1" smtClean="0"/>
              <a:t>ribonukleoproteiny</a:t>
            </a:r>
            <a:r>
              <a:rPr lang="cs-CZ" dirty="0" smtClean="0"/>
              <a:t>: SSA/Ro, SSB/La a </a:t>
            </a:r>
            <a:r>
              <a:rPr lang="cs-CZ" dirty="0" err="1" smtClean="0"/>
              <a:t>sRNP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361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Příčiny vzniku LSE – poruchy v </a:t>
            </a:r>
            <a:r>
              <a:rPr lang="cs-CZ" dirty="0" err="1" smtClean="0"/>
              <a:t>apoptóze</a:t>
            </a:r>
            <a:endParaRPr lang="en-GB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sk-SK" altLang="en-US" dirty="0"/>
          </a:p>
          <a:p>
            <a:pPr>
              <a:buFont typeface="Arial" pitchFamily="34" charset="0"/>
              <a:buAutoNum type="arabicPeriod"/>
            </a:pPr>
            <a:r>
              <a:rPr lang="sk-SK" altLang="en-US" dirty="0">
                <a:latin typeface="Times New Roman" pitchFamily="18" charset="0"/>
              </a:rPr>
              <a:t> </a:t>
            </a:r>
            <a:r>
              <a:rPr lang="sk-SK" altLang="en-US" dirty="0" err="1"/>
              <a:t>Apoptóza</a:t>
            </a:r>
            <a:r>
              <a:rPr lang="sk-SK" altLang="en-US" dirty="0"/>
              <a:t> </a:t>
            </a:r>
            <a:r>
              <a:rPr lang="sk-SK" altLang="en-US" dirty="0" err="1"/>
              <a:t>se</a:t>
            </a:r>
            <a:r>
              <a:rPr lang="sk-SK" altLang="en-US" dirty="0"/>
              <a:t> zvyšuje u </a:t>
            </a:r>
            <a:r>
              <a:rPr lang="sk-SK" altLang="en-US" dirty="0" err="1"/>
              <a:t>monocytů</a:t>
            </a:r>
            <a:r>
              <a:rPr lang="sk-SK" altLang="en-US" dirty="0"/>
              <a:t> a </a:t>
            </a:r>
            <a:r>
              <a:rPr lang="sk-SK" altLang="en-US" dirty="0" err="1"/>
              <a:t>keratinocytů</a:t>
            </a:r>
            <a:endParaRPr lang="sk-SK" altLang="en-US" dirty="0"/>
          </a:p>
          <a:p>
            <a:pPr>
              <a:buFont typeface="Arial" pitchFamily="34" charset="0"/>
              <a:buAutoNum type="arabicPeriod"/>
            </a:pPr>
            <a:r>
              <a:rPr lang="sk-SK" altLang="en-US" dirty="0">
                <a:latin typeface="Times New Roman" pitchFamily="18" charset="0"/>
              </a:rPr>
              <a:t> </a:t>
            </a:r>
            <a:r>
              <a:rPr lang="sk-SK" altLang="en-US" dirty="0"/>
              <a:t>Zvýšená exprese </a:t>
            </a:r>
            <a:r>
              <a:rPr lang="sk-SK" altLang="en-US" dirty="0" err="1"/>
              <a:t>Fas</a:t>
            </a:r>
            <a:r>
              <a:rPr lang="sk-SK" altLang="en-US" dirty="0"/>
              <a:t> </a:t>
            </a:r>
            <a:r>
              <a:rPr lang="sk-SK" altLang="en-US" dirty="0" smtClean="0"/>
              <a:t> u  B- </a:t>
            </a:r>
            <a:r>
              <a:rPr lang="sk-SK" altLang="en-US" dirty="0"/>
              <a:t>a </a:t>
            </a:r>
            <a:r>
              <a:rPr lang="sk-SK" altLang="en-US" dirty="0" err="1" smtClean="0"/>
              <a:t>T-lymfocytů</a:t>
            </a:r>
            <a:endParaRPr lang="sk-SK" altLang="en-US" dirty="0" smtClean="0"/>
          </a:p>
          <a:p>
            <a:pPr>
              <a:buFont typeface="Arial" pitchFamily="34" charset="0"/>
              <a:buAutoNum type="arabicPeriod"/>
            </a:pPr>
            <a:r>
              <a:rPr lang="sk-SK" altLang="en-US" dirty="0" err="1" smtClean="0"/>
              <a:t>Při</a:t>
            </a:r>
            <a:r>
              <a:rPr lang="sk-SK" altLang="en-US" dirty="0" smtClean="0"/>
              <a:t> </a:t>
            </a:r>
            <a:r>
              <a:rPr lang="sk-SK" altLang="en-US" dirty="0" err="1" smtClean="0"/>
              <a:t>apotóze</a:t>
            </a:r>
            <a:r>
              <a:rPr lang="sk-SK" altLang="en-US" dirty="0" smtClean="0"/>
              <a:t> záleží, </a:t>
            </a:r>
            <a:r>
              <a:rPr lang="sk-SK" altLang="en-US" dirty="0" err="1" smtClean="0"/>
              <a:t>které</a:t>
            </a:r>
            <a:r>
              <a:rPr lang="sk-SK" altLang="en-US" dirty="0" smtClean="0"/>
              <a:t> </a:t>
            </a:r>
            <a:r>
              <a:rPr lang="sk-SK" altLang="en-US" dirty="0" err="1" smtClean="0"/>
              <a:t>buňky</a:t>
            </a:r>
            <a:r>
              <a:rPr lang="sk-SK" altLang="en-US" dirty="0" smtClean="0"/>
              <a:t> </a:t>
            </a:r>
            <a:r>
              <a:rPr lang="sk-SK" altLang="en-US" dirty="0" err="1" smtClean="0"/>
              <a:t>se</a:t>
            </a:r>
            <a:r>
              <a:rPr lang="sk-SK" altLang="en-US" dirty="0" smtClean="0"/>
              <a:t> </a:t>
            </a:r>
            <a:r>
              <a:rPr lang="sk-SK" altLang="en-US" dirty="0" err="1" smtClean="0"/>
              <a:t>uplatňují</a:t>
            </a:r>
            <a:r>
              <a:rPr lang="sk-SK" altLang="en-US" dirty="0" smtClean="0"/>
              <a:t> </a:t>
            </a:r>
            <a:r>
              <a:rPr lang="sk-SK" altLang="en-US" dirty="0" err="1" smtClean="0"/>
              <a:t>při</a:t>
            </a:r>
            <a:r>
              <a:rPr lang="sk-SK" altLang="en-US" dirty="0" smtClean="0"/>
              <a:t> </a:t>
            </a:r>
            <a:r>
              <a:rPr lang="sk-SK" altLang="en-US" dirty="0" err="1" smtClean="0"/>
              <a:t>odtsraňování</a:t>
            </a:r>
            <a:r>
              <a:rPr lang="sk-SK" altLang="en-US" dirty="0" smtClean="0"/>
              <a:t> </a:t>
            </a:r>
            <a:r>
              <a:rPr lang="sk-SK" altLang="en-US" dirty="0" err="1" smtClean="0"/>
              <a:t>apoptotických</a:t>
            </a:r>
            <a:r>
              <a:rPr lang="sk-SK" altLang="en-US" dirty="0" smtClean="0"/>
              <a:t> </a:t>
            </a:r>
            <a:r>
              <a:rPr lang="sk-SK" altLang="en-US" dirty="0" err="1" smtClean="0"/>
              <a:t>buněk</a:t>
            </a:r>
            <a:r>
              <a:rPr lang="sk-SK" altLang="en-US" dirty="0" smtClean="0"/>
              <a:t> z </a:t>
            </a:r>
            <a:r>
              <a:rPr lang="sk-SK" altLang="en-US" dirty="0" err="1" smtClean="0"/>
              <a:t>těla</a:t>
            </a:r>
            <a:r>
              <a:rPr lang="sk-SK" altLang="en-US" dirty="0" smtClean="0"/>
              <a:t>:</a:t>
            </a:r>
          </a:p>
          <a:p>
            <a:pPr marL="457200" lvl="1" indent="0">
              <a:buNone/>
            </a:pPr>
            <a:r>
              <a:rPr lang="sk-SK" altLang="en-US" dirty="0" err="1" smtClean="0"/>
              <a:t>TBM’s</a:t>
            </a:r>
            <a:r>
              <a:rPr lang="sk-SK" alt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sk-SK" altLang="en-US" dirty="0"/>
              <a:t>(</a:t>
            </a:r>
            <a:r>
              <a:rPr lang="sk-SK" altLang="en-US" dirty="0" err="1"/>
              <a:t>Tingible</a:t>
            </a:r>
            <a:r>
              <a:rPr lang="sk-SK" altLang="en-US" dirty="0"/>
              <a:t> body </a:t>
            </a:r>
            <a:r>
              <a:rPr lang="sk-SK" altLang="en-US" dirty="0" err="1"/>
              <a:t>macrophages</a:t>
            </a:r>
            <a:r>
              <a:rPr lang="sk-SK" altLang="en-US" dirty="0"/>
              <a:t>) – </a:t>
            </a:r>
            <a:r>
              <a:rPr lang="sk-SK" altLang="en-US" dirty="0" err="1"/>
              <a:t>velké</a:t>
            </a:r>
            <a:r>
              <a:rPr lang="sk-SK" altLang="en-US" dirty="0"/>
              <a:t> </a:t>
            </a:r>
            <a:r>
              <a:rPr lang="sk-SK" altLang="en-US" dirty="0" err="1"/>
              <a:t>fagocytární</a:t>
            </a:r>
            <a:r>
              <a:rPr lang="sk-SK" altLang="en-US" dirty="0"/>
              <a:t> </a:t>
            </a:r>
            <a:r>
              <a:rPr lang="sk-SK" altLang="en-US" dirty="0" err="1"/>
              <a:t>buňky</a:t>
            </a:r>
            <a:r>
              <a:rPr lang="sk-SK" altLang="en-US" dirty="0"/>
              <a:t> v</a:t>
            </a:r>
          </a:p>
          <a:p>
            <a:pPr marL="0" indent="0" algn="just">
              <a:buNone/>
            </a:pPr>
            <a:r>
              <a:rPr lang="sk-SK" altLang="en-US" dirty="0"/>
              <a:t>                           </a:t>
            </a:r>
            <a:r>
              <a:rPr lang="sk-SK" altLang="en-US" dirty="0" err="1"/>
              <a:t>germinálních</a:t>
            </a:r>
            <a:r>
              <a:rPr lang="sk-SK" altLang="en-US" dirty="0"/>
              <a:t> </a:t>
            </a:r>
            <a:r>
              <a:rPr lang="sk-SK" altLang="en-US" dirty="0" err="1"/>
              <a:t>centrech</a:t>
            </a:r>
            <a:r>
              <a:rPr lang="sk-SK" altLang="en-US" dirty="0"/>
              <a:t> </a:t>
            </a:r>
            <a:r>
              <a:rPr lang="sk-SK" altLang="en-US" dirty="0" err="1"/>
              <a:t>sekundárních</a:t>
            </a:r>
            <a:r>
              <a:rPr lang="sk-SK" altLang="en-US" dirty="0"/>
              <a:t> </a:t>
            </a:r>
            <a:r>
              <a:rPr lang="sk-SK" altLang="en-US" dirty="0" err="1"/>
              <a:t>lymf</a:t>
            </a:r>
            <a:r>
              <a:rPr lang="sk-SK" altLang="en-US" dirty="0"/>
              <a:t>. </a:t>
            </a:r>
            <a:r>
              <a:rPr lang="sk-SK" altLang="en-US" dirty="0" err="1"/>
              <a:t>uzlin</a:t>
            </a:r>
            <a:r>
              <a:rPr lang="sk-SK" altLang="en-US" dirty="0"/>
              <a:t>    </a:t>
            </a:r>
          </a:p>
          <a:p>
            <a:pPr algn="just"/>
            <a:r>
              <a:rPr lang="sk-SK" altLang="en-US" dirty="0" smtClean="0"/>
              <a:t>- </a:t>
            </a:r>
            <a:r>
              <a:rPr lang="sk-SK" altLang="en-US" dirty="0" err="1"/>
              <a:t>pohlcují</a:t>
            </a:r>
            <a:r>
              <a:rPr lang="sk-SK" altLang="en-US" dirty="0"/>
              <a:t> </a:t>
            </a:r>
            <a:r>
              <a:rPr lang="sk-SK" altLang="en-US" dirty="0" err="1"/>
              <a:t>B-buňky</a:t>
            </a:r>
            <a:r>
              <a:rPr lang="sk-SK" altLang="en-US" dirty="0"/>
              <a:t> zničené </a:t>
            </a:r>
            <a:r>
              <a:rPr lang="sk-SK" altLang="en-US" dirty="0" err="1" smtClean="0"/>
              <a:t>apoptózou</a:t>
            </a:r>
            <a:endParaRPr lang="sk-SK" altLang="en-US" dirty="0" smtClean="0"/>
          </a:p>
          <a:p>
            <a:pPr marL="457200" lvl="1" indent="0" algn="just">
              <a:buNone/>
            </a:pPr>
            <a:r>
              <a:rPr lang="sk-SK" altLang="en-US" dirty="0" smtClean="0"/>
              <a:t> </a:t>
            </a:r>
            <a:r>
              <a:rPr lang="sk-SK" altLang="en-US" dirty="0" err="1" smtClean="0"/>
              <a:t>Dendritické</a:t>
            </a:r>
            <a:r>
              <a:rPr lang="sk-SK" altLang="en-US" dirty="0" smtClean="0"/>
              <a:t> </a:t>
            </a:r>
            <a:r>
              <a:rPr lang="sk-SK" altLang="en-US" dirty="0" err="1" smtClean="0"/>
              <a:t>buňky</a:t>
            </a:r>
            <a:r>
              <a:rPr lang="sk-SK" altLang="en-US" dirty="0" smtClean="0"/>
              <a:t> - </a:t>
            </a:r>
            <a:r>
              <a:rPr lang="sk-SK" altLang="en-US" dirty="0" err="1" smtClean="0"/>
              <a:t>endocytózou</a:t>
            </a:r>
            <a:r>
              <a:rPr lang="sk-SK" altLang="en-US" dirty="0" smtClean="0"/>
              <a:t> </a:t>
            </a:r>
            <a:r>
              <a:rPr lang="sk-SK" altLang="en-US" dirty="0" err="1"/>
              <a:t>pohlcují</a:t>
            </a:r>
            <a:r>
              <a:rPr lang="sk-SK" altLang="en-US" dirty="0"/>
              <a:t> </a:t>
            </a:r>
            <a:r>
              <a:rPr lang="sk-SK" altLang="en-US" dirty="0" err="1"/>
              <a:t>antigenní</a:t>
            </a:r>
            <a:r>
              <a:rPr lang="sk-SK" altLang="en-US" dirty="0"/>
              <a:t> materiál - </a:t>
            </a:r>
            <a:r>
              <a:rPr lang="sk-SK" altLang="en-US" dirty="0" err="1" smtClean="0"/>
              <a:t>aktivace</a:t>
            </a:r>
            <a:r>
              <a:rPr lang="sk-SK" altLang="en-US" dirty="0" smtClean="0"/>
              <a:t> </a:t>
            </a:r>
            <a:r>
              <a:rPr lang="sk-SK" altLang="en-US" dirty="0" err="1"/>
              <a:t>T-lymfocytů</a:t>
            </a:r>
            <a:r>
              <a:rPr lang="sk-SK" altLang="en-US" dirty="0"/>
              <a:t> </a:t>
            </a:r>
          </a:p>
          <a:p>
            <a:pPr algn="just"/>
            <a:endParaRPr lang="sk-SK" altLang="en-US" dirty="0"/>
          </a:p>
          <a:p>
            <a:r>
              <a:rPr lang="sk-SK" altLang="en-US" dirty="0"/>
              <a:t>→ tento </a:t>
            </a:r>
            <a:r>
              <a:rPr lang="sk-SK" altLang="en-US" dirty="0" err="1"/>
              <a:t>pohlcený</a:t>
            </a:r>
            <a:r>
              <a:rPr lang="sk-SK" altLang="en-US" dirty="0"/>
              <a:t> materiál porušuje </a:t>
            </a:r>
            <a:r>
              <a:rPr lang="sk-SK" altLang="en-US" dirty="0" err="1"/>
              <a:t>toleranci</a:t>
            </a:r>
            <a:r>
              <a:rPr lang="sk-SK" altLang="en-US" dirty="0"/>
              <a:t> </a:t>
            </a:r>
            <a:r>
              <a:rPr lang="sk-SK" altLang="en-US" dirty="0" err="1"/>
              <a:t>mezi</a:t>
            </a:r>
            <a:r>
              <a:rPr lang="sk-SK" altLang="en-US" dirty="0"/>
              <a:t> B a </a:t>
            </a:r>
            <a:r>
              <a:rPr lang="sk-SK" altLang="en-US" dirty="0" err="1"/>
              <a:t>T-lymf</a:t>
            </a:r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 err="1" smtClean="0"/>
              <a:t>Navíc</a:t>
            </a:r>
            <a:r>
              <a:rPr lang="sk-SK" altLang="en-US" dirty="0" smtClean="0"/>
              <a:t> </a:t>
            </a:r>
            <a:r>
              <a:rPr lang="sk-SK" altLang="en-US" dirty="0" err="1" smtClean="0"/>
              <a:t>přítomen</a:t>
            </a:r>
            <a:r>
              <a:rPr lang="sk-SK" altLang="en-US" dirty="0" smtClean="0"/>
              <a:t> </a:t>
            </a:r>
            <a:r>
              <a:rPr lang="sk-SK" altLang="en-US" dirty="0" err="1" smtClean="0"/>
              <a:t>ve</a:t>
            </a:r>
            <a:r>
              <a:rPr lang="sk-SK" altLang="en-US" dirty="0" smtClean="0"/>
              <a:t> zvýšené </a:t>
            </a:r>
            <a:r>
              <a:rPr lang="sk-SK" altLang="en-US" dirty="0" err="1" smtClean="0"/>
              <a:t>koncentraci</a:t>
            </a:r>
            <a:r>
              <a:rPr lang="sk-SK" altLang="en-US" dirty="0" smtClean="0"/>
              <a:t> TNF</a:t>
            </a:r>
            <a:r>
              <a:rPr lang="el-GR" altLang="en-US" dirty="0" smtClean="0"/>
              <a:t>α</a:t>
            </a:r>
            <a:endParaRPr lang="sk-SK" alt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40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BlokTextu 3"/>
          <p:cNvSpPr txBox="1">
            <a:spLocks noChangeArrowheads="1"/>
          </p:cNvSpPr>
          <p:nvPr/>
        </p:nvSpPr>
        <p:spPr bwMode="auto">
          <a:xfrm>
            <a:off x="0" y="1412776"/>
            <a:ext cx="9144000" cy="627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Tx/>
              <a:buChar char="-"/>
            </a:pPr>
            <a:endParaRPr lang="sk-SK" altLang="en-US" dirty="0"/>
          </a:p>
          <a:p>
            <a:pPr>
              <a:buFontTx/>
              <a:buChar char="-"/>
            </a:pPr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>
                <a:latin typeface="Times New Roman" pitchFamily="18" charset="0"/>
              </a:rPr>
              <a:t> </a:t>
            </a:r>
            <a:r>
              <a:rPr lang="sk-SK" altLang="en-US" dirty="0" err="1"/>
              <a:t>monocyty</a:t>
            </a:r>
            <a:r>
              <a:rPr lang="sk-SK" altLang="en-US" dirty="0"/>
              <a:t> </a:t>
            </a:r>
            <a:r>
              <a:rPr lang="sk-SK" altLang="en-US" dirty="0" err="1"/>
              <a:t>mají</a:t>
            </a:r>
            <a:r>
              <a:rPr lang="sk-SK" altLang="en-US" dirty="0"/>
              <a:t> </a:t>
            </a:r>
            <a:r>
              <a:rPr lang="sk-SK" altLang="en-US" dirty="0" err="1"/>
              <a:t>sníženou</a:t>
            </a:r>
            <a:r>
              <a:rPr lang="sk-SK" altLang="en-US" dirty="0"/>
              <a:t> </a:t>
            </a:r>
            <a:r>
              <a:rPr lang="sk-SK" altLang="en-US" dirty="0" err="1"/>
              <a:t>expresi</a:t>
            </a:r>
            <a:r>
              <a:rPr lang="sk-SK" altLang="en-US" dirty="0"/>
              <a:t> CD44</a:t>
            </a:r>
            <a:r>
              <a:rPr lang="sk-SK" altLang="en-US" dirty="0">
                <a:latin typeface="Times New Roman" pitchFamily="18" charset="0"/>
              </a:rPr>
              <a:t> (</a:t>
            </a:r>
            <a:r>
              <a:rPr lang="sk-SK" altLang="en-US" dirty="0" err="1"/>
              <a:t>degradace</a:t>
            </a:r>
            <a:r>
              <a:rPr lang="sk-SK" altLang="en-US" dirty="0"/>
              <a:t> </a:t>
            </a:r>
            <a:r>
              <a:rPr lang="sk-SK" altLang="en-US" dirty="0" err="1"/>
              <a:t>apoptotických</a:t>
            </a:r>
            <a:r>
              <a:rPr lang="sk-SK" altLang="en-US" dirty="0"/>
              <a:t>  </a:t>
            </a:r>
          </a:p>
          <a:p>
            <a:r>
              <a:rPr lang="sk-SK" altLang="en-US" dirty="0"/>
              <a:t>  </a:t>
            </a:r>
            <a:r>
              <a:rPr lang="sk-SK" altLang="en-US" dirty="0" err="1"/>
              <a:t>buněk</a:t>
            </a:r>
            <a:r>
              <a:rPr lang="sk-SK" altLang="en-US" dirty="0"/>
              <a:t>)</a:t>
            </a:r>
            <a:r>
              <a:rPr lang="sk-SK" altLang="en-US" dirty="0">
                <a:latin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sk-SK" altLang="en-US" dirty="0"/>
              <a:t> </a:t>
            </a:r>
            <a:r>
              <a:rPr lang="sk-SK" altLang="en-US" dirty="0" err="1"/>
              <a:t>složky</a:t>
            </a:r>
            <a:r>
              <a:rPr lang="sk-SK" altLang="en-US" dirty="0"/>
              <a:t> komplementu, CRP, </a:t>
            </a:r>
            <a:r>
              <a:rPr lang="sk-SK" altLang="en-US" dirty="0" err="1"/>
              <a:t>glykoproteiny</a:t>
            </a:r>
            <a:r>
              <a:rPr lang="sk-SK" altLang="en-US" dirty="0"/>
              <a:t> </a:t>
            </a:r>
          </a:p>
          <a:p>
            <a:r>
              <a:rPr lang="sk-SK" altLang="en-US" dirty="0"/>
              <a:t>→ </a:t>
            </a:r>
            <a:r>
              <a:rPr lang="sk-SK" altLang="en-US" dirty="0" err="1"/>
              <a:t>důležité</a:t>
            </a:r>
            <a:r>
              <a:rPr lang="sk-SK" altLang="en-US" dirty="0"/>
              <a:t> </a:t>
            </a:r>
            <a:r>
              <a:rPr lang="sk-SK" altLang="en-US" dirty="0" err="1"/>
              <a:t>pro</a:t>
            </a:r>
            <a:r>
              <a:rPr lang="sk-SK" altLang="en-US" dirty="0"/>
              <a:t> fagocytózu- chybí, buď </a:t>
            </a:r>
            <a:r>
              <a:rPr lang="sk-SK" altLang="en-US" dirty="0" err="1"/>
              <a:t>jsou</a:t>
            </a:r>
            <a:r>
              <a:rPr lang="sk-SK" altLang="en-US" dirty="0"/>
              <a:t> ↓ </a:t>
            </a:r>
            <a:r>
              <a:rPr lang="sk-SK" altLang="en-US" dirty="0" err="1"/>
              <a:t>anebo</a:t>
            </a:r>
            <a:r>
              <a:rPr lang="sk-SK" altLang="en-US" dirty="0"/>
              <a:t> </a:t>
            </a:r>
            <a:r>
              <a:rPr lang="sk-SK" altLang="en-US" dirty="0" err="1"/>
              <a:t>neefektivní</a:t>
            </a:r>
            <a:endParaRPr lang="sk-SK" altLang="en-US" dirty="0"/>
          </a:p>
          <a:p>
            <a:endParaRPr lang="sk-SK" altLang="en-US" dirty="0"/>
          </a:p>
          <a:p>
            <a:r>
              <a:rPr lang="sk-SK" altLang="en-US" dirty="0"/>
              <a:t>- progrese </a:t>
            </a:r>
            <a:r>
              <a:rPr lang="sk-SK" altLang="en-US" dirty="0" err="1"/>
              <a:t>apoptózy</a:t>
            </a:r>
            <a:r>
              <a:rPr lang="sk-SK" altLang="en-US" dirty="0"/>
              <a:t> vede k </a:t>
            </a:r>
            <a:r>
              <a:rPr lang="sk-SK" altLang="en-US" dirty="0" err="1"/>
              <a:t>nekróze</a:t>
            </a:r>
            <a:r>
              <a:rPr lang="sk-SK" altLang="en-US" dirty="0"/>
              <a:t> </a:t>
            </a:r>
            <a:r>
              <a:rPr lang="sk-SK" altLang="en-US" dirty="0" err="1"/>
              <a:t>buněk</a:t>
            </a:r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takto </a:t>
            </a:r>
            <a:r>
              <a:rPr lang="sk-SK" altLang="en-US" dirty="0" err="1"/>
              <a:t>odumřelé</a:t>
            </a:r>
            <a:r>
              <a:rPr lang="sk-SK" altLang="en-US" dirty="0"/>
              <a:t> </a:t>
            </a:r>
            <a:r>
              <a:rPr lang="sk-SK" altLang="en-US" dirty="0" err="1"/>
              <a:t>buňky</a:t>
            </a:r>
            <a:r>
              <a:rPr lang="sk-SK" altLang="en-US" dirty="0"/>
              <a:t> </a:t>
            </a:r>
            <a:r>
              <a:rPr lang="sk-SK" altLang="en-US" dirty="0" err="1"/>
              <a:t>působí</a:t>
            </a:r>
            <a:r>
              <a:rPr lang="sk-SK" altLang="en-US" dirty="0"/>
              <a:t> </a:t>
            </a:r>
            <a:r>
              <a:rPr lang="sk-SK" altLang="en-US" dirty="0" err="1"/>
              <a:t>jako</a:t>
            </a:r>
            <a:r>
              <a:rPr lang="sk-SK" altLang="en-US" dirty="0"/>
              <a:t> </a:t>
            </a:r>
            <a:r>
              <a:rPr lang="sk-SK" altLang="en-US" dirty="0" err="1"/>
              <a:t>autoantigeny</a:t>
            </a:r>
            <a:r>
              <a:rPr lang="sk-SK" altLang="en-US" dirty="0"/>
              <a:t> a </a:t>
            </a:r>
            <a:r>
              <a:rPr lang="sk-SK" altLang="en-US" dirty="0" err="1"/>
              <a:t>navozují</a:t>
            </a:r>
            <a:endParaRPr lang="sk-SK" altLang="en-US" dirty="0"/>
          </a:p>
          <a:p>
            <a:r>
              <a:rPr lang="sk-SK" altLang="en-US" dirty="0"/>
              <a:t>  </a:t>
            </a:r>
            <a:r>
              <a:rPr lang="sk-SK" altLang="en-US" dirty="0" err="1"/>
              <a:t>maturaci</a:t>
            </a:r>
            <a:r>
              <a:rPr lang="sk-SK" altLang="en-US" dirty="0"/>
              <a:t> </a:t>
            </a:r>
            <a:r>
              <a:rPr lang="sk-SK" altLang="en-US" dirty="0" err="1"/>
              <a:t>dendritických</a:t>
            </a:r>
            <a:r>
              <a:rPr lang="sk-SK" altLang="en-US" dirty="0"/>
              <a:t> </a:t>
            </a:r>
            <a:r>
              <a:rPr lang="sk-SK" altLang="en-US" dirty="0" err="1"/>
              <a:t>buněk</a:t>
            </a:r>
            <a:endParaRPr lang="sk-SK" altLang="en-US" dirty="0"/>
          </a:p>
          <a:p>
            <a:endParaRPr lang="sk-SK" altLang="en-US" dirty="0"/>
          </a:p>
          <a:p>
            <a:endParaRPr lang="sk-SK" altLang="en-US" b="1" dirty="0"/>
          </a:p>
          <a:p>
            <a:r>
              <a:rPr lang="sk-SK" altLang="en-US" sz="2400" b="1" dirty="0" err="1"/>
              <a:t>Autoimunita</a:t>
            </a:r>
            <a:r>
              <a:rPr lang="sk-SK" altLang="en-US" sz="2400" b="1" dirty="0"/>
              <a:t> je </a:t>
            </a:r>
            <a:r>
              <a:rPr lang="sk-SK" altLang="en-US" sz="2400" b="1" dirty="0" err="1"/>
              <a:t>způsobená</a:t>
            </a:r>
            <a:r>
              <a:rPr lang="sk-SK" altLang="en-US" sz="2400" b="1" dirty="0"/>
              <a:t> zvýšenou </a:t>
            </a:r>
            <a:r>
              <a:rPr lang="sk-SK" altLang="en-US" sz="2400" b="1" dirty="0" err="1"/>
              <a:t>expozicí</a:t>
            </a:r>
            <a:r>
              <a:rPr lang="sk-SK" altLang="en-US" sz="2400" b="1" dirty="0"/>
              <a:t> </a:t>
            </a:r>
            <a:r>
              <a:rPr lang="sk-SK" altLang="en-US" sz="2400" b="1" dirty="0" err="1"/>
              <a:t>nukleárních</a:t>
            </a:r>
            <a:r>
              <a:rPr lang="sk-SK" altLang="en-US" sz="2400" b="1" dirty="0"/>
              <a:t> </a:t>
            </a:r>
            <a:r>
              <a:rPr lang="sk-SK" altLang="en-US" sz="2400" b="1" dirty="0" err="1"/>
              <a:t>autoantigenů</a:t>
            </a:r>
            <a:r>
              <a:rPr lang="sk-SK" altLang="en-US" sz="2400" b="1" dirty="0"/>
              <a:t> nebo  </a:t>
            </a:r>
            <a:r>
              <a:rPr lang="sk-SK" altLang="en-US" sz="2400" b="1" dirty="0" err="1"/>
              <a:t>sekundárně</a:t>
            </a:r>
            <a:r>
              <a:rPr lang="sk-SK" altLang="en-US" sz="2400" b="1" dirty="0"/>
              <a:t> </a:t>
            </a:r>
            <a:r>
              <a:rPr lang="sk-SK" altLang="en-US" sz="2400" b="1" dirty="0" err="1"/>
              <a:t>nekrotizujícími</a:t>
            </a:r>
            <a:r>
              <a:rPr lang="sk-SK" altLang="en-US" sz="2400" b="1" dirty="0"/>
              <a:t> </a:t>
            </a:r>
            <a:r>
              <a:rPr lang="sk-SK" altLang="en-US" sz="2400" b="1" dirty="0" err="1"/>
              <a:t>buňkami</a:t>
            </a:r>
            <a:r>
              <a:rPr lang="sk-SK" altLang="en-US" sz="2400" b="1" dirty="0"/>
              <a:t>. </a:t>
            </a:r>
          </a:p>
          <a:p>
            <a:endParaRPr lang="sk-SK" altLang="en-US" sz="2400" b="1" dirty="0">
              <a:solidFill>
                <a:srgbClr val="FFFF00"/>
              </a:solidFill>
            </a:endParaRPr>
          </a:p>
          <a:p>
            <a:endParaRPr lang="sk-SK" altLang="en-US" sz="2400" b="1" dirty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endParaRPr lang="sk-SK" altLang="en-US" sz="2400" b="1" dirty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endParaRPr lang="sk-SK" altLang="en-US" sz="2400" b="1" dirty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endParaRPr lang="sk-SK" altLang="en-US" sz="2400" b="1" dirty="0">
              <a:solidFill>
                <a:srgbClr val="FFFF00"/>
              </a:solidFill>
            </a:endParaRPr>
          </a:p>
          <a:p>
            <a:endParaRPr lang="sk-SK" altLang="en-US" dirty="0"/>
          </a:p>
        </p:txBody>
      </p:sp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 smtClean="0"/>
              <a:t>Příčiny vzniku SLE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62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Příčiny vzniku SLE – abnormální průběh </a:t>
            </a:r>
            <a:r>
              <a:rPr lang="cs-CZ" dirty="0" err="1"/>
              <a:t>apoptózy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 smtClean="0"/>
              <a:t>Pl</a:t>
            </a:r>
            <a:r>
              <a:rPr lang="cs-CZ" dirty="0" smtClean="0"/>
              <a:t>. proti </a:t>
            </a:r>
            <a:r>
              <a:rPr lang="cs-CZ" dirty="0" err="1" smtClean="0"/>
              <a:t>dsDNA</a:t>
            </a:r>
            <a:r>
              <a:rPr lang="cs-CZ" dirty="0" smtClean="0"/>
              <a:t>- podílejí se na patogenezi SLE – ukládají se v glomerulech , </a:t>
            </a:r>
            <a:r>
              <a:rPr lang="cs-CZ" dirty="0" err="1" smtClean="0"/>
              <a:t>splu</a:t>
            </a:r>
            <a:r>
              <a:rPr lang="cs-CZ" dirty="0" smtClean="0"/>
              <a:t> s </a:t>
            </a:r>
            <a:r>
              <a:rPr lang="cs-CZ" dirty="0" err="1" smtClean="0"/>
              <a:t>pl</a:t>
            </a:r>
            <a:r>
              <a:rPr lang="cs-CZ" dirty="0" smtClean="0"/>
              <a:t>. Proti bazální membráně glomerulů vyvolávají nefritidu</a:t>
            </a:r>
          </a:p>
          <a:p>
            <a:r>
              <a:rPr lang="cs-CZ" dirty="0" smtClean="0"/>
              <a:t> – u 70% nemocných SLE</a:t>
            </a:r>
          </a:p>
          <a:p>
            <a:r>
              <a:rPr lang="en-GB" dirty="0" smtClean="0"/>
              <a:t>Sm </a:t>
            </a:r>
            <a:r>
              <a:rPr lang="cs-CZ" dirty="0" smtClean="0"/>
              <a:t>( anti Smith protilátky) </a:t>
            </a:r>
            <a:r>
              <a:rPr lang="en-GB" dirty="0" smtClean="0"/>
              <a:t>antigen </a:t>
            </a:r>
            <a:r>
              <a:rPr lang="en-GB" dirty="0"/>
              <a:t>je </a:t>
            </a:r>
            <a:r>
              <a:rPr lang="en-GB" dirty="0" err="1"/>
              <a:t>tvořen</a:t>
            </a:r>
            <a:r>
              <a:rPr lang="en-GB" dirty="0"/>
              <a:t> </a:t>
            </a:r>
            <a:r>
              <a:rPr lang="en-GB" dirty="0" err="1"/>
              <a:t>proteiny</a:t>
            </a:r>
            <a:r>
              <a:rPr lang="en-GB" dirty="0"/>
              <a:t> U2, U4 a U5, </a:t>
            </a:r>
            <a:r>
              <a:rPr lang="en-GB" dirty="0" err="1"/>
              <a:t>které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součástí</a:t>
            </a:r>
            <a:r>
              <a:rPr lang="en-GB" dirty="0"/>
              <a:t> </a:t>
            </a:r>
            <a:r>
              <a:rPr lang="en-GB" dirty="0" err="1"/>
              <a:t>malých</a:t>
            </a:r>
            <a:r>
              <a:rPr lang="en-GB" dirty="0"/>
              <a:t> </a:t>
            </a:r>
            <a:r>
              <a:rPr lang="en-GB" dirty="0" err="1"/>
              <a:t>jaderných</a:t>
            </a:r>
            <a:r>
              <a:rPr lang="en-GB" dirty="0"/>
              <a:t> </a:t>
            </a:r>
            <a:r>
              <a:rPr lang="en-GB" dirty="0" err="1"/>
              <a:t>ribonukleoproteinů</a:t>
            </a:r>
            <a:r>
              <a:rPr lang="en-GB" dirty="0"/>
              <a:t> (</a:t>
            </a:r>
            <a:r>
              <a:rPr lang="en-GB" dirty="0" err="1"/>
              <a:t>snRNP</a:t>
            </a:r>
            <a:r>
              <a:rPr lang="en-GB" dirty="0"/>
              <a:t> – small nuclear ribonucleoprotein). 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/>
              <a:t> </a:t>
            </a:r>
            <a:r>
              <a:rPr lang="cs-CZ" dirty="0" smtClean="0"/>
              <a:t>- významná pro stanovení diagnózy SLE – u 25% nemocných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10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BlokTextu 3"/>
          <p:cNvSpPr txBox="1">
            <a:spLocks noChangeArrowheads="1"/>
          </p:cNvSpPr>
          <p:nvPr/>
        </p:nvSpPr>
        <p:spPr bwMode="auto">
          <a:xfrm>
            <a:off x="611560" y="1484784"/>
            <a:ext cx="6381750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endParaRPr lang="sk-SK" altLang="en-US" sz="2400" dirty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sk-SK" altLang="en-US" dirty="0"/>
              <a:t>SLE je choroba známa </a:t>
            </a:r>
            <a:r>
              <a:rPr lang="sk-SK" altLang="en-US" dirty="0" err="1"/>
              <a:t>jako</a:t>
            </a:r>
            <a:r>
              <a:rPr lang="sk-SK" altLang="en-US" dirty="0"/>
              <a:t> tzv. „</a:t>
            </a:r>
            <a:r>
              <a:rPr lang="sk-SK" altLang="en-US" dirty="0" err="1"/>
              <a:t>the</a:t>
            </a:r>
            <a:r>
              <a:rPr lang="sk-SK" altLang="en-US" dirty="0"/>
              <a:t> </a:t>
            </a:r>
            <a:r>
              <a:rPr lang="sk-SK" altLang="en-US" dirty="0" err="1"/>
              <a:t>great</a:t>
            </a:r>
            <a:r>
              <a:rPr lang="sk-SK" altLang="en-US" dirty="0"/>
              <a:t> </a:t>
            </a:r>
            <a:r>
              <a:rPr lang="sk-SK" altLang="en-US" dirty="0" err="1"/>
              <a:t>imitator</a:t>
            </a:r>
            <a:r>
              <a:rPr lang="sk-SK" altLang="en-US" dirty="0"/>
              <a:t>“</a:t>
            </a:r>
          </a:p>
          <a:p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rozlišuje </a:t>
            </a:r>
            <a:r>
              <a:rPr lang="sk-SK" altLang="en-US" dirty="0" err="1"/>
              <a:t>se</a:t>
            </a:r>
            <a:r>
              <a:rPr lang="sk-SK" altLang="en-US" dirty="0"/>
              <a:t> tzv. diferenciálnou diagnostikou</a:t>
            </a:r>
          </a:p>
          <a:p>
            <a:pPr>
              <a:buFontTx/>
              <a:buChar char="-"/>
            </a:pPr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</a:t>
            </a:r>
            <a:r>
              <a:rPr lang="sk-SK" altLang="en-US" dirty="0" err="1"/>
              <a:t>společné</a:t>
            </a:r>
            <a:r>
              <a:rPr lang="sk-SK" altLang="en-US" dirty="0"/>
              <a:t> </a:t>
            </a:r>
            <a:r>
              <a:rPr lang="sk-SK" altLang="en-US" dirty="0" err="1"/>
              <a:t>počáteční</a:t>
            </a:r>
            <a:r>
              <a:rPr lang="sk-SK" altLang="en-US" dirty="0"/>
              <a:t> a chronické </a:t>
            </a:r>
            <a:r>
              <a:rPr lang="sk-SK" altLang="en-US" dirty="0" err="1"/>
              <a:t>příznaky</a:t>
            </a:r>
            <a:r>
              <a:rPr lang="sk-SK" altLang="en-US" dirty="0"/>
              <a:t>:</a:t>
            </a:r>
          </a:p>
          <a:p>
            <a:pPr>
              <a:buFontTx/>
              <a:buChar char="-"/>
            </a:pPr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</a:t>
            </a:r>
            <a:r>
              <a:rPr lang="sk-SK" altLang="en-US" dirty="0" err="1"/>
              <a:t>horečka</a:t>
            </a:r>
            <a:endParaRPr lang="sk-SK" altLang="en-US" dirty="0"/>
          </a:p>
          <a:p>
            <a:pPr>
              <a:buFontTx/>
              <a:buChar char="-"/>
            </a:pPr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</a:t>
            </a:r>
            <a:r>
              <a:rPr lang="sk-SK" altLang="en-US" dirty="0" err="1"/>
              <a:t>malátnost</a:t>
            </a:r>
            <a:endParaRPr lang="sk-SK" altLang="en-US" dirty="0"/>
          </a:p>
          <a:p>
            <a:pPr>
              <a:buFontTx/>
              <a:buChar char="-"/>
            </a:pPr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únava</a:t>
            </a:r>
          </a:p>
          <a:p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>
                <a:latin typeface="Times New Roman" pitchFamily="18" charset="0"/>
              </a:rPr>
              <a:t> </a:t>
            </a:r>
            <a:r>
              <a:rPr lang="sk-SK" altLang="en-US" dirty="0" err="1"/>
              <a:t>bolest</a:t>
            </a:r>
            <a:r>
              <a:rPr lang="sk-SK" altLang="en-US" dirty="0"/>
              <a:t> </a:t>
            </a:r>
            <a:r>
              <a:rPr lang="sk-SK" altLang="en-US" dirty="0" err="1"/>
              <a:t>kloubů</a:t>
            </a:r>
            <a:r>
              <a:rPr lang="sk-SK" altLang="en-US" dirty="0"/>
              <a:t> a </a:t>
            </a:r>
            <a:r>
              <a:rPr lang="sk-SK" altLang="en-US" dirty="0" err="1"/>
              <a:t>svalů</a:t>
            </a:r>
            <a:endParaRPr lang="sk-SK" altLang="en-US" dirty="0"/>
          </a:p>
          <a:p>
            <a:pPr>
              <a:buFontTx/>
              <a:buChar char="-"/>
            </a:pPr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</a:t>
            </a:r>
            <a:r>
              <a:rPr lang="sk-SK" altLang="en-US" dirty="0" err="1"/>
              <a:t>ztráta</a:t>
            </a:r>
            <a:r>
              <a:rPr lang="sk-SK" altLang="en-US" dirty="0"/>
              <a:t> chuti k </a:t>
            </a:r>
            <a:r>
              <a:rPr lang="sk-SK" altLang="en-US" dirty="0" err="1"/>
              <a:t>jídlu</a:t>
            </a:r>
            <a:r>
              <a:rPr lang="sk-SK" altLang="en-US" dirty="0"/>
              <a:t>, </a:t>
            </a:r>
            <a:r>
              <a:rPr lang="sk-SK" altLang="en-US" dirty="0" err="1"/>
              <a:t>hubnutí</a:t>
            </a:r>
            <a:endParaRPr lang="sk-SK" alt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SYMPTOMY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702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23528" y="1340768"/>
            <a:ext cx="8569647" cy="105584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endParaRPr lang="sk-SK" altLang="en-US" sz="2000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AutoNum type="arabicParenR"/>
            </a:pPr>
            <a:r>
              <a:rPr lang="sk-SK" altLang="en-US" dirty="0">
                <a:solidFill>
                  <a:srgbClr val="FF0000"/>
                </a:solidFill>
              </a:rPr>
              <a:t>Dermatologické</a:t>
            </a:r>
          </a:p>
          <a:p>
            <a:pPr>
              <a:buFontTx/>
              <a:buChar char="-"/>
            </a:pPr>
            <a:r>
              <a:rPr lang="sk-SK" altLang="en-US" i="1" dirty="0"/>
              <a:t> Motýlí exantém</a:t>
            </a:r>
            <a:r>
              <a:rPr lang="sk-SK" altLang="en-US" i="1" dirty="0">
                <a:latin typeface="Times New Roman" pitchFamily="18" charset="0"/>
              </a:rPr>
              <a:t> </a:t>
            </a:r>
            <a:r>
              <a:rPr lang="sk-SK" altLang="en-US" dirty="0"/>
              <a:t>(</a:t>
            </a:r>
            <a:r>
              <a:rPr lang="sk-SK" altLang="en-US" i="1" dirty="0" err="1"/>
              <a:t>butterfly</a:t>
            </a:r>
            <a:r>
              <a:rPr lang="sk-SK" altLang="en-US" i="1" dirty="0"/>
              <a:t> </a:t>
            </a:r>
            <a:r>
              <a:rPr lang="sk-SK" altLang="en-US" i="1" dirty="0" err="1"/>
              <a:t>rash</a:t>
            </a:r>
            <a:r>
              <a:rPr lang="sk-SK" altLang="en-US" dirty="0"/>
              <a:t>)</a:t>
            </a:r>
          </a:p>
          <a:p>
            <a:pPr>
              <a:buFontTx/>
              <a:buChar char="-"/>
            </a:pPr>
            <a:r>
              <a:rPr lang="sk-SK" altLang="en-US" dirty="0"/>
              <a:t> červené, šupinaté </a:t>
            </a:r>
            <a:r>
              <a:rPr lang="sk-SK" altLang="en-US" dirty="0" err="1"/>
              <a:t>skvrny</a:t>
            </a:r>
            <a:r>
              <a:rPr lang="sk-SK" altLang="en-US" dirty="0"/>
              <a:t> na </a:t>
            </a:r>
            <a:r>
              <a:rPr lang="sk-SK" altLang="en-US" dirty="0" err="1"/>
              <a:t>kůži</a:t>
            </a:r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</a:t>
            </a:r>
            <a:r>
              <a:rPr lang="sk-SK" altLang="en-US" dirty="0" err="1"/>
              <a:t>alopecia</a:t>
            </a:r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</a:t>
            </a:r>
            <a:r>
              <a:rPr lang="sk-SK" altLang="en-US" dirty="0" err="1"/>
              <a:t>ústní</a:t>
            </a:r>
            <a:r>
              <a:rPr lang="sk-SK" altLang="en-US" dirty="0"/>
              <a:t>, nosní, </a:t>
            </a:r>
            <a:r>
              <a:rPr lang="sk-SK" altLang="en-US" dirty="0" err="1"/>
              <a:t>vaginální</a:t>
            </a:r>
            <a:r>
              <a:rPr lang="sk-SK" altLang="en-US" dirty="0"/>
              <a:t> </a:t>
            </a:r>
            <a:r>
              <a:rPr lang="sk-SK" altLang="en-US" dirty="0" err="1"/>
              <a:t>vředy</a:t>
            </a:r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</a:t>
            </a:r>
            <a:r>
              <a:rPr lang="cs-CZ" altLang="en-US" dirty="0" err="1"/>
              <a:t>Raynaudův</a:t>
            </a:r>
            <a:r>
              <a:rPr lang="cs-CZ" altLang="en-US" dirty="0"/>
              <a:t> syndrom </a:t>
            </a:r>
          </a:p>
          <a:p>
            <a:r>
              <a:rPr lang="cs-CZ" altLang="en-US" dirty="0"/>
              <a:t>- zvýšená </a:t>
            </a:r>
            <a:r>
              <a:rPr lang="cs-CZ" altLang="en-US" dirty="0" err="1"/>
              <a:t>fotosenzitivita</a:t>
            </a:r>
            <a:endParaRPr lang="cs-CZ" altLang="en-US" dirty="0"/>
          </a:p>
          <a:p>
            <a:endParaRPr lang="sk-SK" altLang="en-US" dirty="0">
              <a:solidFill>
                <a:srgbClr val="FF0000"/>
              </a:solidFill>
            </a:endParaRPr>
          </a:p>
          <a:p>
            <a:r>
              <a:rPr lang="sk-SK" altLang="en-US" dirty="0">
                <a:solidFill>
                  <a:srgbClr val="FF0000"/>
                </a:solidFill>
              </a:rPr>
              <a:t> 2)Muskuloskeletální</a:t>
            </a:r>
          </a:p>
          <a:p>
            <a:pPr>
              <a:buFontTx/>
              <a:buChar char="-"/>
            </a:pPr>
            <a:r>
              <a:rPr lang="sk-SK" altLang="en-US" dirty="0" err="1"/>
              <a:t>bolest</a:t>
            </a:r>
            <a:r>
              <a:rPr lang="sk-SK" altLang="en-US" dirty="0"/>
              <a:t> </a:t>
            </a:r>
            <a:r>
              <a:rPr lang="sk-SK" altLang="en-US" dirty="0" err="1"/>
              <a:t>kloubů</a:t>
            </a:r>
            <a:r>
              <a:rPr lang="sk-SK" altLang="en-US" dirty="0"/>
              <a:t> – malé </a:t>
            </a:r>
            <a:r>
              <a:rPr lang="sk-SK" altLang="en-US" dirty="0" err="1"/>
              <a:t>klouby</a:t>
            </a:r>
            <a:r>
              <a:rPr lang="sk-SK" altLang="en-US" dirty="0"/>
              <a:t> ruky a </a:t>
            </a:r>
            <a:r>
              <a:rPr lang="sk-SK" altLang="en-US" dirty="0" err="1"/>
              <a:t>zápěstí</a:t>
            </a:r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 err="1"/>
              <a:t>bolest</a:t>
            </a:r>
            <a:r>
              <a:rPr lang="sk-SK" altLang="en-US" dirty="0"/>
              <a:t> </a:t>
            </a:r>
            <a:r>
              <a:rPr lang="sk-SK" altLang="en-US" dirty="0" err="1"/>
              <a:t>svalů</a:t>
            </a:r>
            <a:r>
              <a:rPr lang="sk-SK" altLang="en-US" dirty="0"/>
              <a:t> - </a:t>
            </a:r>
            <a:r>
              <a:rPr lang="sk-SK" altLang="en-US" dirty="0" err="1"/>
              <a:t>víc</a:t>
            </a:r>
            <a:r>
              <a:rPr lang="sk-SK" altLang="en-US" dirty="0"/>
              <a:t> jak 90% </a:t>
            </a:r>
            <a:r>
              <a:rPr lang="sk-SK" altLang="en-US" dirty="0" err="1"/>
              <a:t>pacientů</a:t>
            </a:r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↑ riziko </a:t>
            </a:r>
            <a:r>
              <a:rPr lang="sk-SK" altLang="en-US" dirty="0" err="1"/>
              <a:t>osteoartikulární</a:t>
            </a:r>
            <a:r>
              <a:rPr lang="sk-SK" altLang="en-US" dirty="0"/>
              <a:t> tuberkulózy</a:t>
            </a:r>
          </a:p>
          <a:p>
            <a:endParaRPr lang="sk-SK" altLang="en-US" dirty="0"/>
          </a:p>
          <a:p>
            <a:r>
              <a:rPr lang="sk-SK" altLang="en-US" dirty="0">
                <a:solidFill>
                  <a:srgbClr val="FF0000"/>
                </a:solidFill>
              </a:rPr>
              <a:t> 3)Hematologické</a:t>
            </a:r>
          </a:p>
          <a:p>
            <a:pPr>
              <a:buFontTx/>
              <a:buChar char="-"/>
            </a:pPr>
            <a:r>
              <a:rPr lang="sk-SK" altLang="en-US" dirty="0"/>
              <a:t>anémie – 50% </a:t>
            </a:r>
            <a:r>
              <a:rPr lang="sk-SK" altLang="en-US" dirty="0" err="1"/>
              <a:t>případů</a:t>
            </a:r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 err="1"/>
              <a:t>leukopenie</a:t>
            </a:r>
            <a:r>
              <a:rPr lang="sk-SK" altLang="en-US" dirty="0"/>
              <a:t>, </a:t>
            </a:r>
            <a:r>
              <a:rPr lang="sk-SK" altLang="en-US" dirty="0" err="1"/>
              <a:t>lymfopenie</a:t>
            </a:r>
            <a:r>
              <a:rPr lang="sk-SK" altLang="en-US" dirty="0"/>
              <a:t>, </a:t>
            </a:r>
            <a:r>
              <a:rPr lang="sk-SK" altLang="en-US" dirty="0" err="1"/>
              <a:t>thrombocytopenia</a:t>
            </a:r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 err="1"/>
              <a:t>hypocomplementemia</a:t>
            </a:r>
            <a:r>
              <a:rPr lang="sk-SK" altLang="en-US" dirty="0"/>
              <a:t>- deficit C3,C4</a:t>
            </a:r>
          </a:p>
          <a:p>
            <a:pPr>
              <a:buFontTx/>
              <a:buChar char="-"/>
            </a:pPr>
            <a:r>
              <a:rPr lang="sk-SK" altLang="en-US" dirty="0" err="1"/>
              <a:t>antikardiolipinové</a:t>
            </a:r>
            <a:r>
              <a:rPr lang="sk-SK" altLang="en-US" dirty="0"/>
              <a:t> protilátky – </a:t>
            </a:r>
            <a:r>
              <a:rPr lang="sk-SK" altLang="en-US" dirty="0" err="1"/>
              <a:t>falešně</a:t>
            </a:r>
            <a:r>
              <a:rPr lang="sk-SK" altLang="en-US" dirty="0"/>
              <a:t> </a:t>
            </a:r>
            <a:r>
              <a:rPr lang="sk-SK" altLang="en-US" dirty="0" err="1"/>
              <a:t>poz</a:t>
            </a:r>
            <a:r>
              <a:rPr lang="sk-SK" altLang="en-US" dirty="0"/>
              <a:t>. na syfilis !!!</a:t>
            </a:r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64904"/>
            <a:ext cx="24606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SYMPTOMY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120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2411413" y="260350"/>
            <a:ext cx="6481762" cy="55848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 typeface="Arial" pitchFamily="34" charset="0"/>
              <a:buAutoNum type="arabicParenR" startAt="4"/>
            </a:pPr>
            <a:r>
              <a:rPr lang="sk-SK" altLang="en-US">
                <a:solidFill>
                  <a:srgbClr val="FF0000"/>
                </a:solidFill>
              </a:rPr>
              <a:t>Srdeční</a:t>
            </a:r>
          </a:p>
          <a:p>
            <a:r>
              <a:rPr lang="sk-SK" altLang="en-US"/>
              <a:t>- záněty – perikarditídy, endokarditídy,...</a:t>
            </a:r>
          </a:p>
          <a:p>
            <a:r>
              <a:rPr lang="sk-SK" altLang="en-US"/>
              <a:t>- ateroskleróza – rapidnejší progrese</a:t>
            </a:r>
          </a:p>
          <a:p>
            <a:endParaRPr lang="sk-SK" altLang="en-US">
              <a:solidFill>
                <a:srgbClr val="FF0000"/>
              </a:solidFill>
            </a:endParaRPr>
          </a:p>
          <a:p>
            <a:pPr>
              <a:buFont typeface="Arial" pitchFamily="34" charset="0"/>
              <a:buAutoNum type="arabicParenR" startAt="5"/>
            </a:pPr>
            <a:r>
              <a:rPr lang="sk-SK" altLang="en-US">
                <a:solidFill>
                  <a:srgbClr val="FF0000"/>
                </a:solidFill>
              </a:rPr>
              <a:t>Picní</a:t>
            </a:r>
          </a:p>
          <a:p>
            <a:pPr>
              <a:buFontTx/>
              <a:buChar char="-"/>
            </a:pPr>
            <a:r>
              <a:rPr lang="sk-SK" altLang="en-US"/>
              <a:t>pleuritis – pleurální výpotek</a:t>
            </a:r>
          </a:p>
          <a:p>
            <a:pPr>
              <a:buFontTx/>
              <a:buChar char="-"/>
            </a:pPr>
            <a:r>
              <a:rPr lang="sk-SK" altLang="en-US"/>
              <a:t>lupus pneumonitis</a:t>
            </a:r>
          </a:p>
          <a:p>
            <a:pPr>
              <a:buFontTx/>
              <a:buChar char="-"/>
            </a:pPr>
            <a:endParaRPr lang="sk-SK" altLang="en-US">
              <a:solidFill>
                <a:srgbClr val="FF0000"/>
              </a:solidFill>
            </a:endParaRPr>
          </a:p>
          <a:p>
            <a:pPr>
              <a:buFont typeface="Arial" pitchFamily="34" charset="0"/>
              <a:buAutoNum type="arabicParenR" startAt="6"/>
            </a:pPr>
            <a:r>
              <a:rPr lang="sk-SK" altLang="en-US">
                <a:solidFill>
                  <a:srgbClr val="FF0000"/>
                </a:solidFill>
              </a:rPr>
              <a:t>Renální</a:t>
            </a:r>
          </a:p>
          <a:p>
            <a:pPr>
              <a:buFontTx/>
              <a:buChar char="-"/>
            </a:pPr>
            <a:r>
              <a:rPr lang="sk-SK" altLang="en-US"/>
              <a:t>hematúrie, proteinúrie</a:t>
            </a:r>
          </a:p>
          <a:p>
            <a:pPr>
              <a:buFontTx/>
              <a:buChar char="-"/>
            </a:pPr>
            <a:r>
              <a:rPr lang="sk-SK" altLang="en-US"/>
              <a:t>lupus nephritis – glomerulonephritida</a:t>
            </a:r>
          </a:p>
          <a:p>
            <a:r>
              <a:rPr lang="sk-SK" altLang="en-US"/>
              <a:t> → způsobená ukládáním imunokomplexů v baz.membráně</a:t>
            </a:r>
          </a:p>
          <a:p>
            <a:endParaRPr lang="sk-SK" altLang="en-US">
              <a:solidFill>
                <a:srgbClr val="FF0000"/>
              </a:solidFill>
            </a:endParaRPr>
          </a:p>
          <a:p>
            <a:pPr>
              <a:buFont typeface="Arial" pitchFamily="34" charset="0"/>
              <a:buAutoNum type="arabicParenR" startAt="7"/>
            </a:pPr>
            <a:r>
              <a:rPr lang="sk-SK" altLang="en-US">
                <a:solidFill>
                  <a:srgbClr val="FF0000"/>
                </a:solidFill>
              </a:rPr>
              <a:t>Neuropsychiatrické</a:t>
            </a:r>
          </a:p>
          <a:p>
            <a:pPr>
              <a:buFontTx/>
              <a:buChar char="-"/>
            </a:pPr>
            <a:r>
              <a:rPr lang="sk-SK" altLang="en-US"/>
              <a:t>v USA 19 syndromů u SLE</a:t>
            </a:r>
          </a:p>
          <a:p>
            <a:pPr>
              <a:buFontTx/>
              <a:buChar char="-"/>
            </a:pPr>
            <a:r>
              <a:rPr lang="sk-SK" altLang="en-US"/>
              <a:t>bolest hlavy, kognitivna dysfunkce, poruchy nálady</a:t>
            </a:r>
          </a:p>
          <a:p>
            <a:pPr>
              <a:buFontTx/>
              <a:buChar char="-"/>
            </a:pPr>
            <a:r>
              <a:rPr lang="sk-SK" altLang="en-US"/>
              <a:t>cerebrovaskulární onemocnění, záchvaty</a:t>
            </a:r>
          </a:p>
          <a:p>
            <a:endParaRPr lang="sk-SK" altLang="en-US"/>
          </a:p>
          <a:p>
            <a:endParaRPr lang="sk-SK" altLang="en-US"/>
          </a:p>
          <a:p>
            <a:endParaRPr lang="sk-SK" altLang="en-US"/>
          </a:p>
        </p:txBody>
      </p:sp>
      <p:pic>
        <p:nvPicPr>
          <p:cNvPr id="13315" name="Obrázok 2" descr="pneum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08050"/>
            <a:ext cx="208756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81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23528" y="1988840"/>
            <a:ext cx="864120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endParaRPr lang="sk-SK" altLang="en-US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sk-SK" altLang="en-US" dirty="0"/>
              <a:t> základní </a:t>
            </a:r>
            <a:r>
              <a:rPr lang="sk-SK" altLang="en-US" dirty="0" err="1"/>
              <a:t>sérologické</a:t>
            </a:r>
            <a:r>
              <a:rPr lang="sk-SK" altLang="en-US" dirty="0"/>
              <a:t> testy:</a:t>
            </a:r>
            <a:r>
              <a:rPr lang="sk-SK" altLang="en-US" dirty="0">
                <a:solidFill>
                  <a:srgbClr val="FF0000"/>
                </a:solidFill>
              </a:rPr>
              <a:t> </a:t>
            </a:r>
            <a:endParaRPr lang="sk-SK" altLang="en-US" dirty="0"/>
          </a:p>
          <a:p>
            <a:endParaRPr lang="sk-SK" altLang="en-US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AutoNum type="arabicPeriod"/>
            </a:pPr>
            <a:r>
              <a:rPr lang="sk-SK" altLang="en-US" dirty="0">
                <a:solidFill>
                  <a:srgbClr val="FF0000"/>
                </a:solidFill>
              </a:rPr>
              <a:t> ANA</a:t>
            </a:r>
            <a:r>
              <a:rPr lang="sk-SK" altLang="en-US" dirty="0"/>
              <a:t> (</a:t>
            </a:r>
            <a:r>
              <a:rPr lang="sk-SK" altLang="en-US" dirty="0" err="1"/>
              <a:t>antinukleární</a:t>
            </a:r>
            <a:r>
              <a:rPr lang="sk-SK" altLang="en-US" dirty="0"/>
              <a:t> protilátky)</a:t>
            </a:r>
          </a:p>
          <a:p>
            <a:endParaRPr lang="sk-SK" altLang="en-US" dirty="0"/>
          </a:p>
          <a:p>
            <a:pPr>
              <a:buFont typeface="Arial" pitchFamily="34" charset="0"/>
              <a:buAutoNum type="alphaLcParenR"/>
            </a:pPr>
            <a:r>
              <a:rPr lang="sk-SK" altLang="en-US" dirty="0" err="1"/>
              <a:t>anti-Smith</a:t>
            </a:r>
            <a:endParaRPr lang="sk-SK" altLang="en-US" dirty="0"/>
          </a:p>
          <a:p>
            <a:pPr>
              <a:buFont typeface="Arial" pitchFamily="34" charset="0"/>
              <a:buAutoNum type="alphaLcParenR"/>
            </a:pPr>
            <a:r>
              <a:rPr lang="sk-SK" altLang="en-US" dirty="0" err="1"/>
              <a:t>anti</a:t>
            </a:r>
            <a:r>
              <a:rPr lang="sk-SK" altLang="en-US" dirty="0"/>
              <a:t>- </a:t>
            </a:r>
            <a:r>
              <a:rPr lang="sk-SK" altLang="en-US" dirty="0" err="1"/>
              <a:t>dsDNA</a:t>
            </a:r>
            <a:r>
              <a:rPr lang="sk-SK" altLang="en-US" dirty="0"/>
              <a:t> – </a:t>
            </a:r>
            <a:r>
              <a:rPr lang="sk-SK" altLang="en-US" dirty="0" err="1"/>
              <a:t>specifické</a:t>
            </a:r>
            <a:r>
              <a:rPr lang="sk-SK" altLang="en-US" dirty="0"/>
              <a:t> </a:t>
            </a:r>
            <a:r>
              <a:rPr lang="sk-SK" altLang="en-US" dirty="0" err="1"/>
              <a:t>pro</a:t>
            </a:r>
            <a:r>
              <a:rPr lang="sk-SK" altLang="en-US" dirty="0"/>
              <a:t> SLE</a:t>
            </a:r>
          </a:p>
          <a:p>
            <a:r>
              <a:rPr lang="sk-SK" altLang="en-US" dirty="0"/>
              <a:t>- </a:t>
            </a:r>
            <a:r>
              <a:rPr lang="sk-SK" altLang="en-US" dirty="0" err="1"/>
              <a:t>přítomné</a:t>
            </a:r>
            <a:r>
              <a:rPr lang="sk-SK" altLang="en-US" dirty="0"/>
              <a:t> v 70% </a:t>
            </a:r>
            <a:r>
              <a:rPr lang="sk-SK" altLang="en-US" dirty="0" err="1"/>
              <a:t>případů</a:t>
            </a:r>
            <a:endParaRPr lang="sk-SK" altLang="en-US" dirty="0"/>
          </a:p>
          <a:p>
            <a:pPr>
              <a:buFont typeface="Arial" pitchFamily="34" charset="0"/>
              <a:buAutoNum type="alphaLcParenR" startAt="3"/>
            </a:pPr>
            <a:r>
              <a:rPr lang="sk-SK" altLang="en-US" dirty="0" err="1"/>
              <a:t>anti-histonové</a:t>
            </a:r>
            <a:r>
              <a:rPr lang="sk-SK" altLang="en-US" dirty="0"/>
              <a:t> protilátky - </a:t>
            </a:r>
            <a:r>
              <a:rPr lang="sk-SK" altLang="en-US" dirty="0" err="1"/>
              <a:t>specifické</a:t>
            </a:r>
            <a:r>
              <a:rPr lang="sk-SK" altLang="en-US" dirty="0"/>
              <a:t> </a:t>
            </a:r>
            <a:r>
              <a:rPr lang="sk-SK" altLang="en-US" dirty="0" err="1"/>
              <a:t>pro</a:t>
            </a:r>
            <a:r>
              <a:rPr lang="sk-SK" altLang="en-US" dirty="0"/>
              <a:t> </a:t>
            </a:r>
            <a:r>
              <a:rPr lang="sk-SK" altLang="en-US" dirty="0" err="1"/>
              <a:t>drug-induced</a:t>
            </a:r>
            <a:r>
              <a:rPr lang="sk-SK" altLang="en-US" dirty="0"/>
              <a:t> </a:t>
            </a:r>
            <a:r>
              <a:rPr lang="sk-SK" altLang="en-US" dirty="0" err="1"/>
              <a:t>lupus</a:t>
            </a:r>
            <a:endParaRPr lang="sk-SK" altLang="en-US" dirty="0"/>
          </a:p>
          <a:p>
            <a:pPr>
              <a:buFont typeface="Arial" pitchFamily="34" charset="0"/>
              <a:buAutoNum type="alphaLcParenR" startAt="3"/>
            </a:pPr>
            <a:endParaRPr lang="sk-SK" altLang="en-US" dirty="0"/>
          </a:p>
          <a:p>
            <a:pPr>
              <a:buFont typeface="Arial" pitchFamily="34" charset="0"/>
              <a:buAutoNum type="arabicPeriod" startAt="2"/>
            </a:pPr>
            <a:r>
              <a:rPr lang="sk-SK" altLang="en-US" dirty="0">
                <a:solidFill>
                  <a:srgbClr val="FF0000"/>
                </a:solidFill>
              </a:rPr>
              <a:t> </a:t>
            </a:r>
            <a:r>
              <a:rPr lang="sk-SK" altLang="en-US" dirty="0" err="1">
                <a:solidFill>
                  <a:srgbClr val="FF0000"/>
                </a:solidFill>
              </a:rPr>
              <a:t>anti-ENA</a:t>
            </a:r>
            <a:r>
              <a:rPr lang="sk-SK" altLang="en-US" dirty="0"/>
              <a:t>( </a:t>
            </a:r>
            <a:r>
              <a:rPr lang="sk-SK" altLang="en-US" dirty="0" err="1"/>
              <a:t>anti</a:t>
            </a:r>
            <a:r>
              <a:rPr lang="sk-SK" altLang="en-US" dirty="0"/>
              <a:t> -</a:t>
            </a:r>
            <a:r>
              <a:rPr lang="sk-SK" altLang="en-US" dirty="0" err="1"/>
              <a:t>extrahovatelný</a:t>
            </a:r>
            <a:r>
              <a:rPr lang="sk-SK" altLang="en-US" dirty="0"/>
              <a:t> </a:t>
            </a:r>
            <a:r>
              <a:rPr lang="sk-SK" altLang="en-US" dirty="0" err="1"/>
              <a:t>nukleární</a:t>
            </a:r>
            <a:r>
              <a:rPr lang="sk-SK" altLang="en-US" dirty="0"/>
              <a:t> </a:t>
            </a:r>
            <a:r>
              <a:rPr lang="sk-SK" altLang="en-US" dirty="0" err="1"/>
              <a:t>antigen</a:t>
            </a:r>
            <a:r>
              <a:rPr lang="sk-SK" altLang="en-US" dirty="0"/>
              <a:t>)</a:t>
            </a:r>
          </a:p>
          <a:p>
            <a:pPr>
              <a:buFont typeface="Arial" pitchFamily="34" charset="0"/>
              <a:buAutoNum type="arabicPeriod" startAt="2"/>
            </a:pPr>
            <a:endParaRPr lang="sk-SK" altLang="en-US" dirty="0"/>
          </a:p>
          <a:p>
            <a:r>
              <a:rPr lang="sk-SK" altLang="en-US" dirty="0"/>
              <a:t>- kompletní </a:t>
            </a:r>
            <a:r>
              <a:rPr lang="sk-SK" altLang="en-US" dirty="0" err="1"/>
              <a:t>krevní</a:t>
            </a:r>
            <a:r>
              <a:rPr lang="sk-SK" altLang="en-US" dirty="0"/>
              <a:t> obraz, </a:t>
            </a:r>
            <a:r>
              <a:rPr lang="sk-SK" altLang="en-US" dirty="0" err="1"/>
              <a:t>jaterní</a:t>
            </a:r>
            <a:r>
              <a:rPr lang="sk-SK" altLang="en-US" dirty="0"/>
              <a:t> testy, </a:t>
            </a:r>
            <a:r>
              <a:rPr lang="sk-SK" altLang="en-US" dirty="0" err="1"/>
              <a:t>funkčnost</a:t>
            </a:r>
            <a:r>
              <a:rPr lang="sk-SK" altLang="en-US" dirty="0"/>
              <a:t> </a:t>
            </a:r>
            <a:r>
              <a:rPr lang="sk-SK" altLang="en-US" dirty="0" err="1"/>
              <a:t>ledvin</a:t>
            </a:r>
            <a:r>
              <a:rPr lang="sk-SK" altLang="en-US" dirty="0"/>
              <a:t>,...</a:t>
            </a:r>
          </a:p>
          <a:p>
            <a:endParaRPr lang="sk-SK" alt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Diagnostika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047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Rozvoj senzibilizace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Na sliznicích dýchacího nebo zažívacího traktu</a:t>
            </a:r>
          </a:p>
          <a:p>
            <a:r>
              <a:rPr lang="cs-CZ" dirty="0" smtClean="0"/>
              <a:t>Alergen pronikne do hlenové vrstvy</a:t>
            </a:r>
          </a:p>
          <a:p>
            <a:r>
              <a:rPr lang="cs-CZ" dirty="0" smtClean="0"/>
              <a:t>Kontakt s epitelem a APC buňkami</a:t>
            </a:r>
          </a:p>
          <a:p>
            <a:r>
              <a:rPr lang="cs-CZ" dirty="0" smtClean="0"/>
              <a:t>Dendritické </a:t>
            </a:r>
            <a:r>
              <a:rPr lang="cs-CZ" dirty="0" err="1" smtClean="0"/>
              <a:t>bb</a:t>
            </a:r>
            <a:r>
              <a:rPr lang="cs-CZ" dirty="0" smtClean="0"/>
              <a:t>. – preferenční reakce typu Th2</a:t>
            </a:r>
          </a:p>
          <a:p>
            <a:r>
              <a:rPr lang="cs-CZ" dirty="0" smtClean="0"/>
              <a:t>Stimulace </a:t>
            </a:r>
            <a:r>
              <a:rPr lang="cs-CZ" dirty="0"/>
              <a:t>B-lymfocytů k produkci </a:t>
            </a:r>
            <a:r>
              <a:rPr lang="cs-CZ" dirty="0" err="1"/>
              <a:t>IgE</a:t>
            </a:r>
            <a:endParaRPr lang="cs-CZ" dirty="0"/>
          </a:p>
          <a:p>
            <a:r>
              <a:rPr lang="cs-CZ" dirty="0" err="1"/>
              <a:t>IgE</a:t>
            </a:r>
            <a:r>
              <a:rPr lang="cs-CZ" dirty="0"/>
              <a:t> se váže na vysoce </a:t>
            </a:r>
            <a:r>
              <a:rPr lang="cs-CZ" dirty="0" err="1"/>
              <a:t>afinitiní</a:t>
            </a:r>
            <a:r>
              <a:rPr lang="cs-CZ" dirty="0"/>
              <a:t> receptory žírných buněk a </a:t>
            </a:r>
            <a:r>
              <a:rPr lang="cs-CZ" dirty="0" err="1"/>
              <a:t>bazofilů</a:t>
            </a:r>
            <a:endParaRPr lang="cs-CZ" dirty="0"/>
          </a:p>
          <a:p>
            <a:r>
              <a:rPr lang="cs-CZ" dirty="0"/>
              <a:t>→ senzibilizace </a:t>
            </a:r>
            <a:r>
              <a:rPr lang="cs-CZ" dirty="0" smtClean="0"/>
              <a:t>pacienta – probíhá bez klinických projevů</a:t>
            </a:r>
            <a:endParaRPr lang="cs-CZ" dirty="0"/>
          </a:p>
          <a:p>
            <a:r>
              <a:rPr lang="cs-CZ" dirty="0"/>
              <a:t>Při dalším setkání s alergenem – rozvoj zánětu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648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3600" b="1" dirty="0" err="1" smtClean="0">
                <a:latin typeface="Tahoma" pitchFamily="34" charset="0"/>
              </a:rPr>
              <a:t>Myasthenia</a:t>
            </a:r>
            <a:r>
              <a:rPr lang="cs-CZ" sz="3600" b="1" dirty="0" smtClean="0">
                <a:latin typeface="Tahoma" pitchFamily="34" charset="0"/>
              </a:rPr>
              <a:t> gravis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569325" cy="5113337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Orgánově specifická </a:t>
            </a:r>
            <a:r>
              <a:rPr lang="cs-CZ" sz="2800" b="1" dirty="0" smtClean="0">
                <a:solidFill>
                  <a:srgbClr val="FF0000"/>
                </a:solidFill>
              </a:rPr>
              <a:t>choroba</a:t>
            </a:r>
            <a:endParaRPr lang="cs-CZ" sz="2800" dirty="0" smtClean="0"/>
          </a:p>
          <a:p>
            <a:r>
              <a:rPr lang="cs-CZ" sz="2800" dirty="0" smtClean="0"/>
              <a:t>Primární abnormalitou je snížení počtu funkčních receptorů pro acetylcholin na postsynaptické svalové membráně.</a:t>
            </a:r>
          </a:p>
          <a:p>
            <a:r>
              <a:rPr lang="cs-CZ" sz="2800" dirty="0" smtClean="0"/>
              <a:t>Abnormální ochablost skeletálních svalů, způsobující  od přechodného dvojitého vidění až  život ohrožující paralýzu respiračních svalů.</a:t>
            </a:r>
          </a:p>
          <a:p>
            <a:r>
              <a:rPr lang="cs-CZ" sz="2800" dirty="0" smtClean="0"/>
              <a:t>Může se vyskytnout v každém věku.</a:t>
            </a:r>
          </a:p>
          <a:p>
            <a:r>
              <a:rPr lang="cs-CZ" sz="2800" dirty="0" smtClean="0"/>
              <a:t>V séru 80-90% pacientů s generalizovanou chorobou lze prokázat autoprotilátky – </a:t>
            </a:r>
            <a:r>
              <a:rPr lang="cs-CZ" sz="2800" u="sng" dirty="0" err="1" smtClean="0"/>
              <a:t>IgG</a:t>
            </a:r>
            <a:r>
              <a:rPr lang="cs-CZ" sz="2800" u="sng" dirty="0" smtClean="0"/>
              <a:t> anti-</a:t>
            </a:r>
            <a:r>
              <a:rPr lang="cs-CZ" sz="2800" u="sng" dirty="0" err="1" smtClean="0"/>
              <a:t>AChR</a:t>
            </a:r>
            <a:r>
              <a:rPr lang="cs-CZ" sz="2800" u="sng" dirty="0" smtClean="0"/>
              <a:t>.</a:t>
            </a:r>
          </a:p>
          <a:p>
            <a:pPr eaLnBrk="1" hangingPunct="1">
              <a:buFontTx/>
              <a:buNone/>
            </a:pPr>
            <a:endParaRPr lang="cs-CZ" sz="2800" u="sng" dirty="0" smtClean="0">
              <a:latin typeface="Tahoma" pitchFamily="34" charset="0"/>
            </a:endParaRPr>
          </a:p>
          <a:p>
            <a:pPr eaLnBrk="1" hangingPunct="1">
              <a:buFontTx/>
              <a:buNone/>
            </a:pPr>
            <a:endParaRPr lang="cs-CZ" sz="2800" u="sng" dirty="0" smtClean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0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2E70-4A7F-41DC-9EC3-DC3050C1C7F1}" type="slidenum">
              <a:rPr lang="en-CA" altLang="en-US"/>
              <a:pPr/>
              <a:t>231</a:t>
            </a:fld>
            <a:endParaRPr lang="en-CA" altLang="en-US"/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04800" y="549275"/>
            <a:ext cx="8731250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en-US"/>
          </a:p>
          <a:p>
            <a:pPr>
              <a:buSzPct val="120000"/>
            </a:pPr>
            <a:r>
              <a:rPr lang="cs-CZ" altLang="en-US"/>
              <a:t>   </a:t>
            </a:r>
            <a:r>
              <a:rPr lang="cs-CZ" altLang="en-US" sz="3600" b="1"/>
              <a:t>I.</a:t>
            </a:r>
            <a:r>
              <a:rPr lang="cs-CZ" altLang="en-US"/>
              <a:t>  </a:t>
            </a:r>
            <a:r>
              <a:rPr lang="cs-CZ" altLang="en-US" sz="3600" b="1"/>
              <a:t>Antinukleární protilátky  (  ANA )</a:t>
            </a:r>
          </a:p>
          <a:p>
            <a:pPr>
              <a:buSzPct val="120000"/>
            </a:pPr>
            <a:endParaRPr lang="cs-CZ" altLang="en-US" sz="3600" b="1"/>
          </a:p>
          <a:p>
            <a:pPr>
              <a:buSzPct val="120000"/>
              <a:buFontTx/>
              <a:buChar char="•"/>
            </a:pPr>
            <a:r>
              <a:rPr lang="cs-CZ" altLang="en-US"/>
              <a:t>  nepřímá imunofluorescence</a:t>
            </a:r>
          </a:p>
          <a:p>
            <a:pPr>
              <a:buSzPct val="120000"/>
              <a:buFontTx/>
              <a:buChar char="•"/>
            </a:pPr>
            <a:endParaRPr lang="cs-CZ" altLang="en-US"/>
          </a:p>
          <a:p>
            <a:pPr>
              <a:buSzPct val="120000"/>
              <a:buFontTx/>
              <a:buChar char="•"/>
            </a:pPr>
            <a:r>
              <a:rPr lang="cs-CZ" altLang="en-US"/>
              <a:t>  linie Hep-2  buněk  </a:t>
            </a:r>
          </a:p>
          <a:p>
            <a:pPr>
              <a:buSzPct val="120000"/>
            </a:pPr>
            <a:r>
              <a:rPr lang="cs-CZ" altLang="en-US"/>
              <a:t>    (Human epithelioma cells - bb.lidského laryngeálního karcinomu)</a:t>
            </a:r>
          </a:p>
          <a:p>
            <a:pPr>
              <a:buSzPct val="120000"/>
            </a:pPr>
            <a:endParaRPr lang="cs-CZ" altLang="en-US"/>
          </a:p>
          <a:p>
            <a:pPr>
              <a:buSzPct val="120000"/>
              <a:buFontTx/>
              <a:buChar char="•"/>
            </a:pPr>
            <a:r>
              <a:rPr lang="cs-CZ" altLang="en-US"/>
              <a:t>  zákl. ředění  1 : 80, dotitrovat geometrickou řadou do 1: 1 280 </a:t>
            </a:r>
          </a:p>
          <a:p>
            <a:pPr>
              <a:buSzPct val="120000"/>
              <a:buFontTx/>
              <a:buChar char="•"/>
            </a:pPr>
            <a:endParaRPr lang="cs-CZ" altLang="en-US"/>
          </a:p>
          <a:p>
            <a:pPr>
              <a:buSzPct val="120000"/>
              <a:buFontTx/>
              <a:buChar char="•"/>
            </a:pPr>
            <a:r>
              <a:rPr lang="cs-CZ" altLang="en-US"/>
              <a:t>  typy fluorescence</a:t>
            </a:r>
          </a:p>
          <a:p>
            <a:pPr>
              <a:buSzPct val="120000"/>
            </a:pPr>
            <a:endParaRPr lang="cs-CZ" altLang="en-US"/>
          </a:p>
          <a:p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4419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C36C-9203-4A8D-A564-3433126849C1}" type="slidenum">
              <a:rPr lang="en-CA" altLang="en-US"/>
              <a:pPr/>
              <a:t>232</a:t>
            </a:fld>
            <a:endParaRPr lang="en-CA" altLang="en-US"/>
          </a:p>
        </p:txBody>
      </p:sp>
      <p:pic>
        <p:nvPicPr>
          <p:cNvPr id="91141" name="Picture 5" descr="File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7561262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43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D1AC0-C5FD-4F1F-8947-7A74A892F84A}" type="slidenum">
              <a:rPr lang="en-CA" altLang="en-US"/>
              <a:pPr/>
              <a:t>233</a:t>
            </a:fld>
            <a:endParaRPr lang="en-CA" altLang="en-US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r>
              <a:rPr lang="cs-CZ" altLang="en-US"/>
              <a:t> </a:t>
            </a:r>
            <a:r>
              <a:rPr lang="cs-CZ" altLang="en-US">
                <a:solidFill>
                  <a:schemeClr val="tx1"/>
                </a:solidFill>
              </a:rPr>
              <a:t>Schéma Hep-2 buňky</a:t>
            </a: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12875"/>
            <a:ext cx="7334250" cy="477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66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165E-5011-4AF5-B3F5-E9B53DEFCBDE}" type="slidenum">
              <a:rPr lang="en-CA" altLang="en-US"/>
              <a:pPr/>
              <a:t>234</a:t>
            </a:fld>
            <a:endParaRPr lang="en-CA" altLang="en-US"/>
          </a:p>
        </p:txBody>
      </p:sp>
      <p:sp>
        <p:nvSpPr>
          <p:cNvPr id="239618" name="Text Box 2"/>
          <p:cNvSpPr txBox="1">
            <a:spLocks noChangeArrowheads="1"/>
          </p:cNvSpPr>
          <p:nvPr/>
        </p:nvSpPr>
        <p:spPr bwMode="auto">
          <a:xfrm>
            <a:off x="609600" y="1295400"/>
            <a:ext cx="41148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b="1">
                <a:latin typeface="Arial" charset="0"/>
              </a:rPr>
              <a:t>Jaderné autoantigeny</a:t>
            </a:r>
          </a:p>
          <a:p>
            <a:endParaRPr lang="cs-CZ" altLang="en-US">
              <a:latin typeface="Arial" charset="0"/>
            </a:endParaRPr>
          </a:p>
          <a:p>
            <a:r>
              <a:rPr lang="cs-CZ" altLang="en-US">
                <a:latin typeface="Arial" charset="0"/>
              </a:rPr>
              <a:t>	polynukleotidy</a:t>
            </a:r>
          </a:p>
          <a:p>
            <a:r>
              <a:rPr lang="cs-CZ" altLang="en-US">
                <a:latin typeface="Arial" charset="0"/>
              </a:rPr>
              <a:t>	</a:t>
            </a:r>
          </a:p>
          <a:p>
            <a:r>
              <a:rPr lang="cs-CZ" altLang="en-US">
                <a:latin typeface="Arial" charset="0"/>
              </a:rPr>
              <a:t>	histony</a:t>
            </a:r>
          </a:p>
          <a:p>
            <a:r>
              <a:rPr lang="cs-CZ" altLang="en-US">
                <a:latin typeface="Arial" charset="0"/>
              </a:rPr>
              <a:t>	</a:t>
            </a:r>
          </a:p>
          <a:p>
            <a:r>
              <a:rPr lang="cs-CZ" altLang="en-US">
                <a:latin typeface="Arial" charset="0"/>
              </a:rPr>
              <a:t>	ribonukleoproteiny</a:t>
            </a:r>
          </a:p>
          <a:p>
            <a:r>
              <a:rPr lang="cs-CZ" altLang="en-US">
                <a:latin typeface="Arial" charset="0"/>
              </a:rPr>
              <a:t>	</a:t>
            </a:r>
          </a:p>
          <a:p>
            <a:r>
              <a:rPr lang="cs-CZ" altLang="en-US">
                <a:latin typeface="Arial" charset="0"/>
              </a:rPr>
              <a:t>	antigeny jadérek</a:t>
            </a:r>
          </a:p>
          <a:p>
            <a:r>
              <a:rPr lang="cs-CZ" altLang="en-US">
                <a:latin typeface="Arial" charset="0"/>
              </a:rPr>
              <a:t>	</a:t>
            </a:r>
          </a:p>
          <a:p>
            <a:r>
              <a:rPr lang="cs-CZ" altLang="en-US">
                <a:latin typeface="Arial" charset="0"/>
              </a:rPr>
              <a:t>	centroméra</a:t>
            </a:r>
          </a:p>
          <a:p>
            <a:r>
              <a:rPr lang="cs-CZ" altLang="en-US">
                <a:latin typeface="Arial" charset="0"/>
              </a:rPr>
              <a:t>	</a:t>
            </a:r>
          </a:p>
          <a:p>
            <a:r>
              <a:rPr lang="cs-CZ" altLang="en-US">
                <a:latin typeface="Arial" charset="0"/>
              </a:rPr>
              <a:t>	další antigeny</a:t>
            </a:r>
            <a:endParaRPr lang="cs-CZ" altLang="en-US"/>
          </a:p>
        </p:txBody>
      </p:sp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6324600" y="1295400"/>
            <a:ext cx="1143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dsDNA</a:t>
            </a:r>
          </a:p>
          <a:p>
            <a:r>
              <a:rPr lang="cs-CZ" altLang="en-US" sz="1600" b="1">
                <a:latin typeface="Arial" charset="0"/>
              </a:rPr>
              <a:t>ssDNA</a:t>
            </a:r>
          </a:p>
          <a:p>
            <a:r>
              <a:rPr lang="cs-CZ" altLang="en-US" sz="1600" b="1">
                <a:latin typeface="Arial" charset="0"/>
              </a:rPr>
              <a:t>RNA</a:t>
            </a:r>
            <a:endParaRPr lang="cs-CZ" altLang="en-US"/>
          </a:p>
        </p:txBody>
      </p:sp>
      <p:sp>
        <p:nvSpPr>
          <p:cNvPr id="239620" name="Text Box 4"/>
          <p:cNvSpPr txBox="1">
            <a:spLocks noChangeArrowheads="1"/>
          </p:cNvSpPr>
          <p:nvPr/>
        </p:nvSpPr>
        <p:spPr bwMode="auto">
          <a:xfrm>
            <a:off x="6324600" y="2209800"/>
            <a:ext cx="1524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H1,H2A,H2B, H3…...</a:t>
            </a:r>
            <a:endParaRPr lang="cs-CZ" altLang="en-US"/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6324600" y="2895600"/>
            <a:ext cx="1828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U1-nRNP, Sm, SS-A, SS-B</a:t>
            </a:r>
            <a:endParaRPr lang="cs-CZ" altLang="en-US"/>
          </a:p>
        </p:txBody>
      </p:sp>
      <p:sp>
        <p:nvSpPr>
          <p:cNvPr id="239622" name="Text Box 6"/>
          <p:cNvSpPr txBox="1">
            <a:spLocks noChangeArrowheads="1"/>
          </p:cNvSpPr>
          <p:nvPr/>
        </p:nvSpPr>
        <p:spPr bwMode="auto">
          <a:xfrm>
            <a:off x="6324600" y="3581400"/>
            <a:ext cx="29718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U3-nRNP/Fibrilarin, </a:t>
            </a:r>
          </a:p>
          <a:p>
            <a:r>
              <a:rPr lang="cs-CZ" altLang="en-US" sz="1600" b="1">
                <a:latin typeface="Arial" charset="0"/>
              </a:rPr>
              <a:t>RNA- polymeráza 1, </a:t>
            </a:r>
          </a:p>
          <a:p>
            <a:r>
              <a:rPr lang="cs-CZ" altLang="en-US" sz="1600" b="1">
                <a:latin typeface="Arial" charset="0"/>
              </a:rPr>
              <a:t>Pm-Scl, 7-2-RNP (To),</a:t>
            </a:r>
          </a:p>
          <a:p>
            <a:r>
              <a:rPr lang="cs-CZ" altLang="en-US" sz="1600" b="1">
                <a:latin typeface="Arial" charset="0"/>
              </a:rPr>
              <a:t>organizér jadérka</a:t>
            </a:r>
            <a:endParaRPr lang="cs-CZ" altLang="en-US"/>
          </a:p>
        </p:txBody>
      </p:sp>
      <p:sp>
        <p:nvSpPr>
          <p:cNvPr id="239623" name="Text Box 7"/>
          <p:cNvSpPr txBox="1">
            <a:spLocks noChangeArrowheads="1"/>
          </p:cNvSpPr>
          <p:nvPr/>
        </p:nvSpPr>
        <p:spPr bwMode="auto">
          <a:xfrm>
            <a:off x="6324600" y="4724400"/>
            <a:ext cx="1524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Proteiny kinetochoru</a:t>
            </a:r>
            <a:endParaRPr lang="cs-CZ" altLang="en-US"/>
          </a:p>
        </p:txBody>
      </p:sp>
      <p:sp>
        <p:nvSpPr>
          <p:cNvPr id="239624" name="Text Box 8"/>
          <p:cNvSpPr txBox="1">
            <a:spLocks noChangeArrowheads="1"/>
          </p:cNvSpPr>
          <p:nvPr/>
        </p:nvSpPr>
        <p:spPr bwMode="auto">
          <a:xfrm>
            <a:off x="6324600" y="5410200"/>
            <a:ext cx="19812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Scl-70</a:t>
            </a:r>
          </a:p>
          <a:p>
            <a:r>
              <a:rPr lang="cs-CZ" altLang="en-US" sz="1600" b="1">
                <a:latin typeface="Arial" charset="0"/>
              </a:rPr>
              <a:t>Cyclin(PCNA)</a:t>
            </a:r>
          </a:p>
          <a:p>
            <a:r>
              <a:rPr lang="cs-CZ" altLang="en-US" sz="1600" b="1">
                <a:latin typeface="Arial" charset="0"/>
              </a:rPr>
              <a:t>jaderné granula</a:t>
            </a:r>
          </a:p>
          <a:p>
            <a:r>
              <a:rPr lang="cs-CZ" altLang="en-US" sz="1600" b="1">
                <a:latin typeface="Arial" charset="0"/>
              </a:rPr>
              <a:t>Ku</a:t>
            </a:r>
            <a:endParaRPr lang="cs-CZ" altLang="en-US"/>
          </a:p>
        </p:txBody>
      </p:sp>
      <p:sp>
        <p:nvSpPr>
          <p:cNvPr id="239625" name="Line 9"/>
          <p:cNvSpPr>
            <a:spLocks noChangeShapeType="1"/>
          </p:cNvSpPr>
          <p:nvPr/>
        </p:nvSpPr>
        <p:spPr bwMode="auto">
          <a:xfrm flipV="1">
            <a:off x="3810000" y="1600200"/>
            <a:ext cx="2209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9626" name="Line 10"/>
          <p:cNvSpPr>
            <a:spLocks noChangeShapeType="1"/>
          </p:cNvSpPr>
          <p:nvPr/>
        </p:nvSpPr>
        <p:spPr bwMode="auto">
          <a:xfrm flipV="1">
            <a:off x="3886200" y="2438400"/>
            <a:ext cx="2209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9627" name="Line 11"/>
          <p:cNvSpPr>
            <a:spLocks noChangeShapeType="1"/>
          </p:cNvSpPr>
          <p:nvPr/>
        </p:nvSpPr>
        <p:spPr bwMode="auto">
          <a:xfrm flipV="1">
            <a:off x="4267200" y="3124200"/>
            <a:ext cx="18288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9628" name="Line 12"/>
          <p:cNvSpPr>
            <a:spLocks noChangeShapeType="1"/>
          </p:cNvSpPr>
          <p:nvPr/>
        </p:nvSpPr>
        <p:spPr bwMode="auto">
          <a:xfrm flipV="1">
            <a:off x="4114800" y="4038600"/>
            <a:ext cx="1905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9629" name="Line 13"/>
          <p:cNvSpPr>
            <a:spLocks noChangeShapeType="1"/>
          </p:cNvSpPr>
          <p:nvPr/>
        </p:nvSpPr>
        <p:spPr bwMode="auto">
          <a:xfrm flipV="1">
            <a:off x="3733800" y="5029200"/>
            <a:ext cx="22860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9630" name="Line 14"/>
          <p:cNvSpPr>
            <a:spLocks noChangeShapeType="1"/>
          </p:cNvSpPr>
          <p:nvPr/>
        </p:nvSpPr>
        <p:spPr bwMode="auto">
          <a:xfrm>
            <a:off x="3810000" y="5943600"/>
            <a:ext cx="2209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9631" name="Text Box 15"/>
          <p:cNvSpPr txBox="1">
            <a:spLocks noChangeArrowheads="1"/>
          </p:cNvSpPr>
          <p:nvPr/>
        </p:nvSpPr>
        <p:spPr bwMode="auto">
          <a:xfrm>
            <a:off x="685800" y="228600"/>
            <a:ext cx="3582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600">
                <a:latin typeface="Arial" charset="0"/>
              </a:rPr>
              <a:t>Laboratorní diagnostika autoprotilátek</a:t>
            </a:r>
            <a:endParaRPr lang="cs-CZ" altLang="en-US">
              <a:latin typeface="Arial" charset="0"/>
            </a:endParaRPr>
          </a:p>
        </p:txBody>
      </p:sp>
      <p:pic>
        <p:nvPicPr>
          <p:cNvPr id="239632" name="Picture 16" descr="logo dynex no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3136900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3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9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9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9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9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9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9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8" grpId="0" autoUpdateAnimBg="0"/>
      <p:bldP spid="239619" grpId="0" autoUpdateAnimBg="0"/>
      <p:bldP spid="239620" grpId="0" autoUpdateAnimBg="0"/>
      <p:bldP spid="239621" grpId="0" autoUpdateAnimBg="0"/>
      <p:bldP spid="239622" grpId="0" autoUpdateAnimBg="0"/>
      <p:bldP spid="239623" grpId="0" autoUpdateAnimBg="0"/>
      <p:bldP spid="239624" grpId="0" autoUpdateAnimBg="0"/>
      <p:bldP spid="239625" grpId="0" animBg="1"/>
      <p:bldP spid="239626" grpId="0" animBg="1"/>
      <p:bldP spid="239627" grpId="0" animBg="1"/>
      <p:bldP spid="239628" grpId="0" animBg="1"/>
      <p:bldP spid="239629" grpId="0" animBg="1"/>
      <p:bldP spid="239630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EDB88-6446-4B8A-A01D-FBBCEFAD8422}" type="slidenum">
              <a:rPr lang="en-CA" altLang="en-US"/>
              <a:pPr/>
              <a:t>235</a:t>
            </a:fld>
            <a:endParaRPr lang="en-CA" altLang="en-US"/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84213" y="620713"/>
            <a:ext cx="79200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4000" b="1" i="1"/>
              <a:t>    Typ:   H</a:t>
            </a:r>
            <a:r>
              <a:rPr lang="cs-CZ" altLang="en-US" sz="3600" b="1" i="1"/>
              <a:t>omogenní</a:t>
            </a:r>
            <a:endParaRPr lang="cs-CZ" altLang="en-US" sz="3600" b="1"/>
          </a:p>
          <a:p>
            <a:endParaRPr lang="cs-CZ" altLang="en-US"/>
          </a:p>
          <a:p>
            <a:r>
              <a:rPr lang="cs-CZ" altLang="en-US" sz="3200" b="1"/>
              <a:t>     antigen : </a:t>
            </a:r>
          </a:p>
          <a:p>
            <a:r>
              <a:rPr lang="cs-CZ" altLang="en-US"/>
              <a:t> </a:t>
            </a:r>
          </a:p>
          <a:p>
            <a:pPr>
              <a:buFont typeface="Wingdings" pitchFamily="2" charset="2"/>
              <a:buNone/>
            </a:pPr>
            <a:r>
              <a:rPr lang="cs-CZ" altLang="en-US"/>
              <a:t>           </a:t>
            </a:r>
            <a:r>
              <a:rPr lang="cs-CZ" altLang="en-US" sz="2800"/>
              <a:t>histony -  bazické proteiny asociované s DNA </a:t>
            </a:r>
          </a:p>
          <a:p>
            <a:r>
              <a:rPr lang="cs-CZ" altLang="en-US" sz="2800"/>
              <a:t>         polynukleotidy  -  dsDNA, ssDNA</a:t>
            </a:r>
          </a:p>
          <a:p>
            <a:r>
              <a:rPr lang="cs-CZ" altLang="en-US" sz="2800"/>
              <a:t>         Ku -  DNA vazebný protein</a:t>
            </a:r>
            <a:r>
              <a:rPr lang="cs-CZ" altLang="en-US"/>
              <a:t> </a:t>
            </a:r>
          </a:p>
          <a:p>
            <a:endParaRPr lang="cs-CZ" altLang="en-US" sz="2800"/>
          </a:p>
          <a:p>
            <a:r>
              <a:rPr lang="cs-CZ" altLang="en-US" sz="2800"/>
              <a:t>       </a:t>
            </a:r>
            <a:r>
              <a:rPr lang="cs-CZ" altLang="en-US" sz="3200" b="1"/>
              <a:t>klinické asociace :</a:t>
            </a:r>
          </a:p>
          <a:p>
            <a:r>
              <a:rPr lang="cs-CZ" altLang="en-US" sz="3200" b="1"/>
              <a:t>        </a:t>
            </a:r>
            <a:r>
              <a:rPr lang="cs-CZ" altLang="en-US" sz="2800"/>
              <a:t>SLE,</a:t>
            </a:r>
            <a:r>
              <a:rPr lang="cs-CZ" altLang="en-US" sz="2800" b="1"/>
              <a:t> </a:t>
            </a:r>
            <a:r>
              <a:rPr lang="cs-CZ" altLang="en-US" sz="2800"/>
              <a:t>léky indukovaný lupus, RA</a:t>
            </a:r>
          </a:p>
          <a:p>
            <a:endParaRPr lang="cs-CZ" altLang="en-US" sz="2800"/>
          </a:p>
        </p:txBody>
      </p:sp>
    </p:spTree>
    <p:extLst>
      <p:ext uri="{BB962C8B-B14F-4D97-AF65-F5344CB8AC3E}">
        <p14:creationId xmlns:p14="http://schemas.microsoft.com/office/powerpoint/2010/main" val="7251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8EC6-EB42-4C45-9C5D-E1CAF6BE4AA8}" type="slidenum">
              <a:rPr lang="en-CA" altLang="en-US"/>
              <a:pPr/>
              <a:t>236</a:t>
            </a:fld>
            <a:endParaRPr lang="en-CA" altLang="en-US"/>
          </a:p>
        </p:txBody>
      </p:sp>
      <p:pic>
        <p:nvPicPr>
          <p:cNvPr id="122883" name="Picture 3" descr="IMG_0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89038"/>
            <a:ext cx="6121400" cy="533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950913" y="5683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2268538" y="4048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</p:txBody>
      </p:sp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900113" y="469900"/>
            <a:ext cx="2968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3200"/>
              <a:t>negativní obraz</a:t>
            </a:r>
          </a:p>
        </p:txBody>
      </p:sp>
    </p:spTree>
    <p:extLst>
      <p:ext uri="{BB962C8B-B14F-4D97-AF65-F5344CB8AC3E}">
        <p14:creationId xmlns:p14="http://schemas.microsoft.com/office/powerpoint/2010/main" val="86394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E041F-1186-4986-98EB-05F389C70E5E}" type="slidenum">
              <a:rPr lang="en-CA" altLang="en-US"/>
              <a:pPr/>
              <a:t>237</a:t>
            </a:fld>
            <a:endParaRPr lang="en-CA" altLang="en-US"/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371600" y="17526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b="1">
                <a:latin typeface="Arial" charset="0"/>
              </a:rPr>
              <a:t>HOMOGENNÍ</a:t>
            </a:r>
            <a:endParaRPr lang="cs-CZ" altLang="en-US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810000" y="1752600"/>
            <a:ext cx="388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Polynukleotity -  dsDNA, ssDNA</a:t>
            </a:r>
            <a:endParaRPr lang="cs-CZ" altLang="en-US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810000" y="2025650"/>
            <a:ext cx="472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Histony - H1,H2A,H2B, H3,H2A-H2B komplex</a:t>
            </a:r>
            <a:endParaRPr lang="cs-CZ" altLang="en-US"/>
          </a:p>
        </p:txBody>
      </p:sp>
      <p:pic>
        <p:nvPicPr>
          <p:cNvPr id="37893" name="Picture 5" descr="ANAHO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14600"/>
            <a:ext cx="6019800" cy="401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685800" y="228600"/>
            <a:ext cx="3582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600">
                <a:latin typeface="Arial" charset="0"/>
              </a:rPr>
              <a:t>Laboratorní diagnostika autoprotilátek</a:t>
            </a:r>
            <a:endParaRPr lang="cs-CZ" altLang="en-US">
              <a:latin typeface="Arial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2286000" y="1143000"/>
            <a:ext cx="525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800" b="1">
                <a:latin typeface="Arial" charset="0"/>
              </a:rPr>
              <a:t>Fluorescenční obraz na Hep-2</a:t>
            </a:r>
            <a:endParaRPr lang="cs-CZ" altLang="en-US"/>
          </a:p>
        </p:txBody>
      </p:sp>
      <p:pic>
        <p:nvPicPr>
          <p:cNvPr id="37896" name="Picture 8" descr="logo dynex n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3136900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59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  <p:bldP spid="37891" grpId="0" autoUpdateAnimBg="0"/>
      <p:bldP spid="37892" grpId="0" autoUpdateAnimBg="0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821C-00A0-4EB1-A91A-A7C39E90709D}" type="slidenum">
              <a:rPr lang="en-CA" altLang="en-US"/>
              <a:pPr/>
              <a:t>238</a:t>
            </a:fld>
            <a:endParaRPr lang="en-CA" altLang="en-US"/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260350"/>
            <a:ext cx="7524750" cy="523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dirty="0"/>
              <a:t> </a:t>
            </a:r>
          </a:p>
          <a:p>
            <a:endParaRPr lang="cs-CZ" altLang="en-US" dirty="0"/>
          </a:p>
          <a:p>
            <a:r>
              <a:rPr lang="cs-CZ" altLang="en-US" sz="3200" b="1" i="1" dirty="0"/>
              <a:t>      </a:t>
            </a:r>
            <a:r>
              <a:rPr lang="cs-CZ" altLang="en-US" sz="4000" b="1" i="1" dirty="0"/>
              <a:t>   Typ:   </a:t>
            </a:r>
            <a:r>
              <a:rPr lang="cs-CZ" altLang="en-US" sz="3600" b="1" i="1" dirty="0"/>
              <a:t>Nukleární membrána</a:t>
            </a:r>
            <a:endParaRPr lang="cs-CZ" altLang="en-US" sz="3600" b="1" dirty="0"/>
          </a:p>
          <a:p>
            <a:r>
              <a:rPr lang="cs-CZ" altLang="en-US" dirty="0"/>
              <a:t>        </a:t>
            </a:r>
          </a:p>
          <a:p>
            <a:endParaRPr lang="cs-CZ" altLang="en-US" dirty="0"/>
          </a:p>
          <a:p>
            <a:r>
              <a:rPr lang="cs-CZ" altLang="en-US" sz="3200" b="1" dirty="0"/>
              <a:t>              antigen : </a:t>
            </a:r>
            <a:endParaRPr lang="cs-CZ" altLang="en-US" sz="3200" dirty="0"/>
          </a:p>
          <a:p>
            <a:endParaRPr lang="cs-CZ" altLang="en-US" dirty="0"/>
          </a:p>
          <a:p>
            <a:r>
              <a:rPr lang="cs-CZ" altLang="en-US" dirty="0"/>
              <a:t>                         </a:t>
            </a:r>
            <a:r>
              <a:rPr lang="cs-CZ" altLang="en-US" sz="2800" dirty="0"/>
              <a:t>lamina A, B, C</a:t>
            </a:r>
          </a:p>
          <a:p>
            <a:endParaRPr lang="cs-CZ" altLang="en-US" sz="2800" dirty="0"/>
          </a:p>
          <a:p>
            <a:r>
              <a:rPr lang="cs-CZ" altLang="en-US" sz="2800" dirty="0"/>
              <a:t>                 </a:t>
            </a:r>
            <a:r>
              <a:rPr lang="cs-CZ" altLang="en-US" sz="3200" b="1" dirty="0"/>
              <a:t>klinické asociace :</a:t>
            </a:r>
          </a:p>
          <a:p>
            <a:r>
              <a:rPr lang="cs-CZ" altLang="en-US" sz="2800" dirty="0"/>
              <a:t>                     </a:t>
            </a:r>
          </a:p>
          <a:p>
            <a:r>
              <a:rPr lang="cs-CZ" altLang="en-US" sz="2800" dirty="0"/>
              <a:t>                   </a:t>
            </a:r>
            <a:r>
              <a:rPr lang="cs-CZ" altLang="en-US" sz="2800" dirty="0" smtClean="0"/>
              <a:t>chronická autoimunitní hepatitida (CAH)  </a:t>
            </a:r>
            <a:r>
              <a:rPr lang="cs-CZ" altLang="en-US" sz="2800" dirty="0" err="1" smtClean="0"/>
              <a:t>sclerodermie</a:t>
            </a:r>
            <a:r>
              <a:rPr lang="cs-CZ" altLang="en-US" sz="2800" dirty="0" smtClean="0"/>
              <a:t>, </a:t>
            </a:r>
            <a:r>
              <a:rPr lang="cs-CZ" altLang="en-US" sz="2800" dirty="0"/>
              <a:t>SLE, </a:t>
            </a:r>
            <a:r>
              <a:rPr lang="cs-CZ" altLang="en-US" sz="2800" dirty="0" smtClean="0"/>
              <a:t>Primární biliární cirhóza</a:t>
            </a:r>
            <a:endParaRPr lang="cs-CZ" altLang="en-US" sz="2800" dirty="0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898525" y="2632075"/>
            <a:ext cx="2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/>
              <a:t> 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974725" y="44608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7571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45F-88DB-4C45-BAC3-BF8D5B8B9CCD}" type="slidenum">
              <a:rPr lang="en-CA" altLang="en-US"/>
              <a:pPr/>
              <a:t>239</a:t>
            </a:fld>
            <a:endParaRPr lang="en-CA" altLang="en-US"/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200400" y="16764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b="1">
                <a:latin typeface="Arial" charset="0"/>
              </a:rPr>
              <a:t>Jaderná membrána</a:t>
            </a:r>
            <a:endParaRPr lang="cs-CZ" altLang="en-US"/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590800" y="1752600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en-US"/>
          </a:p>
        </p:txBody>
      </p:sp>
      <p:pic>
        <p:nvPicPr>
          <p:cNvPr id="40964" name="Picture 4" descr="KERNME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09800"/>
            <a:ext cx="6172200" cy="411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685800" y="228600"/>
            <a:ext cx="3582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600">
                <a:latin typeface="Arial" charset="0"/>
              </a:rPr>
              <a:t>Laboratorní diagnostika autoprotilátek</a:t>
            </a:r>
            <a:endParaRPr lang="cs-CZ" altLang="en-US">
              <a:latin typeface="Arial" charset="0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2286000" y="1143000"/>
            <a:ext cx="525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800" b="1">
                <a:latin typeface="Arial" charset="0"/>
              </a:rPr>
              <a:t>Fluorescenční obraz na Hep-2</a:t>
            </a:r>
            <a:endParaRPr lang="cs-CZ" altLang="en-US"/>
          </a:p>
        </p:txBody>
      </p:sp>
      <p:pic>
        <p:nvPicPr>
          <p:cNvPr id="40967" name="Picture 7" descr="logo dynex n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3136900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92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autoUpdateAnimBg="0"/>
      <p:bldP spid="4096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lergie-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91440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032000" y="787400"/>
            <a:ext cx="4718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en-US" sz="3600" b="1">
                <a:latin typeface="Times New Roman" pitchFamily="18" charset="0"/>
              </a:rPr>
              <a:t>Type-I hypersensitivity</a:t>
            </a:r>
            <a:endParaRPr lang="en-GB" altLang="en-US" sz="2400" b="1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6489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5842-C1D6-40EA-B85D-7E8AD558FF3B}" type="slidenum">
              <a:rPr lang="en-CA" altLang="en-US"/>
              <a:pPr/>
              <a:t>240</a:t>
            </a:fld>
            <a:endParaRPr lang="en-CA" altLang="en-US"/>
          </a:p>
        </p:txBody>
      </p:sp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468313" y="476250"/>
            <a:ext cx="7632700" cy="566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en-US" dirty="0"/>
          </a:p>
          <a:p>
            <a:r>
              <a:rPr lang="cs-CZ" altLang="en-US" sz="4000" b="1" i="1" dirty="0"/>
              <a:t>    </a:t>
            </a:r>
            <a:r>
              <a:rPr lang="cs-CZ" altLang="en-US" sz="3600" b="1" i="1" dirty="0"/>
              <a:t>Typ:  Granulární - zrnitý</a:t>
            </a:r>
            <a:endParaRPr lang="cs-CZ" altLang="en-US" sz="3600" b="1" dirty="0"/>
          </a:p>
          <a:p>
            <a:r>
              <a:rPr lang="cs-CZ" altLang="en-US" dirty="0"/>
              <a:t>        </a:t>
            </a:r>
          </a:p>
          <a:p>
            <a:endParaRPr lang="cs-CZ" altLang="en-US" dirty="0"/>
          </a:p>
          <a:p>
            <a:r>
              <a:rPr lang="cs-CZ" altLang="en-US" sz="3200" b="1" dirty="0"/>
              <a:t>           antigen : </a:t>
            </a:r>
            <a:endParaRPr lang="cs-CZ" altLang="en-US" sz="3200" dirty="0"/>
          </a:p>
          <a:p>
            <a:endParaRPr lang="cs-CZ" altLang="en-US" dirty="0"/>
          </a:p>
          <a:p>
            <a:r>
              <a:rPr lang="cs-CZ" altLang="en-US" dirty="0"/>
              <a:t>                        </a:t>
            </a:r>
            <a:r>
              <a:rPr lang="cs-CZ" altLang="en-US" sz="2800" dirty="0" err="1"/>
              <a:t>ribonukleoproteiny</a:t>
            </a:r>
            <a:endParaRPr lang="cs-CZ" altLang="en-US" sz="2800" dirty="0"/>
          </a:p>
          <a:p>
            <a:endParaRPr lang="cs-CZ" altLang="en-US" sz="2800" dirty="0"/>
          </a:p>
          <a:p>
            <a:r>
              <a:rPr lang="cs-CZ" altLang="en-US" sz="2800" dirty="0"/>
              <a:t>              </a:t>
            </a:r>
            <a:r>
              <a:rPr lang="cs-CZ" altLang="en-US" sz="3200" b="1" dirty="0"/>
              <a:t>klinické asociace:</a:t>
            </a:r>
          </a:p>
          <a:p>
            <a:endParaRPr lang="cs-CZ" altLang="en-US" sz="2800" dirty="0"/>
          </a:p>
          <a:p>
            <a:r>
              <a:rPr lang="cs-CZ" altLang="en-US" sz="2800" dirty="0"/>
              <a:t>                     MCTD</a:t>
            </a:r>
            <a:r>
              <a:rPr lang="cs-CZ" altLang="en-US" sz="2800" dirty="0" smtClean="0"/>
              <a:t>,</a:t>
            </a:r>
            <a:r>
              <a:rPr lang="en-GB" sz="2800" dirty="0"/>
              <a:t> </a:t>
            </a:r>
            <a:r>
              <a:rPr lang="en-GB" sz="2800" dirty="0" err="1"/>
              <a:t>Smíšené</a:t>
            </a:r>
            <a:r>
              <a:rPr lang="en-GB" sz="2800" dirty="0"/>
              <a:t> </a:t>
            </a:r>
            <a:r>
              <a:rPr lang="en-GB" sz="2800" dirty="0" err="1"/>
              <a:t>onemocnění</a:t>
            </a:r>
            <a:r>
              <a:rPr lang="en-GB" sz="2800" dirty="0"/>
              <a:t> </a:t>
            </a:r>
            <a:r>
              <a:rPr lang="en-GB" sz="2800" dirty="0" err="1"/>
              <a:t>pojivové</a:t>
            </a:r>
            <a:r>
              <a:rPr lang="en-GB" sz="2800" dirty="0"/>
              <a:t> </a:t>
            </a:r>
            <a:r>
              <a:rPr lang="en-GB" sz="2800" dirty="0" err="1"/>
              <a:t>tkáně</a:t>
            </a:r>
            <a:r>
              <a:rPr lang="en-GB" sz="2800" dirty="0"/>
              <a:t> </a:t>
            </a:r>
            <a:r>
              <a:rPr lang="en-GB" sz="2800" dirty="0" smtClean="0"/>
              <a:t>(Mixed </a:t>
            </a:r>
            <a:r>
              <a:rPr lang="en-GB" sz="2800" dirty="0"/>
              <a:t>Connective Tissue Disease</a:t>
            </a:r>
            <a:r>
              <a:rPr lang="en-GB" sz="2800" dirty="0" smtClean="0"/>
              <a:t>)</a:t>
            </a:r>
            <a:r>
              <a:rPr lang="cs-CZ" sz="2800" dirty="0" smtClean="0"/>
              <a:t>, </a:t>
            </a:r>
            <a:r>
              <a:rPr lang="cs-CZ" altLang="en-US" sz="2800" dirty="0" err="1" smtClean="0"/>
              <a:t>Sjögren</a:t>
            </a:r>
            <a:r>
              <a:rPr lang="cs-CZ" altLang="en-US" sz="2800" dirty="0" smtClean="0"/>
              <a:t> </a:t>
            </a:r>
            <a:r>
              <a:rPr lang="cs-CZ" altLang="en-US" sz="2800" dirty="0" err="1"/>
              <a:t>sy</a:t>
            </a:r>
            <a:r>
              <a:rPr lang="cs-CZ" altLang="en-US" sz="2800" dirty="0"/>
              <a:t>, SLE </a:t>
            </a:r>
          </a:p>
          <a:p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46388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629B-4511-4BCD-BA8E-F70FBABE5DE0}" type="slidenum">
              <a:rPr lang="en-CA" altLang="en-US"/>
              <a:pPr/>
              <a:t>241</a:t>
            </a:fld>
            <a:endParaRPr lang="en-CA" altLang="en-US"/>
          </a:p>
        </p:txBody>
      </p:sp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914400" y="17526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b="1">
                <a:latin typeface="Arial" charset="0"/>
              </a:rPr>
              <a:t>ZRNITÁ</a:t>
            </a:r>
            <a:endParaRPr lang="cs-CZ" altLang="en-US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124200" y="1752600"/>
            <a:ext cx="5181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Ribonukleoproteiny nukleoplazmy (ENA)</a:t>
            </a:r>
          </a:p>
          <a:p>
            <a:r>
              <a:rPr lang="cs-CZ" altLang="en-US" sz="1600" b="1">
                <a:latin typeface="Arial" charset="0"/>
              </a:rPr>
              <a:t>U1-nRNP, Sm, SS-A, SS-B, </a:t>
            </a:r>
            <a:endParaRPr lang="cs-CZ" altLang="en-US"/>
          </a:p>
        </p:txBody>
      </p:sp>
      <p:pic>
        <p:nvPicPr>
          <p:cNvPr id="49156" name="Picture 4" descr="RNP_S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14600"/>
            <a:ext cx="5943600" cy="39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SS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14600"/>
            <a:ext cx="5943600" cy="39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685800" y="228600"/>
            <a:ext cx="3582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600">
                <a:latin typeface="Arial" charset="0"/>
              </a:rPr>
              <a:t>Laboratorní diagnostika autoprotilátek</a:t>
            </a:r>
            <a:endParaRPr lang="cs-CZ" altLang="en-US">
              <a:latin typeface="Arial" charset="0"/>
            </a:endParaRP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2286000" y="1143000"/>
            <a:ext cx="525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800" b="1">
                <a:latin typeface="Arial" charset="0"/>
              </a:rPr>
              <a:t>Fluorescenční obraz na Hep-2</a:t>
            </a:r>
            <a:endParaRPr lang="cs-CZ" altLang="en-US"/>
          </a:p>
        </p:txBody>
      </p:sp>
      <p:pic>
        <p:nvPicPr>
          <p:cNvPr id="49160" name="Picture 8" descr="logo dynex no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3136900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62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  <p:bldP spid="49155" grpId="0" autoUpdateAnimBg="0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5EE6-47DA-406F-9839-9A280C39FE58}" type="slidenum">
              <a:rPr lang="en-CA" altLang="en-US"/>
              <a:pPr/>
              <a:t>242</a:t>
            </a:fld>
            <a:endParaRPr lang="en-CA" altLang="en-US"/>
          </a:p>
        </p:txBody>
      </p:sp>
      <p:pic>
        <p:nvPicPr>
          <p:cNvPr id="165892" name="Picture 4" descr="Fig 26 nuclear matrix 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412875"/>
            <a:ext cx="5472112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950913" y="398463"/>
            <a:ext cx="1854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/>
              <a:t>granulární</a:t>
            </a:r>
          </a:p>
        </p:txBody>
      </p:sp>
    </p:spTree>
    <p:extLst>
      <p:ext uri="{BB962C8B-B14F-4D97-AF65-F5344CB8AC3E}">
        <p14:creationId xmlns:p14="http://schemas.microsoft.com/office/powerpoint/2010/main" val="62656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78FB-D67B-44B0-998D-22129FEF0C50}" type="slidenum">
              <a:rPr lang="en-CA" altLang="en-US"/>
              <a:pPr/>
              <a:t>243</a:t>
            </a:fld>
            <a:endParaRPr lang="en-CA" altLang="en-US"/>
          </a:p>
        </p:txBody>
      </p:sp>
      <p:pic>
        <p:nvPicPr>
          <p:cNvPr id="163844" name="Picture 4" descr="Fig 27 CSP RGB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341438"/>
            <a:ext cx="6156325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900113" y="469900"/>
            <a:ext cx="21939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3200"/>
              <a:t>granulární</a:t>
            </a:r>
          </a:p>
        </p:txBody>
      </p:sp>
    </p:spTree>
    <p:extLst>
      <p:ext uri="{BB962C8B-B14F-4D97-AF65-F5344CB8AC3E}">
        <p14:creationId xmlns:p14="http://schemas.microsoft.com/office/powerpoint/2010/main" val="323052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AE90-8A6E-4C5B-B60F-020C3DEE402C}" type="slidenum">
              <a:rPr lang="en-CA" altLang="en-US"/>
              <a:pPr/>
              <a:t>244</a:t>
            </a:fld>
            <a:endParaRPr lang="en-CA" altLang="en-US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76275"/>
          </a:xfrm>
        </p:spPr>
        <p:txBody>
          <a:bodyPr/>
          <a:lstStyle/>
          <a:p>
            <a:r>
              <a:rPr lang="cs-CZ" altLang="en-US" sz="3200">
                <a:solidFill>
                  <a:schemeClr val="tx1"/>
                </a:solidFill>
              </a:rPr>
              <a:t>granulární</a:t>
            </a:r>
          </a:p>
        </p:txBody>
      </p:sp>
      <p:pic>
        <p:nvPicPr>
          <p:cNvPr id="118787" name="Picture 3" descr="img000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412875"/>
            <a:ext cx="6840537" cy="4683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1455738" y="61849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cs-CZ" alt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67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8FBFE-BC0B-4784-837E-45F3E7E4F9AF}" type="slidenum">
              <a:rPr lang="en-CA" altLang="en-US"/>
              <a:pPr/>
              <a:t>245</a:t>
            </a:fld>
            <a:endParaRPr lang="en-CA" altLang="en-US"/>
          </a:p>
        </p:txBody>
      </p:sp>
      <p:pic>
        <p:nvPicPr>
          <p:cNvPr id="86019" name="Picture 3" descr="granularni_0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96975"/>
            <a:ext cx="5616575" cy="54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1239838" y="7127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1527175" y="542925"/>
            <a:ext cx="1854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/>
              <a:t>granulární</a:t>
            </a:r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6443663" y="6453188"/>
            <a:ext cx="11366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8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64727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4E45-4020-40CB-BC94-1B667B5EE82E}" type="slidenum">
              <a:rPr lang="en-CA" altLang="en-US"/>
              <a:pPr/>
              <a:t>246</a:t>
            </a:fld>
            <a:endParaRPr lang="en-CA" altLang="en-US"/>
          </a:p>
        </p:txBody>
      </p:sp>
      <p:pic>
        <p:nvPicPr>
          <p:cNvPr id="87043" name="Picture 3" descr="vysec_posit_granularni_IMG_02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908050"/>
            <a:ext cx="5832475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1239838" y="327025"/>
            <a:ext cx="195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/>
              <a:t>granulární </a:t>
            </a: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6372225" y="6381750"/>
            <a:ext cx="11366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8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29296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554E-1B2D-46AC-A9D2-8F019BCCE794}" type="slidenum">
              <a:rPr lang="en-CA" altLang="en-US"/>
              <a:pPr/>
              <a:t>247</a:t>
            </a:fld>
            <a:endParaRPr lang="en-CA" altLang="en-US"/>
          </a:p>
        </p:txBody>
      </p:sp>
      <p:pic>
        <p:nvPicPr>
          <p:cNvPr id="89091" name="Picture 3" descr="IMG_00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052513"/>
            <a:ext cx="5761037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1095375" y="469900"/>
            <a:ext cx="2159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/>
              <a:t>granulární   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6372225" y="6381750"/>
            <a:ext cx="11366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8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72705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49547-FCEC-4B24-AB2B-D42C88795C0F}" type="slidenum">
              <a:rPr lang="en-CA" altLang="en-US"/>
              <a:pPr/>
              <a:t>248</a:t>
            </a:fld>
            <a:endParaRPr lang="en-CA" altLang="en-US"/>
          </a:p>
        </p:txBody>
      </p:sp>
      <p:pic>
        <p:nvPicPr>
          <p:cNvPr id="90115" name="Picture 3" descr="IMG_02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25538"/>
            <a:ext cx="5689600" cy="547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384300" y="469900"/>
            <a:ext cx="1854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/>
              <a:t>granulární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6443663" y="6381750"/>
            <a:ext cx="11366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8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344931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3B6EB-6C08-4105-8BF8-CE0D6A8528F1}" type="slidenum">
              <a:rPr lang="en-CA" altLang="en-US"/>
              <a:pPr/>
              <a:t>249</a:t>
            </a:fld>
            <a:endParaRPr lang="en-CA" altLang="en-US"/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898525" y="781050"/>
            <a:ext cx="28575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 b="1" i="1"/>
              <a:t> </a:t>
            </a:r>
            <a:endParaRPr lang="cs-CZ" altLang="en-US"/>
          </a:p>
          <a:p>
            <a:endParaRPr lang="cs-CZ" altLang="en-US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79388" y="549275"/>
            <a:ext cx="8016875" cy="539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3200" b="1" i="1"/>
              <a:t>  </a:t>
            </a:r>
            <a:r>
              <a:rPr lang="cs-CZ" altLang="en-US" sz="4000" b="1" i="1"/>
              <a:t>  </a:t>
            </a:r>
            <a:r>
              <a:rPr lang="cs-CZ" altLang="en-US" sz="3600" b="1" i="1"/>
              <a:t>Typ:   PCNA</a:t>
            </a:r>
          </a:p>
          <a:p>
            <a:r>
              <a:rPr lang="cs-CZ" altLang="en-US" b="1"/>
              <a:t>       / různorodá zrnitá fluorescence  /</a:t>
            </a:r>
          </a:p>
          <a:p>
            <a:r>
              <a:rPr lang="cs-CZ" altLang="en-US"/>
              <a:t>        </a:t>
            </a:r>
          </a:p>
          <a:p>
            <a:r>
              <a:rPr lang="cs-CZ" altLang="en-US"/>
              <a:t>           </a:t>
            </a:r>
            <a:r>
              <a:rPr lang="cs-CZ" altLang="en-US" sz="2800" b="1"/>
              <a:t> antigen :</a:t>
            </a:r>
            <a:r>
              <a:rPr lang="cs-CZ" altLang="en-US"/>
              <a:t>  </a:t>
            </a:r>
          </a:p>
          <a:p>
            <a:r>
              <a:rPr lang="cs-CZ" altLang="en-US"/>
              <a:t>   </a:t>
            </a:r>
          </a:p>
          <a:p>
            <a:r>
              <a:rPr lang="cs-CZ" altLang="en-US"/>
              <a:t>                 </a:t>
            </a:r>
            <a:r>
              <a:rPr lang="cs-CZ" altLang="en-US" sz="2800"/>
              <a:t>cyclin I  (</a:t>
            </a:r>
            <a:r>
              <a:rPr lang="cs-CZ" altLang="en-US" b="1"/>
              <a:t>P</a:t>
            </a:r>
            <a:r>
              <a:rPr lang="cs-CZ" altLang="en-US"/>
              <a:t>roliferating </a:t>
            </a:r>
            <a:r>
              <a:rPr lang="cs-CZ" altLang="en-US" b="1"/>
              <a:t>C</a:t>
            </a:r>
            <a:r>
              <a:rPr lang="cs-CZ" altLang="en-US"/>
              <a:t>ell  </a:t>
            </a:r>
            <a:r>
              <a:rPr lang="cs-CZ" altLang="en-US" b="1"/>
              <a:t>N</a:t>
            </a:r>
            <a:r>
              <a:rPr lang="cs-CZ" altLang="en-US"/>
              <a:t>uclear  </a:t>
            </a:r>
            <a:r>
              <a:rPr lang="cs-CZ" altLang="en-US" b="1"/>
              <a:t>A</a:t>
            </a:r>
            <a:r>
              <a:rPr lang="cs-CZ" altLang="en-US"/>
              <a:t>g )</a:t>
            </a:r>
          </a:p>
          <a:p>
            <a:endParaRPr lang="cs-CZ" altLang="en-US" sz="2800"/>
          </a:p>
          <a:p>
            <a:r>
              <a:rPr lang="cs-CZ" altLang="en-US" sz="2800"/>
              <a:t>          </a:t>
            </a:r>
            <a:r>
              <a:rPr lang="cs-CZ" altLang="en-US" sz="2800" b="1"/>
              <a:t>klinická asociace :</a:t>
            </a:r>
          </a:p>
          <a:p>
            <a:r>
              <a:rPr lang="cs-CZ" altLang="en-US" sz="2800"/>
              <a:t>               SLE – 3%</a:t>
            </a:r>
          </a:p>
          <a:p>
            <a:r>
              <a:rPr lang="cs-CZ" altLang="en-US"/>
              <a:t>     </a:t>
            </a:r>
            <a:r>
              <a:rPr lang="cs-CZ" altLang="en-US" b="1"/>
              <a:t> </a:t>
            </a:r>
            <a:endParaRPr lang="cs-CZ" altLang="en-US"/>
          </a:p>
          <a:p>
            <a:r>
              <a:rPr lang="cs-CZ" altLang="en-US"/>
              <a:t>    </a:t>
            </a:r>
          </a:p>
          <a:p>
            <a:endParaRPr lang="cs-CZ" altLang="en-US" b="1"/>
          </a:p>
          <a:p>
            <a:r>
              <a:rPr lang="cs-CZ" altLang="en-US"/>
              <a:t>          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611188" y="4724400"/>
            <a:ext cx="81629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b="1"/>
              <a:t>    fluorescenční obraz</a:t>
            </a:r>
            <a:r>
              <a:rPr lang="cs-CZ" altLang="en-US"/>
              <a:t> -  </a:t>
            </a:r>
          </a:p>
          <a:p>
            <a:r>
              <a:rPr lang="cs-CZ" altLang="en-US"/>
              <a:t>    zrnitá fluorescence jader dělících se bb. v S fázi / 10-50% bb./,</a:t>
            </a:r>
          </a:p>
          <a:p>
            <a:r>
              <a:rPr lang="cs-CZ" altLang="en-US"/>
              <a:t>    bb. v klidové fázi a metafázi / G fáze / jsou negativní</a:t>
            </a:r>
          </a:p>
          <a:p>
            <a:r>
              <a:rPr lang="cs-CZ" altLang="en-US"/>
              <a:t>    </a:t>
            </a:r>
          </a:p>
          <a:p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8201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981075"/>
            <a:ext cx="80200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Přímá spojovací šipka 20"/>
          <p:cNvCxnSpPr>
            <a:stCxn id="19" idx="3"/>
          </p:cNvCxnSpPr>
          <p:nvPr/>
        </p:nvCxnSpPr>
        <p:spPr>
          <a:xfrm flipV="1">
            <a:off x="1908175" y="5229225"/>
            <a:ext cx="328613" cy="3016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20"/>
          <p:cNvCxnSpPr/>
          <p:nvPr/>
        </p:nvCxnSpPr>
        <p:spPr>
          <a:xfrm>
            <a:off x="1196975" y="2936875"/>
            <a:ext cx="530225" cy="2047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20"/>
          <p:cNvCxnSpPr>
            <a:stCxn id="39" idx="2"/>
          </p:cNvCxnSpPr>
          <p:nvPr/>
        </p:nvCxnSpPr>
        <p:spPr>
          <a:xfrm flipH="1">
            <a:off x="3081338" y="1868488"/>
            <a:ext cx="473075" cy="5826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8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8987"/>
          </a:xfrm>
        </p:spPr>
        <p:txBody>
          <a:bodyPr/>
          <a:lstStyle/>
          <a:p>
            <a:r>
              <a:rPr lang="cs-CZ" altLang="en-US" sz="3200" smtClean="0"/>
              <a:t>Ways of Activation of Mast Cells</a:t>
            </a:r>
            <a:endParaRPr lang="en-GB" altLang="en-US" sz="3200" smtClean="0"/>
          </a:p>
        </p:txBody>
      </p:sp>
      <p:sp>
        <p:nvSpPr>
          <p:cNvPr id="39" name="TextovéPole 11"/>
          <p:cNvSpPr txBox="1"/>
          <p:nvPr/>
        </p:nvSpPr>
        <p:spPr>
          <a:xfrm>
            <a:off x="2851150" y="1423988"/>
            <a:ext cx="1406525" cy="444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cs-CZ" sz="1400" dirty="0"/>
              <a:t>Antigen (alergen</a:t>
            </a:r>
            <a:r>
              <a:rPr lang="cs-CZ" sz="1400" dirty="0" smtClean="0"/>
              <a:t>)</a:t>
            </a:r>
            <a:endParaRPr lang="cs-CZ" sz="1500" dirty="0"/>
          </a:p>
        </p:txBody>
      </p:sp>
      <p:sp>
        <p:nvSpPr>
          <p:cNvPr id="47" name="TextovéPole 36"/>
          <p:cNvSpPr txBox="1"/>
          <p:nvPr/>
        </p:nvSpPr>
        <p:spPr>
          <a:xfrm>
            <a:off x="6084888" y="5681663"/>
            <a:ext cx="1404937" cy="2936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cs-CZ" sz="1400" dirty="0" err="1" smtClean="0"/>
              <a:t>Degranulation</a:t>
            </a:r>
            <a:endParaRPr lang="cs-CZ" sz="1400" dirty="0"/>
          </a:p>
        </p:txBody>
      </p:sp>
      <p:cxnSp>
        <p:nvCxnSpPr>
          <p:cNvPr id="48" name="Přímá spojovací šipka 20"/>
          <p:cNvCxnSpPr>
            <a:stCxn id="47" idx="0"/>
          </p:cNvCxnSpPr>
          <p:nvPr/>
        </p:nvCxnSpPr>
        <p:spPr>
          <a:xfrm flipH="1" flipV="1">
            <a:off x="6473825" y="4973638"/>
            <a:ext cx="312738" cy="708025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0"/>
          <p:cNvCxnSpPr>
            <a:stCxn id="47" idx="0"/>
          </p:cNvCxnSpPr>
          <p:nvPr/>
        </p:nvCxnSpPr>
        <p:spPr>
          <a:xfrm flipV="1">
            <a:off x="6786563" y="4887913"/>
            <a:ext cx="744537" cy="79375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36"/>
          <p:cNvSpPr txBox="1"/>
          <p:nvPr/>
        </p:nvSpPr>
        <p:spPr>
          <a:xfrm>
            <a:off x="538163" y="2492375"/>
            <a:ext cx="1406525" cy="444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cs-CZ" sz="1400" dirty="0" err="1" smtClean="0"/>
              <a:t>Neuropeptides</a:t>
            </a:r>
            <a:endParaRPr lang="cs-CZ" sz="1400" dirty="0" smtClean="0"/>
          </a:p>
          <a:p>
            <a:pPr algn="ctr">
              <a:lnSpc>
                <a:spcPct val="70000"/>
              </a:lnSpc>
              <a:defRPr/>
            </a:pPr>
            <a:r>
              <a:rPr lang="cs-CZ" sz="1400" dirty="0" smtClean="0"/>
              <a:t>(</a:t>
            </a:r>
            <a:r>
              <a:rPr lang="cs-CZ" sz="1400" i="1" dirty="0" err="1" smtClean="0"/>
              <a:t>ie</a:t>
            </a:r>
            <a:r>
              <a:rPr lang="cs-CZ" sz="1400" dirty="0" smtClean="0"/>
              <a:t>, substance P)</a:t>
            </a:r>
            <a:endParaRPr lang="cs-CZ" sz="1400" dirty="0"/>
          </a:p>
        </p:txBody>
      </p:sp>
      <p:cxnSp>
        <p:nvCxnSpPr>
          <p:cNvPr id="14" name="Přímá spojovací šipka 20"/>
          <p:cNvCxnSpPr>
            <a:stCxn id="13" idx="2"/>
          </p:cNvCxnSpPr>
          <p:nvPr/>
        </p:nvCxnSpPr>
        <p:spPr>
          <a:xfrm>
            <a:off x="1122363" y="4143375"/>
            <a:ext cx="511175" cy="158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36"/>
          <p:cNvSpPr txBox="1"/>
          <p:nvPr/>
        </p:nvSpPr>
        <p:spPr>
          <a:xfrm>
            <a:off x="482600" y="5387975"/>
            <a:ext cx="1425575" cy="284163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cs-CZ" sz="1400" dirty="0" smtClean="0"/>
              <a:t>Stem cell faktor</a:t>
            </a:r>
            <a:endParaRPr lang="cs-CZ" sz="1400" dirty="0"/>
          </a:p>
        </p:txBody>
      </p:sp>
      <p:sp>
        <p:nvSpPr>
          <p:cNvPr id="13" name="TextovéPole 36"/>
          <p:cNvSpPr txBox="1"/>
          <p:nvPr/>
        </p:nvSpPr>
        <p:spPr>
          <a:xfrm>
            <a:off x="482600" y="3557588"/>
            <a:ext cx="1281113" cy="5857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cs-CZ" sz="1400" dirty="0" err="1" smtClean="0"/>
              <a:t>Complement</a:t>
            </a:r>
            <a:r>
              <a:rPr lang="cs-CZ" sz="1400" dirty="0" smtClean="0"/>
              <a:t> </a:t>
            </a:r>
            <a:r>
              <a:rPr lang="cs-CZ" sz="1400" dirty="0" err="1" smtClean="0"/>
              <a:t>fragments</a:t>
            </a:r>
            <a:endParaRPr lang="cs-CZ" sz="1400" dirty="0" smtClean="0"/>
          </a:p>
          <a:p>
            <a:pPr algn="ctr">
              <a:lnSpc>
                <a:spcPct val="70000"/>
              </a:lnSpc>
              <a:defRPr/>
            </a:pPr>
            <a:r>
              <a:rPr lang="cs-CZ" sz="1400" dirty="0" smtClean="0"/>
              <a:t>(C3a, C5a)</a:t>
            </a:r>
            <a:endParaRPr lang="cs-CZ" sz="1400" dirty="0"/>
          </a:p>
        </p:txBody>
      </p:sp>
      <p:cxnSp>
        <p:nvCxnSpPr>
          <p:cNvPr id="24" name="Přímá spojovací šipka 20"/>
          <p:cNvCxnSpPr>
            <a:stCxn id="25" idx="0"/>
          </p:cNvCxnSpPr>
          <p:nvPr/>
        </p:nvCxnSpPr>
        <p:spPr>
          <a:xfrm flipV="1">
            <a:off x="3030538" y="5003800"/>
            <a:ext cx="120650" cy="8016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36"/>
          <p:cNvSpPr txBox="1"/>
          <p:nvPr/>
        </p:nvSpPr>
        <p:spPr>
          <a:xfrm>
            <a:off x="1835150" y="5805488"/>
            <a:ext cx="2389188" cy="5857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cs-CZ" sz="1400" dirty="0" err="1" smtClean="0"/>
              <a:t>Cytokines</a:t>
            </a:r>
            <a:r>
              <a:rPr lang="cs-CZ" sz="1400" dirty="0" smtClean="0"/>
              <a:t> (</a:t>
            </a:r>
            <a:r>
              <a:rPr lang="cs-CZ" sz="1400" i="1" dirty="0" smtClean="0"/>
              <a:t>eg</a:t>
            </a:r>
            <a:r>
              <a:rPr lang="cs-CZ" sz="1400" dirty="0" smtClean="0"/>
              <a:t>, IL4, IL6)</a:t>
            </a:r>
          </a:p>
          <a:p>
            <a:pPr algn="ctr">
              <a:lnSpc>
                <a:spcPct val="70000"/>
              </a:lnSpc>
              <a:defRPr/>
            </a:pPr>
            <a:r>
              <a:rPr lang="cs-CZ" sz="1400" dirty="0" err="1" smtClean="0"/>
              <a:t>Chemokines</a:t>
            </a:r>
            <a:r>
              <a:rPr lang="cs-CZ" sz="1400" dirty="0" smtClean="0"/>
              <a:t> (RANTES) MIP 1</a:t>
            </a:r>
            <a:r>
              <a:rPr lang="el-GR" sz="1400" dirty="0"/>
              <a:t>α</a:t>
            </a:r>
            <a:endParaRPr lang="cs-CZ" sz="1400" dirty="0"/>
          </a:p>
        </p:txBody>
      </p:sp>
      <p:cxnSp>
        <p:nvCxnSpPr>
          <p:cNvPr id="32" name="Přímá spojovací šipka 20"/>
          <p:cNvCxnSpPr>
            <a:stCxn id="33" idx="0"/>
          </p:cNvCxnSpPr>
          <p:nvPr/>
        </p:nvCxnSpPr>
        <p:spPr>
          <a:xfrm flipH="1" flipV="1">
            <a:off x="3743325" y="4797425"/>
            <a:ext cx="487363" cy="4746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6"/>
          <p:cNvSpPr txBox="1"/>
          <p:nvPr/>
        </p:nvSpPr>
        <p:spPr>
          <a:xfrm>
            <a:off x="3387725" y="5272088"/>
            <a:ext cx="1685925" cy="284162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cs-CZ" sz="1400" dirty="0" err="1" smtClean="0"/>
              <a:t>Bacterial</a:t>
            </a:r>
            <a:r>
              <a:rPr lang="cs-CZ" sz="1400" dirty="0" smtClean="0"/>
              <a:t> </a:t>
            </a:r>
            <a:r>
              <a:rPr lang="cs-CZ" sz="1400" dirty="0" err="1" smtClean="0"/>
              <a:t>paptides</a:t>
            </a:r>
            <a:endParaRPr lang="cs-CZ" sz="1400" dirty="0"/>
          </a:p>
        </p:txBody>
      </p:sp>
      <p:cxnSp>
        <p:nvCxnSpPr>
          <p:cNvPr id="36" name="Přímá spojovací šipka 20"/>
          <p:cNvCxnSpPr>
            <a:stCxn id="37" idx="1"/>
          </p:cNvCxnSpPr>
          <p:nvPr/>
        </p:nvCxnSpPr>
        <p:spPr>
          <a:xfrm flipH="1" flipV="1">
            <a:off x="4030663" y="4546600"/>
            <a:ext cx="417512" cy="142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4448175" y="4546600"/>
            <a:ext cx="628650" cy="284163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cs-CZ" sz="1400" dirty="0" smtClean="0"/>
              <a:t>MBP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59910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4FFB-798A-4108-A451-55ED8410AD9B}" type="slidenum">
              <a:rPr lang="en-CA" altLang="en-US"/>
              <a:pPr/>
              <a:t>250</a:t>
            </a:fld>
            <a:endParaRPr lang="en-CA" altLang="en-US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631112" cy="1008063"/>
          </a:xfrm>
        </p:spPr>
        <p:txBody>
          <a:bodyPr/>
          <a:lstStyle/>
          <a:p>
            <a:r>
              <a:rPr lang="cs-CZ" altLang="en-US" sz="3200">
                <a:solidFill>
                  <a:schemeClr val="tx1"/>
                </a:solidFill>
              </a:rPr>
              <a:t>PCNA</a:t>
            </a:r>
          </a:p>
        </p:txBody>
      </p:sp>
      <p:pic>
        <p:nvPicPr>
          <p:cNvPr id="92163" name="Picture 3" descr="img000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557338"/>
            <a:ext cx="5697538" cy="4538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1527175" y="61134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cs-CZ" alt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2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9164A-FB11-45F5-8B19-8282F7F35093}" type="slidenum">
              <a:rPr lang="en-CA" altLang="en-US"/>
              <a:pPr/>
              <a:t>251</a:t>
            </a:fld>
            <a:endParaRPr lang="en-CA" altLang="en-US"/>
          </a:p>
        </p:txBody>
      </p:sp>
      <p:pic>
        <p:nvPicPr>
          <p:cNvPr id="164868" name="Picture 4" descr="Fig 29 PCNA RGB"/>
          <p:cNvPicPr>
            <a:picLocks noChangeAspect="1" noChangeArrowheads="1"/>
          </p:cNvPicPr>
          <p:nvPr/>
        </p:nvPicPr>
        <p:blipFill>
          <a:blip r:embed="rId2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341438"/>
            <a:ext cx="59055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1023938" y="542925"/>
            <a:ext cx="12684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/>
              <a:t>PCNA</a:t>
            </a:r>
          </a:p>
        </p:txBody>
      </p:sp>
    </p:spTree>
    <p:extLst>
      <p:ext uri="{BB962C8B-B14F-4D97-AF65-F5344CB8AC3E}">
        <p14:creationId xmlns:p14="http://schemas.microsoft.com/office/powerpoint/2010/main" val="36875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2BD4-4FA7-4AF0-9745-A50C5036300E}" type="slidenum">
              <a:rPr lang="en-CA" altLang="en-US"/>
              <a:pPr/>
              <a:t>252</a:t>
            </a:fld>
            <a:endParaRPr lang="en-CA" altLang="en-US"/>
          </a:p>
        </p:txBody>
      </p:sp>
      <p:pic>
        <p:nvPicPr>
          <p:cNvPr id="123907" name="Picture 3" descr="IMG_02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981075"/>
            <a:ext cx="5832475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1311275" y="254000"/>
            <a:ext cx="12684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/>
              <a:t>PCNA</a:t>
            </a:r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6516688" y="6381750"/>
            <a:ext cx="11366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8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283212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0827-DDF9-4C57-B140-B09EB2BC6CE6}" type="slidenum">
              <a:rPr lang="en-CA" altLang="en-US"/>
              <a:pPr/>
              <a:t>253</a:t>
            </a:fld>
            <a:endParaRPr lang="en-CA" altLang="en-US"/>
          </a:p>
        </p:txBody>
      </p:sp>
      <p:pic>
        <p:nvPicPr>
          <p:cNvPr id="124931" name="Picture 3" descr="IMG_02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058863"/>
            <a:ext cx="5689600" cy="55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1311275" y="327025"/>
            <a:ext cx="12684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/>
              <a:t>PCNA</a:t>
            </a: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6443663" y="6381750"/>
            <a:ext cx="11366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8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345359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D2F5A-706C-43D8-A007-394C2E294FE1}" type="slidenum">
              <a:rPr lang="en-CA" altLang="en-US"/>
              <a:pPr/>
              <a:t>254</a:t>
            </a:fld>
            <a:endParaRPr lang="en-CA" altLang="en-US"/>
          </a:p>
        </p:txBody>
      </p:sp>
      <p:pic>
        <p:nvPicPr>
          <p:cNvPr id="125955" name="Picture 3" descr="IMG_02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25538"/>
            <a:ext cx="5400675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1403350" y="469900"/>
            <a:ext cx="13922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3200"/>
              <a:t>PCNA</a:t>
            </a: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6156325" y="6308725"/>
            <a:ext cx="11366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8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90714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76CEE-0A39-4061-9D15-3025E3FB6232}" type="slidenum">
              <a:rPr lang="en-CA" altLang="en-US"/>
              <a:pPr/>
              <a:t>255</a:t>
            </a:fld>
            <a:endParaRPr lang="en-CA" altLang="en-US"/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898525" y="781050"/>
            <a:ext cx="28575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 b="1" i="1"/>
              <a:t> </a:t>
            </a:r>
            <a:endParaRPr lang="cs-CZ" altLang="en-US"/>
          </a:p>
          <a:p>
            <a:endParaRPr lang="cs-CZ" altLang="en-US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95288" y="981075"/>
            <a:ext cx="8291512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3200" b="1" i="1"/>
              <a:t>  </a:t>
            </a:r>
            <a:r>
              <a:rPr lang="cs-CZ" altLang="en-US" sz="4000" b="1" i="1"/>
              <a:t> </a:t>
            </a:r>
            <a:r>
              <a:rPr lang="cs-CZ" altLang="en-US" sz="3600" b="1" i="1"/>
              <a:t>Typ:  Tečkovitý  </a:t>
            </a:r>
            <a:r>
              <a:rPr lang="cs-CZ" altLang="en-US" sz="2800"/>
              <a:t>( 6 a více teček )</a:t>
            </a:r>
          </a:p>
          <a:p>
            <a:r>
              <a:rPr lang="cs-CZ" altLang="en-US"/>
              <a:t>         </a:t>
            </a:r>
          </a:p>
          <a:p>
            <a:r>
              <a:rPr lang="cs-CZ" altLang="en-US"/>
              <a:t>     </a:t>
            </a:r>
            <a:r>
              <a:rPr lang="cs-CZ" altLang="en-US" b="1"/>
              <a:t> </a:t>
            </a:r>
          </a:p>
          <a:p>
            <a:r>
              <a:rPr lang="cs-CZ" altLang="en-US" b="1"/>
              <a:t>             </a:t>
            </a:r>
            <a:r>
              <a:rPr lang="cs-CZ" altLang="en-US" sz="3200" b="1"/>
              <a:t>antigen :</a:t>
            </a:r>
          </a:p>
          <a:p>
            <a:endParaRPr lang="cs-CZ" altLang="en-US" b="1"/>
          </a:p>
          <a:p>
            <a:r>
              <a:rPr lang="cs-CZ" altLang="en-US" b="1"/>
              <a:t>                 </a:t>
            </a:r>
            <a:r>
              <a:rPr lang="cs-CZ" altLang="en-US" sz="2800"/>
              <a:t>solubilní  Sp100 glykoprotein</a:t>
            </a:r>
          </a:p>
          <a:p>
            <a:r>
              <a:rPr lang="cs-CZ" altLang="en-US" sz="2800" b="1"/>
              <a:t>             </a:t>
            </a:r>
          </a:p>
          <a:p>
            <a:r>
              <a:rPr lang="cs-CZ" altLang="en-US" sz="2800" b="1"/>
              <a:t>           </a:t>
            </a:r>
            <a:r>
              <a:rPr lang="cs-CZ" altLang="en-US" sz="3200" b="1"/>
              <a:t>klinické asociace :</a:t>
            </a:r>
          </a:p>
          <a:p>
            <a:endParaRPr lang="cs-CZ" altLang="en-US" sz="3200" b="1"/>
          </a:p>
          <a:p>
            <a:r>
              <a:rPr lang="cs-CZ" altLang="en-US" sz="2800" b="1"/>
              <a:t>           </a:t>
            </a:r>
            <a:r>
              <a:rPr lang="cs-CZ" altLang="en-US"/>
              <a:t>    </a:t>
            </a:r>
            <a:r>
              <a:rPr lang="cs-CZ" altLang="en-US" sz="2800"/>
              <a:t>30%  PBC, 3% revmatické choroby</a:t>
            </a:r>
          </a:p>
          <a:p>
            <a:endParaRPr lang="cs-CZ" altLang="en-US" sz="2800" b="1"/>
          </a:p>
          <a:p>
            <a:r>
              <a:rPr lang="cs-CZ" altLang="en-US" sz="2800" b="1"/>
              <a:t>             </a:t>
            </a:r>
            <a:endParaRPr lang="cs-CZ" altLang="en-US" sz="2800"/>
          </a:p>
          <a:p>
            <a:endParaRPr lang="cs-CZ" altLang="en-US" b="1"/>
          </a:p>
          <a:p>
            <a:r>
              <a:rPr lang="cs-CZ" altLang="en-US"/>
              <a:t>         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050925" y="4079875"/>
            <a:ext cx="4127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  <a:p>
            <a:r>
              <a:rPr lang="cs-CZ" altLang="en-US"/>
              <a:t>   </a:t>
            </a:r>
          </a:p>
          <a:p>
            <a:r>
              <a:rPr lang="cs-CZ" altLang="en-US"/>
              <a:t>   </a:t>
            </a:r>
          </a:p>
          <a:p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5870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65C8-29EE-44F5-9ACF-1AEFA3790396}" type="slidenum">
              <a:rPr lang="en-CA" altLang="en-US"/>
              <a:pPr/>
              <a:t>256</a:t>
            </a:fld>
            <a:endParaRPr lang="en-CA" altLang="en-US"/>
          </a:p>
        </p:txBody>
      </p:sp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1143000" y="1752600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b="1">
                <a:latin typeface="Arial" charset="0"/>
              </a:rPr>
              <a:t>Nuclear dots - jaderná granula</a:t>
            </a:r>
            <a:endParaRPr lang="cs-CZ" altLang="en-US"/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5943600" y="1828800"/>
            <a:ext cx="2667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Protein Sp 100</a:t>
            </a:r>
            <a:endParaRPr lang="cs-CZ" altLang="en-US"/>
          </a:p>
        </p:txBody>
      </p:sp>
      <p:pic>
        <p:nvPicPr>
          <p:cNvPr id="120836" name="Picture 4" descr="NU_DOT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9800"/>
            <a:ext cx="6096000" cy="40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685800" y="228600"/>
            <a:ext cx="3582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600">
                <a:latin typeface="Arial" charset="0"/>
              </a:rPr>
              <a:t>Laboratorní diagnostika autoprotilátek</a:t>
            </a:r>
            <a:endParaRPr lang="cs-CZ" altLang="en-US">
              <a:latin typeface="Arial" charset="0"/>
            </a:endParaRP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1905000" y="1143000"/>
            <a:ext cx="525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800" b="1">
                <a:latin typeface="Arial" charset="0"/>
              </a:rPr>
              <a:t>Fluorescenční obraz na Hep-2</a:t>
            </a:r>
            <a:endParaRPr lang="cs-CZ" altLang="en-US"/>
          </a:p>
        </p:txBody>
      </p:sp>
      <p:pic>
        <p:nvPicPr>
          <p:cNvPr id="120839" name="Picture 7" descr="logo dynex n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3136900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09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4" grpId="0" autoUpdateAnimBg="0"/>
      <p:bldP spid="120835" grpId="0" autoUpdateAnimBg="0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0276-D354-4966-812B-26761B9D09B8}" type="slidenum">
              <a:rPr lang="en-CA" altLang="en-US"/>
              <a:pPr/>
              <a:t>257</a:t>
            </a:fld>
            <a:endParaRPr lang="en-CA" altLang="en-US"/>
          </a:p>
        </p:txBody>
      </p:sp>
      <p:pic>
        <p:nvPicPr>
          <p:cNvPr id="162820" name="Picture 4" descr="Fig 34 Multiple nuclear dots 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57338"/>
            <a:ext cx="5903912" cy="475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1042988" y="614363"/>
            <a:ext cx="18938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3200"/>
              <a:t>tečkovitý</a:t>
            </a:r>
          </a:p>
        </p:txBody>
      </p:sp>
    </p:spTree>
    <p:extLst>
      <p:ext uri="{BB962C8B-B14F-4D97-AF65-F5344CB8AC3E}">
        <p14:creationId xmlns:p14="http://schemas.microsoft.com/office/powerpoint/2010/main" val="77440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1C140-537F-4DD3-94BE-4B7931AF5051}" type="slidenum">
              <a:rPr lang="en-CA" altLang="en-US"/>
              <a:pPr/>
              <a:t>258</a:t>
            </a:fld>
            <a:endParaRPr lang="en-CA" altLang="en-US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935038"/>
          </a:xfrm>
        </p:spPr>
        <p:txBody>
          <a:bodyPr>
            <a:normAutofit fontScale="90000"/>
          </a:bodyPr>
          <a:lstStyle/>
          <a:p>
            <a:r>
              <a:rPr lang="cs-CZ" altLang="en-US" sz="3200">
                <a:solidFill>
                  <a:schemeClr val="tx1"/>
                </a:solidFill>
              </a:rPr>
              <a:t>   </a:t>
            </a:r>
            <a:br>
              <a:rPr lang="cs-CZ" altLang="en-US" sz="3200">
                <a:solidFill>
                  <a:schemeClr val="tx1"/>
                </a:solidFill>
              </a:rPr>
            </a:br>
            <a:r>
              <a:rPr lang="cs-CZ" altLang="en-US" sz="3200">
                <a:solidFill>
                  <a:schemeClr val="tx1"/>
                </a:solidFill>
              </a:rPr>
              <a:t/>
            </a:r>
            <a:br>
              <a:rPr lang="cs-CZ" altLang="en-US" sz="3200">
                <a:solidFill>
                  <a:schemeClr val="tx1"/>
                </a:solidFill>
              </a:rPr>
            </a:br>
            <a:r>
              <a:rPr lang="cs-CZ" altLang="en-US" sz="3200">
                <a:solidFill>
                  <a:schemeClr val="tx1"/>
                </a:solidFill>
              </a:rPr>
              <a:t>   tečkovitý</a:t>
            </a:r>
          </a:p>
        </p:txBody>
      </p:sp>
      <p:pic>
        <p:nvPicPr>
          <p:cNvPr id="114691" name="Picture 3" descr="img0001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0375" y="1700213"/>
            <a:ext cx="5681663" cy="4395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83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9B624-7798-41B7-ACBA-099CFE185668}" type="slidenum">
              <a:rPr lang="en-CA" altLang="en-US"/>
              <a:pPr/>
              <a:t>259</a:t>
            </a:fld>
            <a:endParaRPr lang="en-CA" altLang="en-US"/>
          </a:p>
        </p:txBody>
      </p:sp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898525" y="781050"/>
            <a:ext cx="28575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 b="1" i="1"/>
              <a:t> </a:t>
            </a:r>
            <a:endParaRPr lang="cs-CZ" altLang="en-US"/>
          </a:p>
          <a:p>
            <a:endParaRPr lang="cs-CZ" altLang="en-US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971550" y="333375"/>
            <a:ext cx="7632700" cy="630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3200" b="1" i="1"/>
              <a:t>   </a:t>
            </a:r>
            <a:endParaRPr lang="cs-CZ" altLang="en-US" b="1"/>
          </a:p>
          <a:p>
            <a:r>
              <a:rPr lang="cs-CZ" altLang="en-US"/>
              <a:t>   </a:t>
            </a:r>
            <a:r>
              <a:rPr lang="cs-CZ" altLang="en-US" sz="2800" b="1" i="1"/>
              <a:t> </a:t>
            </a:r>
            <a:r>
              <a:rPr lang="cs-CZ" altLang="en-US" sz="3600" b="1" i="1"/>
              <a:t>Typ:  Ojedinělé tečky</a:t>
            </a:r>
            <a:r>
              <a:rPr lang="cs-CZ" altLang="en-US"/>
              <a:t>   </a:t>
            </a:r>
            <a:r>
              <a:rPr lang="cs-CZ" altLang="en-US" sz="2800"/>
              <a:t>( 2-5 teček )</a:t>
            </a:r>
          </a:p>
          <a:p>
            <a:r>
              <a:rPr lang="cs-CZ" altLang="en-US"/>
              <a:t> </a:t>
            </a:r>
          </a:p>
          <a:p>
            <a:r>
              <a:rPr lang="cs-CZ" altLang="en-US"/>
              <a:t>     </a:t>
            </a:r>
            <a:r>
              <a:rPr lang="cs-CZ" altLang="en-US" b="1"/>
              <a:t> </a:t>
            </a:r>
          </a:p>
          <a:p>
            <a:r>
              <a:rPr lang="cs-CZ" altLang="en-US" b="1"/>
              <a:t>         </a:t>
            </a:r>
            <a:r>
              <a:rPr lang="cs-CZ" altLang="en-US"/>
              <a:t>  </a:t>
            </a:r>
            <a:r>
              <a:rPr lang="cs-CZ" altLang="en-US" sz="3200" b="1"/>
              <a:t>antigen :</a:t>
            </a:r>
          </a:p>
          <a:p>
            <a:endParaRPr lang="cs-CZ" altLang="en-US"/>
          </a:p>
          <a:p>
            <a:r>
              <a:rPr lang="cs-CZ" altLang="en-US" sz="2800"/>
              <a:t>             coilin p-80</a:t>
            </a:r>
          </a:p>
          <a:p>
            <a:endParaRPr lang="cs-CZ" altLang="en-US"/>
          </a:p>
          <a:p>
            <a:r>
              <a:rPr lang="cs-CZ" altLang="en-US"/>
              <a:t>          </a:t>
            </a:r>
            <a:r>
              <a:rPr lang="cs-CZ" altLang="en-US" sz="3200" b="1"/>
              <a:t>klinické asociace :</a:t>
            </a:r>
            <a:r>
              <a:rPr lang="cs-CZ" altLang="en-US"/>
              <a:t>      </a:t>
            </a:r>
          </a:p>
          <a:p>
            <a:endParaRPr lang="cs-CZ" altLang="en-US"/>
          </a:p>
          <a:p>
            <a:r>
              <a:rPr lang="cs-CZ" altLang="en-US"/>
              <a:t>               </a:t>
            </a:r>
            <a:r>
              <a:rPr lang="cs-CZ" altLang="en-US" sz="2800"/>
              <a:t>autoimunitní a virová onemocnění jater</a:t>
            </a:r>
          </a:p>
          <a:p>
            <a:r>
              <a:rPr lang="cs-CZ" altLang="en-US" sz="2800"/>
              <a:t>                 / PBC, CAH /</a:t>
            </a:r>
          </a:p>
          <a:p>
            <a:r>
              <a:rPr lang="cs-CZ" altLang="en-US"/>
              <a:t>          </a:t>
            </a:r>
          </a:p>
          <a:p>
            <a:endParaRPr lang="cs-CZ" altLang="en-US" b="1"/>
          </a:p>
          <a:p>
            <a:r>
              <a:rPr lang="cs-CZ" altLang="en-US"/>
              <a:t>         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050925" y="4079875"/>
            <a:ext cx="4127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  <a:p>
            <a:r>
              <a:rPr lang="cs-CZ" altLang="en-US"/>
              <a:t>   </a:t>
            </a:r>
          </a:p>
          <a:p>
            <a:r>
              <a:rPr lang="cs-CZ" altLang="en-US"/>
              <a:t>   </a:t>
            </a:r>
          </a:p>
          <a:p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2265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en-US" sz="3200" smtClean="0">
                <a:solidFill>
                  <a:srgbClr val="FF0000"/>
                </a:solidFill>
              </a:rPr>
              <a:t>Patofyziologie</a:t>
            </a:r>
            <a:r>
              <a:rPr lang="cs-CZ" altLang="en-US" sz="3200" smtClean="0"/>
              <a:t/>
            </a:r>
            <a:br>
              <a:rPr lang="cs-CZ" altLang="en-US" sz="3200" smtClean="0"/>
            </a:br>
            <a:r>
              <a:rPr lang="cs-CZ" altLang="en-US" sz="3200" smtClean="0"/>
              <a:t>Mechanismus IgE mediovaných alergických reakcí 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557338"/>
            <a:ext cx="8229600" cy="4525962"/>
          </a:xfrm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156325" y="2565400"/>
            <a:ext cx="2987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en-US" sz="2000">
              <a:cs typeface="Arial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011863" y="3424238"/>
            <a:ext cx="3348037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>
                <a:cs typeface="Arial" charset="0"/>
              </a:rPr>
              <a:t>2x těžké řetězce </a:t>
            </a:r>
            <a:r>
              <a:rPr lang="el-GR" altLang="en-US">
                <a:cs typeface="Arial" charset="0"/>
              </a:rPr>
              <a:t>ε</a:t>
            </a:r>
            <a:r>
              <a:rPr lang="cs-CZ" altLang="en-US">
                <a:cs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>
                <a:cs typeface="Arial" charset="0"/>
              </a:rPr>
              <a:t>2x lehké řetězce </a:t>
            </a:r>
            <a:r>
              <a:rPr lang="el-GR" altLang="en-US">
                <a:cs typeface="Arial" charset="0"/>
              </a:rPr>
              <a:t>κ</a:t>
            </a:r>
            <a:r>
              <a:rPr lang="cs-CZ" altLang="en-US">
                <a:cs typeface="Arial" charset="0"/>
              </a:rPr>
              <a:t> nebo </a:t>
            </a:r>
            <a:r>
              <a:rPr lang="el-GR" altLang="en-US">
                <a:cs typeface="Arial" charset="0"/>
              </a:rPr>
              <a:t>λ</a:t>
            </a:r>
            <a:endParaRPr lang="cs-CZ" altLang="en-US"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en-US">
                <a:cs typeface="Arial" charset="0"/>
              </a:rPr>
              <a:t>Variabilní část (vazba Ag 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>
                <a:cs typeface="Arial" charset="0"/>
              </a:rPr>
              <a:t>Konstantní část (Fc fragment)  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2000">
                <a:cs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endParaRPr lang="cs-CZ" altLang="en-US" sz="2000"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cs-CZ" altLang="en-US" sz="2000"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l-GR" altLang="en-US" sz="20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38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7B6C-6673-4216-8D14-3184D68DF914}" type="slidenum">
              <a:rPr lang="en-CA" altLang="en-US"/>
              <a:pPr/>
              <a:t>260</a:t>
            </a:fld>
            <a:endParaRPr lang="en-CA" alt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92175"/>
          </a:xfrm>
        </p:spPr>
        <p:txBody>
          <a:bodyPr/>
          <a:lstStyle/>
          <a:p>
            <a:r>
              <a:rPr lang="cs-CZ" altLang="en-US" sz="3200">
                <a:solidFill>
                  <a:schemeClr val="tx1"/>
                </a:solidFill>
              </a:rPr>
              <a:t>ojedinělé tečky</a:t>
            </a:r>
          </a:p>
        </p:txBody>
      </p:sp>
      <p:pic>
        <p:nvPicPr>
          <p:cNvPr id="93187" name="Picture 3" descr="img000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0375" y="1773238"/>
            <a:ext cx="5681663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1455738" y="61134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cs-CZ" alt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62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813D-A577-4AEE-80BD-162CE69D9EEE}" type="slidenum">
              <a:rPr lang="en-CA" altLang="en-US"/>
              <a:pPr/>
              <a:t>261</a:t>
            </a:fld>
            <a:endParaRPr lang="en-CA" altLang="en-US"/>
          </a:p>
        </p:txBody>
      </p:sp>
      <p:pic>
        <p:nvPicPr>
          <p:cNvPr id="166916" name="Picture 4" descr="Fig 33 Few nuclear dots 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341438"/>
            <a:ext cx="547370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808038" y="542925"/>
            <a:ext cx="2657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/>
              <a:t>ojedinělé tečky</a:t>
            </a:r>
          </a:p>
        </p:txBody>
      </p:sp>
    </p:spTree>
    <p:extLst>
      <p:ext uri="{BB962C8B-B14F-4D97-AF65-F5344CB8AC3E}">
        <p14:creationId xmlns:p14="http://schemas.microsoft.com/office/powerpoint/2010/main" val="191290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BC12-D8D7-4682-8379-7F668C807723}" type="slidenum">
              <a:rPr lang="en-CA" altLang="en-US"/>
              <a:pPr/>
              <a:t>262</a:t>
            </a:fld>
            <a:endParaRPr lang="en-CA" altLang="en-US"/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898525" y="781050"/>
            <a:ext cx="28575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 b="1" i="1"/>
              <a:t> </a:t>
            </a:r>
            <a:endParaRPr lang="cs-CZ" altLang="en-US"/>
          </a:p>
          <a:p>
            <a:endParaRPr lang="cs-CZ" altLang="en-US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04800" y="620713"/>
            <a:ext cx="8443913" cy="551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3200" b="1" i="1"/>
              <a:t>       </a:t>
            </a:r>
            <a:r>
              <a:rPr lang="cs-CZ" altLang="en-US" sz="4000" b="1" i="1"/>
              <a:t> </a:t>
            </a:r>
            <a:r>
              <a:rPr lang="cs-CZ" altLang="en-US" sz="3600" b="1" i="1"/>
              <a:t>Typ:  Centromerový</a:t>
            </a:r>
            <a:endParaRPr lang="cs-CZ" altLang="en-US" sz="3600" b="1"/>
          </a:p>
          <a:p>
            <a:r>
              <a:rPr lang="cs-CZ" altLang="en-US"/>
              <a:t>           </a:t>
            </a:r>
          </a:p>
          <a:p>
            <a:r>
              <a:rPr lang="cs-CZ" altLang="en-US" sz="3200" b="1"/>
              <a:t>          antigen </a:t>
            </a:r>
          </a:p>
          <a:p>
            <a:r>
              <a:rPr lang="cs-CZ" altLang="en-US"/>
              <a:t>        </a:t>
            </a:r>
          </a:p>
          <a:p>
            <a:r>
              <a:rPr lang="cs-CZ" altLang="en-US"/>
              <a:t>                      </a:t>
            </a:r>
            <a:r>
              <a:rPr lang="cs-CZ" altLang="en-US" sz="2800"/>
              <a:t>CENP-A   17kDa </a:t>
            </a:r>
          </a:p>
          <a:p>
            <a:r>
              <a:rPr lang="cs-CZ" altLang="en-US" sz="2800"/>
              <a:t>                   CENP-B   80 kDa </a:t>
            </a:r>
          </a:p>
          <a:p>
            <a:r>
              <a:rPr lang="cs-CZ" altLang="en-US" sz="2800"/>
              <a:t>                   CENP-C  140 kDa</a:t>
            </a:r>
          </a:p>
          <a:p>
            <a:r>
              <a:rPr lang="cs-CZ" altLang="en-US"/>
              <a:t>     </a:t>
            </a:r>
            <a:r>
              <a:rPr lang="cs-CZ" altLang="en-US" b="1"/>
              <a:t>             </a:t>
            </a:r>
            <a:r>
              <a:rPr lang="cs-CZ" altLang="en-US"/>
              <a:t> </a:t>
            </a:r>
          </a:p>
          <a:p>
            <a:r>
              <a:rPr lang="cs-CZ" altLang="en-US" b="1"/>
              <a:t>              </a:t>
            </a:r>
            <a:r>
              <a:rPr lang="cs-CZ" altLang="en-US" sz="3200" b="1"/>
              <a:t>klinické asociace</a:t>
            </a:r>
          </a:p>
          <a:p>
            <a:r>
              <a:rPr lang="cs-CZ" altLang="en-US"/>
              <a:t>         </a:t>
            </a:r>
          </a:p>
          <a:p>
            <a:r>
              <a:rPr lang="cs-CZ" altLang="en-US"/>
              <a:t>                     80-95% CREST sy    / limitovaná forma PSS /</a:t>
            </a:r>
          </a:p>
          <a:p>
            <a:r>
              <a:rPr lang="cs-CZ" altLang="en-US"/>
              <a:t>                     </a:t>
            </a:r>
            <a:r>
              <a:rPr lang="cs-CZ" altLang="en-US" b="1"/>
              <a:t>C</a:t>
            </a:r>
            <a:r>
              <a:rPr lang="cs-CZ" altLang="en-US"/>
              <a:t>alcionosis - </a:t>
            </a:r>
            <a:r>
              <a:rPr lang="cs-CZ" altLang="en-US" b="1"/>
              <a:t>R</a:t>
            </a:r>
            <a:r>
              <a:rPr lang="cs-CZ" altLang="en-US"/>
              <a:t>aynaudův f. - </a:t>
            </a:r>
            <a:r>
              <a:rPr lang="cs-CZ" altLang="en-US" b="1"/>
              <a:t>E</a:t>
            </a:r>
            <a:r>
              <a:rPr lang="cs-CZ" altLang="en-US"/>
              <a:t>sofageální rigidita -</a:t>
            </a:r>
          </a:p>
          <a:p>
            <a:r>
              <a:rPr lang="cs-CZ" altLang="en-US"/>
              <a:t>                     </a:t>
            </a:r>
            <a:r>
              <a:rPr lang="cs-CZ" altLang="en-US" b="1"/>
              <a:t>S</a:t>
            </a:r>
            <a:r>
              <a:rPr lang="cs-CZ" altLang="en-US"/>
              <a:t>clerodaktylie - </a:t>
            </a:r>
            <a:r>
              <a:rPr lang="cs-CZ" altLang="en-US" b="1"/>
              <a:t>T</a:t>
            </a:r>
            <a:r>
              <a:rPr lang="cs-CZ" altLang="en-US"/>
              <a:t>eleangiectasie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050925" y="4079875"/>
            <a:ext cx="4127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  <a:p>
            <a:r>
              <a:rPr lang="cs-CZ" altLang="en-US"/>
              <a:t>   </a:t>
            </a:r>
          </a:p>
          <a:p>
            <a:r>
              <a:rPr lang="cs-CZ" altLang="en-US"/>
              <a:t>   </a:t>
            </a:r>
          </a:p>
          <a:p>
            <a:endParaRPr lang="cs-CZ" altLang="en-US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17525" y="2251075"/>
            <a:ext cx="184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  <a:p>
            <a:endParaRPr lang="cs-CZ" altLang="en-US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09600" y="2590800"/>
            <a:ext cx="80470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en-US"/>
          </a:p>
          <a:p>
            <a:r>
              <a:rPr lang="cs-CZ" altLang="en-US"/>
              <a:t> 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85800" y="4038600"/>
            <a:ext cx="6873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en-US"/>
          </a:p>
          <a:p>
            <a:r>
              <a:rPr lang="cs-CZ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80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44901-0A62-4D80-B94F-D89452892ED3}" type="slidenum">
              <a:rPr lang="en-CA" altLang="en-US"/>
              <a:pPr/>
              <a:t>263</a:t>
            </a:fld>
            <a:endParaRPr lang="en-CA" altLang="en-US"/>
          </a:p>
        </p:txBody>
      </p:sp>
      <p:pic>
        <p:nvPicPr>
          <p:cNvPr id="153605" name="Picture 5" descr="HEp- 2 Mitotic st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947738"/>
            <a:ext cx="6000750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01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78568-7988-4047-B1C1-AE6E7BA8ECD2}" type="slidenum">
              <a:rPr lang="en-CA" altLang="en-US"/>
              <a:pPr/>
              <a:t>264</a:t>
            </a:fld>
            <a:endParaRPr lang="en-CA" altLang="en-US"/>
          </a:p>
        </p:txBody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752600" y="16764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b="1">
                <a:latin typeface="Arial" charset="0"/>
              </a:rPr>
              <a:t>CENTROMÉRA</a:t>
            </a:r>
            <a:endParaRPr lang="cs-CZ" altLang="en-US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953000" y="1752600"/>
            <a:ext cx="388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Proteiny kinetochóru</a:t>
            </a:r>
            <a:endParaRPr lang="cs-CZ" altLang="en-US"/>
          </a:p>
        </p:txBody>
      </p:sp>
      <p:pic>
        <p:nvPicPr>
          <p:cNvPr id="53252" name="Picture 4" descr="Z_OM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09800"/>
            <a:ext cx="6172200" cy="411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85800" y="228600"/>
            <a:ext cx="3582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600">
                <a:latin typeface="Arial" charset="0"/>
              </a:rPr>
              <a:t>Laboratorní diagnostika autoprotilátek</a:t>
            </a:r>
            <a:endParaRPr lang="cs-CZ" altLang="en-US">
              <a:latin typeface="Arial" charset="0"/>
            </a:endParaRP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2286000" y="1143000"/>
            <a:ext cx="525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800" b="1">
                <a:latin typeface="Arial" charset="0"/>
              </a:rPr>
              <a:t>Fluorescenční obraz na Hep-2</a:t>
            </a:r>
            <a:endParaRPr lang="cs-CZ" altLang="en-US"/>
          </a:p>
        </p:txBody>
      </p:sp>
      <p:pic>
        <p:nvPicPr>
          <p:cNvPr id="53255" name="Picture 7" descr="logo dynex n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3136900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16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utoUpdateAnimBg="0"/>
      <p:bldP spid="53251" grpId="0" autoUpdateAnimBg="0"/>
    </p:bld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4280-BAAE-4438-8EAB-1DD32968DA6E}" type="slidenum">
              <a:rPr lang="en-CA" altLang="en-US"/>
              <a:pPr/>
              <a:t>265</a:t>
            </a:fld>
            <a:endParaRPr lang="en-CA" altLang="en-US"/>
          </a:p>
        </p:txBody>
      </p:sp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1816100" y="15049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</p:txBody>
      </p:sp>
      <p:pic>
        <p:nvPicPr>
          <p:cNvPr id="161797" name="Picture 5" descr="Fig 32 Centromere 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96975"/>
            <a:ext cx="6335713" cy="52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900113" y="0"/>
            <a:ext cx="49164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3200"/>
              <a:t> </a:t>
            </a:r>
          </a:p>
          <a:p>
            <a:r>
              <a:rPr lang="cs-CZ" altLang="en-US" sz="3200"/>
              <a:t>  centromerová fluorescence</a:t>
            </a:r>
          </a:p>
        </p:txBody>
      </p:sp>
    </p:spTree>
    <p:extLst>
      <p:ext uri="{BB962C8B-B14F-4D97-AF65-F5344CB8AC3E}">
        <p14:creationId xmlns:p14="http://schemas.microsoft.com/office/powerpoint/2010/main" val="425850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027B-A37C-4A35-A1BF-B35C737785ED}" type="slidenum">
              <a:rPr lang="en-CA" altLang="en-US"/>
              <a:pPr/>
              <a:t>266</a:t>
            </a:fld>
            <a:endParaRPr lang="en-CA" altLang="en-US"/>
          </a:p>
        </p:txBody>
      </p:sp>
      <p:graphicFrame>
        <p:nvGraphicFramePr>
          <p:cNvPr id="263175" name="Object 7"/>
          <p:cNvGraphicFramePr>
            <a:graphicFrameLocks noGrp="1" noChangeAspect="1"/>
          </p:cNvGraphicFramePr>
          <p:nvPr>
            <p:ph/>
          </p:nvPr>
        </p:nvGraphicFramePr>
        <p:xfrm>
          <a:off x="684213" y="1557338"/>
          <a:ext cx="7772400" cy="446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Fotografie" r:id="rId3" imgW="10200000" imgH="5858693" progId="MSPhotoEd.3">
                  <p:embed/>
                </p:oleObj>
              </mc:Choice>
              <mc:Fallback>
                <p:oleObj name="Fotografie" r:id="rId3" imgW="10200000" imgH="585869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57338"/>
                        <a:ext cx="7772400" cy="446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8" name="Text Box 10"/>
          <p:cNvSpPr txBox="1">
            <a:spLocks noChangeArrowheads="1"/>
          </p:cNvSpPr>
          <p:nvPr/>
        </p:nvSpPr>
        <p:spPr bwMode="auto">
          <a:xfrm>
            <a:off x="900113" y="0"/>
            <a:ext cx="49164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3200"/>
              <a:t> </a:t>
            </a:r>
          </a:p>
          <a:p>
            <a:r>
              <a:rPr lang="cs-CZ" altLang="en-US" sz="3200"/>
              <a:t>  centromerová fluorescence</a:t>
            </a:r>
          </a:p>
        </p:txBody>
      </p:sp>
      <p:sp>
        <p:nvSpPr>
          <p:cNvPr id="263179" name="Text Box 11"/>
          <p:cNvSpPr txBox="1">
            <a:spLocks noChangeArrowheads="1"/>
          </p:cNvSpPr>
          <p:nvPr/>
        </p:nvSpPr>
        <p:spPr bwMode="auto">
          <a:xfrm>
            <a:off x="6948488" y="5805488"/>
            <a:ext cx="11525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8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178415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97A76-73DA-4044-972D-01CB15693907}" type="slidenum">
              <a:rPr lang="en-CA" altLang="en-US"/>
              <a:pPr/>
              <a:t>267</a:t>
            </a:fld>
            <a:endParaRPr lang="en-CA" altLang="en-US"/>
          </a:p>
        </p:txBody>
      </p:sp>
      <p:pic>
        <p:nvPicPr>
          <p:cNvPr id="158723" name="Picture 3" descr="IMG_027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341438"/>
            <a:ext cx="6265863" cy="52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1166813" y="469900"/>
            <a:ext cx="45767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/>
              <a:t>centromerová fluorescence</a:t>
            </a:r>
          </a:p>
        </p:txBody>
      </p:sp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7019925" y="6381750"/>
            <a:ext cx="11525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800">
                <a:solidFill>
                  <a:srgbClr val="B2B2B2"/>
                </a:solidFill>
                <a:latin typeface="Comic Sans MS" pitchFamily="66" charset="0"/>
              </a:rPr>
              <a:t>foto: V. Thon, ÚKIA</a:t>
            </a:r>
          </a:p>
        </p:txBody>
      </p:sp>
    </p:spTree>
    <p:extLst>
      <p:ext uri="{BB962C8B-B14F-4D97-AF65-F5344CB8AC3E}">
        <p14:creationId xmlns:p14="http://schemas.microsoft.com/office/powerpoint/2010/main" val="241686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E08F-1282-47D8-83B4-B3A068CEE65B}" type="slidenum">
              <a:rPr lang="en-CA" altLang="en-US"/>
              <a:pPr/>
              <a:t>268</a:t>
            </a:fld>
            <a:endParaRPr lang="en-CA" altLang="en-US"/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898525" y="781050"/>
            <a:ext cx="28575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 b="1" i="1"/>
              <a:t> </a:t>
            </a:r>
            <a:endParaRPr lang="cs-CZ" altLang="en-US"/>
          </a:p>
          <a:p>
            <a:endParaRPr lang="cs-CZ" altLang="en-US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85800" y="533400"/>
            <a:ext cx="815340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3200" b="1" i="1"/>
              <a:t>  </a:t>
            </a:r>
          </a:p>
          <a:p>
            <a:r>
              <a:rPr lang="cs-CZ" altLang="en-US" sz="3200" b="1" i="1"/>
              <a:t> </a:t>
            </a:r>
            <a:r>
              <a:rPr lang="cs-CZ" altLang="en-US" sz="3600" b="1" i="1"/>
              <a:t>Typ:  Nukleolární</a:t>
            </a:r>
            <a:endParaRPr lang="cs-CZ" altLang="en-US" sz="3600" b="1"/>
          </a:p>
          <a:p>
            <a:endParaRPr lang="cs-CZ" altLang="en-US" sz="3600"/>
          </a:p>
          <a:p>
            <a:r>
              <a:rPr lang="cs-CZ" altLang="en-US"/>
              <a:t>   </a:t>
            </a:r>
            <a:r>
              <a:rPr lang="cs-CZ" altLang="en-US" b="1"/>
              <a:t> </a:t>
            </a:r>
          </a:p>
          <a:p>
            <a:r>
              <a:rPr lang="cs-CZ" altLang="en-US" b="1"/>
              <a:t>              </a:t>
            </a:r>
            <a:r>
              <a:rPr lang="cs-CZ" altLang="en-US" sz="3200" b="1"/>
              <a:t>antigen</a:t>
            </a:r>
          </a:p>
          <a:p>
            <a:endParaRPr lang="cs-CZ" altLang="en-US" b="1"/>
          </a:p>
          <a:p>
            <a:r>
              <a:rPr lang="cs-CZ" altLang="en-US" b="1"/>
              <a:t>                  </a:t>
            </a:r>
            <a:r>
              <a:rPr lang="cs-CZ" altLang="en-US" sz="2800"/>
              <a:t>antigeny jadérek</a:t>
            </a:r>
            <a:r>
              <a:rPr lang="cs-CZ" altLang="en-US" b="1"/>
              <a:t> </a:t>
            </a:r>
          </a:p>
          <a:p>
            <a:r>
              <a:rPr lang="cs-CZ" altLang="en-US" b="1"/>
              <a:t>                 </a:t>
            </a:r>
            <a:endParaRPr lang="cs-CZ" altLang="en-US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050925" y="4079875"/>
            <a:ext cx="4127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  <a:p>
            <a:r>
              <a:rPr lang="cs-CZ" altLang="en-US"/>
              <a:t>   </a:t>
            </a:r>
          </a:p>
          <a:p>
            <a:r>
              <a:rPr lang="cs-CZ" altLang="en-US"/>
              <a:t>   </a:t>
            </a:r>
          </a:p>
          <a:p>
            <a:endParaRPr lang="cs-CZ" altLang="en-US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17525" y="2251075"/>
            <a:ext cx="184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  <a:p>
            <a:endParaRPr lang="cs-CZ" altLang="en-US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 flipV="1">
            <a:off x="609600" y="2682875"/>
            <a:ext cx="80470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en-US"/>
          </a:p>
          <a:p>
            <a:r>
              <a:rPr lang="cs-CZ" altLang="en-US"/>
              <a:t> 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0" y="33528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en-US"/>
          </a:p>
          <a:p>
            <a:r>
              <a:rPr lang="cs-CZ" altLang="en-US"/>
              <a:t> 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212725" y="2743200"/>
            <a:ext cx="8931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b="1"/>
              <a:t> </a:t>
            </a:r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34734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F001A-2ABB-4F6F-9C0A-14E4D4A5B42B}" type="slidenum">
              <a:rPr lang="en-CA" altLang="en-US"/>
              <a:pPr/>
              <a:t>269</a:t>
            </a:fld>
            <a:endParaRPr lang="en-CA" altLang="en-US"/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898525" y="781050"/>
            <a:ext cx="28575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 b="1" i="1"/>
              <a:t> </a:t>
            </a:r>
            <a:endParaRPr lang="cs-CZ" altLang="en-US"/>
          </a:p>
          <a:p>
            <a:endParaRPr lang="cs-CZ" altLang="en-US"/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258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3200" b="1" i="1"/>
              <a:t>   </a:t>
            </a:r>
          </a:p>
          <a:p>
            <a:endParaRPr lang="cs-CZ" altLang="en-US" sz="3200" b="1" i="1"/>
          </a:p>
          <a:p>
            <a:r>
              <a:rPr lang="cs-CZ" altLang="en-US" sz="2800" b="1"/>
              <a:t>      typ Scl-70</a:t>
            </a:r>
            <a:r>
              <a:rPr lang="cs-CZ" altLang="en-US"/>
              <a:t>  …  homogenní obraz s akcentovanými jadérky           </a:t>
            </a:r>
          </a:p>
          <a:p>
            <a:r>
              <a:rPr lang="cs-CZ" altLang="en-US"/>
              <a:t>          antigen:  </a:t>
            </a:r>
            <a:r>
              <a:rPr lang="cs-CZ" altLang="en-US" b="1"/>
              <a:t>enzym DNA-topoizomeráza I</a:t>
            </a:r>
            <a:r>
              <a:rPr lang="cs-CZ" altLang="en-US"/>
              <a:t> </a:t>
            </a:r>
          </a:p>
          <a:p>
            <a:r>
              <a:rPr lang="cs-CZ" altLang="en-US" b="1"/>
              <a:t>          </a:t>
            </a:r>
            <a:r>
              <a:rPr lang="cs-CZ" altLang="en-US" b="1" i="1"/>
              <a:t>výskyt  pl.  u PSS 25-70%</a:t>
            </a:r>
          </a:p>
          <a:p>
            <a:r>
              <a:rPr lang="cs-CZ" altLang="en-US"/>
              <a:t>         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050925" y="4079875"/>
            <a:ext cx="4127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  <a:p>
            <a:r>
              <a:rPr lang="cs-CZ" altLang="en-US"/>
              <a:t>   </a:t>
            </a:r>
          </a:p>
          <a:p>
            <a:r>
              <a:rPr lang="cs-CZ" altLang="en-US"/>
              <a:t>   </a:t>
            </a:r>
          </a:p>
          <a:p>
            <a:endParaRPr lang="cs-CZ" altLang="en-US"/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517525" y="2251075"/>
            <a:ext cx="184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  <a:p>
            <a:endParaRPr lang="cs-CZ" altLang="en-US"/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 flipV="1">
            <a:off x="609600" y="2682875"/>
            <a:ext cx="80470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en-US"/>
          </a:p>
          <a:p>
            <a:r>
              <a:rPr lang="cs-CZ" altLang="en-US"/>
              <a:t> 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0" y="33528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en-US"/>
          </a:p>
          <a:p>
            <a:r>
              <a:rPr lang="cs-CZ" altLang="en-US"/>
              <a:t> 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212725" y="1676400"/>
            <a:ext cx="89312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en-US" sz="2800" b="1"/>
          </a:p>
          <a:p>
            <a:endParaRPr lang="cs-CZ" altLang="en-US" sz="2800" b="1"/>
          </a:p>
          <a:p>
            <a:endParaRPr lang="cs-CZ" altLang="en-US" sz="2800" b="1"/>
          </a:p>
          <a:p>
            <a:endParaRPr lang="cs-CZ" altLang="en-US" sz="2800" b="1"/>
          </a:p>
          <a:p>
            <a:r>
              <a:rPr lang="cs-CZ" altLang="en-US" sz="2800" b="1"/>
              <a:t>   homogenní nukleoly</a:t>
            </a:r>
            <a:r>
              <a:rPr lang="cs-CZ" altLang="en-US"/>
              <a:t>  </a:t>
            </a:r>
          </a:p>
          <a:p>
            <a:r>
              <a:rPr lang="cs-CZ" altLang="en-US"/>
              <a:t>       antigen:  </a:t>
            </a:r>
            <a:r>
              <a:rPr lang="cs-CZ" altLang="en-US" b="1"/>
              <a:t>PM-Scl</a:t>
            </a:r>
            <a:r>
              <a:rPr lang="cs-CZ" altLang="en-US"/>
              <a:t>  / název podle Polymyositis - Sclerodermie /</a:t>
            </a:r>
          </a:p>
          <a:p>
            <a:r>
              <a:rPr lang="cs-CZ" altLang="en-US"/>
              <a:t>   </a:t>
            </a:r>
            <a:r>
              <a:rPr lang="cs-CZ" altLang="en-US" b="1"/>
              <a:t> </a:t>
            </a:r>
            <a:r>
              <a:rPr lang="cs-CZ" altLang="en-US"/>
              <a:t>     komplex tvořený 10 nukleolárními Ag, hl. epitop má 30kD  </a:t>
            </a:r>
          </a:p>
          <a:p>
            <a:r>
              <a:rPr lang="cs-CZ" altLang="en-US"/>
              <a:t>       </a:t>
            </a:r>
            <a:r>
              <a:rPr lang="cs-CZ" altLang="en-US" b="1" i="1"/>
              <a:t>výskyt pl.  u pac. s  overlap sy - PM, DM, PSS dif</a:t>
            </a:r>
            <a:r>
              <a:rPr lang="cs-CZ" altLang="en-US" i="1"/>
              <a:t>.</a:t>
            </a:r>
          </a:p>
          <a:p>
            <a:endParaRPr lang="cs-CZ" altLang="en-US" i="1"/>
          </a:p>
          <a:p>
            <a:r>
              <a:rPr lang="cs-CZ" altLang="en-US" sz="2800" b="1"/>
              <a:t> </a:t>
            </a:r>
            <a:endParaRPr lang="cs-CZ" altLang="en-US" b="1" i="1"/>
          </a:p>
        </p:txBody>
      </p:sp>
    </p:spTree>
    <p:extLst>
      <p:ext uri="{BB962C8B-B14F-4D97-AF65-F5344CB8AC3E}">
        <p14:creationId xmlns:p14="http://schemas.microsoft.com/office/powerpoint/2010/main" val="349438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762000"/>
            <a:ext cx="6911975" cy="1176338"/>
          </a:xfrm>
        </p:spPr>
        <p:txBody>
          <a:bodyPr/>
          <a:lstStyle/>
          <a:p>
            <a:r>
              <a:rPr lang="cs-CZ" altLang="en-US" smtClean="0"/>
              <a:t>Regulace tvorby IgE: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2362200"/>
            <a:ext cx="6900862" cy="418147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altLang="en-US" smtClean="0"/>
              <a:t>Tvorby zvyšují zejména IL-4 a IL-13 - produkty TH2 lymfocytů</a:t>
            </a:r>
          </a:p>
          <a:p>
            <a:pPr>
              <a:lnSpc>
                <a:spcPct val="110000"/>
              </a:lnSpc>
            </a:pPr>
            <a:r>
              <a:rPr lang="cs-CZ" altLang="en-US" smtClean="0"/>
              <a:t>Tlumivě působí zejména IFN</a:t>
            </a:r>
            <a:r>
              <a:rPr lang="cs-CZ" altLang="en-US" smtClean="0">
                <a:latin typeface="Symbol" pitchFamily="18" charset="2"/>
              </a:rPr>
              <a:t>g</a:t>
            </a:r>
            <a:r>
              <a:rPr lang="cs-CZ" altLang="en-US" smtClean="0"/>
              <a:t> - produkt TH1 lymfocytů</a:t>
            </a:r>
          </a:p>
        </p:txBody>
      </p:sp>
    </p:spTree>
    <p:extLst>
      <p:ext uri="{BB962C8B-B14F-4D97-AF65-F5344CB8AC3E}">
        <p14:creationId xmlns:p14="http://schemas.microsoft.com/office/powerpoint/2010/main" val="215365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BlokTextu 3"/>
          <p:cNvSpPr txBox="1">
            <a:spLocks noChangeArrowheads="1"/>
          </p:cNvSpPr>
          <p:nvPr/>
        </p:nvSpPr>
        <p:spPr bwMode="auto">
          <a:xfrm>
            <a:off x="827584" y="2060848"/>
            <a:ext cx="6913563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</a:t>
            </a:r>
            <a:r>
              <a:rPr lang="en-US" altLang="en-US" dirty="0"/>
              <a:t>SLE is considered </a:t>
            </a:r>
            <a:r>
              <a:rPr lang="en-US" altLang="en-US" u="sng" dirty="0"/>
              <a:t>incurable</a:t>
            </a:r>
            <a:r>
              <a:rPr lang="en-US" altLang="en-US" dirty="0"/>
              <a:t>, but highly </a:t>
            </a:r>
            <a:r>
              <a:rPr lang="en-US" altLang="en-US" u="sng" dirty="0"/>
              <a:t>treatable</a:t>
            </a:r>
            <a:endParaRPr lang="sk-SK" altLang="en-US" u="sng" dirty="0"/>
          </a:p>
          <a:p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</a:t>
            </a:r>
            <a:r>
              <a:rPr lang="sk-SK" altLang="en-US" dirty="0" err="1"/>
              <a:t>kortikosteroidy</a:t>
            </a:r>
            <a:r>
              <a:rPr lang="sk-SK" altLang="en-US" dirty="0"/>
              <a:t>, </a:t>
            </a:r>
            <a:r>
              <a:rPr lang="sk-SK" altLang="en-US" dirty="0" err="1"/>
              <a:t>immunosupresiva</a:t>
            </a:r>
            <a:r>
              <a:rPr lang="sk-SK" altLang="en-US" dirty="0"/>
              <a:t>, analgetika</a:t>
            </a:r>
          </a:p>
          <a:p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</a:t>
            </a:r>
            <a:r>
              <a:rPr lang="sk-SK" altLang="en-US" dirty="0" err="1"/>
              <a:t>lupus</a:t>
            </a:r>
            <a:r>
              <a:rPr lang="sk-SK" altLang="en-US" dirty="0"/>
              <a:t> </a:t>
            </a:r>
            <a:r>
              <a:rPr lang="sk-SK" altLang="en-US" dirty="0" err="1"/>
              <a:t>nephritis</a:t>
            </a:r>
            <a:r>
              <a:rPr lang="sk-SK" altLang="en-US" dirty="0"/>
              <a:t> – </a:t>
            </a:r>
            <a:r>
              <a:rPr lang="sk-SK" altLang="en-US" dirty="0" err="1"/>
              <a:t>cyklofosfamid</a:t>
            </a:r>
            <a:r>
              <a:rPr lang="sk-SK" altLang="en-US" dirty="0"/>
              <a:t>, </a:t>
            </a:r>
            <a:r>
              <a:rPr lang="sk-SK" altLang="en-US" dirty="0" err="1"/>
              <a:t>mykofenolát</a:t>
            </a:r>
            <a:endParaRPr lang="sk-SK" altLang="en-US" dirty="0"/>
          </a:p>
          <a:p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</a:t>
            </a:r>
            <a:r>
              <a:rPr lang="sk-SK" altLang="en-US" dirty="0" err="1"/>
              <a:t>antimalarika</a:t>
            </a:r>
            <a:r>
              <a:rPr lang="sk-SK" altLang="en-US" dirty="0"/>
              <a:t> – </a:t>
            </a:r>
            <a:r>
              <a:rPr lang="sk-SK" altLang="en-US" dirty="0" err="1"/>
              <a:t>hydroxychlorochin</a:t>
            </a:r>
            <a:endParaRPr lang="sk-SK" altLang="en-US" dirty="0"/>
          </a:p>
          <a:p>
            <a:pPr>
              <a:buFontTx/>
              <a:buChar char="-"/>
            </a:pPr>
            <a:endParaRPr lang="sk-SK" altLang="en-US" dirty="0"/>
          </a:p>
          <a:p>
            <a:pPr>
              <a:buFontTx/>
              <a:buChar char="-"/>
            </a:pPr>
            <a:r>
              <a:rPr lang="sk-SK" altLang="en-US" dirty="0"/>
              <a:t> od r. 2010 – </a:t>
            </a:r>
            <a:r>
              <a:rPr lang="sk-SK" altLang="en-US" i="1" dirty="0" err="1"/>
              <a:t>Benlysta</a:t>
            </a:r>
            <a:r>
              <a:rPr lang="sk-SK" altLang="en-US" i="1" dirty="0"/>
              <a:t> – </a:t>
            </a:r>
            <a:r>
              <a:rPr lang="sk-SK" altLang="en-US" dirty="0" err="1"/>
              <a:t>léčba</a:t>
            </a:r>
            <a:r>
              <a:rPr lang="sk-SK" altLang="en-US" dirty="0"/>
              <a:t> bolesti a </a:t>
            </a:r>
            <a:r>
              <a:rPr lang="sk-SK" altLang="en-US" dirty="0" err="1"/>
              <a:t>prvotních</a:t>
            </a:r>
            <a:r>
              <a:rPr lang="sk-SK" altLang="en-US" dirty="0"/>
              <a:t> </a:t>
            </a:r>
            <a:r>
              <a:rPr lang="sk-SK" altLang="en-US" dirty="0" err="1"/>
              <a:t>příznaků</a:t>
            </a:r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  <a:p>
            <a:endParaRPr lang="sk-SK" alt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altLang="en-US" dirty="0" smtClean="0"/>
              <a:t>LÉČBA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50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77DE-82AE-4A3A-94AC-5267701052D5}" type="slidenum">
              <a:rPr lang="en-CA" altLang="en-US"/>
              <a:pPr/>
              <a:t>271</a:t>
            </a:fld>
            <a:endParaRPr lang="en-CA" altLang="en-US"/>
          </a:p>
        </p:txBody>
      </p:sp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898525" y="781050"/>
            <a:ext cx="28575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 b="1" i="1"/>
              <a:t> </a:t>
            </a:r>
            <a:endParaRPr lang="cs-CZ" altLang="en-US"/>
          </a:p>
          <a:p>
            <a:endParaRPr lang="cs-CZ" altLang="en-US"/>
          </a:p>
        </p:txBody>
      </p:sp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3200" b="1" i="1"/>
              <a:t>   </a:t>
            </a:r>
            <a:r>
              <a:rPr lang="cs-CZ" altLang="en-US" sz="2800" b="1"/>
              <a:t> </a:t>
            </a:r>
            <a:endParaRPr lang="cs-CZ" altLang="en-US" b="1" i="1"/>
          </a:p>
          <a:p>
            <a:r>
              <a:rPr lang="cs-CZ" altLang="en-US"/>
              <a:t>         </a:t>
            </a:r>
          </a:p>
        </p:txBody>
      </p:sp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1050925" y="4079875"/>
            <a:ext cx="4127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  <a:p>
            <a:r>
              <a:rPr lang="cs-CZ" altLang="en-US"/>
              <a:t>   </a:t>
            </a:r>
          </a:p>
          <a:p>
            <a:r>
              <a:rPr lang="cs-CZ" altLang="en-US"/>
              <a:t>   </a:t>
            </a:r>
          </a:p>
          <a:p>
            <a:endParaRPr lang="cs-CZ" altLang="en-US"/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517525" y="2251075"/>
            <a:ext cx="184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  <a:p>
            <a:endParaRPr lang="cs-CZ" altLang="en-US"/>
          </a:p>
        </p:txBody>
      </p:sp>
      <p:sp>
        <p:nvSpPr>
          <p:cNvPr id="172038" name="Text Box 6"/>
          <p:cNvSpPr txBox="1">
            <a:spLocks noChangeArrowheads="1"/>
          </p:cNvSpPr>
          <p:nvPr/>
        </p:nvSpPr>
        <p:spPr bwMode="auto">
          <a:xfrm flipV="1">
            <a:off x="609600" y="2682875"/>
            <a:ext cx="80470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en-US"/>
          </a:p>
          <a:p>
            <a:r>
              <a:rPr lang="cs-CZ" altLang="en-US"/>
              <a:t> </a:t>
            </a:r>
          </a:p>
        </p:txBody>
      </p:sp>
      <p:sp>
        <p:nvSpPr>
          <p:cNvPr id="172039" name="Text Box 7"/>
          <p:cNvSpPr txBox="1">
            <a:spLocks noChangeArrowheads="1"/>
          </p:cNvSpPr>
          <p:nvPr/>
        </p:nvSpPr>
        <p:spPr bwMode="auto">
          <a:xfrm>
            <a:off x="0" y="33528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en-US"/>
          </a:p>
          <a:p>
            <a:r>
              <a:rPr lang="cs-CZ" altLang="en-US"/>
              <a:t> </a:t>
            </a:r>
          </a:p>
        </p:txBody>
      </p:sp>
      <p:sp>
        <p:nvSpPr>
          <p:cNvPr id="172040" name="Text Box 8"/>
          <p:cNvSpPr txBox="1">
            <a:spLocks noChangeArrowheads="1"/>
          </p:cNvSpPr>
          <p:nvPr/>
        </p:nvSpPr>
        <p:spPr bwMode="auto">
          <a:xfrm>
            <a:off x="250825" y="476250"/>
            <a:ext cx="8247063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800" b="1"/>
              <a:t> </a:t>
            </a:r>
            <a:endParaRPr lang="cs-CZ" altLang="en-US" i="1"/>
          </a:p>
          <a:p>
            <a:endParaRPr lang="cs-CZ" altLang="en-US" i="1"/>
          </a:p>
          <a:p>
            <a:r>
              <a:rPr lang="cs-CZ" altLang="en-US" sz="2800" b="1"/>
              <a:t>  jemně granulární nukleoly</a:t>
            </a:r>
            <a:r>
              <a:rPr lang="cs-CZ" altLang="en-US"/>
              <a:t> </a:t>
            </a:r>
          </a:p>
          <a:p>
            <a:r>
              <a:rPr lang="cs-CZ" altLang="en-US"/>
              <a:t>     antigen:  </a:t>
            </a:r>
            <a:r>
              <a:rPr lang="cs-CZ" altLang="en-US" b="1"/>
              <a:t>fibrillarin </a:t>
            </a:r>
            <a:r>
              <a:rPr lang="cs-CZ" altLang="en-US"/>
              <a:t> / bazický protein,  součást U3-RNP /;  </a:t>
            </a:r>
          </a:p>
          <a:p>
            <a:r>
              <a:rPr lang="cs-CZ" altLang="en-US"/>
              <a:t>     </a:t>
            </a:r>
            <a:r>
              <a:rPr lang="cs-CZ" altLang="en-US" b="1" i="1"/>
              <a:t>výskyt pl. u PSS v 5-10%</a:t>
            </a:r>
          </a:p>
          <a:p>
            <a:endParaRPr lang="cs-CZ" altLang="en-US" b="1" i="1"/>
          </a:p>
          <a:p>
            <a:endParaRPr lang="cs-CZ" altLang="en-US" sz="2800" b="1"/>
          </a:p>
          <a:p>
            <a:r>
              <a:rPr lang="cs-CZ" altLang="en-US" sz="2800" b="1"/>
              <a:t>  hrubě granulární</a:t>
            </a:r>
            <a:r>
              <a:rPr lang="cs-CZ" altLang="en-US"/>
              <a:t> </a:t>
            </a:r>
          </a:p>
          <a:p>
            <a:r>
              <a:rPr lang="cs-CZ" altLang="en-US"/>
              <a:t>     antigen:  </a:t>
            </a:r>
            <a:r>
              <a:rPr lang="cs-CZ" altLang="en-US" b="1"/>
              <a:t>RNA polymerasa I</a:t>
            </a:r>
            <a:r>
              <a:rPr lang="cs-CZ" altLang="en-US"/>
              <a:t> / nukleolární enzym / </a:t>
            </a:r>
          </a:p>
          <a:p>
            <a:r>
              <a:rPr lang="cs-CZ" altLang="en-US"/>
              <a:t>     </a:t>
            </a:r>
            <a:r>
              <a:rPr lang="cs-CZ" altLang="en-US" b="1" i="1"/>
              <a:t>výskyt pl.  u  PSS  4%</a:t>
            </a:r>
          </a:p>
        </p:txBody>
      </p:sp>
    </p:spTree>
    <p:extLst>
      <p:ext uri="{BB962C8B-B14F-4D97-AF65-F5344CB8AC3E}">
        <p14:creationId xmlns:p14="http://schemas.microsoft.com/office/powerpoint/2010/main" val="144947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ACD6-1657-408F-AAAC-C38CD9AD0C7E}" type="slidenum">
              <a:rPr lang="en-CA" altLang="en-US"/>
              <a:pPr/>
              <a:t>272</a:t>
            </a:fld>
            <a:endParaRPr lang="en-CA" altLang="en-US"/>
          </a:p>
        </p:txBody>
      </p:sp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609600" y="1676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b="1">
                <a:latin typeface="Arial" charset="0"/>
              </a:rPr>
              <a:t>JADÉRKA</a:t>
            </a:r>
            <a:endParaRPr lang="cs-CZ" altLang="en-US"/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2590800" y="1752600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en-US"/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743200" y="1676400"/>
            <a:ext cx="5410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U3-nRNP/Fibrilarin, RNA- polymeráza 1, Pm-Scl, 7-2-RNP (To),organizér jadérka</a:t>
            </a:r>
            <a:endParaRPr lang="cs-CZ" altLang="en-US"/>
          </a:p>
        </p:txBody>
      </p:sp>
      <p:pic>
        <p:nvPicPr>
          <p:cNvPr id="57350" name="Picture 6" descr="FIBRIL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492375"/>
            <a:ext cx="5943600" cy="39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685800" y="228600"/>
            <a:ext cx="3582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600">
                <a:latin typeface="Arial" charset="0"/>
              </a:rPr>
              <a:t>Laboratorní diagnostika autoprotilátek</a:t>
            </a:r>
            <a:endParaRPr lang="cs-CZ" altLang="en-US">
              <a:latin typeface="Arial" charset="0"/>
            </a:endParaRP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2133600" y="1143000"/>
            <a:ext cx="525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800" b="1">
                <a:latin typeface="Arial" charset="0"/>
              </a:rPr>
              <a:t>Fluorescenční obraz na Hep-2</a:t>
            </a:r>
            <a:endParaRPr lang="cs-CZ" altLang="en-US"/>
          </a:p>
        </p:txBody>
      </p:sp>
      <p:pic>
        <p:nvPicPr>
          <p:cNvPr id="57353" name="Picture 9" descr="logo dynex n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3136900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54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autoUpdateAnimBg="0"/>
      <p:bldP spid="57347" grpId="0" autoUpdateAnimBg="0"/>
      <p:bldP spid="57348" grpId="0" autoUpdateAnimBg="0"/>
    </p:bld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A1E6-E4DA-43D2-BA13-36B09861F870}" type="slidenum">
              <a:rPr lang="en-CA" altLang="en-US"/>
              <a:pPr/>
              <a:t>273</a:t>
            </a:fld>
            <a:endParaRPr lang="en-CA" altLang="en-US"/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1231900"/>
          </a:xfrm>
        </p:spPr>
        <p:txBody>
          <a:bodyPr/>
          <a:lstStyle/>
          <a:p>
            <a:r>
              <a:rPr lang="de-DE" altLang="en-US"/>
              <a:t> 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7988" y="1466850"/>
            <a:ext cx="8736012" cy="4673600"/>
          </a:xfrm>
        </p:spPr>
        <p:txBody>
          <a:bodyPr/>
          <a:lstStyle/>
          <a:p>
            <a:pPr lvl="1">
              <a:lnSpc>
                <a:spcPct val="130000"/>
              </a:lnSpc>
            </a:pPr>
            <a:endParaRPr lang="de-DE" altLang="en-US"/>
          </a:p>
          <a:p>
            <a:pPr lvl="1">
              <a:lnSpc>
                <a:spcPct val="130000"/>
              </a:lnSpc>
            </a:pPr>
            <a:endParaRPr lang="de-DE" altLang="en-US"/>
          </a:p>
          <a:p>
            <a:pPr lvl="1"/>
            <a:endParaRPr lang="de-DE" altLang="en-US"/>
          </a:p>
          <a:p>
            <a:pPr lvl="1"/>
            <a:endParaRPr lang="de-DE" altLang="en-US"/>
          </a:p>
          <a:p>
            <a:pPr lvl="1"/>
            <a:endParaRPr lang="de-DE" altLang="en-US"/>
          </a:p>
        </p:txBody>
      </p:sp>
      <p:graphicFrame>
        <p:nvGraphicFramePr>
          <p:cNvPr id="128005" name="Object 5"/>
          <p:cNvGraphicFramePr>
            <a:graphicFrameLocks noChangeAspect="1"/>
          </p:cNvGraphicFramePr>
          <p:nvPr/>
        </p:nvGraphicFramePr>
        <p:xfrm>
          <a:off x="755650" y="1474788"/>
          <a:ext cx="7847013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Image" r:id="rId4" imgW="14516481" imgH="10322966" progId="Photoshop.Image.6">
                  <p:embed/>
                </p:oleObj>
              </mc:Choice>
              <mc:Fallback>
                <p:oleObj name="Image" r:id="rId4" imgW="14516481" imgH="1032296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474788"/>
                        <a:ext cx="7847013" cy="497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6" name="Rectangle 6"/>
          <p:cNvSpPr>
            <a:spLocks noChangeArrowheads="1"/>
          </p:cNvSpPr>
          <p:nvPr/>
        </p:nvSpPr>
        <p:spPr bwMode="auto">
          <a:xfrm>
            <a:off x="6550025" y="6483350"/>
            <a:ext cx="2593975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tabLst>
                <a:tab pos="1428750" algn="l"/>
              </a:tabLst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857250" indent="-285750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tabLst>
                <a:tab pos="1428750" algn="l"/>
              </a:tabLs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276350" indent="-228600">
              <a:spcBef>
                <a:spcPct val="20000"/>
              </a:spcBef>
              <a:buChar char="•"/>
              <a:tabLst>
                <a:tab pos="1428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5450" indent="-228600">
              <a:spcBef>
                <a:spcPct val="20000"/>
              </a:spcBef>
              <a:buChar char="–"/>
              <a:tabLst>
                <a:tab pos="1428750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114550" indent="-228600">
              <a:spcBef>
                <a:spcPct val="20000"/>
              </a:spcBef>
              <a:buChar char="»"/>
              <a:tabLst>
                <a:tab pos="1428750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717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28750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0289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28750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861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28750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433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28750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Monotype Sorts" pitchFamily="2" charset="2"/>
              <a:buNone/>
            </a:pPr>
            <a:endParaRPr lang="de-DE" altLang="en-US" sz="3400">
              <a:sym typeface="Symbol" pitchFamily="18" charset="2"/>
            </a:endParaRP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611188" y="469900"/>
            <a:ext cx="2590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3200"/>
              <a:t>nukleolární</a:t>
            </a:r>
          </a:p>
        </p:txBody>
      </p:sp>
    </p:spTree>
    <p:extLst>
      <p:ext uri="{BB962C8B-B14F-4D97-AF65-F5344CB8AC3E}">
        <p14:creationId xmlns:p14="http://schemas.microsoft.com/office/powerpoint/2010/main" val="3911442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 descr="FC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28763"/>
            <a:ext cx="5387975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en-US" sz="3200" dirty="0" smtClean="0">
                <a:solidFill>
                  <a:srgbClr val="FF0000"/>
                </a:solidFill>
              </a:rPr>
              <a:t>Patofyziologie</a:t>
            </a:r>
            <a:br>
              <a:rPr lang="cs-CZ" altLang="en-US" sz="3200" dirty="0" smtClean="0">
                <a:solidFill>
                  <a:srgbClr val="FF0000"/>
                </a:solidFill>
              </a:rPr>
            </a:br>
            <a:r>
              <a:rPr lang="cs-CZ" altLang="en-US" sz="3200" dirty="0" smtClean="0">
                <a:solidFill>
                  <a:srgbClr val="FF0000"/>
                </a:solidFill>
              </a:rPr>
              <a:t>Fc</a:t>
            </a:r>
            <a:r>
              <a:rPr lang="cs-CZ" altLang="en-US" sz="3200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cs-CZ" altLang="en-US" sz="3200" dirty="0" smtClean="0">
                <a:solidFill>
                  <a:srgbClr val="FF0000"/>
                </a:solidFill>
              </a:rPr>
              <a:t>1 receptor</a:t>
            </a:r>
            <a:r>
              <a:rPr lang="cs-CZ" altLang="en-US" sz="3200" dirty="0" smtClean="0"/>
              <a:t/>
            </a:r>
            <a:br>
              <a:rPr lang="cs-CZ" altLang="en-US" sz="3200" dirty="0" smtClean="0"/>
            </a:br>
            <a:endParaRPr lang="cs-CZ" alt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96466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Mediátory žírných buněk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338" y="1685925"/>
            <a:ext cx="8331200" cy="4181475"/>
          </a:xfrm>
        </p:spPr>
        <p:txBody>
          <a:bodyPr>
            <a:normAutofit fontScale="92500" lnSpcReduction="10000"/>
          </a:bodyPr>
          <a:lstStyle/>
          <a:p>
            <a:r>
              <a:rPr lang="cs-CZ" altLang="en-US" smtClean="0"/>
              <a:t>Preformované: Histamin, heparin, chondroitinsulfát, chymáza, tryptáza, faktor chemotaktický pro eozinofily</a:t>
            </a:r>
          </a:p>
          <a:p>
            <a:r>
              <a:rPr lang="cs-CZ" altLang="en-US" smtClean="0"/>
              <a:t>Nově syntetizované: leukotrieny, prostaglandiny, PAF</a:t>
            </a:r>
          </a:p>
          <a:p>
            <a:r>
              <a:rPr lang="cs-CZ" altLang="en-US" smtClean="0"/>
              <a:t>Cytokiny: TNF-</a:t>
            </a:r>
            <a:r>
              <a:rPr lang="cs-CZ" altLang="en-US" smtClean="0">
                <a:latin typeface="Symbol" pitchFamily="18" charset="2"/>
              </a:rPr>
              <a:t>a</a:t>
            </a:r>
            <a:r>
              <a:rPr lang="cs-CZ" altLang="en-US" smtClean="0"/>
              <a:t> (aktivace fagocytů), TGF-</a:t>
            </a:r>
            <a:r>
              <a:rPr lang="cs-CZ" altLang="en-US" smtClean="0">
                <a:latin typeface="Symbol" pitchFamily="18" charset="2"/>
              </a:rPr>
              <a:t>b</a:t>
            </a:r>
            <a:r>
              <a:rPr lang="cs-CZ" altLang="en-US" smtClean="0"/>
              <a:t> (fibrotizace stěny bronchů),  IL-5 (stimulace tvorby eozinofilů) , IL-6 (mj stimulace tvorby imunoglobulinů, včetně IgE).</a:t>
            </a:r>
          </a:p>
        </p:txBody>
      </p:sp>
    </p:spTree>
    <p:extLst>
      <p:ext uri="{BB962C8B-B14F-4D97-AF65-F5344CB8AC3E}">
        <p14:creationId xmlns:p14="http://schemas.microsoft.com/office/powerpoint/2010/main" val="16359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7934"/>
            <a:ext cx="925252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50825" y="-27384"/>
            <a:ext cx="86423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solidFill>
                  <a:srgbClr val="A50021"/>
                </a:solidFill>
                <a:latin typeface="Verdana" pitchFamily="34" charset="0"/>
              </a:rPr>
              <a:t>Aktivace komplementového systému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53287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0241X-011-f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125538"/>
            <a:ext cx="4416425" cy="5399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cs-CZ" altLang="en-US" sz="80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700" i="1"/>
              <a:t>Downloaded from: StudentConsult (on 18 July 2006 11:40 AM)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700" i="1"/>
              <a:t>© 2005 Elsevier </a:t>
            </a:r>
          </a:p>
        </p:txBody>
      </p:sp>
      <p:pic>
        <p:nvPicPr>
          <p:cNvPr id="21510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ovéPole 7"/>
          <p:cNvSpPr txBox="1">
            <a:spLocks noChangeArrowheads="1"/>
          </p:cNvSpPr>
          <p:nvPr/>
        </p:nvSpPr>
        <p:spPr bwMode="auto">
          <a:xfrm>
            <a:off x="1476375" y="476250"/>
            <a:ext cx="6416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3600"/>
              <a:t>Následky aktivace žírné buňky</a:t>
            </a:r>
          </a:p>
        </p:txBody>
      </p:sp>
    </p:spTree>
    <p:extLst>
      <p:ext uri="{BB962C8B-B14F-4D97-AF65-F5344CB8AC3E}">
        <p14:creationId xmlns:p14="http://schemas.microsoft.com/office/powerpoint/2010/main" val="18924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74663" y="457200"/>
            <a:ext cx="8194675" cy="1176338"/>
          </a:xfrm>
        </p:spPr>
        <p:txBody>
          <a:bodyPr>
            <a:normAutofit fontScale="90000"/>
          </a:bodyPr>
          <a:lstStyle/>
          <a:p>
            <a:r>
              <a:rPr lang="cs-CZ" altLang="en-US" sz="4000" smtClean="0"/>
              <a:t>Mediátory pozdní fáze alergického zánětu</a:t>
            </a:r>
            <a:endParaRPr lang="cs-CZ" alt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85925"/>
            <a:ext cx="9144000" cy="418147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altLang="en-US" sz="2800" smtClean="0"/>
              <a:t>Prostaglandiny: PGD</a:t>
            </a:r>
            <a:r>
              <a:rPr lang="cs-CZ" altLang="en-US" sz="2800" baseline="-25000" smtClean="0"/>
              <a:t>2</a:t>
            </a:r>
            <a:r>
              <a:rPr lang="cs-CZ" altLang="en-US" sz="2800" smtClean="0"/>
              <a:t> - zarudnutí, zvýšená permeabilita kapilár, bronchokonstrikce</a:t>
            </a:r>
          </a:p>
          <a:p>
            <a:pPr>
              <a:lnSpc>
                <a:spcPct val="90000"/>
              </a:lnSpc>
            </a:pPr>
            <a:r>
              <a:rPr lang="cs-CZ" altLang="en-US" sz="2800" smtClean="0"/>
              <a:t>Leukotrieny:  LTB</a:t>
            </a:r>
            <a:r>
              <a:rPr lang="cs-CZ" altLang="en-US" sz="2800" baseline="-25000" smtClean="0"/>
              <a:t>4</a:t>
            </a:r>
            <a:r>
              <a:rPr lang="cs-CZ" altLang="en-US" sz="2800" smtClean="0"/>
              <a:t>: chemotaxe  granulocytů</a:t>
            </a:r>
          </a:p>
          <a:p>
            <a:pPr>
              <a:lnSpc>
                <a:spcPct val="90000"/>
              </a:lnSpc>
            </a:pPr>
            <a:r>
              <a:rPr lang="cs-CZ" altLang="en-US" sz="2800" smtClean="0"/>
              <a:t>LTC</a:t>
            </a:r>
            <a:r>
              <a:rPr lang="cs-CZ" altLang="en-US" sz="2800" baseline="-25000" smtClean="0"/>
              <a:t>4</a:t>
            </a:r>
            <a:r>
              <a:rPr lang="cs-CZ" altLang="en-US" sz="2800" smtClean="0"/>
              <a:t> a LTD</a:t>
            </a:r>
            <a:r>
              <a:rPr lang="cs-CZ" altLang="en-US" sz="2800" baseline="-25000" smtClean="0"/>
              <a:t>4</a:t>
            </a:r>
            <a:r>
              <a:rPr lang="cs-CZ" altLang="en-US" sz="2800" smtClean="0"/>
              <a:t>:  kontrakce hladké svaloviny cév, spasmus průdušek</a:t>
            </a:r>
          </a:p>
          <a:p>
            <a:pPr>
              <a:lnSpc>
                <a:spcPct val="90000"/>
              </a:lnSpc>
            </a:pPr>
            <a:r>
              <a:rPr lang="cs-CZ" altLang="en-US" sz="2800" smtClean="0"/>
              <a:t>Destičky aktivující faktor (PAF): stimulace makrofágů </a:t>
            </a:r>
            <a:br>
              <a:rPr lang="cs-CZ" altLang="en-US" sz="2800" smtClean="0"/>
            </a:br>
            <a:r>
              <a:rPr lang="cs-CZ" altLang="en-US" sz="2800" smtClean="0"/>
              <a:t>k tvorbě IL-1 a TNF-</a:t>
            </a:r>
            <a:r>
              <a:rPr lang="cs-CZ" altLang="en-US" sz="2800" smtClean="0">
                <a:latin typeface="Symbol" pitchFamily="18" charset="2"/>
              </a:rPr>
              <a:t>a</a:t>
            </a:r>
            <a:r>
              <a:rPr lang="cs-CZ" altLang="en-US" sz="2800" smtClean="0"/>
              <a:t>. Aktivace destiček, neutrofilů a eozinofilů. Nejúčinnější chemoatraktant pro eozinofily.</a:t>
            </a:r>
          </a:p>
          <a:p>
            <a:pPr>
              <a:lnSpc>
                <a:spcPct val="90000"/>
              </a:lnSpc>
            </a:pPr>
            <a:r>
              <a:rPr lang="cs-CZ" altLang="en-US" sz="2800" smtClean="0"/>
              <a:t>RANTES - produkován T-lymfocyty. Působí chemotakticky na lymfocyty a eozinofily.</a:t>
            </a:r>
          </a:p>
        </p:txBody>
      </p:sp>
    </p:spTree>
    <p:extLst>
      <p:ext uri="{BB962C8B-B14F-4D97-AF65-F5344CB8AC3E}">
        <p14:creationId xmlns:p14="http://schemas.microsoft.com/office/powerpoint/2010/main" val="88193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Nadpis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en-US" sz="3200" dirty="0" smtClean="0"/>
              <a:t>Následky aktivace žírné buňky</a:t>
            </a:r>
            <a:br>
              <a:rPr lang="cs-CZ" altLang="en-US" sz="3200" dirty="0" smtClean="0"/>
            </a:br>
            <a:r>
              <a:rPr lang="cs-CZ" altLang="en-US" sz="3200" dirty="0" smtClean="0"/>
              <a:t>a </a:t>
            </a:r>
            <a:r>
              <a:rPr lang="cs-CZ" altLang="en-US" sz="3200" dirty="0" err="1" smtClean="0"/>
              <a:t>eosinofilů</a:t>
            </a:r>
            <a:endParaRPr lang="cs-CZ" altLang="en-US" dirty="0" smtClean="0"/>
          </a:p>
        </p:txBody>
      </p:sp>
      <p:pic>
        <p:nvPicPr>
          <p:cNvPr id="27" name="Picture 6" descr="showimag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2736"/>
            <a:ext cx="7077075" cy="571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714716" y="1196752"/>
            <a:ext cx="1403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Prosakování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24531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show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95488"/>
            <a:ext cx="7620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en-US" dirty="0" smtClean="0">
                <a:solidFill>
                  <a:srgbClr val="FF0000"/>
                </a:solidFill>
              </a:rPr>
              <a:t>Patofyziologie –  okamžitá a pozdní rekce</a:t>
            </a:r>
            <a:r>
              <a:rPr lang="cs-CZ" altLang="en-US" dirty="0" smtClean="0"/>
              <a:t/>
            </a:r>
            <a:br>
              <a:rPr lang="cs-CZ" altLang="en-US" dirty="0" smtClean="0"/>
            </a:br>
            <a:endParaRPr lang="cs-CZ" altLang="en-US" dirty="0" smtClean="0"/>
          </a:p>
        </p:txBody>
      </p:sp>
      <p:sp>
        <p:nvSpPr>
          <p:cNvPr id="2" name="TextovéPole 1"/>
          <p:cNvSpPr txBox="1"/>
          <p:nvPr/>
        </p:nvSpPr>
        <p:spPr>
          <a:xfrm>
            <a:off x="899592" y="5301208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 - </a:t>
            </a:r>
            <a:r>
              <a:rPr lang="cs-CZ" dirty="0" err="1" smtClean="0"/>
              <a:t>Degranulace</a:t>
            </a:r>
            <a:r>
              <a:rPr lang="cs-CZ" dirty="0" smtClean="0"/>
              <a:t>, otok, cévní překrvení</a:t>
            </a:r>
          </a:p>
          <a:p>
            <a:r>
              <a:rPr lang="cs-CZ" dirty="0" smtClean="0"/>
              <a:t>C - Zvýšení koncentrace eozinofilů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462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Průběh pozdní fáze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Autonomně – chronický zánět bez závislosti na vyvolávajícím antigenu</a:t>
            </a:r>
          </a:p>
          <a:p>
            <a:r>
              <a:rPr lang="cs-CZ" dirty="0" smtClean="0"/>
              <a:t>Přechod do atopického ekzému</a:t>
            </a:r>
          </a:p>
          <a:p>
            <a:r>
              <a:rPr lang="cs-CZ" dirty="0" smtClean="0"/>
              <a:t>Chronického astmatu</a:t>
            </a:r>
          </a:p>
          <a:p>
            <a:r>
              <a:rPr lang="cs-CZ" dirty="0" smtClean="0"/>
              <a:t>Přechod do patologické reakce zprostředkované buňkami – reakce oddáleného typu IV.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05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41867" y="271463"/>
            <a:ext cx="8263467" cy="117633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solidFill>
                  <a:srgbClr val="002060"/>
                </a:solidFill>
              </a:rPr>
              <a:t>Buňky účastnící se zánětu při alergické reakci</a:t>
            </a:r>
            <a:endParaRPr lang="cs-CZ" b="1" dirty="0">
              <a:solidFill>
                <a:srgbClr val="002060"/>
              </a:solidFill>
            </a:endParaRP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133" y="1125539"/>
            <a:ext cx="8466667" cy="5405437"/>
          </a:xfrm>
        </p:spPr>
        <p:txBody>
          <a:bodyPr>
            <a:normAutofit fontScale="62500" lnSpcReduction="20000"/>
          </a:bodyPr>
          <a:lstStyle/>
          <a:p>
            <a:r>
              <a:rPr lang="cs-CZ" sz="2800" b="1" dirty="0" smtClean="0"/>
              <a:t>Dendritické buňky – prezentace alergenu</a:t>
            </a:r>
          </a:p>
          <a:p>
            <a:endParaRPr lang="cs-CZ" sz="2800" b="1" dirty="0" smtClean="0"/>
          </a:p>
          <a:p>
            <a:r>
              <a:rPr lang="cs-CZ" sz="2800" b="1" dirty="0" smtClean="0"/>
              <a:t>Th2 </a:t>
            </a:r>
            <a:r>
              <a:rPr lang="cs-CZ" sz="2800" b="1" dirty="0"/>
              <a:t>lymfocyty </a:t>
            </a:r>
            <a:r>
              <a:rPr lang="cs-CZ" sz="2800" dirty="0"/>
              <a:t>(regulace tvorby </a:t>
            </a:r>
            <a:r>
              <a:rPr lang="cs-CZ" sz="2800" dirty="0" err="1"/>
              <a:t>IgE</a:t>
            </a:r>
            <a:r>
              <a:rPr lang="cs-CZ" sz="2800" dirty="0" smtClean="0"/>
              <a:t>)</a:t>
            </a:r>
          </a:p>
          <a:p>
            <a:r>
              <a:rPr lang="cs-CZ" sz="2800" b="1" dirty="0" smtClean="0"/>
              <a:t>B lymfocyty </a:t>
            </a:r>
            <a:r>
              <a:rPr lang="cs-CZ" sz="2800" dirty="0" smtClean="0"/>
              <a:t>– produkující </a:t>
            </a:r>
            <a:r>
              <a:rPr lang="cs-CZ" sz="2800" dirty="0" err="1" smtClean="0"/>
              <a:t>IgE</a:t>
            </a:r>
            <a:endParaRPr lang="cs-CZ" sz="2800" dirty="0" smtClean="0"/>
          </a:p>
          <a:p>
            <a:endParaRPr lang="cs-CZ" sz="2800" dirty="0" smtClean="0"/>
          </a:p>
          <a:p>
            <a:r>
              <a:rPr lang="cs-CZ" sz="2800" b="1" dirty="0" err="1"/>
              <a:t>Bazofily</a:t>
            </a:r>
            <a:r>
              <a:rPr lang="cs-CZ" sz="2800" dirty="0"/>
              <a:t> – produkce histaminu a heparinu</a:t>
            </a:r>
          </a:p>
          <a:p>
            <a:r>
              <a:rPr lang="cs-CZ" sz="2800" b="1" dirty="0" smtClean="0"/>
              <a:t>Žírné buňky </a:t>
            </a:r>
            <a:r>
              <a:rPr lang="cs-CZ" sz="2800" dirty="0" smtClean="0"/>
              <a:t>- produkce histaminu a mediátorů pozdní zánětlivé reakce</a:t>
            </a:r>
          </a:p>
          <a:p>
            <a:endParaRPr lang="cs-CZ" sz="2800" dirty="0" smtClean="0"/>
          </a:p>
          <a:p>
            <a:r>
              <a:rPr lang="cs-CZ" sz="2800" b="1" dirty="0" smtClean="0"/>
              <a:t>Eozinofily </a:t>
            </a:r>
            <a:r>
              <a:rPr lang="cs-CZ" sz="2800" dirty="0" smtClean="0"/>
              <a:t>- produkce </a:t>
            </a:r>
            <a:r>
              <a:rPr lang="cs-CZ" sz="2800" dirty="0" err="1" smtClean="0"/>
              <a:t>leukotrienů</a:t>
            </a:r>
            <a:r>
              <a:rPr lang="cs-CZ" sz="2800" dirty="0" smtClean="0"/>
              <a:t>, PAF, Th2 </a:t>
            </a:r>
            <a:r>
              <a:rPr lang="cs-CZ" sz="2800" dirty="0" err="1" smtClean="0"/>
              <a:t>cytokinů</a:t>
            </a:r>
            <a:r>
              <a:rPr lang="cs-CZ" sz="2800" dirty="0" smtClean="0"/>
              <a:t>, toxických produktů, TGF-</a:t>
            </a:r>
            <a:r>
              <a:rPr lang="cs-CZ" sz="2800" dirty="0" smtClean="0">
                <a:latin typeface="Symbol" pitchFamily="18" charset="2"/>
              </a:rPr>
              <a:t>b</a:t>
            </a:r>
            <a:endParaRPr lang="cs-CZ" sz="2800" dirty="0" smtClean="0"/>
          </a:p>
          <a:p>
            <a:endParaRPr lang="cs-CZ" sz="2800" dirty="0"/>
          </a:p>
          <a:p>
            <a:r>
              <a:rPr lang="cs-CZ" sz="2800" b="1" dirty="0" err="1"/>
              <a:t>Neutrofily</a:t>
            </a:r>
            <a:r>
              <a:rPr lang="cs-CZ" sz="2800" dirty="0"/>
              <a:t> - tvorba kyslíkových radikálů, </a:t>
            </a:r>
            <a:r>
              <a:rPr lang="cs-CZ" sz="2800" dirty="0" err="1"/>
              <a:t>cytokinů</a:t>
            </a:r>
            <a:r>
              <a:rPr lang="cs-CZ" sz="2800" dirty="0"/>
              <a:t>, </a:t>
            </a:r>
            <a:r>
              <a:rPr lang="cs-CZ" sz="2800" dirty="0" err="1" smtClean="0"/>
              <a:t>chemokinů</a:t>
            </a:r>
            <a:endParaRPr lang="cs-CZ" sz="2800" dirty="0" smtClean="0"/>
          </a:p>
          <a:p>
            <a:endParaRPr lang="cs-CZ" sz="2800" dirty="0"/>
          </a:p>
          <a:p>
            <a:r>
              <a:rPr lang="cs-CZ" sz="2800" b="1" dirty="0"/>
              <a:t>Makrofágy </a:t>
            </a:r>
            <a:r>
              <a:rPr lang="cs-CZ" sz="2800" dirty="0"/>
              <a:t>- tvorba zánětlivých </a:t>
            </a:r>
            <a:r>
              <a:rPr lang="cs-CZ" sz="2800" dirty="0" err="1"/>
              <a:t>cytokinů</a:t>
            </a:r>
            <a:r>
              <a:rPr lang="cs-CZ" sz="2800" dirty="0"/>
              <a:t>, ale i TGF-</a:t>
            </a:r>
            <a:r>
              <a:rPr lang="cs-CZ" sz="2800" dirty="0">
                <a:latin typeface="Symbol" pitchFamily="18" charset="2"/>
              </a:rPr>
              <a:t>b</a:t>
            </a:r>
            <a:r>
              <a:rPr lang="cs-CZ" sz="2800" dirty="0"/>
              <a:t> a dalších růstových faktorů pro </a:t>
            </a:r>
            <a:r>
              <a:rPr lang="cs-CZ" sz="2800" dirty="0" smtClean="0"/>
              <a:t>fibroblasty</a:t>
            </a:r>
          </a:p>
          <a:p>
            <a:endParaRPr lang="cs-CZ" sz="2800" dirty="0"/>
          </a:p>
          <a:p>
            <a:r>
              <a:rPr lang="cs-CZ" sz="2800" b="1" dirty="0"/>
              <a:t>Epiteliální buňky </a:t>
            </a:r>
            <a:r>
              <a:rPr lang="cs-CZ" sz="2800" dirty="0"/>
              <a:t>- mj. produkce </a:t>
            </a:r>
            <a:r>
              <a:rPr lang="cs-CZ" sz="2800" dirty="0" err="1" smtClean="0"/>
              <a:t>eotaxinu</a:t>
            </a:r>
            <a:endParaRPr lang="cs-CZ" sz="2800" dirty="0" smtClean="0"/>
          </a:p>
          <a:p>
            <a:endParaRPr lang="cs-CZ" sz="2800" dirty="0"/>
          </a:p>
          <a:p>
            <a:r>
              <a:rPr lang="cs-CZ" sz="2800" b="1" dirty="0"/>
              <a:t>Fibroblasty</a:t>
            </a:r>
            <a:r>
              <a:rPr lang="cs-CZ" sz="2800" dirty="0"/>
              <a:t> - </a:t>
            </a:r>
            <a:r>
              <a:rPr lang="cs-CZ" sz="2800" dirty="0" err="1"/>
              <a:t>fibrotická</a:t>
            </a:r>
            <a:r>
              <a:rPr lang="cs-CZ" sz="2800" dirty="0"/>
              <a:t> přestavba zánětlivé tkáně </a:t>
            </a:r>
          </a:p>
          <a:p>
            <a:endParaRPr lang="cs-CZ" sz="2800" dirty="0"/>
          </a:p>
        </p:txBody>
      </p:sp>
      <p:cxnSp>
        <p:nvCxnSpPr>
          <p:cNvPr id="3" name="Přímá spojnice 2"/>
          <p:cNvCxnSpPr/>
          <p:nvPr/>
        </p:nvCxnSpPr>
        <p:spPr>
          <a:xfrm flipV="1">
            <a:off x="107504" y="2708920"/>
            <a:ext cx="8928992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5724128" y="141277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1. fáze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24328" y="2564904"/>
            <a:ext cx="161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Přechod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524328" y="3933056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2. fáze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6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Bazofily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Produkce histaminu a heparinu</a:t>
            </a:r>
          </a:p>
          <a:p>
            <a:r>
              <a:rPr lang="cs-CZ" dirty="0" smtClean="0"/>
              <a:t>Ovlivňují proudění krve a prostupnost krevních kapilár</a:t>
            </a:r>
          </a:p>
          <a:p>
            <a:r>
              <a:rPr lang="cs-CZ" dirty="0" smtClean="0"/>
              <a:t>Heparin zabraňuje srážení krve</a:t>
            </a:r>
          </a:p>
          <a:p>
            <a:r>
              <a:rPr lang="cs-CZ" dirty="0" smtClean="0"/>
              <a:t>Histamin – relaxační účinek na svalovinu cév – dochází k rozšíření cévy</a:t>
            </a:r>
          </a:p>
          <a:p>
            <a:r>
              <a:rPr lang="cs-CZ" dirty="0" smtClean="0"/>
              <a:t>Reakce na obě látky se projeví – zarudnutím, slzením, rýmou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1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2060"/>
                </a:solidFill>
              </a:rPr>
              <a:t>Žírné buňky</a:t>
            </a:r>
            <a:endParaRPr lang="cs-CZ" b="1" dirty="0">
              <a:solidFill>
                <a:srgbClr val="002060"/>
              </a:solidFill>
            </a:endParaRP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867" y="1685926"/>
            <a:ext cx="8331200" cy="4181475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smtClean="0"/>
              <a:t>1. fáze stimulace – preformované mediátory</a:t>
            </a:r>
            <a:r>
              <a:rPr lang="cs-CZ" dirty="0" smtClean="0"/>
              <a:t>: </a:t>
            </a:r>
            <a:r>
              <a:rPr lang="cs-CZ" u="sng" dirty="0"/>
              <a:t>Histamin</a:t>
            </a:r>
            <a:r>
              <a:rPr lang="cs-CZ" dirty="0"/>
              <a:t>, heparin, </a:t>
            </a:r>
            <a:r>
              <a:rPr lang="cs-CZ" dirty="0" err="1"/>
              <a:t>chondroitinsulfát</a:t>
            </a:r>
            <a:r>
              <a:rPr lang="cs-CZ" dirty="0"/>
              <a:t>, </a:t>
            </a:r>
            <a:r>
              <a:rPr lang="cs-CZ" dirty="0" err="1"/>
              <a:t>chymáza</a:t>
            </a:r>
            <a:r>
              <a:rPr lang="cs-CZ" dirty="0"/>
              <a:t>, </a:t>
            </a:r>
            <a:r>
              <a:rPr lang="cs-CZ" dirty="0" err="1"/>
              <a:t>tryptáza</a:t>
            </a:r>
            <a:r>
              <a:rPr lang="cs-CZ" dirty="0"/>
              <a:t>, </a:t>
            </a:r>
            <a:r>
              <a:rPr lang="cs-CZ" dirty="0" smtClean="0"/>
              <a:t>chemotaktický faktor </a:t>
            </a:r>
            <a:r>
              <a:rPr lang="cs-CZ" dirty="0"/>
              <a:t>pro </a:t>
            </a:r>
            <a:r>
              <a:rPr lang="cs-CZ" dirty="0" smtClean="0"/>
              <a:t>eozinofily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 smtClean="0"/>
              <a:t>2. fáze stimulace  - syntéza nových mediátorů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</a:t>
            </a:r>
            <a:r>
              <a:rPr lang="cs-CZ" u="sng" dirty="0" err="1" smtClean="0"/>
              <a:t>leukotrieny</a:t>
            </a:r>
            <a:r>
              <a:rPr lang="cs-CZ" dirty="0"/>
              <a:t>, prostaglandiny, PAF</a:t>
            </a:r>
          </a:p>
          <a:p>
            <a:pPr marL="0" indent="0">
              <a:buNone/>
            </a:pPr>
            <a:r>
              <a:rPr lang="cs-CZ" dirty="0" smtClean="0"/>
              <a:t>    </a:t>
            </a:r>
            <a:r>
              <a:rPr lang="cs-CZ" i="1" dirty="0" err="1" smtClean="0"/>
              <a:t>cytokiny</a:t>
            </a:r>
            <a:r>
              <a:rPr lang="cs-CZ" i="1" dirty="0"/>
              <a:t>: </a:t>
            </a:r>
            <a:r>
              <a:rPr lang="cs-CZ" u="sng" dirty="0"/>
              <a:t>TNF-</a:t>
            </a:r>
            <a:r>
              <a:rPr lang="cs-CZ" u="sng" dirty="0">
                <a:latin typeface="Symbol" pitchFamily="18" charset="2"/>
              </a:rPr>
              <a:t>a</a:t>
            </a:r>
            <a:r>
              <a:rPr lang="cs-CZ" dirty="0"/>
              <a:t> (aktivace fagocytů), </a:t>
            </a:r>
            <a:r>
              <a:rPr lang="cs-CZ" u="sng" dirty="0" smtClean="0"/>
              <a:t>TGF-</a:t>
            </a:r>
            <a:r>
              <a:rPr lang="cs-CZ" u="sng" dirty="0" smtClean="0">
                <a:latin typeface="Symbol" pitchFamily="18" charset="2"/>
              </a:rPr>
              <a:t>b</a:t>
            </a:r>
            <a:r>
              <a:rPr lang="cs-CZ" u="sng" dirty="0" smtClean="0"/>
              <a:t> 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(</a:t>
            </a:r>
            <a:r>
              <a:rPr lang="cs-CZ" dirty="0" err="1"/>
              <a:t>fibrotizace</a:t>
            </a:r>
            <a:r>
              <a:rPr lang="cs-CZ" dirty="0"/>
              <a:t> stěny bronchů),  </a:t>
            </a:r>
            <a:r>
              <a:rPr lang="cs-CZ" u="sng" dirty="0"/>
              <a:t>IL-5</a:t>
            </a:r>
            <a:r>
              <a:rPr lang="cs-CZ" dirty="0"/>
              <a:t> (stimulace tvorby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eozinofilů</a:t>
            </a:r>
            <a:r>
              <a:rPr lang="cs-CZ" dirty="0"/>
              <a:t>) , </a:t>
            </a:r>
            <a:r>
              <a:rPr lang="cs-CZ" u="sng" dirty="0"/>
              <a:t>IL-6</a:t>
            </a:r>
            <a:r>
              <a:rPr lang="cs-CZ" dirty="0"/>
              <a:t> (</a:t>
            </a:r>
            <a:r>
              <a:rPr lang="cs-CZ" dirty="0" smtClean="0"/>
              <a:t>mj.  </a:t>
            </a:r>
            <a:r>
              <a:rPr lang="cs-CZ" dirty="0"/>
              <a:t>stimulace tvorby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imunoglobulinů  </a:t>
            </a:r>
            <a:r>
              <a:rPr lang="cs-CZ" dirty="0"/>
              <a:t>včetně </a:t>
            </a:r>
            <a:r>
              <a:rPr lang="cs-CZ" dirty="0" err="1"/>
              <a:t>IgE</a:t>
            </a:r>
            <a:r>
              <a:rPr lang="cs-CZ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7727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Eozinofilní granulocyty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4" y="1447801"/>
            <a:ext cx="7992533" cy="514955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Jejich produkce je stimulována IL-5 a IL-3. </a:t>
            </a:r>
            <a:endParaRPr lang="cs-CZ" dirty="0" smtClean="0"/>
          </a:p>
          <a:p>
            <a:endParaRPr lang="cs-CZ" dirty="0"/>
          </a:p>
          <a:p>
            <a:r>
              <a:rPr lang="cs-CZ" dirty="0"/>
              <a:t>Pozitivně chemotakticky na ně působí zejména, PAF, RANTES, C5a, LTB</a:t>
            </a:r>
            <a:r>
              <a:rPr lang="cs-CZ" baseline="-25000" dirty="0"/>
              <a:t>4</a:t>
            </a:r>
            <a:r>
              <a:rPr lang="cs-CZ" dirty="0"/>
              <a:t>, </a:t>
            </a:r>
            <a:r>
              <a:rPr lang="cs-CZ" dirty="0" err="1"/>
              <a:t>eotaxin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/>
              <a:t>Toxické produkty: major basic protein (MBP), </a:t>
            </a:r>
            <a:r>
              <a:rPr lang="cs-CZ" u="sng" dirty="0" err="1"/>
              <a:t>eosinophil</a:t>
            </a:r>
            <a:r>
              <a:rPr lang="cs-CZ" u="sng" dirty="0"/>
              <a:t> </a:t>
            </a:r>
            <a:r>
              <a:rPr lang="cs-CZ" u="sng" dirty="0" err="1"/>
              <a:t>cationic</a:t>
            </a:r>
            <a:r>
              <a:rPr lang="cs-CZ" u="sng" dirty="0"/>
              <a:t> protein (ECP), </a:t>
            </a:r>
            <a:r>
              <a:rPr lang="cs-CZ" dirty="0" err="1"/>
              <a:t>eosinophil-derived</a:t>
            </a:r>
            <a:r>
              <a:rPr lang="cs-CZ" dirty="0"/>
              <a:t>  neurotoxin (EDNT), </a:t>
            </a:r>
            <a:r>
              <a:rPr lang="cs-CZ" dirty="0" err="1"/>
              <a:t>eosinophil</a:t>
            </a:r>
            <a:r>
              <a:rPr lang="cs-CZ" dirty="0"/>
              <a:t> </a:t>
            </a:r>
            <a:r>
              <a:rPr lang="cs-CZ" dirty="0" err="1"/>
              <a:t>peroxidase</a:t>
            </a:r>
            <a:r>
              <a:rPr lang="cs-CZ" dirty="0"/>
              <a:t> (EPO) -  jedná se o proteiny  toxické pro řadu buněk, včetně </a:t>
            </a:r>
            <a:r>
              <a:rPr lang="cs-CZ" dirty="0" err="1"/>
              <a:t>epitelií</a:t>
            </a:r>
            <a:r>
              <a:rPr lang="cs-CZ" dirty="0"/>
              <a:t> </a:t>
            </a:r>
            <a:r>
              <a:rPr lang="cs-CZ" dirty="0" smtClean="0"/>
              <a:t>dýchacích </a:t>
            </a:r>
            <a:r>
              <a:rPr lang="cs-CZ" dirty="0"/>
              <a:t>cest.</a:t>
            </a:r>
          </a:p>
          <a:p>
            <a:endParaRPr lang="cs-CZ" dirty="0" smtClean="0"/>
          </a:p>
          <a:p>
            <a:r>
              <a:rPr lang="cs-CZ" dirty="0" smtClean="0"/>
              <a:t>Produkce </a:t>
            </a:r>
            <a:r>
              <a:rPr lang="cs-CZ" dirty="0" err="1"/>
              <a:t>cytokinů</a:t>
            </a:r>
            <a:r>
              <a:rPr lang="cs-CZ" dirty="0"/>
              <a:t>: IL-1, IL-3, IL-4, IL-5, IL-6, </a:t>
            </a:r>
            <a:br>
              <a:rPr lang="cs-CZ" dirty="0"/>
            </a:br>
            <a:r>
              <a:rPr lang="cs-CZ" dirty="0"/>
              <a:t>IL-8, TGF-</a:t>
            </a:r>
            <a:r>
              <a:rPr lang="cs-CZ" dirty="0">
                <a:latin typeface="Symbol" pitchFamily="18" charset="2"/>
              </a:rPr>
              <a:t>b</a:t>
            </a:r>
            <a:r>
              <a:rPr lang="cs-CZ" dirty="0"/>
              <a:t>, RANTES</a:t>
            </a:r>
          </a:p>
        </p:txBody>
      </p:sp>
    </p:spTree>
    <p:extLst>
      <p:ext uri="{BB962C8B-B14F-4D97-AF65-F5344CB8AC3E}">
        <p14:creationId xmlns:p14="http://schemas.microsoft.com/office/powerpoint/2010/main" val="74930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osinof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463" y="-157163"/>
            <a:ext cx="9415463" cy="697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641600" y="838200"/>
            <a:ext cx="4718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3600" b="1">
                <a:solidFill>
                  <a:schemeClr val="bg2"/>
                </a:solidFill>
                <a:latin typeface="Times New Roman" pitchFamily="18" charset="0"/>
              </a:rPr>
              <a:t>Eozino</a:t>
            </a:r>
            <a:r>
              <a:rPr lang="cs-CZ" altLang="en-US" sz="3600" b="1">
                <a:solidFill>
                  <a:schemeClr val="bg2"/>
                </a:solidFill>
                <a:latin typeface="Times New Roman" pitchFamily="18" charset="0"/>
              </a:rPr>
              <a:t>ph</a:t>
            </a:r>
            <a:r>
              <a:rPr lang="en-GB" altLang="en-US" sz="3600" b="1">
                <a:solidFill>
                  <a:schemeClr val="bg2"/>
                </a:solidFill>
                <a:latin typeface="Times New Roman" pitchFamily="18" charset="0"/>
              </a:rPr>
              <a:t>il granulocyt</a:t>
            </a:r>
            <a:r>
              <a:rPr lang="cs-CZ" altLang="en-US" sz="3600" b="1">
                <a:solidFill>
                  <a:schemeClr val="bg2"/>
                </a:solidFill>
                <a:latin typeface="Times New Roman" pitchFamily="18" charset="0"/>
              </a:rPr>
              <a:t>e</a:t>
            </a:r>
            <a:endParaRPr lang="en-GB" altLang="en-US" sz="24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14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Th1, Th2 a Th17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874846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12733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Alergické choroby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4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Alergická rýma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1844824"/>
            <a:ext cx="7412566" cy="418147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Vodnatá rýma </a:t>
            </a:r>
          </a:p>
          <a:p>
            <a:r>
              <a:rPr lang="cs-CZ" dirty="0"/>
              <a:t>Nosní obstrukce</a:t>
            </a:r>
          </a:p>
          <a:p>
            <a:r>
              <a:rPr lang="cs-CZ" dirty="0"/>
              <a:t>Svědění nosu</a:t>
            </a:r>
          </a:p>
          <a:p>
            <a:r>
              <a:rPr lang="cs-CZ" dirty="0"/>
              <a:t>Příznaky trvající po dobu přítomnosti alergenu v ovzduší (</a:t>
            </a:r>
            <a:r>
              <a:rPr lang="cs-CZ" dirty="0" err="1"/>
              <a:t>tj</a:t>
            </a:r>
            <a:r>
              <a:rPr lang="cs-CZ" dirty="0"/>
              <a:t> obvykle </a:t>
            </a:r>
            <a:r>
              <a:rPr lang="cs-CZ" dirty="0" smtClean="0"/>
              <a:t>déle než několik </a:t>
            </a:r>
            <a:r>
              <a:rPr lang="cs-CZ" dirty="0"/>
              <a:t>týdnů)</a:t>
            </a:r>
          </a:p>
          <a:p>
            <a:r>
              <a:rPr lang="cs-CZ" dirty="0"/>
              <a:t>Doprovodné </a:t>
            </a:r>
            <a:r>
              <a:rPr lang="cs-CZ" dirty="0" smtClean="0"/>
              <a:t>příznaky: </a:t>
            </a:r>
            <a:r>
              <a:rPr lang="cs-CZ" dirty="0"/>
              <a:t>alergické konjunktivitidy, sinusitidy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44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lergie v dýchacích cestá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315200" cy="501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557338" y="0"/>
            <a:ext cx="4981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en-US" sz="3200" b="1">
                <a:latin typeface="Times New Roman" pitchFamily="18" charset="0"/>
              </a:rPr>
              <a:t>Allergic reaction in bronchi</a:t>
            </a:r>
            <a:endParaRPr lang="en-GB" altLang="en-US" sz="24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96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lerg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256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18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Astma </a:t>
            </a:r>
            <a:r>
              <a:rPr lang="cs-CZ" b="1" dirty="0" err="1">
                <a:solidFill>
                  <a:srgbClr val="002060"/>
                </a:solidFill>
              </a:rPr>
              <a:t>bronchiale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4"/>
            <a:ext cx="9144000" cy="51133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Zvýšená reaktivita průdušek projevující se reverzibilní obstrukcí.</a:t>
            </a:r>
          </a:p>
          <a:p>
            <a:pPr>
              <a:lnSpc>
                <a:spcPct val="90000"/>
              </a:lnSpc>
            </a:pPr>
            <a:r>
              <a:rPr lang="cs-CZ" dirty="0"/>
              <a:t>Projevem jsou záchvaty dušnosti především expiračního charakteru. Někdy může být příznakem pouze dráždivý kašel.</a:t>
            </a:r>
          </a:p>
          <a:p>
            <a:pPr>
              <a:lnSpc>
                <a:spcPct val="90000"/>
              </a:lnSpc>
            </a:pPr>
            <a:r>
              <a:rPr lang="cs-CZ" dirty="0"/>
              <a:t>Postupně dochází k </a:t>
            </a:r>
            <a:r>
              <a:rPr lang="cs-CZ" dirty="0" err="1"/>
              <a:t>remodelaci</a:t>
            </a:r>
            <a:r>
              <a:rPr lang="cs-CZ" dirty="0"/>
              <a:t> bronchiální stěny.</a:t>
            </a:r>
          </a:p>
          <a:p>
            <a:pPr>
              <a:lnSpc>
                <a:spcPct val="90000"/>
              </a:lnSpc>
            </a:pPr>
            <a:r>
              <a:rPr lang="cs-CZ" dirty="0"/>
              <a:t>Patofyziologickým podkladem je chronický, především eozinofilní zánět.</a:t>
            </a:r>
          </a:p>
          <a:p>
            <a:pPr>
              <a:lnSpc>
                <a:spcPct val="90000"/>
              </a:lnSpc>
            </a:pPr>
            <a:r>
              <a:rPr lang="cs-CZ" dirty="0"/>
              <a:t>Častou, ale </a:t>
            </a:r>
            <a:r>
              <a:rPr lang="cs-CZ" u="sng" dirty="0"/>
              <a:t>ne výlučnou</a:t>
            </a:r>
            <a:r>
              <a:rPr lang="cs-CZ" dirty="0"/>
              <a:t>, příčinou astmatu je atopický typ alergie.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9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Astma bronchiale epidemiologie 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2000" b="1" dirty="0" smtClean="0"/>
              <a:t>Prevalence ČR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en-US" sz="2000" dirty="0" smtClean="0"/>
              <a:t>celková 8%, u dětí 11-15%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en-US" sz="2000" dirty="0" smtClean="0"/>
              <a:t>vzestup (</a:t>
            </a:r>
            <a:r>
              <a:rPr lang="en-US" altLang="en-US" sz="2000" dirty="0" err="1" smtClean="0"/>
              <a:t>postihuje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osoby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všech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věkových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kategorií</a:t>
            </a:r>
            <a:r>
              <a:rPr lang="cs-CZ" altLang="en-US" sz="2000" dirty="0" smtClean="0"/>
              <a:t>, </a:t>
            </a:r>
            <a:r>
              <a:rPr lang="en-US" altLang="en-US" sz="2000" dirty="0" err="1" smtClean="0"/>
              <a:t>nelze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jej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vyléčit</a:t>
            </a:r>
            <a:r>
              <a:rPr lang="cs-CZ" altLang="en-US" sz="2000" dirty="0" smtClean="0"/>
              <a:t>)</a:t>
            </a:r>
            <a:endParaRPr lang="en-US" altLang="en-US" sz="2000" dirty="0" smtClean="0"/>
          </a:p>
          <a:p>
            <a:pPr eaLnBrk="1" hangingPunct="1">
              <a:buFontTx/>
              <a:buNone/>
            </a:pPr>
            <a:r>
              <a:rPr lang="cs-CZ" altLang="en-US" sz="2000" dirty="0" smtClean="0"/>
              <a:t>Astma v naší populaci postihuje až 800 000 lidí </a:t>
            </a:r>
          </a:p>
          <a:p>
            <a:pPr eaLnBrk="1" hangingPunct="1">
              <a:buFontTx/>
              <a:buNone/>
            </a:pPr>
            <a:r>
              <a:rPr lang="cs-CZ" altLang="en-US" sz="2000" dirty="0" smtClean="0"/>
              <a:t>→ správně rozpoznáno (a léčeno) méně než 50% astmatiků (GB 40%) </a:t>
            </a:r>
          </a:p>
          <a:p>
            <a:pPr eaLnBrk="1" hangingPunct="1">
              <a:buFontTx/>
              <a:buNone/>
            </a:pPr>
            <a:r>
              <a:rPr lang="cs-CZ" altLang="en-US" sz="2000" dirty="0" smtClean="0"/>
              <a:t> ◄variabilita nemoci, obtížnost objektivního zachycení všech projevů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en-US" sz="2000" b="1" dirty="0" smtClean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cs-CZ" altLang="en-US" sz="1800" b="1" dirty="0" smtClean="0"/>
              <a:t>-  2/3 případů diagnostikovány v dětském věku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1800" b="1" dirty="0" smtClean="0"/>
              <a:t>-  v dětství převaha chlapců </a:t>
            </a:r>
            <a:r>
              <a:rPr lang="cs-CZ" altLang="en-US" sz="1800" b="1" dirty="0" smtClean="0">
                <a:cs typeface="Times New Roman" pitchFamily="18" charset="0"/>
              </a:rPr>
              <a:t>♂ : ♀ =  2:1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1800" b="1" dirty="0" smtClean="0">
                <a:cs typeface="Times New Roman" pitchFamily="18" charset="0"/>
              </a:rPr>
              <a:t>-  v pubertě ústup příznaků častěji u chlapců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1800" b="1" dirty="0" smtClean="0">
                <a:cs typeface="Times New Roman" pitchFamily="18" charset="0"/>
              </a:rPr>
              <a:t>-  nad 40 let věku převaha žen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1800" b="1" dirty="0" smtClean="0">
                <a:cs typeface="Times New Roman" pitchFamily="18" charset="0"/>
              </a:rPr>
              <a:t>Na světě cca 300 milionů nemocných s AB</a:t>
            </a:r>
            <a:endParaRPr lang="cs-CZ" altLang="en-US" sz="20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4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en-US" sz="3600" b="1" dirty="0" err="1" smtClean="0"/>
              <a:t>Rozpoznání</a:t>
            </a:r>
            <a:r>
              <a:rPr lang="sk-SK" altLang="en-US" sz="3600" b="1" dirty="0" smtClean="0"/>
              <a:t> </a:t>
            </a:r>
            <a:r>
              <a:rPr lang="sk-SK" altLang="en-US" sz="3600" b="1" dirty="0" err="1" smtClean="0"/>
              <a:t>astmatu</a:t>
            </a:r>
            <a:endParaRPr lang="sk-SK" altLang="en-US" sz="3600" b="1" dirty="0" smtClean="0"/>
          </a:p>
        </p:txBody>
      </p:sp>
      <p:sp>
        <p:nvSpPr>
          <p:cNvPr id="1024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sk-SK" altLang="en-US" sz="2800" dirty="0" err="1" smtClean="0"/>
              <a:t>Pískoty</a:t>
            </a:r>
            <a:r>
              <a:rPr lang="sk-SK" altLang="en-US" sz="2800" dirty="0" smtClean="0"/>
              <a:t> (</a:t>
            </a:r>
            <a:r>
              <a:rPr lang="sk-SK" altLang="en-US" sz="2800" dirty="0" err="1" smtClean="0"/>
              <a:t>wheeze</a:t>
            </a:r>
            <a:r>
              <a:rPr lang="sk-SK" altLang="en-US" sz="2800" dirty="0" smtClean="0"/>
              <a:t>)</a:t>
            </a:r>
          </a:p>
          <a:p>
            <a:pPr eaLnBrk="1" hangingPunct="1"/>
            <a:r>
              <a:rPr lang="sk-SK" altLang="en-US" sz="2800" dirty="0" err="1" smtClean="0"/>
              <a:t>Dušnost</a:t>
            </a:r>
            <a:r>
              <a:rPr lang="sk-SK" altLang="en-US" sz="2800" dirty="0" smtClean="0"/>
              <a:t> (</a:t>
            </a:r>
            <a:r>
              <a:rPr lang="sk-SK" altLang="en-US" sz="2800" dirty="0" err="1" smtClean="0"/>
              <a:t>dyspnoe</a:t>
            </a:r>
            <a:r>
              <a:rPr lang="sk-SK" altLang="en-US" sz="2800" dirty="0" smtClean="0"/>
              <a:t>)</a:t>
            </a:r>
          </a:p>
          <a:p>
            <a:pPr eaLnBrk="1" hangingPunct="1"/>
            <a:r>
              <a:rPr lang="sk-SK" altLang="en-US" sz="2800" dirty="0" err="1"/>
              <a:t>T</a:t>
            </a:r>
            <a:r>
              <a:rPr lang="sk-SK" altLang="en-US" sz="2800" dirty="0" err="1" smtClean="0"/>
              <a:t>íseň</a:t>
            </a:r>
            <a:r>
              <a:rPr lang="sk-SK" altLang="en-US" sz="2800" dirty="0" smtClean="0"/>
              <a:t> na hrudníku (</a:t>
            </a:r>
            <a:r>
              <a:rPr lang="sk-SK" altLang="en-US" sz="2800" dirty="0" err="1" smtClean="0"/>
              <a:t>chest</a:t>
            </a:r>
            <a:r>
              <a:rPr lang="sk-SK" altLang="en-US" sz="2800" dirty="0" smtClean="0"/>
              <a:t> </a:t>
            </a:r>
            <a:r>
              <a:rPr lang="sk-SK" altLang="en-US" sz="2800" dirty="0" err="1" smtClean="0"/>
              <a:t>tightness</a:t>
            </a:r>
            <a:r>
              <a:rPr lang="sk-SK" altLang="en-US" sz="2800" dirty="0" smtClean="0"/>
              <a:t>)</a:t>
            </a:r>
          </a:p>
          <a:p>
            <a:pPr eaLnBrk="1" hangingPunct="1"/>
            <a:r>
              <a:rPr lang="sk-SK" altLang="en-US" sz="2800" dirty="0" err="1"/>
              <a:t>K</a:t>
            </a:r>
            <a:r>
              <a:rPr lang="sk-SK" altLang="en-US" sz="2800" dirty="0" err="1" smtClean="0"/>
              <a:t>ašel</a:t>
            </a:r>
            <a:endParaRPr lang="sk-SK" altLang="en-US" sz="2800" dirty="0" smtClean="0"/>
          </a:p>
          <a:p>
            <a:pPr eaLnBrk="1" hangingPunct="1"/>
            <a:r>
              <a:rPr lang="sk-SK" altLang="en-US" sz="2800" dirty="0" err="1" smtClean="0"/>
              <a:t>Déle</a:t>
            </a:r>
            <a:r>
              <a:rPr lang="sk-SK" altLang="en-US" sz="2800" dirty="0" smtClean="0"/>
              <a:t> </a:t>
            </a:r>
            <a:r>
              <a:rPr lang="sk-SK" altLang="en-US" sz="2800" dirty="0" err="1" smtClean="0"/>
              <a:t>trvající</a:t>
            </a:r>
            <a:r>
              <a:rPr lang="sk-SK" altLang="en-US" sz="2800" dirty="0" smtClean="0"/>
              <a:t> </a:t>
            </a:r>
            <a:r>
              <a:rPr lang="sk-SK" altLang="en-US" sz="2800" dirty="0" err="1" smtClean="0"/>
              <a:t>rýma</a:t>
            </a:r>
            <a:endParaRPr lang="sk-SK" altLang="en-US" sz="2800" dirty="0" smtClean="0"/>
          </a:p>
          <a:p>
            <a:r>
              <a:rPr lang="sk-SK" dirty="0" err="1"/>
              <a:t>Specifickým</a:t>
            </a:r>
            <a:r>
              <a:rPr lang="sk-SK" dirty="0"/>
              <a:t> </a:t>
            </a:r>
            <a:r>
              <a:rPr lang="sk-SK" dirty="0" err="1"/>
              <a:t>znakem</a:t>
            </a:r>
            <a:r>
              <a:rPr lang="sk-SK" dirty="0"/>
              <a:t> </a:t>
            </a:r>
            <a:r>
              <a:rPr lang="sk-SK" dirty="0" err="1"/>
              <a:t>těchto</a:t>
            </a:r>
            <a:r>
              <a:rPr lang="sk-SK" dirty="0"/>
              <a:t> </a:t>
            </a:r>
            <a:r>
              <a:rPr lang="sk-SK" dirty="0" err="1"/>
              <a:t>symptomů</a:t>
            </a:r>
            <a:r>
              <a:rPr lang="sk-SK" dirty="0"/>
              <a:t> je</a:t>
            </a:r>
            <a:r>
              <a:rPr lang="sk-SK" sz="2400" b="1" dirty="0" smtClean="0"/>
              <a:t>:</a:t>
            </a:r>
          </a:p>
          <a:p>
            <a:pPr>
              <a:buNone/>
            </a:pPr>
            <a:r>
              <a:rPr lang="sk-SK" altLang="en-US" dirty="0"/>
              <a:t>PROMĚNLIVOST</a:t>
            </a:r>
          </a:p>
          <a:p>
            <a:pPr>
              <a:buNone/>
            </a:pPr>
            <a:r>
              <a:rPr lang="sk-SK" altLang="en-US" dirty="0"/>
              <a:t>-</a:t>
            </a:r>
            <a:r>
              <a:rPr lang="sk-SK" altLang="en-US" dirty="0" err="1"/>
              <a:t>dočasnost</a:t>
            </a:r>
            <a:r>
              <a:rPr lang="sk-SK" altLang="en-US" dirty="0"/>
              <a:t>	</a:t>
            </a:r>
          </a:p>
          <a:p>
            <a:pPr>
              <a:buNone/>
            </a:pPr>
            <a:r>
              <a:rPr lang="sk-SK" altLang="en-US" dirty="0"/>
              <a:t>-zhoršení v noci a </a:t>
            </a:r>
            <a:r>
              <a:rPr lang="sk-SK" altLang="en-US" dirty="0" err="1" smtClean="0"/>
              <a:t>při</a:t>
            </a:r>
            <a:r>
              <a:rPr lang="sk-SK" altLang="en-US" dirty="0" smtClean="0"/>
              <a:t> </a:t>
            </a:r>
            <a:r>
              <a:rPr lang="sk-SK" altLang="en-US" dirty="0"/>
              <a:t>kontaktu </a:t>
            </a:r>
            <a:r>
              <a:rPr lang="sk-SK" altLang="en-US" dirty="0" err="1" smtClean="0"/>
              <a:t>se</a:t>
            </a:r>
            <a:r>
              <a:rPr lang="sk-SK" altLang="en-US" dirty="0" smtClean="0"/>
              <a:t> </a:t>
            </a:r>
            <a:r>
              <a:rPr lang="sk-SK" altLang="en-US" dirty="0" err="1"/>
              <a:t>spouštěčem</a:t>
            </a:r>
            <a:endParaRPr lang="sk-SK" altLang="en-US" dirty="0"/>
          </a:p>
          <a:p>
            <a:endParaRPr lang="sk-SK" altLang="en-US" dirty="0" smtClean="0"/>
          </a:p>
          <a:p>
            <a:pPr eaLnBrk="1" hangingPunct="1"/>
            <a:endParaRPr lang="sk-SK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250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7924800" cy="1143000"/>
          </a:xfrm>
        </p:spPr>
        <p:txBody>
          <a:bodyPr/>
          <a:lstStyle/>
          <a:p>
            <a:pPr eaLnBrk="1" hangingPunct="1"/>
            <a:r>
              <a:rPr lang="sk-SK" altLang="en-US" sz="3600" b="1" dirty="0" err="1" smtClean="0"/>
              <a:t>Etiopatogeneze</a:t>
            </a:r>
            <a:endParaRPr lang="sk-SK" altLang="en-US" sz="3600" b="1" dirty="0" smtClean="0"/>
          </a:p>
        </p:txBody>
      </p:sp>
      <p:sp>
        <p:nvSpPr>
          <p:cNvPr id="14339" name="Zástupný symbol obsahu 2"/>
          <p:cNvSpPr>
            <a:spLocks noGrp="1"/>
          </p:cNvSpPr>
          <p:nvPr>
            <p:ph idx="1"/>
          </p:nvPr>
        </p:nvSpPr>
        <p:spPr>
          <a:xfrm>
            <a:off x="468313" y="1412875"/>
            <a:ext cx="7467600" cy="452596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sk-SK" altLang="en-US" sz="2800" u="sng" dirty="0" err="1" smtClean="0"/>
              <a:t>Buňky</a:t>
            </a:r>
            <a:r>
              <a:rPr lang="sk-SK" altLang="en-US" sz="2800" u="sng" dirty="0" smtClean="0"/>
              <a:t>: </a:t>
            </a:r>
          </a:p>
          <a:p>
            <a:pPr eaLnBrk="1" hangingPunct="1"/>
            <a:r>
              <a:rPr lang="sk-SK" altLang="en-US" sz="2400" dirty="0" err="1" smtClean="0"/>
              <a:t>Eozinofily</a:t>
            </a:r>
            <a:r>
              <a:rPr lang="sk-SK" altLang="en-US" sz="2400" dirty="0" smtClean="0"/>
              <a:t>: </a:t>
            </a:r>
            <a:r>
              <a:rPr lang="sk-SK" altLang="en-US" sz="2400" dirty="0" err="1" smtClean="0"/>
              <a:t>produkce</a:t>
            </a:r>
            <a:r>
              <a:rPr lang="sk-SK" altLang="en-US" sz="2400" dirty="0" smtClean="0"/>
              <a:t> </a:t>
            </a:r>
            <a:r>
              <a:rPr lang="sk-SK" altLang="en-US" sz="2400" dirty="0" err="1" smtClean="0"/>
              <a:t>mediátrů</a:t>
            </a:r>
            <a:r>
              <a:rPr lang="sk-SK" altLang="en-US" sz="2400" dirty="0" smtClean="0"/>
              <a:t> </a:t>
            </a:r>
            <a:r>
              <a:rPr lang="sk-SK" altLang="en-US" sz="2400" dirty="0" err="1" smtClean="0"/>
              <a:t>může</a:t>
            </a:r>
            <a:r>
              <a:rPr lang="sk-SK" altLang="en-US" sz="2400" dirty="0" smtClean="0"/>
              <a:t> </a:t>
            </a:r>
            <a:r>
              <a:rPr lang="sk-SK" altLang="en-US" sz="2400" dirty="0" err="1" smtClean="0"/>
              <a:t>přispiet</a:t>
            </a:r>
            <a:r>
              <a:rPr lang="sk-SK" altLang="en-US" sz="2400" dirty="0" smtClean="0"/>
              <a:t> k </a:t>
            </a:r>
            <a:r>
              <a:rPr lang="sk-SK" altLang="en-US" sz="2400" dirty="0" err="1" smtClean="0"/>
              <a:t>poškození</a:t>
            </a:r>
            <a:r>
              <a:rPr lang="sk-SK" altLang="en-US" sz="2400" dirty="0" smtClean="0"/>
              <a:t> </a:t>
            </a:r>
            <a:r>
              <a:rPr lang="sk-SK" altLang="en-US" sz="2400" dirty="0" err="1" smtClean="0"/>
              <a:t>tkání</a:t>
            </a:r>
            <a:r>
              <a:rPr lang="sk-SK" altLang="en-US" sz="2400" dirty="0" smtClean="0"/>
              <a:t> </a:t>
            </a:r>
            <a:r>
              <a:rPr lang="sk-SK" altLang="en-US" sz="2400" dirty="0" err="1" smtClean="0"/>
              <a:t>dýchaví</a:t>
            </a:r>
            <a:r>
              <a:rPr lang="sk-SK" altLang="en-US" sz="2400" dirty="0" smtClean="0"/>
              <a:t> </a:t>
            </a:r>
            <a:r>
              <a:rPr lang="sk-SK" altLang="en-US" sz="2400" dirty="0" err="1" smtClean="0"/>
              <a:t>soustavy</a:t>
            </a:r>
            <a:endParaRPr lang="sk-SK" altLang="en-US" sz="2400" dirty="0" smtClean="0"/>
          </a:p>
          <a:p>
            <a:pPr eaLnBrk="1" hangingPunct="1"/>
            <a:r>
              <a:rPr lang="sk-SK" altLang="en-US" sz="2400" dirty="0" err="1" smtClean="0"/>
              <a:t>Mastocyty</a:t>
            </a:r>
            <a:r>
              <a:rPr lang="sk-SK" altLang="en-US" sz="2400" dirty="0" smtClean="0"/>
              <a:t>: akumulované </a:t>
            </a:r>
            <a:r>
              <a:rPr lang="sk-SK" altLang="en-US" sz="2400" dirty="0" err="1" smtClean="0"/>
              <a:t>hlavně</a:t>
            </a:r>
            <a:r>
              <a:rPr lang="sk-SK" altLang="en-US" sz="2400" dirty="0" smtClean="0"/>
              <a:t> v blízkosti povrchu sliznice u </a:t>
            </a:r>
            <a:r>
              <a:rPr lang="sk-SK" altLang="en-US" sz="2400" dirty="0" err="1" smtClean="0"/>
              <a:t>astmatiků</a:t>
            </a:r>
            <a:r>
              <a:rPr lang="sk-SK" altLang="en-US" sz="2400" dirty="0" smtClean="0"/>
              <a:t>, </a:t>
            </a:r>
            <a:r>
              <a:rPr lang="sk-SK" altLang="en-US" sz="2400" dirty="0" err="1" smtClean="0"/>
              <a:t>produkce</a:t>
            </a:r>
            <a:r>
              <a:rPr lang="sk-SK" altLang="en-US" sz="2400" dirty="0" smtClean="0"/>
              <a:t> </a:t>
            </a:r>
            <a:r>
              <a:rPr lang="sk-SK" altLang="en-US" sz="2400" dirty="0" err="1" smtClean="0"/>
              <a:t>cytokinů</a:t>
            </a:r>
            <a:r>
              <a:rPr lang="sk-SK" altLang="en-US" sz="2400" dirty="0" smtClean="0"/>
              <a:t> </a:t>
            </a:r>
          </a:p>
          <a:p>
            <a:pPr eaLnBrk="1" hangingPunct="1"/>
            <a:r>
              <a:rPr lang="sk-SK" altLang="en-US" sz="2400" dirty="0" err="1" smtClean="0"/>
              <a:t>Monocyty</a:t>
            </a:r>
            <a:r>
              <a:rPr lang="sk-SK" altLang="en-US" sz="2400" dirty="0" smtClean="0"/>
              <a:t>: </a:t>
            </a:r>
            <a:r>
              <a:rPr lang="sk-SK" altLang="en-US" sz="2400" dirty="0" err="1" smtClean="0"/>
              <a:t>prezentace</a:t>
            </a:r>
            <a:r>
              <a:rPr lang="sk-SK" altLang="en-US" sz="2400" dirty="0" smtClean="0"/>
              <a:t> </a:t>
            </a:r>
            <a:r>
              <a:rPr lang="sk-SK" altLang="en-US" sz="2400" dirty="0" err="1" smtClean="0"/>
              <a:t>Ag</a:t>
            </a:r>
            <a:r>
              <a:rPr lang="sk-SK" altLang="en-US" sz="2400" dirty="0" smtClean="0"/>
              <a:t> Th-2 </a:t>
            </a:r>
            <a:r>
              <a:rPr lang="sk-SK" altLang="en-US" sz="2400" dirty="0" err="1" smtClean="0"/>
              <a:t>lymfocytům</a:t>
            </a:r>
            <a:endParaRPr lang="sk-SK" altLang="en-US" sz="2400" dirty="0" smtClean="0"/>
          </a:p>
          <a:p>
            <a:pPr eaLnBrk="1" hangingPunct="1"/>
            <a:r>
              <a:rPr lang="sk-SK" altLang="en-US" sz="2400" dirty="0" err="1" smtClean="0"/>
              <a:t>Dendritické</a:t>
            </a:r>
            <a:r>
              <a:rPr lang="sk-SK" altLang="en-US" sz="2400" dirty="0" smtClean="0"/>
              <a:t> </a:t>
            </a:r>
            <a:r>
              <a:rPr lang="sk-SK" altLang="en-US" sz="2400" dirty="0" err="1" smtClean="0"/>
              <a:t>buňky</a:t>
            </a:r>
            <a:endParaRPr lang="sk-SK" altLang="en-US" sz="2400" dirty="0" smtClean="0"/>
          </a:p>
          <a:p>
            <a:pPr eaLnBrk="1" hangingPunct="1"/>
            <a:r>
              <a:rPr lang="sk-SK" altLang="en-US" sz="2400" dirty="0" smtClean="0"/>
              <a:t>T regulační </a:t>
            </a:r>
            <a:r>
              <a:rPr lang="sk-SK" altLang="en-US" sz="2400" dirty="0" err="1" smtClean="0"/>
              <a:t>lymfocyty</a:t>
            </a:r>
            <a:endParaRPr lang="sk-SK" altLang="en-US" sz="24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sk-SK" altLang="en-US" sz="2800" u="sng" dirty="0" smtClean="0"/>
              <a:t>Metabolity:</a:t>
            </a:r>
            <a:r>
              <a:rPr lang="sk-SK" altLang="en-US" sz="2800" dirty="0" smtClean="0"/>
              <a:t>IL-4, IL–5 a IL-13, </a:t>
            </a:r>
            <a:r>
              <a:rPr lang="sk-SK" altLang="en-US" sz="2800" dirty="0" err="1" smtClean="0"/>
              <a:t>Leukotrieny</a:t>
            </a:r>
            <a:endParaRPr lang="sk-SK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10697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www.asthmainstitute.pitt.edu/images/anatomy-of-an-asthma-attac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8280920" cy="651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45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en-US" sz="3600" b="1" dirty="0" err="1" smtClean="0"/>
              <a:t>Výsledek</a:t>
            </a:r>
            <a:r>
              <a:rPr lang="sk-SK" altLang="en-US" sz="3600" b="1" dirty="0" smtClean="0"/>
              <a:t>: zúžení </a:t>
            </a:r>
            <a:r>
              <a:rPr lang="sk-SK" altLang="en-US" sz="3600" b="1" dirty="0" err="1" smtClean="0"/>
              <a:t>bronchů</a:t>
            </a:r>
            <a:endParaRPr lang="sk-SK" altLang="en-US" sz="3600" b="1" dirty="0" smtClean="0"/>
          </a:p>
        </p:txBody>
      </p:sp>
      <p:sp>
        <p:nvSpPr>
          <p:cNvPr id="1536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sk-SK" altLang="en-US" sz="2800" dirty="0" smtClean="0"/>
              <a:t>Procesy: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AutoNum type="arabicPeriod"/>
            </a:pPr>
            <a:r>
              <a:rPr lang="sk-SK" altLang="en-US" sz="2800" dirty="0" err="1"/>
              <a:t>K</a:t>
            </a:r>
            <a:r>
              <a:rPr lang="sk-SK" altLang="en-US" sz="2800" dirty="0" err="1" smtClean="0"/>
              <a:t>ontrakce</a:t>
            </a:r>
            <a:r>
              <a:rPr lang="sk-SK" altLang="en-US" sz="2800" dirty="0" smtClean="0"/>
              <a:t> hl. </a:t>
            </a:r>
            <a:r>
              <a:rPr lang="sk-SK" altLang="en-US" sz="2800" dirty="0" err="1" smtClean="0"/>
              <a:t>svalů</a:t>
            </a:r>
            <a:r>
              <a:rPr lang="sk-SK" altLang="en-US" sz="2800" dirty="0" smtClean="0"/>
              <a:t> </a:t>
            </a:r>
            <a:r>
              <a:rPr lang="sk-SK" altLang="en-US" sz="2800" dirty="0" err="1"/>
              <a:t>d</a:t>
            </a:r>
            <a:r>
              <a:rPr lang="sk-SK" altLang="en-US" sz="2800" dirty="0" err="1" smtClean="0"/>
              <a:t>olních</a:t>
            </a:r>
            <a:r>
              <a:rPr lang="sk-SK" altLang="en-US" sz="2800" dirty="0" smtClean="0"/>
              <a:t> </a:t>
            </a:r>
            <a:r>
              <a:rPr lang="sk-SK" altLang="en-US" sz="2800" dirty="0" err="1" smtClean="0"/>
              <a:t>cest</a:t>
            </a:r>
            <a:r>
              <a:rPr lang="sk-SK" altLang="en-US" sz="2800" dirty="0" smtClean="0"/>
              <a:t> dýchacích</a:t>
            </a:r>
          </a:p>
          <a:p>
            <a:pPr>
              <a:lnSpc>
                <a:spcPct val="90000"/>
              </a:lnSpc>
              <a:buNone/>
            </a:pPr>
            <a:r>
              <a:rPr lang="sk-SK" altLang="en-US" sz="2800" dirty="0" smtClean="0"/>
              <a:t>2. </a:t>
            </a:r>
            <a:r>
              <a:rPr lang="sk-SK" altLang="en-US" sz="2800" dirty="0" err="1" smtClean="0"/>
              <a:t>Ztluštění</a:t>
            </a:r>
            <a:r>
              <a:rPr lang="sk-SK" altLang="en-US" sz="2800" dirty="0" smtClean="0"/>
              <a:t> sliznice </a:t>
            </a:r>
            <a:r>
              <a:rPr lang="sk-SK" altLang="en-US" sz="2800" dirty="0" err="1" smtClean="0"/>
              <a:t>d.c</a:t>
            </a:r>
            <a:r>
              <a:rPr lang="sk-SK" altLang="en-US" sz="2800" dirty="0" smtClean="0"/>
              <a:t>. –</a:t>
            </a:r>
            <a:r>
              <a:rPr lang="sk-SK" altLang="en-US" sz="2800" dirty="0" err="1" smtClean="0"/>
              <a:t>zánětovým</a:t>
            </a:r>
            <a:r>
              <a:rPr lang="sk-SK" altLang="en-US" sz="2800" dirty="0" smtClean="0"/>
              <a:t> </a:t>
            </a:r>
            <a:r>
              <a:rPr lang="sk-SK" altLang="en-US" sz="2800" dirty="0" err="1" smtClean="0"/>
              <a:t>edémem</a:t>
            </a:r>
            <a:r>
              <a:rPr lang="sk-SK" altLang="en-US" sz="2800" dirty="0" smtClean="0"/>
              <a:t> nebo </a:t>
            </a:r>
            <a:r>
              <a:rPr lang="sk-SK" altLang="en-US" sz="2800" dirty="0" err="1" smtClean="0"/>
              <a:t>infiltrace</a:t>
            </a:r>
            <a:r>
              <a:rPr lang="sk-SK" altLang="en-US" sz="2800" dirty="0" smtClean="0"/>
              <a:t> </a:t>
            </a:r>
            <a:r>
              <a:rPr lang="sk-SK" altLang="en-US" sz="2800" dirty="0" err="1" smtClean="0"/>
              <a:t>zánětotvornými</a:t>
            </a:r>
            <a:r>
              <a:rPr lang="sk-SK" altLang="en-US" sz="2800" dirty="0" smtClean="0"/>
              <a:t> </a:t>
            </a:r>
            <a:r>
              <a:rPr lang="sk-SK" altLang="en-US" sz="2800" dirty="0" err="1" smtClean="0"/>
              <a:t>buňkami</a:t>
            </a:r>
            <a:r>
              <a:rPr lang="sk-SK" altLang="en-US" sz="2800" dirty="0" smtClean="0"/>
              <a:t>, </a:t>
            </a:r>
            <a:r>
              <a:rPr lang="sk-SK" altLang="en-US" sz="2800" dirty="0" err="1" smtClean="0"/>
              <a:t>ztluštění</a:t>
            </a:r>
            <a:r>
              <a:rPr lang="sk-SK" altLang="en-US" sz="2800" dirty="0" smtClean="0"/>
              <a:t> </a:t>
            </a:r>
            <a:r>
              <a:rPr lang="sk-SK" altLang="en-US" sz="2800" dirty="0" err="1" smtClean="0"/>
              <a:t>bazální</a:t>
            </a:r>
            <a:r>
              <a:rPr lang="sk-SK" altLang="en-US" sz="2800" dirty="0" smtClean="0"/>
              <a:t> membrány 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sk-SK" altLang="en-US" sz="2800" dirty="0" smtClean="0"/>
              <a:t>3. Zvýšení </a:t>
            </a:r>
            <a:r>
              <a:rPr lang="sk-SK" altLang="en-US" sz="2800" dirty="0" err="1" smtClean="0"/>
              <a:t>množství</a:t>
            </a:r>
            <a:r>
              <a:rPr lang="sk-SK" altLang="en-US" sz="2800" dirty="0" smtClean="0"/>
              <a:t> a/nebo </a:t>
            </a:r>
            <a:r>
              <a:rPr lang="sk-SK" altLang="en-US" sz="2800" dirty="0" err="1" smtClean="0"/>
              <a:t>změna</a:t>
            </a:r>
            <a:r>
              <a:rPr lang="sk-SK" altLang="en-US" sz="2800" dirty="0" smtClean="0"/>
              <a:t> kvality </a:t>
            </a:r>
            <a:r>
              <a:rPr lang="sk-SK" altLang="en-US" sz="2800" dirty="0" err="1" smtClean="0"/>
              <a:t>hlenu</a:t>
            </a:r>
            <a:endParaRPr lang="sk-SK" altLang="en-US" sz="2800" dirty="0" smtClean="0"/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sk-SK" altLang="en-US" sz="2800" dirty="0" smtClean="0"/>
              <a:t>4. Hypertrofie hladkých </a:t>
            </a:r>
            <a:r>
              <a:rPr lang="sk-SK" altLang="en-US" sz="2800" dirty="0" err="1" smtClean="0"/>
              <a:t>svalů</a:t>
            </a:r>
            <a:r>
              <a:rPr lang="sk-SK" altLang="en-US" sz="2800" dirty="0" smtClean="0"/>
              <a:t> a zmnožení </a:t>
            </a:r>
            <a:r>
              <a:rPr lang="sk-SK" altLang="en-US" sz="2800" dirty="0" err="1" smtClean="0"/>
              <a:t>pojivového</a:t>
            </a:r>
            <a:r>
              <a:rPr lang="sk-SK" altLang="en-US" sz="2800" dirty="0" smtClean="0"/>
              <a:t> tkaniva </a:t>
            </a:r>
            <a:r>
              <a:rPr lang="sk-SK" altLang="en-US" sz="2800" dirty="0" err="1" smtClean="0"/>
              <a:t>dolních</a:t>
            </a:r>
            <a:r>
              <a:rPr lang="sk-SK" altLang="en-US" sz="2800" dirty="0" smtClean="0"/>
              <a:t> dýchacích </a:t>
            </a:r>
            <a:r>
              <a:rPr lang="sk-SK" altLang="en-US" sz="2800" dirty="0" err="1" smtClean="0"/>
              <a:t>cest</a:t>
            </a:r>
            <a:endParaRPr lang="sk-SK" altLang="en-US" sz="2800" dirty="0" smtClean="0"/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sk-SK" altLang="en-US" sz="2800" dirty="0" smtClean="0"/>
              <a:t> 5.Zvýšená </a:t>
            </a:r>
            <a:r>
              <a:rPr lang="sk-SK" altLang="en-US" sz="2800" dirty="0" err="1" smtClean="0"/>
              <a:t>vaskularizace</a:t>
            </a:r>
            <a:r>
              <a:rPr lang="sk-SK" altLang="en-US" sz="2800" dirty="0" smtClean="0"/>
              <a:t> a </a:t>
            </a:r>
            <a:r>
              <a:rPr lang="sk-SK" altLang="en-US" sz="2800" dirty="0" err="1" smtClean="0"/>
              <a:t>angiogeneze</a:t>
            </a:r>
            <a:endParaRPr lang="sk-SK" altLang="en-US" sz="2800" dirty="0" smtClean="0"/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sk-SK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021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Základní typy regulačních T-lymfocytů</a:t>
            </a:r>
            <a:endParaRPr lang="en-US" sz="320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4" descr="Regulační T-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600200"/>
            <a:ext cx="5476875" cy="491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441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en-US" sz="3600" b="1" smtClean="0"/>
              <a:t>FORMY:</a:t>
            </a:r>
          </a:p>
        </p:txBody>
      </p:sp>
      <p:sp>
        <p:nvSpPr>
          <p:cNvPr id="16387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sk-SK" altLang="en-US" sz="2800" dirty="0" smtClean="0"/>
              <a:t>1.Akutní astmatický záchvat</a:t>
            </a:r>
          </a:p>
          <a:p>
            <a:pPr eaLnBrk="1" hangingPunct="1"/>
            <a:r>
              <a:rPr lang="sk-SK" altLang="en-US" sz="2800" dirty="0" smtClean="0"/>
              <a:t>a) </a:t>
            </a:r>
            <a:r>
              <a:rPr lang="sk-SK" altLang="en-US" sz="2800" dirty="0" err="1" smtClean="0"/>
              <a:t>klidové</a:t>
            </a:r>
            <a:r>
              <a:rPr lang="sk-SK" altLang="en-US" sz="2800" dirty="0" smtClean="0"/>
              <a:t> </a:t>
            </a:r>
            <a:r>
              <a:rPr lang="sk-SK" altLang="en-US" sz="2800" dirty="0" err="1" smtClean="0"/>
              <a:t>údobí</a:t>
            </a:r>
            <a:endParaRPr lang="sk-SK" altLang="en-US" sz="2800" dirty="0" smtClean="0"/>
          </a:p>
          <a:p>
            <a:pPr eaLnBrk="1" hangingPunct="1"/>
            <a:r>
              <a:rPr lang="sk-SK" altLang="en-US" sz="2800" dirty="0" smtClean="0"/>
              <a:t>b) záchvatové </a:t>
            </a:r>
            <a:r>
              <a:rPr lang="sk-SK" altLang="en-US" sz="2800" dirty="0" err="1" smtClean="0"/>
              <a:t>údobí</a:t>
            </a:r>
            <a:endParaRPr lang="sk-SK" altLang="en-US" sz="2800" dirty="0" smtClean="0"/>
          </a:p>
          <a:p>
            <a:pPr eaLnBrk="1" hangingPunct="1"/>
            <a:r>
              <a:rPr lang="sk-SK" altLang="en-US" sz="2800" dirty="0" err="1" smtClean="0"/>
              <a:t>Projevy</a:t>
            </a:r>
            <a:r>
              <a:rPr lang="sk-SK" altLang="en-US" sz="2800" dirty="0" smtClean="0"/>
              <a:t>: nepretržitá </a:t>
            </a:r>
            <a:r>
              <a:rPr lang="sk-SK" altLang="en-US" sz="2800" dirty="0" err="1" smtClean="0"/>
              <a:t>dýchavičnost</a:t>
            </a:r>
            <a:r>
              <a:rPr lang="sk-SK" altLang="en-US" sz="2800" dirty="0" smtClean="0"/>
              <a:t>, silná </a:t>
            </a:r>
            <a:r>
              <a:rPr lang="sk-SK" altLang="en-US" sz="2800" dirty="0" err="1" smtClean="0"/>
              <a:t>cyanóza</a:t>
            </a:r>
            <a:r>
              <a:rPr lang="sk-SK" altLang="en-US" sz="2800" dirty="0" smtClean="0"/>
              <a:t>, </a:t>
            </a:r>
            <a:r>
              <a:rPr lang="sk-SK" altLang="en-US" sz="2800" dirty="0" err="1" smtClean="0"/>
              <a:t>vyčerpanost</a:t>
            </a:r>
            <a:r>
              <a:rPr lang="sk-SK" altLang="en-US" sz="2800" dirty="0" smtClean="0"/>
              <a:t>, </a:t>
            </a:r>
            <a:r>
              <a:rPr lang="sk-SK" altLang="en-US" sz="2800" dirty="0" err="1" smtClean="0"/>
              <a:t>rychlé</a:t>
            </a:r>
            <a:r>
              <a:rPr lang="sk-SK" altLang="en-US" sz="2800" dirty="0" smtClean="0"/>
              <a:t> povrchní </a:t>
            </a:r>
            <a:r>
              <a:rPr lang="sk-SK" altLang="en-US" sz="2800" dirty="0" err="1" smtClean="0"/>
              <a:t>dýchání</a:t>
            </a:r>
            <a:r>
              <a:rPr lang="sk-SK" altLang="en-US" sz="2800" dirty="0" smtClean="0"/>
              <a:t>, </a:t>
            </a:r>
            <a:r>
              <a:rPr lang="sk-SK" altLang="en-US" sz="2800" dirty="0" err="1" smtClean="0"/>
              <a:t>tachykardie</a:t>
            </a:r>
            <a:r>
              <a:rPr lang="sk-SK" altLang="en-US" sz="2800" dirty="0" smtClean="0"/>
              <a:t> </a:t>
            </a:r>
            <a:r>
              <a:rPr lang="sk-SK" altLang="en-US" sz="2800" dirty="0" err="1" smtClean="0"/>
              <a:t>příznaky</a:t>
            </a:r>
            <a:r>
              <a:rPr lang="sk-SK" altLang="en-US" sz="2800" dirty="0" smtClean="0"/>
              <a:t> </a:t>
            </a:r>
            <a:r>
              <a:rPr lang="sk-SK" altLang="en-US" sz="2800" dirty="0" err="1" smtClean="0"/>
              <a:t>přetížení</a:t>
            </a:r>
            <a:r>
              <a:rPr lang="sk-SK" altLang="en-US" sz="2800" dirty="0" smtClean="0"/>
              <a:t> pravého srdce, poruchy </a:t>
            </a:r>
            <a:r>
              <a:rPr lang="sk-SK" altLang="en-US" sz="2800" dirty="0" err="1" smtClean="0"/>
              <a:t>vědomí</a:t>
            </a:r>
            <a:endParaRPr lang="sk-SK" altLang="en-US" sz="28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sk-SK" altLang="en-US" sz="2800" dirty="0" smtClean="0"/>
              <a:t>2. Status </a:t>
            </a:r>
            <a:r>
              <a:rPr lang="sk-SK" altLang="en-US" sz="2800" dirty="0" err="1" smtClean="0"/>
              <a:t>asthmaticus</a:t>
            </a:r>
            <a:r>
              <a:rPr lang="sk-SK" altLang="en-US" sz="2800" dirty="0" smtClean="0"/>
              <a:t>:</a:t>
            </a:r>
            <a:br>
              <a:rPr lang="sk-SK" altLang="en-US" sz="2800" dirty="0" smtClean="0"/>
            </a:br>
            <a:r>
              <a:rPr lang="sk-SK" altLang="en-US" sz="2800" dirty="0" err="1" smtClean="0"/>
              <a:t>Těžká</a:t>
            </a:r>
            <a:r>
              <a:rPr lang="sk-SK" altLang="en-US" sz="2800" dirty="0" smtClean="0"/>
              <a:t> </a:t>
            </a:r>
            <a:r>
              <a:rPr lang="sk-SK" altLang="en-US" sz="2800" dirty="0" err="1" smtClean="0"/>
              <a:t>exacerbace</a:t>
            </a:r>
            <a:r>
              <a:rPr lang="sk-SK" altLang="en-US" sz="2800" dirty="0" smtClean="0"/>
              <a:t> </a:t>
            </a:r>
            <a:r>
              <a:rPr lang="sk-SK" altLang="en-US" sz="2800" dirty="0" err="1" smtClean="0"/>
              <a:t>bronchiálního</a:t>
            </a:r>
            <a:r>
              <a:rPr lang="sk-SK" altLang="en-US" sz="2800" dirty="0" smtClean="0"/>
              <a:t> </a:t>
            </a:r>
            <a:r>
              <a:rPr lang="sk-SK" altLang="en-US" sz="2800" dirty="0" err="1" smtClean="0"/>
              <a:t>astmatu</a:t>
            </a:r>
            <a:endParaRPr lang="sk-SK" altLang="en-US" sz="28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sk-SK" altLang="en-US" sz="2800" dirty="0" smtClean="0"/>
              <a:t>3. Chronické astma </a:t>
            </a:r>
            <a:r>
              <a:rPr lang="sk-SK" altLang="en-US" sz="2800" dirty="0" err="1" smtClean="0"/>
              <a:t>bronchialis</a:t>
            </a:r>
            <a:endParaRPr lang="sk-SK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4368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>
                <a:latin typeface="Verdana" pitchFamily="34" charset="0"/>
                <a:cs typeface="Arial" charset="0"/>
              </a:rPr>
              <a:t>Vyšetření:</a:t>
            </a:r>
            <a:br>
              <a:rPr lang="en-US" altLang="en-US" smtClean="0">
                <a:latin typeface="Verdana" pitchFamily="34" charset="0"/>
                <a:cs typeface="Arial" charset="0"/>
              </a:rPr>
            </a:br>
            <a:endParaRPr lang="cs-CZ" altLang="en-US" smtClean="0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141913"/>
          </a:xfrm>
          <a:extLst/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2000" dirty="0">
              <a:solidFill>
                <a:srgbClr val="FFFF00"/>
              </a:solidFill>
              <a:latin typeface="Verdana" pitchFamily="34" charset="0"/>
              <a:cs typeface="Arial" pitchFamily="34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2000" u="sng" dirty="0" smtClean="0">
                <a:latin typeface="Verdana" pitchFamily="34" charset="0"/>
                <a:cs typeface="Arial" pitchFamily="34" charset="0"/>
              </a:rPr>
              <a:t>labor</a:t>
            </a:r>
            <a:r>
              <a:rPr lang="en-US" sz="2000" u="sng" dirty="0">
                <a:latin typeface="Verdana" pitchFamily="34" charset="0"/>
                <a:cs typeface="Arial" pitchFamily="34" charset="0"/>
              </a:rPr>
              <a:t>.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- KO -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eosinofilie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IgE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celk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.,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IgE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spec., ECP,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krevní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plyny</a:t>
            </a:r>
            <a:endParaRPr lang="en-US" sz="2000" dirty="0">
              <a:latin typeface="Verdana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  <a:buClr>
                <a:srgbClr val="000000"/>
              </a:buClr>
              <a:buSzPct val="100000"/>
              <a:buFont typeface="Verdana" pitchFamily="34" charset="0"/>
              <a:buChar char="•"/>
              <a:defRPr/>
            </a:pPr>
            <a:r>
              <a:rPr lang="en-US" sz="2000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u="sng" dirty="0" err="1">
                <a:latin typeface="Verdana" pitchFamily="34" charset="0"/>
                <a:cs typeface="Arial" pitchFamily="34" charset="0"/>
              </a:rPr>
              <a:t>funkční</a:t>
            </a:r>
            <a:r>
              <a:rPr lang="en-US" sz="2000" u="sng" dirty="0">
                <a:latin typeface="Verdana" pitchFamily="34" charset="0"/>
                <a:cs typeface="Arial" pitchFamily="34" charset="0"/>
              </a:rPr>
              <a:t> testy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-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spirometrie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Verdana" pitchFamily="34" charset="0"/>
                <a:cs typeface="Arial" pitchFamily="34" charset="0"/>
              </a:rPr>
              <a:t>bronchodilat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. a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bronchokonstrikční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testy</a:t>
            </a:r>
          </a:p>
          <a:p>
            <a:pPr>
              <a:lnSpc>
                <a:spcPct val="120000"/>
              </a:lnSpc>
              <a:buClr>
                <a:srgbClr val="000000"/>
              </a:buClr>
              <a:buSzPct val="100000"/>
              <a:buFont typeface="Verdana" pitchFamily="34" charset="0"/>
              <a:buChar char="•"/>
              <a:defRPr/>
            </a:pPr>
            <a:r>
              <a:rPr lang="en-US" sz="2000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u="sng" dirty="0">
                <a:latin typeface="Verdana" pitchFamily="34" charset="0"/>
                <a:cs typeface="Arial" pitchFamily="34" charset="0"/>
              </a:rPr>
              <a:t>sputum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-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přítomnost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eosinofilů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vyloučení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infekce</a:t>
            </a:r>
            <a:endParaRPr lang="en-US" sz="2000" dirty="0">
              <a:latin typeface="Verdana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  <a:buClr>
                <a:srgbClr val="000000"/>
              </a:buClr>
              <a:buSzPct val="100000"/>
              <a:buFont typeface="Verdana" pitchFamily="34" charset="0"/>
              <a:buChar char="•"/>
              <a:defRPr/>
            </a:pPr>
            <a:r>
              <a:rPr lang="en-US" sz="2000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u="sng" dirty="0" err="1">
                <a:latin typeface="Verdana" pitchFamily="34" charset="0"/>
                <a:cs typeface="Arial" pitchFamily="34" charset="0"/>
              </a:rPr>
              <a:t>vydechovaný</a:t>
            </a:r>
            <a:r>
              <a:rPr lang="en-US" sz="2000" u="sng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u="sng" dirty="0" err="1">
                <a:latin typeface="Verdana" pitchFamily="34" charset="0"/>
                <a:cs typeface="Arial" pitchFamily="34" charset="0"/>
              </a:rPr>
              <a:t>vzduch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-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koncentrace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feNO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koreluje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s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kompenzací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asthmatu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30000"/>
              </a:lnSpc>
              <a:buClr>
                <a:srgbClr val="000000"/>
              </a:buClr>
              <a:buSzPct val="100000"/>
              <a:buFont typeface="Verdana" pitchFamily="34" charset="0"/>
              <a:buChar char="•"/>
              <a:defRPr/>
            </a:pPr>
            <a:r>
              <a:rPr lang="en-US" sz="2000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u="sng" dirty="0" err="1">
                <a:latin typeface="Verdana" pitchFamily="34" charset="0"/>
                <a:cs typeface="Arial" pitchFamily="34" charset="0"/>
              </a:rPr>
              <a:t>výdechový</a:t>
            </a:r>
            <a:r>
              <a:rPr lang="en-US" sz="2000" u="sng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u="sng" dirty="0" err="1">
                <a:latin typeface="Verdana" pitchFamily="34" charset="0"/>
                <a:cs typeface="Arial" pitchFamily="34" charset="0"/>
              </a:rPr>
              <a:t>koncentrát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-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detekce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leukotrienů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B4/C4/D4/E4</a:t>
            </a:r>
          </a:p>
          <a:p>
            <a:pPr marL="0" indent="0">
              <a:buFontTx/>
              <a:buNone/>
              <a:defRPr/>
            </a:pPr>
            <a:r>
              <a:rPr lang="en-US" sz="2000" dirty="0">
                <a:latin typeface="Verdana" pitchFamily="34" charset="0"/>
                <a:cs typeface="Arial" pitchFamily="34" charset="0"/>
              </a:rPr>
              <a:t>                                   -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cytokiny</a:t>
            </a:r>
            <a:endParaRPr lang="en-US" sz="2000" dirty="0">
              <a:latin typeface="Verdana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  <a:buClr>
                <a:srgbClr val="000000"/>
              </a:buClr>
              <a:buSzPct val="100000"/>
              <a:buFont typeface="Verdana" pitchFamily="34" charset="0"/>
              <a:buChar char="•"/>
              <a:defRPr/>
            </a:pPr>
            <a:r>
              <a:rPr lang="en-US" sz="2000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u="sng" dirty="0" err="1">
                <a:latin typeface="Verdana" pitchFamily="34" charset="0"/>
                <a:cs typeface="Arial" pitchFamily="34" charset="0"/>
              </a:rPr>
              <a:t>rtg</a:t>
            </a:r>
            <a:r>
              <a:rPr lang="en-US" sz="2000" u="sng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u="sng" dirty="0" err="1">
                <a:latin typeface="Verdana" pitchFamily="34" charset="0"/>
                <a:cs typeface="Arial" pitchFamily="34" charset="0"/>
              </a:rPr>
              <a:t>plic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(CT-HRCT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při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susp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na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postižení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bronchiolů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30000"/>
              </a:lnSpc>
              <a:buClr>
                <a:srgbClr val="000000"/>
              </a:buClr>
              <a:buSzPct val="100000"/>
              <a:buFont typeface="Verdana" pitchFamily="34" charset="0"/>
              <a:buChar char="•"/>
              <a:defRPr/>
            </a:pPr>
            <a:r>
              <a:rPr lang="en-US" sz="2000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u="sng" dirty="0">
                <a:latin typeface="Verdana" pitchFamily="34" charset="0"/>
                <a:cs typeface="Arial" pitchFamily="34" charset="0"/>
              </a:rPr>
              <a:t>ORL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 -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polypy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, chron.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záněty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anatom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. </a:t>
            </a:r>
            <a:r>
              <a:rPr lang="en-US" sz="2000" dirty="0" err="1">
                <a:latin typeface="Verdana" pitchFamily="34" charset="0"/>
                <a:cs typeface="Arial" pitchFamily="34" charset="0"/>
              </a:rPr>
              <a:t>změny</a:t>
            </a:r>
            <a:endParaRPr lang="en-US" sz="2000" dirty="0">
              <a:latin typeface="Verdana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  <a:buClr>
                <a:srgbClr val="000000"/>
              </a:buClr>
              <a:buSzPct val="100000"/>
              <a:buFont typeface="Verdana" pitchFamily="34" charset="0"/>
              <a:buChar char="•"/>
              <a:defRPr/>
            </a:pPr>
            <a:r>
              <a:rPr lang="en-US" sz="2000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u="sng" dirty="0" err="1">
                <a:latin typeface="Verdana" pitchFamily="34" charset="0"/>
                <a:cs typeface="Arial" pitchFamily="34" charset="0"/>
              </a:rPr>
              <a:t>alergologické</a:t>
            </a:r>
            <a:r>
              <a:rPr lang="en-US" sz="2000" u="sng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u="sng" dirty="0" err="1">
                <a:latin typeface="Verdana" pitchFamily="34" charset="0"/>
                <a:cs typeface="Arial" pitchFamily="34" charset="0"/>
              </a:rPr>
              <a:t>vyšetření</a:t>
            </a:r>
            <a:endParaRPr lang="en-US" sz="2000" u="sng" dirty="0">
              <a:latin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26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468313" y="981075"/>
            <a:ext cx="8229600" cy="2873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k-SK" altLang="en-US" sz="3600" b="1" smtClean="0"/>
              <a:t>Analyzátor NO- Hypair Fe</a:t>
            </a:r>
            <a:r>
              <a:rPr lang="sk-SK" altLang="en-US" sz="3600" b="1" baseline="-25000" smtClean="0"/>
              <a:t>NO</a:t>
            </a:r>
            <a:r>
              <a:rPr lang="sk-SK" altLang="en-US" sz="3600" b="1" smtClean="0"/>
              <a:t/>
            </a:r>
            <a:br>
              <a:rPr lang="sk-SK" altLang="en-US" sz="3600" b="1" smtClean="0"/>
            </a:br>
            <a:endParaRPr lang="sk-SK" altLang="en-US" sz="3600" smtClean="0"/>
          </a:p>
        </p:txBody>
      </p:sp>
      <p:sp>
        <p:nvSpPr>
          <p:cNvPr id="21507" name="Zástupný symbol obsahu 2"/>
          <p:cNvSpPr>
            <a:spLocks noGrp="1"/>
          </p:cNvSpPr>
          <p:nvPr>
            <p:ph idx="1"/>
          </p:nvPr>
        </p:nvSpPr>
        <p:spPr>
          <a:xfrm>
            <a:off x="468313" y="1684338"/>
            <a:ext cx="8229600" cy="514508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sk-SK" altLang="en-US" sz="28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sk-SK" altLang="en-US" sz="2800" dirty="0" smtClean="0"/>
              <a:t>Oxid </a:t>
            </a:r>
            <a:r>
              <a:rPr lang="sk-SK" altLang="en-US" sz="2800" dirty="0" err="1" smtClean="0"/>
              <a:t>dusnatý</a:t>
            </a:r>
            <a:r>
              <a:rPr lang="sk-SK" altLang="en-US" sz="2800" dirty="0" smtClean="0"/>
              <a:t> (NO) - </a:t>
            </a:r>
            <a:r>
              <a:rPr lang="sk-SK" altLang="en-US" sz="2800" dirty="0" err="1" smtClean="0"/>
              <a:t>důležitý</a:t>
            </a:r>
            <a:r>
              <a:rPr lang="sk-SK" altLang="en-US" sz="2800" dirty="0" smtClean="0"/>
              <a:t> </a:t>
            </a:r>
            <a:r>
              <a:rPr lang="sk-SK" altLang="en-US" sz="2800" dirty="0" err="1" smtClean="0"/>
              <a:t>ukazatel</a:t>
            </a:r>
            <a:r>
              <a:rPr lang="sk-SK" altLang="en-US" sz="2800" dirty="0" smtClean="0"/>
              <a:t> </a:t>
            </a:r>
            <a:r>
              <a:rPr lang="sk-SK" altLang="en-US" sz="2800" dirty="0" err="1" smtClean="0"/>
              <a:t>probíhajícího</a:t>
            </a:r>
            <a:r>
              <a:rPr lang="sk-SK" altLang="en-US" sz="2800" dirty="0" smtClean="0"/>
              <a:t> </a:t>
            </a:r>
            <a:r>
              <a:rPr lang="sk-SK" altLang="en-US" sz="2800" dirty="0" err="1" smtClean="0"/>
              <a:t>zánětu</a:t>
            </a:r>
            <a:r>
              <a:rPr lang="sk-SK" altLang="en-US" sz="2800" dirty="0" smtClean="0"/>
              <a:t> u </a:t>
            </a:r>
            <a:r>
              <a:rPr lang="sk-SK" altLang="en-US" sz="2800" dirty="0" err="1" smtClean="0"/>
              <a:t>astmatu</a:t>
            </a:r>
            <a:endParaRPr lang="sk-SK" altLang="en-US" sz="2800" dirty="0" smtClean="0"/>
          </a:p>
          <a:p>
            <a:pPr eaLnBrk="1" hangingPunct="1">
              <a:buFont typeface="Wingdings 2" pitchFamily="18" charset="2"/>
              <a:buNone/>
            </a:pPr>
            <a:endParaRPr lang="sk-SK" altLang="en-US" sz="28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sk-SK" altLang="en-US" sz="2800" dirty="0" err="1" smtClean="0"/>
              <a:t>Největší</a:t>
            </a:r>
            <a:r>
              <a:rPr lang="sk-SK" altLang="en-US" sz="2800" dirty="0" smtClean="0"/>
              <a:t> význam: </a:t>
            </a:r>
            <a:r>
              <a:rPr lang="sk-SK" altLang="en-US" sz="2800" dirty="0" err="1" smtClean="0"/>
              <a:t>hodnocení</a:t>
            </a:r>
            <a:r>
              <a:rPr lang="sk-SK" altLang="en-US" sz="2800" dirty="0" smtClean="0"/>
              <a:t> účinnosti terapie</a:t>
            </a:r>
          </a:p>
          <a:p>
            <a:pPr eaLnBrk="1" hangingPunct="1">
              <a:buFont typeface="Wingdings 2" pitchFamily="18" charset="2"/>
              <a:buNone/>
            </a:pPr>
            <a:r>
              <a:rPr lang="sk-SK" altLang="en-US" sz="2800" dirty="0" smtClean="0"/>
              <a:t> = </a:t>
            </a:r>
            <a:r>
              <a:rPr lang="sk-SK" altLang="en-US" sz="2800" dirty="0" err="1" smtClean="0"/>
              <a:t>neinvazivní</a:t>
            </a:r>
            <a:r>
              <a:rPr lang="sk-SK" altLang="en-US" sz="2800" dirty="0" smtClean="0"/>
              <a:t> </a:t>
            </a:r>
            <a:r>
              <a:rPr lang="sk-SK" altLang="en-US" sz="2800" dirty="0" err="1" smtClean="0"/>
              <a:t>způsob</a:t>
            </a:r>
            <a:r>
              <a:rPr lang="sk-SK" altLang="en-US" sz="2800" dirty="0" smtClean="0"/>
              <a:t> monitorovaní </a:t>
            </a:r>
            <a:r>
              <a:rPr lang="sk-SK" altLang="en-US" sz="2800" dirty="0" err="1" smtClean="0"/>
              <a:t>zánětu</a:t>
            </a:r>
            <a:r>
              <a:rPr lang="sk-SK" altLang="en-US" sz="2800" dirty="0" smtClean="0"/>
              <a:t> dýchacích </a:t>
            </a:r>
            <a:r>
              <a:rPr lang="sk-SK" altLang="en-US" sz="2800" dirty="0" err="1" smtClean="0"/>
              <a:t>cest</a:t>
            </a:r>
            <a:r>
              <a:rPr lang="sk-SK" altLang="en-US" sz="2800" dirty="0" smtClean="0"/>
              <a:t> pomocí </a:t>
            </a:r>
            <a:r>
              <a:rPr lang="sk-SK" altLang="en-US" sz="2800" dirty="0" err="1" smtClean="0"/>
              <a:t>měření</a:t>
            </a:r>
            <a:r>
              <a:rPr lang="sk-SK" altLang="en-US" sz="2800" dirty="0" smtClean="0"/>
              <a:t> </a:t>
            </a:r>
            <a:r>
              <a:rPr lang="sk-SK" altLang="en-US" sz="2800" dirty="0" err="1" smtClean="0"/>
              <a:t>vydechovaného</a:t>
            </a:r>
            <a:r>
              <a:rPr lang="sk-SK" altLang="en-US" sz="2800" dirty="0" smtClean="0"/>
              <a:t> NO</a:t>
            </a:r>
          </a:p>
          <a:p>
            <a:pPr eaLnBrk="1" hangingPunct="1">
              <a:buFont typeface="Wingdings 2" pitchFamily="18" charset="2"/>
              <a:buNone/>
            </a:pPr>
            <a:endParaRPr lang="sk-SK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5685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2060"/>
                </a:solidFill>
              </a:rPr>
              <a:t>Výskyt</a:t>
            </a:r>
            <a:r>
              <a:rPr lang="en-GB" b="1" dirty="0" smtClean="0">
                <a:solidFill>
                  <a:srgbClr val="002060"/>
                </a:solidFill>
              </a:rPr>
              <a:t> </a:t>
            </a:r>
            <a:r>
              <a:rPr lang="en-GB" b="1" dirty="0" err="1">
                <a:solidFill>
                  <a:srgbClr val="002060"/>
                </a:solidFill>
              </a:rPr>
              <a:t>atopických</a:t>
            </a:r>
            <a:r>
              <a:rPr lang="en-GB" b="1" dirty="0">
                <a:solidFill>
                  <a:srgbClr val="002060"/>
                </a:solidFill>
              </a:rPr>
              <a:t> </a:t>
            </a:r>
            <a:r>
              <a:rPr lang="en-GB" b="1" dirty="0" err="1">
                <a:solidFill>
                  <a:srgbClr val="002060"/>
                </a:solidFill>
              </a:rPr>
              <a:t>chorob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4131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70934" y="1685926"/>
            <a:ext cx="8602133" cy="41814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 smtClean="0">
                <a:solidFill>
                  <a:srgbClr val="002060"/>
                </a:solidFill>
              </a:rPr>
              <a:t>20-30</a:t>
            </a:r>
            <a:r>
              <a:rPr lang="cs-CZ" dirty="0">
                <a:solidFill>
                  <a:srgbClr val="002060"/>
                </a:solidFill>
              </a:rPr>
              <a:t>% populace </a:t>
            </a:r>
            <a:r>
              <a:rPr lang="cs-CZ" dirty="0" smtClean="0">
                <a:solidFill>
                  <a:srgbClr val="002060"/>
                </a:solidFill>
              </a:rPr>
              <a:t>jsou </a:t>
            </a:r>
            <a:r>
              <a:rPr lang="cs-CZ" dirty="0" err="1">
                <a:solidFill>
                  <a:srgbClr val="002060"/>
                </a:solidFill>
              </a:rPr>
              <a:t>atopici</a:t>
            </a:r>
            <a:endParaRPr lang="cs-CZ" dirty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</a:pPr>
            <a:r>
              <a:rPr lang="cs-CZ" dirty="0">
                <a:solidFill>
                  <a:srgbClr val="002060"/>
                </a:solidFill>
              </a:rPr>
              <a:t>Astma </a:t>
            </a:r>
            <a:r>
              <a:rPr lang="cs-CZ" dirty="0" err="1">
                <a:solidFill>
                  <a:srgbClr val="002060"/>
                </a:solidFill>
              </a:rPr>
              <a:t>bronchiale</a:t>
            </a:r>
            <a:r>
              <a:rPr lang="cs-CZ" dirty="0">
                <a:solidFill>
                  <a:srgbClr val="002060"/>
                </a:solidFill>
              </a:rPr>
              <a:t> v celé české populaci: 5-6%</a:t>
            </a:r>
          </a:p>
          <a:p>
            <a:pPr>
              <a:lnSpc>
                <a:spcPct val="110000"/>
              </a:lnSpc>
            </a:pPr>
            <a:r>
              <a:rPr lang="cs-CZ" dirty="0">
                <a:solidFill>
                  <a:srgbClr val="002060"/>
                </a:solidFill>
              </a:rPr>
              <a:t>Astma </a:t>
            </a:r>
            <a:r>
              <a:rPr lang="cs-CZ" dirty="0" err="1">
                <a:solidFill>
                  <a:srgbClr val="002060"/>
                </a:solidFill>
              </a:rPr>
              <a:t>bronchiale</a:t>
            </a:r>
            <a:r>
              <a:rPr lang="cs-CZ" dirty="0">
                <a:solidFill>
                  <a:srgbClr val="002060"/>
                </a:solidFill>
              </a:rPr>
              <a:t> u dětí v ČR: asi 10%</a:t>
            </a:r>
          </a:p>
          <a:p>
            <a:pPr>
              <a:lnSpc>
                <a:spcPct val="110000"/>
              </a:lnSpc>
            </a:pPr>
            <a:r>
              <a:rPr lang="cs-CZ" dirty="0">
                <a:solidFill>
                  <a:srgbClr val="002060"/>
                </a:solidFill>
              </a:rPr>
              <a:t>Mortalita na astma v ČR v roce 1999: 128</a:t>
            </a:r>
          </a:p>
          <a:p>
            <a:pPr>
              <a:lnSpc>
                <a:spcPct val="110000"/>
              </a:lnSpc>
            </a:pPr>
            <a:r>
              <a:rPr lang="cs-CZ" dirty="0">
                <a:solidFill>
                  <a:srgbClr val="002060"/>
                </a:solidFill>
              </a:rPr>
              <a:t>Atopický ekzém u předškolních dětí: asi 10%</a:t>
            </a:r>
          </a:p>
          <a:p>
            <a:pPr>
              <a:lnSpc>
                <a:spcPct val="110000"/>
              </a:lnSpc>
            </a:pPr>
            <a:r>
              <a:rPr lang="cs-CZ" dirty="0">
                <a:solidFill>
                  <a:srgbClr val="002060"/>
                </a:solidFill>
              </a:rPr>
              <a:t>V Evropě zemře každoročně asi 100 osob na anafylaktickou reakci po bodnutí blanokřídlým hmyzem.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763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err="1">
                <a:solidFill>
                  <a:srgbClr val="002060"/>
                </a:solidFill>
              </a:rPr>
              <a:t>Genetické</a:t>
            </a:r>
            <a:r>
              <a:rPr lang="en-GB" b="1" dirty="0">
                <a:solidFill>
                  <a:srgbClr val="002060"/>
                </a:solidFill>
              </a:rPr>
              <a:t> </a:t>
            </a:r>
            <a:r>
              <a:rPr lang="en-GB" b="1" dirty="0" err="1">
                <a:solidFill>
                  <a:srgbClr val="002060"/>
                </a:solidFill>
              </a:rPr>
              <a:t>aspekty</a:t>
            </a:r>
            <a:r>
              <a:rPr lang="en-GB" b="1" dirty="0">
                <a:solidFill>
                  <a:srgbClr val="002060"/>
                </a:solidFill>
              </a:rPr>
              <a:t> </a:t>
            </a:r>
            <a:r>
              <a:rPr lang="en-GB" b="1" dirty="0" err="1">
                <a:solidFill>
                  <a:srgbClr val="002060"/>
                </a:solidFill>
              </a:rPr>
              <a:t>atopických</a:t>
            </a:r>
            <a:r>
              <a:rPr lang="en-GB" b="1" dirty="0">
                <a:solidFill>
                  <a:srgbClr val="002060"/>
                </a:solidFill>
              </a:rPr>
              <a:t> </a:t>
            </a:r>
            <a:r>
              <a:rPr lang="en-GB" b="1" dirty="0" err="1">
                <a:solidFill>
                  <a:srgbClr val="002060"/>
                </a:solidFill>
              </a:rPr>
              <a:t>chorob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>
                <a:solidFill>
                  <a:srgbClr val="002060"/>
                </a:solidFill>
              </a:rPr>
              <a:t>Pravděpodobnost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atopie</a:t>
            </a:r>
            <a:r>
              <a:rPr lang="en-GB" dirty="0">
                <a:solidFill>
                  <a:srgbClr val="002060"/>
                </a:solidFill>
              </a:rPr>
              <a:t> u </a:t>
            </a:r>
            <a:r>
              <a:rPr lang="en-GB" dirty="0" err="1">
                <a:solidFill>
                  <a:srgbClr val="002060"/>
                </a:solidFill>
              </a:rPr>
              <a:t>dítěte</a:t>
            </a:r>
            <a:r>
              <a:rPr lang="en-GB" dirty="0">
                <a:solidFill>
                  <a:srgbClr val="002060"/>
                </a:solidFill>
              </a:rPr>
              <a:t> :</a:t>
            </a:r>
          </a:p>
          <a:p>
            <a:pPr lvl="1"/>
            <a:r>
              <a:rPr lang="en-GB" dirty="0" err="1">
                <a:solidFill>
                  <a:srgbClr val="002060"/>
                </a:solidFill>
              </a:rPr>
              <a:t>jsou</a:t>
            </a:r>
            <a:r>
              <a:rPr lang="en-GB" dirty="0">
                <a:solidFill>
                  <a:srgbClr val="002060"/>
                </a:solidFill>
              </a:rPr>
              <a:t>-li </a:t>
            </a:r>
            <a:r>
              <a:rPr lang="en-GB" dirty="0" err="1">
                <a:solidFill>
                  <a:srgbClr val="002060"/>
                </a:solidFill>
              </a:rPr>
              <a:t>oba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rodiče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atopici</a:t>
            </a:r>
            <a:r>
              <a:rPr lang="en-GB" dirty="0">
                <a:solidFill>
                  <a:srgbClr val="002060"/>
                </a:solidFill>
              </a:rPr>
              <a:t> je </a:t>
            </a:r>
            <a:r>
              <a:rPr lang="en-GB" dirty="0" err="1">
                <a:solidFill>
                  <a:srgbClr val="002060"/>
                </a:solidFill>
              </a:rPr>
              <a:t>asi</a:t>
            </a:r>
            <a:r>
              <a:rPr lang="en-GB" dirty="0">
                <a:solidFill>
                  <a:srgbClr val="002060"/>
                </a:solidFill>
              </a:rPr>
              <a:t> 80%, </a:t>
            </a:r>
          </a:p>
          <a:p>
            <a:pPr lvl="1"/>
            <a:r>
              <a:rPr lang="en-GB" dirty="0">
                <a:solidFill>
                  <a:srgbClr val="002060"/>
                </a:solidFill>
              </a:rPr>
              <a:t>je-li </a:t>
            </a:r>
            <a:r>
              <a:rPr lang="en-GB" dirty="0" err="1">
                <a:solidFill>
                  <a:srgbClr val="002060"/>
                </a:solidFill>
              </a:rPr>
              <a:t>jeden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atopikem</a:t>
            </a:r>
            <a:r>
              <a:rPr lang="en-GB" dirty="0">
                <a:solidFill>
                  <a:srgbClr val="002060"/>
                </a:solidFill>
              </a:rPr>
              <a:t>: 50%, </a:t>
            </a:r>
          </a:p>
          <a:p>
            <a:pPr lvl="1"/>
            <a:r>
              <a:rPr lang="en-GB" dirty="0" err="1">
                <a:solidFill>
                  <a:srgbClr val="002060"/>
                </a:solidFill>
              </a:rPr>
              <a:t>není</a:t>
            </a:r>
            <a:r>
              <a:rPr lang="en-GB" dirty="0">
                <a:solidFill>
                  <a:srgbClr val="002060"/>
                </a:solidFill>
              </a:rPr>
              <a:t>-li </a:t>
            </a:r>
            <a:r>
              <a:rPr lang="en-GB" dirty="0" err="1">
                <a:solidFill>
                  <a:srgbClr val="002060"/>
                </a:solidFill>
              </a:rPr>
              <a:t>nikdo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atopik</a:t>
            </a:r>
            <a:r>
              <a:rPr lang="en-GB" dirty="0">
                <a:solidFill>
                  <a:srgbClr val="002060"/>
                </a:solidFill>
              </a:rPr>
              <a:t>: 15%.</a:t>
            </a:r>
          </a:p>
          <a:p>
            <a:pPr lvl="1"/>
            <a:endParaRPr lang="en-GB" dirty="0">
              <a:solidFill>
                <a:srgbClr val="002060"/>
              </a:solidFill>
            </a:endParaRPr>
          </a:p>
          <a:p>
            <a:r>
              <a:rPr lang="en-GB" dirty="0" err="1">
                <a:solidFill>
                  <a:srgbClr val="002060"/>
                </a:solidFill>
              </a:rPr>
              <a:t>Konkordance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astmatu</a:t>
            </a:r>
            <a:r>
              <a:rPr lang="en-GB" dirty="0">
                <a:solidFill>
                  <a:srgbClr val="002060"/>
                </a:solidFill>
              </a:rPr>
              <a:t> u </a:t>
            </a:r>
            <a:r>
              <a:rPr lang="en-GB" dirty="0" err="1">
                <a:solidFill>
                  <a:srgbClr val="002060"/>
                </a:solidFill>
              </a:rPr>
              <a:t>monozygotních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dvojčat</a:t>
            </a:r>
            <a:r>
              <a:rPr lang="en-GB" dirty="0">
                <a:solidFill>
                  <a:srgbClr val="002060"/>
                </a:solidFill>
              </a:rPr>
              <a:t> je </a:t>
            </a:r>
            <a:r>
              <a:rPr lang="en-GB" dirty="0" err="1">
                <a:solidFill>
                  <a:srgbClr val="002060"/>
                </a:solidFill>
              </a:rPr>
              <a:t>pouze</a:t>
            </a:r>
            <a:r>
              <a:rPr lang="en-GB" dirty="0">
                <a:solidFill>
                  <a:srgbClr val="002060"/>
                </a:solidFill>
              </a:rPr>
              <a:t>  50-69%</a:t>
            </a:r>
          </a:p>
        </p:txBody>
      </p:sp>
    </p:spTree>
    <p:extLst>
      <p:ext uri="{BB962C8B-B14F-4D97-AF65-F5344CB8AC3E}">
        <p14:creationId xmlns:p14="http://schemas.microsoft.com/office/powerpoint/2010/main" val="236490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5400" cap="none" dirty="0" smtClean="0"/>
              <a:t>Co je atopický ekzém</a:t>
            </a:r>
            <a:endParaRPr lang="cs-CZ" sz="5400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Ekzém alergického původu</a:t>
            </a:r>
          </a:p>
          <a:p>
            <a:endParaRPr lang="cs-CZ" dirty="0" smtClean="0"/>
          </a:p>
          <a:p>
            <a:r>
              <a:rPr lang="cs-CZ" dirty="0" smtClean="0"/>
              <a:t>Postihuje děti i dospělé</a:t>
            </a:r>
          </a:p>
          <a:p>
            <a:endParaRPr lang="cs-CZ" dirty="0" smtClean="0"/>
          </a:p>
          <a:p>
            <a:r>
              <a:rPr lang="cs-CZ" dirty="0" smtClean="0"/>
              <a:t>Projev – kožní vyrážka</a:t>
            </a:r>
          </a:p>
          <a:p>
            <a:endParaRPr lang="cs-CZ" dirty="0" smtClean="0"/>
          </a:p>
          <a:p>
            <a:r>
              <a:rPr lang="cs-CZ" dirty="0" smtClean="0"/>
              <a:t>Velmi svědivý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588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5400" cap="none" dirty="0" smtClean="0"/>
              <a:t>Příčiny ekzému a souvislosti</a:t>
            </a:r>
            <a:endParaRPr lang="cs-CZ" sz="5400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46672"/>
          </a:xfrm>
        </p:spPr>
        <p:txBody>
          <a:bodyPr>
            <a:normAutofit/>
          </a:bodyPr>
          <a:lstStyle/>
          <a:p>
            <a:r>
              <a:rPr lang="cs-CZ" dirty="0" smtClean="0"/>
              <a:t>Dědičné onemocnění</a:t>
            </a:r>
          </a:p>
          <a:p>
            <a:endParaRPr lang="cs-CZ" dirty="0" smtClean="0"/>
          </a:p>
          <a:p>
            <a:r>
              <a:rPr lang="cs-CZ" dirty="0" smtClean="0"/>
              <a:t>Často součást senné rýmy, astmatu či potravinové alergie</a:t>
            </a:r>
          </a:p>
          <a:p>
            <a:endParaRPr lang="cs-CZ" dirty="0" smtClean="0"/>
          </a:p>
          <a:p>
            <a:r>
              <a:rPr lang="cs-CZ" dirty="0" smtClean="0"/>
              <a:t>Na podzim dochází k zhoršení</a:t>
            </a:r>
          </a:p>
          <a:p>
            <a:endParaRPr lang="cs-CZ" dirty="0" smtClean="0"/>
          </a:p>
          <a:p>
            <a:r>
              <a:rPr lang="cs-CZ" dirty="0" smtClean="0"/>
              <a:t>Silné svědění vyvolává propocení</a:t>
            </a:r>
          </a:p>
        </p:txBody>
      </p:sp>
    </p:spTree>
    <p:extLst>
      <p:ext uri="{BB962C8B-B14F-4D97-AF65-F5344CB8AC3E}">
        <p14:creationId xmlns:p14="http://schemas.microsoft.com/office/powerpoint/2010/main" val="260662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5400" cap="none" dirty="0" smtClean="0"/>
              <a:t>Co vyvolává atopický ekzém</a:t>
            </a:r>
            <a:endParaRPr lang="cs-CZ" sz="5400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46672"/>
          </a:xfrm>
        </p:spPr>
        <p:txBody>
          <a:bodyPr/>
          <a:lstStyle/>
          <a:p>
            <a:r>
              <a:rPr lang="cs-CZ" dirty="0" smtClean="0"/>
              <a:t>Nejčastější alergen - </a:t>
            </a:r>
            <a:r>
              <a:rPr lang="cs-CZ" b="1" dirty="0" smtClean="0"/>
              <a:t>potraviny</a:t>
            </a:r>
          </a:p>
          <a:p>
            <a:endParaRPr lang="cs-CZ" dirty="0" smtClean="0"/>
          </a:p>
          <a:p>
            <a:r>
              <a:rPr lang="cs-CZ" dirty="0" smtClean="0"/>
              <a:t>Nepříznivě působí kosmetické a hygienické prostředky, chemikálie, oděv</a:t>
            </a:r>
          </a:p>
          <a:p>
            <a:endParaRPr lang="cs-CZ" dirty="0" smtClean="0"/>
          </a:p>
          <a:p>
            <a:r>
              <a:rPr lang="cs-CZ" dirty="0" smtClean="0"/>
              <a:t>Nedostatek spánku a odpočinku</a:t>
            </a:r>
          </a:p>
          <a:p>
            <a:endParaRPr lang="cs-CZ" dirty="0" smtClean="0"/>
          </a:p>
          <a:p>
            <a:r>
              <a:rPr lang="cs-CZ" dirty="0" smtClean="0"/>
              <a:t>Hormonální změny u žen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660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57364"/>
            <a:ext cx="8686800" cy="4525963"/>
          </a:xfrm>
        </p:spPr>
        <p:txBody>
          <a:bodyPr/>
          <a:lstStyle/>
          <a:p>
            <a:r>
              <a:rPr lang="cs-CZ" dirty="0" smtClean="0"/>
              <a:t>Začátek – 3. měsíc, zhoršení ekzému – 10. měsíc</a:t>
            </a:r>
          </a:p>
          <a:p>
            <a:endParaRPr lang="cs-CZ" dirty="0" smtClean="0"/>
          </a:p>
          <a:p>
            <a:r>
              <a:rPr lang="cs-CZ" dirty="0" smtClean="0"/>
              <a:t>Lokalizace – tváře, brada, čelo</a:t>
            </a:r>
          </a:p>
          <a:p>
            <a:endParaRPr lang="cs-CZ" dirty="0" smtClean="0"/>
          </a:p>
          <a:p>
            <a:r>
              <a:rPr lang="cs-CZ" dirty="0" smtClean="0"/>
              <a:t>Vyvolávající faktory – potravinové alergeny (kravské mléko, citrus. plody, kakao)</a:t>
            </a:r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57200" y="609600"/>
            <a:ext cx="8686800" cy="8382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Kojenecká</a:t>
            </a:r>
            <a:r>
              <a:rPr kumimoji="0" lang="cs-CZ" sz="54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forma atopického ekzému</a:t>
            </a:r>
            <a:endParaRPr kumimoji="0" lang="cs-CZ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http://www.asklepion.cz/obrazek/ekzem-atopicky-ekze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2571744"/>
            <a:ext cx="2371261" cy="1785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494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720" y="1857364"/>
            <a:ext cx="8686800" cy="4525963"/>
          </a:xfrm>
        </p:spPr>
        <p:txBody>
          <a:bodyPr/>
          <a:lstStyle/>
          <a:p>
            <a:r>
              <a:rPr lang="cs-CZ" dirty="0" smtClean="0"/>
              <a:t>V některých případech vymizí</a:t>
            </a:r>
          </a:p>
          <a:p>
            <a:endParaRPr lang="cs-CZ" dirty="0" smtClean="0"/>
          </a:p>
          <a:p>
            <a:r>
              <a:rPr lang="cs-CZ" dirty="0" smtClean="0"/>
              <a:t>Častý přesun ložisek ekzému</a:t>
            </a:r>
          </a:p>
          <a:p>
            <a:endParaRPr lang="cs-CZ" dirty="0" smtClean="0"/>
          </a:p>
          <a:p>
            <a:r>
              <a:rPr lang="cs-CZ" dirty="0" smtClean="0"/>
              <a:t>Škrabání zhoršuje průběh ekzému – v důsledku zanesení </a:t>
            </a:r>
            <a:r>
              <a:rPr lang="cs-CZ" i="1" u="sng" dirty="0" smtClean="0"/>
              <a:t>infekce</a:t>
            </a:r>
          </a:p>
          <a:p>
            <a:endParaRPr lang="cs-CZ" i="1" u="sng" dirty="0" smtClean="0"/>
          </a:p>
          <a:p>
            <a:endParaRPr lang="cs-CZ" u="sng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57200" y="609600"/>
            <a:ext cx="8686800" cy="8382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Kojenecká</a:t>
            </a:r>
            <a:r>
              <a:rPr kumimoji="0" lang="cs-CZ" sz="54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forma atopického ekzému</a:t>
            </a:r>
            <a:endParaRPr kumimoji="0" lang="cs-CZ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309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Efektorové funkce protilátek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" y="1268761"/>
            <a:ext cx="895140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86374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1463"/>
            <a:ext cx="8128000" cy="1176337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Diagnostika atopické přecitlivělosti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4000" dirty="0"/>
              <a:t>Anamnéza</a:t>
            </a:r>
          </a:p>
          <a:p>
            <a:r>
              <a:rPr lang="cs-CZ" sz="4000" dirty="0" smtClean="0"/>
              <a:t>Celkový a specifický </a:t>
            </a:r>
            <a:r>
              <a:rPr lang="cs-CZ" sz="4000" dirty="0" err="1" smtClean="0"/>
              <a:t>IgE</a:t>
            </a:r>
            <a:endParaRPr lang="cs-CZ" sz="4000" dirty="0" smtClean="0"/>
          </a:p>
          <a:p>
            <a:r>
              <a:rPr lang="cs-CZ" sz="4000" dirty="0" err="1" smtClean="0"/>
              <a:t>Eosinofilie</a:t>
            </a:r>
            <a:endParaRPr lang="cs-CZ" sz="4000" dirty="0" smtClean="0"/>
          </a:p>
          <a:p>
            <a:r>
              <a:rPr lang="cs-CZ" sz="4000" dirty="0" smtClean="0"/>
              <a:t>Specifické </a:t>
            </a:r>
            <a:r>
              <a:rPr lang="cs-CZ" sz="4000" dirty="0" err="1" smtClean="0"/>
              <a:t>IgE</a:t>
            </a:r>
            <a:endParaRPr lang="cs-CZ" sz="4000" dirty="0"/>
          </a:p>
          <a:p>
            <a:r>
              <a:rPr lang="cs-CZ" sz="4000" dirty="0" smtClean="0"/>
              <a:t>Test aktivace </a:t>
            </a:r>
            <a:r>
              <a:rPr lang="cs-CZ" sz="4000" dirty="0" err="1" smtClean="0"/>
              <a:t>bazofilů</a:t>
            </a:r>
            <a:endParaRPr lang="cs-CZ" sz="4000" dirty="0" smtClean="0"/>
          </a:p>
          <a:p>
            <a:r>
              <a:rPr lang="cs-CZ" sz="4000" dirty="0" smtClean="0"/>
              <a:t>Eosinofilní kationický protein v séru</a:t>
            </a:r>
            <a:endParaRPr lang="cs-CZ" sz="4000" dirty="0"/>
          </a:p>
          <a:p>
            <a:r>
              <a:rPr lang="cs-CZ" sz="4000" dirty="0"/>
              <a:t>Kožní testy</a:t>
            </a:r>
          </a:p>
          <a:p>
            <a:r>
              <a:rPr lang="cs-CZ" sz="4000" dirty="0"/>
              <a:t>Provokační a eliminační </a:t>
            </a:r>
            <a:r>
              <a:rPr lang="cs-CZ" sz="4000" dirty="0" smtClean="0"/>
              <a:t>testy</a:t>
            </a:r>
          </a:p>
          <a:p>
            <a:r>
              <a:rPr lang="cs-CZ" sz="4000" dirty="0" smtClean="0"/>
              <a:t>Vyšetřování NO ve vydechovaném vzduchu</a:t>
            </a:r>
            <a:endParaRPr lang="cs-CZ" sz="4000" dirty="0"/>
          </a:p>
          <a:p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21582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Léčba atopické přecitlivělosti</a:t>
            </a:r>
          </a:p>
        </p:txBody>
      </p:sp>
      <p:sp>
        <p:nvSpPr>
          <p:cNvPr id="2048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000478" y="1685926"/>
            <a:ext cx="7737122" cy="418147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Eliminace antigenu</a:t>
            </a:r>
          </a:p>
          <a:p>
            <a:r>
              <a:rPr lang="cs-CZ" dirty="0"/>
              <a:t>Antihistaminika</a:t>
            </a:r>
          </a:p>
          <a:p>
            <a:r>
              <a:rPr lang="cs-CZ" dirty="0"/>
              <a:t>Stabilizátory žírných buněk</a:t>
            </a:r>
          </a:p>
          <a:p>
            <a:r>
              <a:rPr lang="cs-CZ" dirty="0"/>
              <a:t>Glukokortikoidy – především podávané lokálně</a:t>
            </a:r>
          </a:p>
          <a:p>
            <a:r>
              <a:rPr lang="cs-CZ" dirty="0" err="1"/>
              <a:t>Antileukotrieny</a:t>
            </a:r>
            <a:endParaRPr lang="cs-CZ" dirty="0"/>
          </a:p>
          <a:p>
            <a:r>
              <a:rPr lang="cs-CZ" dirty="0"/>
              <a:t>Úlevové léky- </a:t>
            </a:r>
            <a:r>
              <a:rPr lang="cs-CZ" dirty="0" err="1"/>
              <a:t>dekongescencia</a:t>
            </a:r>
            <a:r>
              <a:rPr lang="cs-CZ" dirty="0"/>
              <a:t>, </a:t>
            </a:r>
            <a:r>
              <a:rPr lang="cs-CZ" dirty="0">
                <a:latin typeface="Symbol" pitchFamily="18" charset="2"/>
              </a:rPr>
              <a:t>b</a:t>
            </a:r>
            <a:r>
              <a:rPr lang="cs-CZ" dirty="0"/>
              <a:t>-2-mimetika, </a:t>
            </a:r>
            <a:r>
              <a:rPr lang="cs-CZ" dirty="0" err="1"/>
              <a:t>parasympatolytika</a:t>
            </a:r>
            <a:endParaRPr lang="cs-CZ" dirty="0"/>
          </a:p>
          <a:p>
            <a:r>
              <a:rPr lang="cs-CZ" u="sng" dirty="0"/>
              <a:t>Alergenová imunoterapie</a:t>
            </a:r>
          </a:p>
          <a:p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394195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Prevalence potravinové alergie 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en-US" smtClean="0"/>
              <a:t>2-3,2% (prevalence bez zohlednění věku)</a:t>
            </a:r>
          </a:p>
          <a:p>
            <a:pPr eaLnBrk="1" hangingPunct="1">
              <a:buFontTx/>
              <a:buNone/>
            </a:pPr>
            <a:endParaRPr lang="cs-CZ" altLang="en-US" smtClean="0"/>
          </a:p>
          <a:p>
            <a:pPr eaLnBrk="1" hangingPunct="1">
              <a:buFontTx/>
              <a:buNone/>
            </a:pPr>
            <a:r>
              <a:rPr lang="cs-CZ" altLang="en-US" smtClean="0"/>
              <a:t>Zohledňujeme: </a:t>
            </a:r>
          </a:p>
          <a:p>
            <a:pPr eaLnBrk="1" hangingPunct="1">
              <a:buFontTx/>
              <a:buNone/>
            </a:pPr>
            <a:r>
              <a:rPr lang="cs-CZ" altLang="en-US" smtClean="0"/>
              <a:t>věk, zeměpisné rozšíření a tradice, původ potraviny </a:t>
            </a:r>
          </a:p>
          <a:p>
            <a:pPr eaLnBrk="1" hangingPunct="1">
              <a:buFontTx/>
              <a:buNone/>
            </a:pPr>
            <a:endParaRPr lang="cs-CZ" altLang="en-US" smtClean="0"/>
          </a:p>
          <a:p>
            <a:pPr eaLnBrk="1" hangingPunct="1">
              <a:buFontTx/>
              <a:buNone/>
            </a:pPr>
            <a:endParaRPr lang="cs-CZ" altLang="en-US" smtClean="0"/>
          </a:p>
          <a:p>
            <a:pPr eaLnBrk="1" hangingPunct="1"/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90229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Potravinová alergie 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Ořechy (lískové, burské, vlašské)  </a:t>
            </a:r>
          </a:p>
          <a:p>
            <a:pPr eaLnBrk="1" hangingPunct="1"/>
            <a:r>
              <a:rPr lang="cs-CZ" altLang="en-US" smtClean="0"/>
              <a:t>Ryby (ve světě treskovité, u nás „bílá“ ryba sladkovodní)</a:t>
            </a:r>
          </a:p>
          <a:p>
            <a:pPr eaLnBrk="1" hangingPunct="1"/>
            <a:r>
              <a:rPr lang="cs-CZ" altLang="en-US" smtClean="0"/>
              <a:t>Měkkýši, korýši </a:t>
            </a:r>
          </a:p>
          <a:p>
            <a:pPr eaLnBrk="1" hangingPunct="1"/>
            <a:r>
              <a:rPr lang="cs-CZ" altLang="en-US" smtClean="0"/>
              <a:t>S</a:t>
            </a:r>
            <a:r>
              <a:rPr lang="en-US" altLang="en-US" smtClean="0"/>
              <a:t>ó</a:t>
            </a:r>
            <a:r>
              <a:rPr lang="cs-CZ" altLang="en-US" smtClean="0"/>
              <a:t>ja, mouka, sýry, mák, aditiva</a:t>
            </a:r>
            <a:endParaRPr lang="en-US" altLang="en-US" smtClean="0"/>
          </a:p>
          <a:p>
            <a:pPr eaLnBrk="1" hangingPunct="1"/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379888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200" smtClean="0"/>
              <a:t>Diagnostika 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Anamnéza </a:t>
            </a:r>
          </a:p>
          <a:p>
            <a:pPr eaLnBrk="1" hangingPunct="1"/>
            <a:r>
              <a:rPr lang="cs-CZ" altLang="en-US" smtClean="0"/>
              <a:t>Dvojitě zaslepený placebem kontrolovaný expoziční test</a:t>
            </a:r>
          </a:p>
          <a:p>
            <a:pPr eaLnBrk="1" hangingPunct="1"/>
            <a:r>
              <a:rPr lang="cs-CZ" altLang="en-US" smtClean="0"/>
              <a:t>Otevřené expoziční testy </a:t>
            </a:r>
          </a:p>
          <a:p>
            <a:pPr eaLnBrk="1" hangingPunct="1"/>
            <a:r>
              <a:rPr lang="cs-CZ" altLang="en-US" smtClean="0"/>
              <a:t>Specifické IgE</a:t>
            </a:r>
          </a:p>
          <a:p>
            <a:pPr eaLnBrk="1" hangingPunct="1"/>
            <a:r>
              <a:rPr lang="cs-CZ" altLang="en-US" smtClean="0"/>
              <a:t>Kožní prick testy</a:t>
            </a:r>
          </a:p>
          <a:p>
            <a:pPr eaLnBrk="1" hangingPunct="1"/>
            <a:r>
              <a:rPr lang="cs-CZ" altLang="en-US" smtClean="0"/>
              <a:t>Endoskopie a bipsie jícnu, žaludku, střev.. </a:t>
            </a:r>
          </a:p>
          <a:p>
            <a:pPr eaLnBrk="1" hangingPunct="1"/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317413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200" smtClean="0"/>
              <a:t>Léčba potravinové alergie 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Eliminační dieta </a:t>
            </a:r>
          </a:p>
          <a:p>
            <a:pPr eaLnBrk="1" hangingPunct="1"/>
            <a:r>
              <a:rPr lang="cs-CZ" altLang="en-US" smtClean="0"/>
              <a:t>Léčba alergie na bílkovinu kravského mléka (kojenci, batolata) : hydrolýza </a:t>
            </a:r>
          </a:p>
          <a:p>
            <a:pPr eaLnBrk="1" hangingPunct="1"/>
            <a:r>
              <a:rPr lang="cs-CZ" altLang="en-US" smtClean="0"/>
              <a:t>Medikament</a:t>
            </a:r>
            <a:r>
              <a:rPr lang="en-US" altLang="en-US" smtClean="0"/>
              <a:t>ó</a:t>
            </a:r>
            <a:r>
              <a:rPr lang="cs-CZ" altLang="en-US" smtClean="0"/>
              <a:t>zní léčba: antihistaminka, kromoglykát sodný, symptomatická léčba, střevní eubiotika </a:t>
            </a: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5808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200" smtClean="0"/>
              <a:t>Neimunologické reakce (farmakologický mechanismus) 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z="2000" smtClean="0"/>
              <a:t>Histaminoliberátory: jahody, čokoláda, alkohol…</a:t>
            </a:r>
          </a:p>
          <a:p>
            <a:pPr eaLnBrk="1" hangingPunct="1"/>
            <a:r>
              <a:rPr lang="cs-CZ" altLang="en-US" sz="2000" smtClean="0"/>
              <a:t>Histamin: ryby, rajčata, ementálský sýr….</a:t>
            </a:r>
          </a:p>
          <a:p>
            <a:pPr eaLnBrk="1" hangingPunct="1"/>
            <a:r>
              <a:rPr lang="cs-CZ" altLang="en-US" sz="2000" smtClean="0"/>
              <a:t>Serotonin: banán, ananas, avokádo…</a:t>
            </a:r>
          </a:p>
          <a:p>
            <a:pPr eaLnBrk="1" hangingPunct="1"/>
            <a:r>
              <a:rPr lang="cs-CZ" altLang="en-US" sz="2000" smtClean="0"/>
              <a:t>Tyramin: sýry, citrusové plody, pivo, makrela, sledi…</a:t>
            </a:r>
          </a:p>
          <a:p>
            <a:pPr eaLnBrk="1" hangingPunct="1"/>
            <a:r>
              <a:rPr lang="cs-CZ" altLang="en-US" sz="2000" smtClean="0"/>
              <a:t>Tryptamin: salámy, šunka, feferonky…</a:t>
            </a:r>
          </a:p>
          <a:p>
            <a:pPr eaLnBrk="1" hangingPunct="1"/>
            <a:r>
              <a:rPr lang="cs-CZ" altLang="en-US" sz="2000" smtClean="0"/>
              <a:t>Kapsaicin: papriky</a:t>
            </a:r>
          </a:p>
          <a:p>
            <a:pPr eaLnBrk="1" hangingPunct="1"/>
            <a:r>
              <a:rPr lang="cs-CZ" altLang="en-US" sz="2000" smtClean="0"/>
              <a:t>Fenyletylamin: sýry, kakao, čokoláda..</a:t>
            </a:r>
          </a:p>
          <a:p>
            <a:pPr eaLnBrk="1" hangingPunct="1"/>
            <a:r>
              <a:rPr lang="cs-CZ" altLang="en-US" sz="2000" smtClean="0"/>
              <a:t>Jiné vazoaktivní peptidy: avokádo, citrusové plody, vše z kvašení…</a:t>
            </a:r>
          </a:p>
          <a:p>
            <a:pPr eaLnBrk="1" hangingPunct="1"/>
            <a:r>
              <a:rPr lang="cs-CZ" altLang="en-US" sz="2000" smtClean="0"/>
              <a:t>Lektiny: luštěniny</a:t>
            </a:r>
          </a:p>
          <a:p>
            <a:pPr eaLnBrk="1" hangingPunct="1"/>
            <a:r>
              <a:rPr lang="cs-CZ" altLang="en-US" sz="2000" smtClean="0"/>
              <a:t>Tartrazin (žluť): nápoje, výrobky z ovoce</a:t>
            </a:r>
          </a:p>
          <a:p>
            <a:pPr eaLnBrk="1" hangingPunct="1"/>
            <a:r>
              <a:rPr lang="cs-CZ" altLang="en-US" sz="2000" smtClean="0"/>
              <a:t>Plísně: s</a:t>
            </a:r>
            <a:r>
              <a:rPr lang="en-US" altLang="en-US" sz="2000" smtClean="0"/>
              <a:t>ó</a:t>
            </a:r>
            <a:r>
              <a:rPr lang="cs-CZ" altLang="en-US" sz="2000" smtClean="0"/>
              <a:t>ja, kukuřice, obilí, víno, pivo, sýry, kakao</a:t>
            </a:r>
          </a:p>
          <a:p>
            <a:pPr eaLnBrk="1" hangingPunct="1"/>
            <a:r>
              <a:rPr lang="cs-CZ" altLang="en-US" sz="2000" smtClean="0"/>
              <a:t>Éterické oleje: cibule</a:t>
            </a:r>
            <a:endParaRPr lang="en-US" altLang="en-US" sz="2000" smtClean="0"/>
          </a:p>
          <a:p>
            <a:pPr eaLnBrk="1" hangingPunct="1"/>
            <a:endParaRPr lang="cs-CZ" altLang="en-US" sz="2000" smtClean="0"/>
          </a:p>
        </p:txBody>
      </p:sp>
    </p:spTree>
    <p:extLst>
      <p:ext uri="{BB962C8B-B14F-4D97-AF65-F5344CB8AC3E}">
        <p14:creationId xmlns:p14="http://schemas.microsoft.com/office/powerpoint/2010/main" val="301771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Alergie na léky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en-US" smtClean="0"/>
              <a:t>	Alergie – imunopatologický mechanismus vzniku</a:t>
            </a:r>
          </a:p>
          <a:p>
            <a:pPr eaLnBrk="1" hangingPunct="1">
              <a:buFontTx/>
              <a:buNone/>
            </a:pPr>
            <a:endParaRPr lang="cs-CZ" altLang="en-US" smtClean="0"/>
          </a:p>
          <a:p>
            <a:pPr eaLnBrk="1" hangingPunct="1">
              <a:buFontTx/>
              <a:buNone/>
            </a:pPr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41987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4000" smtClean="0"/>
              <a:t>Diferenciální diagnostika lékové alergie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cs-CZ" altLang="en-US" smtClean="0"/>
          </a:p>
          <a:p>
            <a:pPr eaLnBrk="1" hangingPunct="1"/>
            <a:r>
              <a:rPr lang="cs-CZ" altLang="en-US" smtClean="0"/>
              <a:t>Toxicita </a:t>
            </a:r>
          </a:p>
          <a:p>
            <a:pPr eaLnBrk="1" hangingPunct="1"/>
            <a:r>
              <a:rPr lang="cs-CZ" altLang="en-US" smtClean="0"/>
              <a:t>Intolerance </a:t>
            </a:r>
          </a:p>
          <a:p>
            <a:pPr eaLnBrk="1" hangingPunct="1"/>
            <a:r>
              <a:rPr lang="cs-CZ" altLang="en-US" smtClean="0"/>
              <a:t>Idiosynkrazie – intolerance na podkladě jiného defektu</a:t>
            </a:r>
          </a:p>
          <a:p>
            <a:pPr eaLnBrk="1" hangingPunct="1"/>
            <a:r>
              <a:rPr lang="cs-CZ" altLang="en-US" smtClean="0"/>
              <a:t>Jiné vedlejší účinky léků</a:t>
            </a:r>
          </a:p>
          <a:p>
            <a:pPr eaLnBrk="1" hangingPunct="1"/>
            <a:r>
              <a:rPr lang="cs-CZ" altLang="en-US" smtClean="0"/>
              <a:t>Symptomy probíhajícího onemocnění </a:t>
            </a:r>
          </a:p>
        </p:txBody>
      </p:sp>
    </p:spTree>
    <p:extLst>
      <p:ext uri="{BB962C8B-B14F-4D97-AF65-F5344CB8AC3E}">
        <p14:creationId xmlns:p14="http://schemas.microsoft.com/office/powerpoint/2010/main" val="161149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200" smtClean="0"/>
              <a:t>Anafylaxe definice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cs-CZ" altLang="en-US" smtClean="0"/>
              <a:t>Anafylaktická reakce (anafylaxe) je akutní alergická reakce, vznikající na podkladě imunopatologické reakce I.typu mediované protilátkami IgE. </a:t>
            </a:r>
          </a:p>
          <a:p>
            <a:pPr eaLnBrk="1" hangingPunct="1"/>
            <a:r>
              <a:rPr lang="cs-CZ" altLang="en-US" smtClean="0"/>
              <a:t>Nejtěžší, život ohrožující formou anafylaktické reakce je anafylaktický šok.</a:t>
            </a:r>
          </a:p>
          <a:p>
            <a:pPr eaLnBrk="1" hangingPunct="1"/>
            <a:r>
              <a:rPr lang="cs-CZ" altLang="en-US" smtClean="0"/>
              <a:t> Potraviny, léky , hmyzí jedy , diagnostické a léčebné alergenové extrakty (vakcíny), latex…</a:t>
            </a:r>
          </a:p>
          <a:p>
            <a:pPr eaLnBrk="1" hangingPunct="1"/>
            <a:endParaRPr lang="cs-CZ" altLang="en-US" sz="2800" smtClean="0"/>
          </a:p>
          <a:p>
            <a:pPr eaLnBrk="1" hangingPunct="1">
              <a:buFontTx/>
              <a:buNone/>
            </a:pPr>
            <a:endParaRPr lang="cs-CZ" altLang="en-US" sz="2800" smtClean="0"/>
          </a:p>
        </p:txBody>
      </p:sp>
    </p:spTree>
    <p:extLst>
      <p:ext uri="{BB962C8B-B14F-4D97-AF65-F5344CB8AC3E}">
        <p14:creationId xmlns:p14="http://schemas.microsoft.com/office/powerpoint/2010/main" val="380380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Fc</a:t>
            </a:r>
            <a:r>
              <a:rPr lang="cs-CZ" dirty="0" smtClean="0"/>
              <a:t> receptory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28800"/>
            <a:ext cx="86868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Polypeptidický řetězec</a:t>
            </a:r>
          </a:p>
          <a:p>
            <a:r>
              <a:rPr lang="cs-CZ" dirty="0" smtClean="0"/>
              <a:t>2 nebo více domén podobných </a:t>
            </a:r>
            <a:r>
              <a:rPr lang="cs-CZ" dirty="0" err="1" smtClean="0"/>
              <a:t>Ig</a:t>
            </a:r>
            <a:endParaRPr lang="cs-CZ" dirty="0" smtClean="0"/>
          </a:p>
          <a:p>
            <a:r>
              <a:rPr lang="cs-CZ" dirty="0" smtClean="0"/>
              <a:t>3 receptory pro FC domény:</a:t>
            </a:r>
          </a:p>
          <a:p>
            <a:r>
              <a:rPr lang="cs-CZ" dirty="0" err="1" smtClean="0"/>
              <a:t>FcRI</a:t>
            </a:r>
            <a:r>
              <a:rPr lang="cs-CZ" dirty="0" smtClean="0"/>
              <a:t> – receptory pro IgG1 a IgG3, méně pro IgG4</a:t>
            </a:r>
          </a:p>
          <a:p>
            <a:r>
              <a:rPr lang="cs-CZ" dirty="0" smtClean="0"/>
              <a:t>FCRII a </a:t>
            </a:r>
            <a:r>
              <a:rPr lang="cs-CZ" dirty="0" err="1" smtClean="0"/>
              <a:t>FcRIII</a:t>
            </a:r>
            <a:r>
              <a:rPr lang="cs-CZ" dirty="0" smtClean="0"/>
              <a:t> – jen pro IgG1 a </a:t>
            </a:r>
            <a:r>
              <a:rPr lang="cs-CZ" dirty="0" err="1" smtClean="0"/>
              <a:t>IgG</a:t>
            </a:r>
            <a:endParaRPr lang="cs-CZ" dirty="0" smtClean="0"/>
          </a:p>
          <a:p>
            <a:r>
              <a:rPr lang="cs-CZ" dirty="0" smtClean="0"/>
              <a:t>Nachází se na </a:t>
            </a:r>
            <a:r>
              <a:rPr lang="cs-CZ" dirty="0" err="1" smtClean="0"/>
              <a:t>neutrofilech</a:t>
            </a:r>
            <a:r>
              <a:rPr lang="cs-CZ" dirty="0" smtClean="0"/>
              <a:t>, NK buňkách, eozinofilech a tkáňových makrofázích</a:t>
            </a:r>
          </a:p>
          <a:p>
            <a:r>
              <a:rPr lang="cs-CZ" dirty="0" smtClean="0"/>
              <a:t>Na NK buňkách spouští cytotoxicitu</a:t>
            </a:r>
          </a:p>
          <a:p>
            <a:r>
              <a:rPr lang="cs-CZ" altLang="en-US" dirty="0" smtClean="0"/>
              <a:t>Fc</a:t>
            </a:r>
            <a:r>
              <a:rPr lang="cs-CZ" altLang="en-US" dirty="0" smtClean="0">
                <a:latin typeface="Symbol" pitchFamily="18" charset="2"/>
              </a:rPr>
              <a:t>e</a:t>
            </a:r>
            <a:r>
              <a:rPr lang="cs-CZ" altLang="en-US" dirty="0" smtClean="0"/>
              <a:t>1 </a:t>
            </a:r>
            <a:r>
              <a:rPr lang="cs-CZ" dirty="0" smtClean="0"/>
              <a:t>receptor pro </a:t>
            </a:r>
            <a:r>
              <a:rPr lang="cs-CZ" dirty="0" err="1" smtClean="0"/>
              <a:t>IgE</a:t>
            </a:r>
            <a:endParaRPr lang="cs-CZ" dirty="0" smtClean="0"/>
          </a:p>
          <a:p>
            <a:r>
              <a:rPr lang="cs-CZ" dirty="0" smtClean="0"/>
              <a:t>Na </a:t>
            </a:r>
            <a:r>
              <a:rPr lang="cs-CZ" dirty="0" err="1" smtClean="0"/>
              <a:t>neutrofilech</a:t>
            </a:r>
            <a:r>
              <a:rPr lang="cs-CZ" dirty="0" smtClean="0"/>
              <a:t> fagocytózu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79647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200" smtClean="0"/>
              <a:t/>
            </a:r>
            <a:br>
              <a:rPr lang="cs-CZ" altLang="en-US" sz="3200" smtClean="0"/>
            </a:br>
            <a:r>
              <a:rPr lang="cs-CZ" altLang="en-US" sz="3200" smtClean="0"/>
              <a:t>Prevalence anafylaxe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z="2400" smtClean="0"/>
              <a:t>Prevalence 3 až 30 případů  na 100 000 obyvatel, ČR 500-3000 případů ročně (odhad)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smtClean="0"/>
              <a:t>33-36% potraviny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smtClean="0"/>
              <a:t>15% hmyzí bodnutí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smtClean="0"/>
              <a:t>17% léky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smtClean="0"/>
              <a:t>7% námaha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smtClean="0"/>
              <a:t>idiopatická anafylaxe  </a:t>
            </a:r>
          </a:p>
          <a:p>
            <a:pPr eaLnBrk="1" hangingPunct="1">
              <a:lnSpc>
                <a:spcPct val="90000"/>
              </a:lnSpc>
            </a:pPr>
            <a:endParaRPr lang="cs-CZ" altLang="en-US" sz="2400" smtClean="0"/>
          </a:p>
          <a:p>
            <a:pPr eaLnBrk="1" hangingPunct="1">
              <a:lnSpc>
                <a:spcPct val="90000"/>
              </a:lnSpc>
            </a:pPr>
            <a:r>
              <a:rPr lang="cs-CZ" altLang="en-US" sz="2400" smtClean="0"/>
              <a:t>20% anafylaxí proběhne dvoufazově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smtClean="0"/>
              <a:t>37% postižených má zkušenost s předchozí anafylaxí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smtClean="0"/>
              <a:t>Fatální případy 0,5% (u potravin 5%)  </a:t>
            </a:r>
          </a:p>
        </p:txBody>
      </p:sp>
    </p:spTree>
    <p:extLst>
      <p:ext uri="{BB962C8B-B14F-4D97-AF65-F5344CB8AC3E}">
        <p14:creationId xmlns:p14="http://schemas.microsoft.com/office/powerpoint/2010/main" val="344756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200" smtClean="0"/>
              <a:t>Klinický obraz anafylaxe 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Závisí na typu alergenu, jeho alergenové potenci, způsobu a místě vstupu do organismu a stupni senzibilizace postiženého. </a:t>
            </a:r>
          </a:p>
          <a:p>
            <a:pPr eaLnBrk="1" hangingPunct="1"/>
            <a:r>
              <a:rPr lang="cs-CZ" altLang="en-US" smtClean="0"/>
              <a:t>Rozlišujeme projevy </a:t>
            </a:r>
            <a:r>
              <a:rPr lang="cs-CZ" altLang="en-US" u="sng" smtClean="0"/>
              <a:t>místní a celkové. </a:t>
            </a:r>
          </a:p>
        </p:txBody>
      </p:sp>
    </p:spTree>
    <p:extLst>
      <p:ext uri="{BB962C8B-B14F-4D97-AF65-F5344CB8AC3E}">
        <p14:creationId xmlns:p14="http://schemas.microsoft.com/office/powerpoint/2010/main" val="394890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200" smtClean="0"/>
              <a:t>Místní projevy anafylaxe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800" smtClean="0">
                <a:solidFill>
                  <a:srgbClr val="FF0000"/>
                </a:solidFill>
              </a:rPr>
              <a:t>oběhový systém: bledost, studený pot, nitkovitý puls, tachykardie, hypotenze, arytmie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800" smtClean="0"/>
              <a:t>kůže: pruritus, erytém, exantém, urtikárie, edém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800" smtClean="0"/>
              <a:t>dýchací trakt: rýma, chrapot, kašel, dušnost, astmatický záchvat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800" smtClean="0"/>
              <a:t>zažívací trakt: nauzea, bolest břicha, zvracení, průjem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800" smtClean="0"/>
              <a:t>urogenitální systém: spazmy dělohy, močového měchýře, renální kolika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800" smtClean="0"/>
              <a:t>nervový systém: nervozita, strach, neklid, bolesti hlavy, porucha vědomí </a:t>
            </a:r>
          </a:p>
          <a:p>
            <a:pPr eaLnBrk="1" hangingPunct="1">
              <a:lnSpc>
                <a:spcPct val="80000"/>
              </a:lnSpc>
            </a:pPr>
            <a:endParaRPr lang="cs-CZ" altLang="en-US" sz="2800" smtClean="0"/>
          </a:p>
        </p:txBody>
      </p:sp>
    </p:spTree>
    <p:extLst>
      <p:ext uri="{BB962C8B-B14F-4D97-AF65-F5344CB8AC3E}">
        <p14:creationId xmlns:p14="http://schemas.microsoft.com/office/powerpoint/2010/main" val="287945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200" smtClean="0"/>
              <a:t>Celkové projevy anafylaxe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en-US" smtClean="0"/>
              <a:t>	Vystupňování a kombinace projevů místních, dochází k rozvoji šokového stavu (bezvědomí, křeče, povolení svěračů) a k selhání respiračního a kardiovaskulárního systému. </a:t>
            </a:r>
          </a:p>
        </p:txBody>
      </p:sp>
    </p:spTree>
    <p:extLst>
      <p:ext uri="{BB962C8B-B14F-4D97-AF65-F5344CB8AC3E}">
        <p14:creationId xmlns:p14="http://schemas.microsoft.com/office/powerpoint/2010/main" val="59620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2800" smtClean="0">
                <a:solidFill>
                  <a:schemeClr val="tx1"/>
                </a:solidFill>
              </a:rPr>
              <a:t>Terapie anafylaxe</a:t>
            </a:r>
            <a:r>
              <a:rPr lang="cs-CZ" altLang="en-US" sz="2800" smtClean="0"/>
              <a:t/>
            </a:r>
            <a:br>
              <a:rPr lang="cs-CZ" altLang="en-US" sz="2800" smtClean="0"/>
            </a:br>
            <a:endParaRPr lang="cs-CZ" altLang="en-US" sz="2800" smtClean="0"/>
          </a:p>
        </p:txBody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z="2800" smtClean="0"/>
              <a:t>Lékem první volby je adrenalin (Adrenalin Léčiva inj., Adrenalin 1:1 000 Jenafarm inj)</a:t>
            </a:r>
          </a:p>
          <a:p>
            <a:pPr eaLnBrk="1" hangingPunct="1"/>
            <a:r>
              <a:rPr lang="cs-CZ" altLang="en-US" sz="2800" smtClean="0"/>
              <a:t>injekční antihistaminikum, např. Dithiaden</a:t>
            </a:r>
          </a:p>
          <a:p>
            <a:pPr eaLnBrk="1" hangingPunct="1"/>
            <a:r>
              <a:rPr lang="cs-CZ" altLang="en-US" sz="2800" smtClean="0"/>
              <a:t>Kortikosteroid</a:t>
            </a:r>
          </a:p>
          <a:p>
            <a:pPr eaLnBrk="1" hangingPunct="1"/>
            <a:r>
              <a:rPr lang="cs-CZ" altLang="en-US" sz="2800" smtClean="0"/>
              <a:t>Plasmaexpandéry, volumexpandéry</a:t>
            </a:r>
          </a:p>
          <a:p>
            <a:pPr eaLnBrk="1" hangingPunct="1"/>
            <a:r>
              <a:rPr lang="cs-CZ" altLang="en-US" sz="2800" smtClean="0"/>
              <a:t>Inhalační beta-2 mimetikum</a:t>
            </a:r>
          </a:p>
        </p:txBody>
      </p:sp>
    </p:spTree>
    <p:extLst>
      <p:ext uri="{BB962C8B-B14F-4D97-AF65-F5344CB8AC3E}">
        <p14:creationId xmlns:p14="http://schemas.microsoft.com/office/powerpoint/2010/main" val="370084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200" smtClean="0"/>
              <a:t>Protišokový balíček </a:t>
            </a:r>
            <a:endParaRPr lang="en-US" altLang="en-US" sz="3200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685925"/>
            <a:ext cx="7540625" cy="4181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z="2400" smtClean="0"/>
              <a:t>Adrenalin (např.autoinjektor Epipen 0,3mg pro dospělé, Epipen Junior 0,15 mg pro děti)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smtClean="0"/>
              <a:t>Perorální nebo rektální kortikosteroid (např. Prednison forte, Medrol, Rectodelt)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smtClean="0"/>
              <a:t>Perorální antihistaminikum (např.Dithiaden tbl, Zyrtec gtt a pod.)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smtClean="0"/>
              <a:t>Inhalační beta-2 mimetikum ( např. Ventolin, Berotec aerosol)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smtClean="0"/>
              <a:t>Škrtidlo, event. dezinfekce, jehla, injekční stříkačka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smtClean="0"/>
              <a:t>Návod k použití</a:t>
            </a:r>
            <a:endParaRPr lang="en-US" altLang="en-US" sz="2400" smtClean="0"/>
          </a:p>
        </p:txBody>
      </p:sp>
    </p:spTree>
    <p:extLst>
      <p:ext uri="{BB962C8B-B14F-4D97-AF65-F5344CB8AC3E}">
        <p14:creationId xmlns:p14="http://schemas.microsoft.com/office/powerpoint/2010/main" val="403499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200" smtClean="0"/>
              <a:t>Anafylaktoidní reakce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en-US" smtClean="0"/>
              <a:t>	Pokud podstatou obtíží není imunologická reakce zprostředkovaná protilátkami IgE, ale jiným typem protilátek (např.IgG), imunokomplexy či anafylatoxiny, nebo se vůbec nejedná o imunitní mechanismus, mluvíme o reakci anafylaktoidní.</a:t>
            </a:r>
          </a:p>
        </p:txBody>
      </p:sp>
    </p:spTree>
    <p:extLst>
      <p:ext uri="{BB962C8B-B14F-4D97-AF65-F5344CB8AC3E}">
        <p14:creationId xmlns:p14="http://schemas.microsoft.com/office/powerpoint/2010/main" val="413278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200" smtClean="0"/>
              <a:t>Anafylaktoidní reakce mechanismy vzniku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800" b="1" smtClean="0"/>
              <a:t>přímé uvolnění mediátorů z žírných buněk a bazofilů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800" smtClean="0"/>
              <a:t>- léky, fyzická zátěž, fyzikální faktory (chlad, sluneční záření), neznámá příčina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800" b="1" smtClean="0"/>
              <a:t>poruchy metabolismu kyseliny arachidonové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800" smtClean="0"/>
              <a:t>- aspirin, nesteroidní protizánětlivé léky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800" b="1" smtClean="0"/>
              <a:t>imunní agregáty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800" smtClean="0"/>
              <a:t>- séra, imunoglobulíny (i.v., i.m.), transfúze krve ( IgG-antiIgA), dextran, albumin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800" b="1" smtClean="0"/>
              <a:t>ostatní mechanismy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800" smtClean="0"/>
              <a:t>- radiokontrastní látky, polysacharidy, opiáty,</a:t>
            </a:r>
          </a:p>
          <a:p>
            <a:pPr eaLnBrk="1" hangingPunct="1">
              <a:lnSpc>
                <a:spcPct val="80000"/>
              </a:lnSpc>
            </a:pPr>
            <a:endParaRPr lang="cs-CZ" altLang="en-US" sz="2800" smtClean="0"/>
          </a:p>
        </p:txBody>
      </p:sp>
    </p:spTree>
    <p:extLst>
      <p:ext uri="{BB962C8B-B14F-4D97-AF65-F5344CB8AC3E}">
        <p14:creationId xmlns:p14="http://schemas.microsoft.com/office/powerpoint/2010/main" val="421934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200" smtClean="0">
                <a:solidFill>
                  <a:srgbClr val="FF0000"/>
                </a:solidFill>
              </a:rPr>
              <a:t>Diagnostika alergie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cs-CZ" altLang="en-US" sz="2400" smtClean="0"/>
              <a:t>Důkladná anamnéza</a:t>
            </a:r>
          </a:p>
          <a:p>
            <a:pPr eaLnBrk="1" hangingPunct="1"/>
            <a:r>
              <a:rPr lang="cs-CZ" altLang="en-US" sz="2400" smtClean="0"/>
              <a:t>Fyzikální vyšetření</a:t>
            </a:r>
          </a:p>
          <a:p>
            <a:pPr eaLnBrk="1" hangingPunct="1"/>
            <a:r>
              <a:rPr lang="cs-CZ" altLang="en-US" sz="2400" smtClean="0"/>
              <a:t>Alergologické testy: 	in vivo / in vitro </a:t>
            </a:r>
          </a:p>
          <a:p>
            <a:pPr eaLnBrk="1" hangingPunct="1">
              <a:buFontTx/>
              <a:buNone/>
            </a:pPr>
            <a:r>
              <a:rPr lang="cs-CZ" altLang="en-US" sz="2400" smtClean="0"/>
              <a:t>					provokační / eliminační</a:t>
            </a:r>
          </a:p>
          <a:p>
            <a:pPr eaLnBrk="1" hangingPunct="1">
              <a:buFontTx/>
              <a:buNone/>
            </a:pPr>
            <a:r>
              <a:rPr lang="cs-CZ" altLang="en-US" sz="2400" smtClean="0"/>
              <a:t>„Zlatý standard“ kožní test poprvé byl proveden Charles Harrison Blackleym (*5.4.1820, †4.9.1900) roku 1870. </a:t>
            </a:r>
          </a:p>
          <a:p>
            <a:pPr eaLnBrk="1" hangingPunct="1">
              <a:buFontTx/>
              <a:buNone/>
            </a:pPr>
            <a:r>
              <a:rPr lang="cs-CZ" altLang="en-US" sz="2400" smtClean="0"/>
              <a:t>			</a:t>
            </a:r>
            <a:r>
              <a:rPr lang="en-US" altLang="en-US" sz="1600" i="1" smtClean="0"/>
              <a:t>Blackley, C. H. (1873) </a:t>
            </a:r>
            <a:endParaRPr lang="cs-CZ" altLang="en-US" sz="1600" i="1" smtClean="0"/>
          </a:p>
          <a:p>
            <a:pPr eaLnBrk="1" hangingPunct="1">
              <a:buFontTx/>
              <a:buNone/>
            </a:pPr>
            <a:r>
              <a:rPr lang="cs-CZ" altLang="en-US" sz="1600" i="1" smtClean="0"/>
              <a:t>			</a:t>
            </a:r>
            <a:r>
              <a:rPr lang="en-US" altLang="en-US" sz="1600" i="1" smtClean="0"/>
              <a:t>Experimental Researches on the Causes and Nature of Catarrhus</a:t>
            </a:r>
            <a:endParaRPr lang="cs-CZ" altLang="en-US" sz="1600" i="1" smtClean="0"/>
          </a:p>
          <a:p>
            <a:pPr eaLnBrk="1" hangingPunct="1">
              <a:buFontTx/>
              <a:buNone/>
            </a:pPr>
            <a:r>
              <a:rPr lang="cs-CZ" altLang="en-US" sz="1600" i="1" smtClean="0"/>
              <a:t>			</a:t>
            </a:r>
            <a:r>
              <a:rPr lang="en-US" altLang="en-US" sz="1600" i="1" smtClean="0"/>
              <a:t> Aestivus (Hay-Fever or Hay-Asthma). </a:t>
            </a:r>
            <a:endParaRPr lang="cs-CZ" altLang="en-US" sz="1600" i="1" smtClean="0"/>
          </a:p>
          <a:p>
            <a:pPr eaLnBrk="1" hangingPunct="1">
              <a:buFontTx/>
              <a:buNone/>
            </a:pPr>
            <a:r>
              <a:rPr lang="cs-CZ" altLang="en-US" sz="2400" i="1" smtClean="0"/>
              <a:t>			</a:t>
            </a:r>
            <a:r>
              <a:rPr lang="en-US" altLang="en-US" sz="1600" i="1" smtClean="0"/>
              <a:t>Blackley, C. H. (1880). </a:t>
            </a:r>
            <a:endParaRPr lang="cs-CZ" altLang="en-US" sz="1600" i="1" smtClean="0"/>
          </a:p>
          <a:p>
            <a:pPr eaLnBrk="1" hangingPunct="1">
              <a:buFontTx/>
              <a:buNone/>
            </a:pPr>
            <a:r>
              <a:rPr lang="cs-CZ" altLang="en-US" sz="1600" i="1" smtClean="0"/>
              <a:t>			</a:t>
            </a:r>
            <a:r>
              <a:rPr lang="en-US" altLang="en-US" sz="1600" i="1" smtClean="0"/>
              <a:t>Hay Fever: Its Causes, Treatment, and </a:t>
            </a:r>
            <a:endParaRPr lang="cs-CZ" altLang="en-US" sz="1600" i="1" smtClean="0"/>
          </a:p>
          <a:p>
            <a:pPr eaLnBrk="1" hangingPunct="1">
              <a:buFontTx/>
              <a:buNone/>
            </a:pPr>
            <a:r>
              <a:rPr lang="cs-CZ" altLang="en-US" sz="1600" i="1" smtClean="0"/>
              <a:t>			</a:t>
            </a:r>
            <a:r>
              <a:rPr lang="en-US" altLang="en-US" sz="1600" i="1" smtClean="0"/>
              <a:t>Effective Prevention.</a:t>
            </a:r>
            <a:endParaRPr lang="cs-CZ" altLang="en-US" sz="1600" i="1" smtClean="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221163"/>
            <a:ext cx="1249362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66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Alergeny mohou způsobovat různou reakci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cs-CZ" sz="3200" dirty="0"/>
              <a:t>Většina alergenů proteiny nebo glykoproteiny s enzymatickou </a:t>
            </a:r>
            <a:r>
              <a:rPr lang="cs-CZ" sz="3200" dirty="0" smtClean="0"/>
              <a:t>aktivitou</a:t>
            </a:r>
            <a:endParaRPr lang="cs-CZ" sz="3200" dirty="0"/>
          </a:p>
          <a:p>
            <a:r>
              <a:rPr lang="cs-CZ" dirty="0" smtClean="0"/>
              <a:t>Komplexní organické sloučeniny – protilátková odpověď</a:t>
            </a:r>
          </a:p>
          <a:p>
            <a:r>
              <a:rPr lang="cs-CZ" dirty="0" smtClean="0"/>
              <a:t>Anorganické látky (kovy) – buněčná odpověď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803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IMUNOPATOLOGIE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7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en-US" sz="3200" smtClean="0">
                <a:solidFill>
                  <a:srgbClr val="FF0000"/>
                </a:solidFill>
              </a:rPr>
              <a:t>Diagnostika</a:t>
            </a:r>
            <a:r>
              <a:rPr lang="cs-CZ" altLang="en-US" sz="3200" smtClean="0">
                <a:solidFill>
                  <a:srgbClr val="FF0000"/>
                </a:solidFill>
              </a:rPr>
              <a:t> alergie</a:t>
            </a:r>
            <a:r>
              <a:rPr lang="it-IT" altLang="en-US" sz="3200" smtClean="0"/>
              <a:t> </a:t>
            </a:r>
            <a:br>
              <a:rPr lang="it-IT" altLang="en-US" sz="3200" smtClean="0"/>
            </a:br>
            <a:r>
              <a:rPr lang="it-IT" altLang="en-US" sz="3200" smtClean="0"/>
              <a:t>Alergie diagnostika in vivo </a:t>
            </a:r>
            <a:endParaRPr lang="cs-CZ" altLang="en-US" sz="3200" smtClean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en-US" sz="2000" smtClean="0"/>
              <a:t>Princip : zavedení malého množství dobře charakterizovaného 		 alergenového extraktu do epidermis. </a:t>
            </a:r>
          </a:p>
          <a:p>
            <a:pPr eaLnBrk="1" hangingPunct="1">
              <a:buFontTx/>
              <a:buNone/>
            </a:pPr>
            <a:r>
              <a:rPr lang="cs-CZ" altLang="en-US" sz="2000" smtClean="0"/>
              <a:t>Žírné buňky 5-12 000/mm</a:t>
            </a:r>
            <a:r>
              <a:rPr lang="cs-CZ" altLang="en-US" sz="2000" baseline="30000" smtClean="0"/>
              <a:t>3</a:t>
            </a:r>
            <a:r>
              <a:rPr lang="cs-CZ" altLang="en-US" sz="2000" smtClean="0"/>
              <a:t> v závislosti na lokalizaci, věku</a:t>
            </a:r>
          </a:p>
          <a:p>
            <a:pPr eaLnBrk="1" hangingPunct="1">
              <a:buFontTx/>
              <a:buNone/>
            </a:pPr>
            <a:r>
              <a:rPr lang="cs-CZ" altLang="en-US" sz="2000" smtClean="0"/>
              <a:t>+  reakce : Alergenové přemostění alergen-specifických molekul IgE 	    na povrchu kožních žírných buněk → indukce signálu 		    → degranulace, uvolnění histaminu + novotvorba dalších 	    mediátorů (vazodilatace, ↑cévní permiability) </a:t>
            </a:r>
          </a:p>
          <a:p>
            <a:pPr eaLnBrk="1" hangingPunct="1">
              <a:buFontTx/>
              <a:buNone/>
            </a:pPr>
            <a:r>
              <a:rPr lang="cs-CZ" altLang="en-US" sz="2000" smtClean="0"/>
              <a:t>		    </a:t>
            </a:r>
            <a:r>
              <a:rPr lang="cs-CZ" altLang="en-US" sz="2000" smtClean="0">
                <a:solidFill>
                  <a:srgbClr val="FF0000"/>
                </a:solidFill>
              </a:rPr>
              <a:t>→  tkáňový otok, pupen </a:t>
            </a:r>
            <a:r>
              <a:rPr lang="cs-CZ" altLang="en-US" sz="2000" smtClean="0"/>
              <a:t> </a:t>
            </a:r>
          </a:p>
          <a:p>
            <a:pPr eaLnBrk="1" hangingPunct="1"/>
            <a:r>
              <a:rPr lang="cs-CZ" altLang="en-US" smtClean="0"/>
              <a:t>Prick test </a:t>
            </a:r>
            <a:r>
              <a:rPr lang="cs-CZ" altLang="en-US" sz="2400" smtClean="0"/>
              <a:t>(inhalační alergeny, potravinové alergeny) </a:t>
            </a:r>
          </a:p>
          <a:p>
            <a:pPr eaLnBrk="1" hangingPunct="1"/>
            <a:r>
              <a:rPr lang="cs-CZ" altLang="en-US" smtClean="0"/>
              <a:t>Intradermální test </a:t>
            </a:r>
            <a:r>
              <a:rPr lang="cs-CZ" altLang="en-US" sz="2400" smtClean="0"/>
              <a:t>(hymenoptera)</a:t>
            </a:r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217264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en-US" sz="3200" smtClean="0">
                <a:solidFill>
                  <a:srgbClr val="FF0000"/>
                </a:solidFill>
              </a:rPr>
              <a:t>Diagnostika</a:t>
            </a:r>
            <a:r>
              <a:rPr lang="cs-CZ" altLang="en-US" sz="3200" smtClean="0">
                <a:solidFill>
                  <a:srgbClr val="FF0000"/>
                </a:solidFill>
              </a:rPr>
              <a:t> alergie</a:t>
            </a:r>
            <a:r>
              <a:rPr lang="it-IT" altLang="en-US" sz="3200" smtClean="0"/>
              <a:t> </a:t>
            </a:r>
            <a:br>
              <a:rPr lang="it-IT" altLang="en-US" sz="3200" smtClean="0"/>
            </a:br>
            <a:r>
              <a:rPr lang="it-IT" altLang="en-US" sz="3200" smtClean="0"/>
              <a:t>Alergie diagnostika in vivo </a:t>
            </a:r>
            <a:r>
              <a:rPr lang="cs-CZ" altLang="en-US" sz="3200" smtClean="0"/>
              <a:t> 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en-US" sz="2400" smtClean="0"/>
          </a:p>
        </p:txBody>
      </p:sp>
      <p:pic>
        <p:nvPicPr>
          <p:cNvPr id="83972" name="Picture 4" descr="skinprick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3738563"/>
            <a:ext cx="46736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Rectangle 6"/>
          <p:cNvSpPr>
            <a:spLocks noChangeArrowheads="1"/>
          </p:cNvSpPr>
          <p:nvPr/>
        </p:nvSpPr>
        <p:spPr bwMode="auto">
          <a:xfrm>
            <a:off x="5978525" y="4973638"/>
            <a:ext cx="18462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000"/>
              <a:t>Zdroj www.allergyclinic.co.uk </a:t>
            </a:r>
          </a:p>
        </p:txBody>
      </p:sp>
      <p:pic>
        <p:nvPicPr>
          <p:cNvPr id="83974" name="Picture 6" descr="C:\Users\Lubomír\Pictures\Fotky\100OLYMP\P2140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3671888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8" descr="C:\Users\Lubomír\Pictures\Fotky\100OLYMP\P21400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738563"/>
            <a:ext cx="415925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9" descr="C:\Users\Lubomír\Pictures\Fotky\100OLYMP\P21400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12875"/>
            <a:ext cx="30368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43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en-US" sz="3200" smtClean="0">
                <a:solidFill>
                  <a:srgbClr val="FF0000"/>
                </a:solidFill>
              </a:rPr>
              <a:t>Diagnostika</a:t>
            </a:r>
            <a:r>
              <a:rPr lang="cs-CZ" altLang="en-US" sz="3200" smtClean="0">
                <a:solidFill>
                  <a:srgbClr val="FF0000"/>
                </a:solidFill>
              </a:rPr>
              <a:t> alergie</a:t>
            </a:r>
            <a:r>
              <a:rPr lang="it-IT" altLang="en-US" sz="3200" smtClean="0">
                <a:solidFill>
                  <a:srgbClr val="FF0000"/>
                </a:solidFill>
              </a:rPr>
              <a:t> </a:t>
            </a:r>
            <a:r>
              <a:rPr lang="it-IT" altLang="en-US" sz="3200" smtClean="0"/>
              <a:t/>
            </a:r>
            <a:br>
              <a:rPr lang="it-IT" altLang="en-US" sz="3200" smtClean="0"/>
            </a:br>
            <a:r>
              <a:rPr lang="it-IT" altLang="en-US" sz="3200" smtClean="0"/>
              <a:t>Alergie diagnostika in vivo </a:t>
            </a:r>
            <a:endParaRPr lang="cs-CZ" altLang="en-US" sz="320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cs-CZ" altLang="en-US" sz="2400" smtClean="0"/>
          </a:p>
        </p:txBody>
      </p:sp>
      <p:pic>
        <p:nvPicPr>
          <p:cNvPr id="84996" name="Picture 4" descr="prick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3262312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6677025" y="5684838"/>
            <a:ext cx="1811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000"/>
              <a:t>Zdroj www.allergyclinic.co.uk</a:t>
            </a:r>
          </a:p>
        </p:txBody>
      </p:sp>
      <p:pic>
        <p:nvPicPr>
          <p:cNvPr id="84998" name="Picture 6" descr="C:\Users\Lubomír\Pictures\Fotky\100OLYMP\P21400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046288"/>
            <a:ext cx="40322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52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en-US" sz="3200" smtClean="0"/>
              <a:t>Prick </a:t>
            </a:r>
            <a:br>
              <a:rPr lang="cs-CZ" altLang="en-US" sz="3200" smtClean="0"/>
            </a:br>
            <a:r>
              <a:rPr lang="cs-CZ" altLang="en-US" sz="2000" smtClean="0"/>
              <a:t>Hodnocení: za 15 min, mm pupen/erytém, + vnik intradermálního pupenu </a:t>
            </a:r>
            <a:r>
              <a:rPr lang="en-US" altLang="en-US" sz="2000" smtClean="0"/>
              <a:t>&gt;</a:t>
            </a:r>
            <a:r>
              <a:rPr lang="cs-CZ" altLang="en-US" sz="2000" smtClean="0"/>
              <a:t>3mm u dospělých, u dětí je často výraznější erytém než pupen</a:t>
            </a:r>
            <a:endParaRPr lang="en-US" altLang="en-US" sz="3200" smtClean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en-US" smtClean="0"/>
          </a:p>
          <a:p>
            <a:pPr eaLnBrk="1" hangingPunct="1"/>
            <a:endParaRPr lang="cs-CZ" altLang="en-US" smtClean="0"/>
          </a:p>
        </p:txBody>
      </p:sp>
      <p:pic>
        <p:nvPicPr>
          <p:cNvPr id="86020" name="Picture 4" descr="skinpricktes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5715000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Rectangle 97"/>
          <p:cNvSpPr>
            <a:spLocks noChangeArrowheads="1"/>
          </p:cNvSpPr>
          <p:nvPr/>
        </p:nvSpPr>
        <p:spPr bwMode="auto">
          <a:xfrm>
            <a:off x="7324725" y="5253038"/>
            <a:ext cx="18462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000"/>
              <a:t>Zdroj: www.allergyclinic.co.uk</a:t>
            </a:r>
            <a:endParaRPr lang="cs-CZ" altLang="en-US" sz="600"/>
          </a:p>
        </p:txBody>
      </p:sp>
    </p:spTree>
    <p:extLst>
      <p:ext uri="{BB962C8B-B14F-4D97-AF65-F5344CB8AC3E}">
        <p14:creationId xmlns:p14="http://schemas.microsoft.com/office/powerpoint/2010/main" val="209466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en-US" sz="3200" smtClean="0">
                <a:solidFill>
                  <a:srgbClr val="FF0000"/>
                </a:solidFill>
              </a:rPr>
              <a:t>Diagnostika</a:t>
            </a:r>
            <a:r>
              <a:rPr lang="cs-CZ" altLang="en-US" sz="3200" smtClean="0">
                <a:solidFill>
                  <a:srgbClr val="FF0000"/>
                </a:solidFill>
              </a:rPr>
              <a:t> alergie </a:t>
            </a:r>
            <a:r>
              <a:rPr lang="it-IT" altLang="en-US" sz="3200" smtClean="0"/>
              <a:t> </a:t>
            </a:r>
            <a:br>
              <a:rPr lang="it-IT" altLang="en-US" sz="3200" smtClean="0"/>
            </a:br>
            <a:r>
              <a:rPr lang="it-IT" altLang="en-US" sz="3200" smtClean="0"/>
              <a:t>Alergie </a:t>
            </a:r>
            <a:r>
              <a:rPr lang="cs-CZ" altLang="en-US" sz="3200" smtClean="0"/>
              <a:t>laboratorní diagnostika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z="1800" smtClean="0"/>
              <a:t>Stanovení celkového a specifického IgE </a:t>
            </a:r>
          </a:p>
          <a:p>
            <a:pPr eaLnBrk="1" hangingPunct="1"/>
            <a:r>
              <a:rPr lang="cs-CZ" altLang="en-US" sz="1800" smtClean="0"/>
              <a:t>Eozinofilie v KO </a:t>
            </a:r>
          </a:p>
          <a:p>
            <a:pPr eaLnBrk="1" hangingPunct="1"/>
            <a:r>
              <a:rPr lang="cs-CZ" altLang="en-US" sz="1800" smtClean="0"/>
              <a:t>Test aktivace bazofilů</a:t>
            </a:r>
          </a:p>
          <a:p>
            <a:pPr eaLnBrk="1" hangingPunct="1"/>
            <a:r>
              <a:rPr lang="cs-CZ" altLang="en-US" sz="1800" smtClean="0"/>
              <a:t>Testy uvolnění mediátorů </a:t>
            </a:r>
          </a:p>
          <a:p>
            <a:pPr eaLnBrk="1" hangingPunct="1"/>
            <a:r>
              <a:rPr lang="cs-CZ" altLang="en-US" sz="1800" smtClean="0"/>
              <a:t>Testy aktivace a transformace lymfocytů po stimulaci alergenem</a:t>
            </a:r>
          </a:p>
          <a:p>
            <a:pPr eaLnBrk="1" hangingPunct="1">
              <a:buFontTx/>
              <a:buNone/>
            </a:pPr>
            <a:endParaRPr lang="cs-CZ" altLang="en-US" sz="2000" smtClean="0"/>
          </a:p>
        </p:txBody>
      </p:sp>
    </p:spTree>
    <p:extLst>
      <p:ext uri="{BB962C8B-B14F-4D97-AF65-F5344CB8AC3E}">
        <p14:creationId xmlns:p14="http://schemas.microsoft.com/office/powerpoint/2010/main" val="193600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Provokační testy, eliminační testy</a:t>
            </a:r>
          </a:p>
        </p:txBody>
      </p:sp>
      <p:sp>
        <p:nvSpPr>
          <p:cNvPr id="880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Bronchoprovokační testy </a:t>
            </a:r>
          </a:p>
          <a:p>
            <a:r>
              <a:rPr lang="cs-CZ" altLang="en-US" smtClean="0"/>
              <a:t>Nazální provokační testy</a:t>
            </a:r>
          </a:p>
          <a:p>
            <a:r>
              <a:rPr lang="cs-CZ" altLang="en-US" smtClean="0"/>
              <a:t>Konjunktivální provokační testy</a:t>
            </a:r>
          </a:p>
          <a:p>
            <a:r>
              <a:rPr lang="cs-CZ" altLang="en-US" smtClean="0"/>
              <a:t>Expoziční potravinové testy, eliminační dieta</a:t>
            </a:r>
          </a:p>
        </p:txBody>
      </p:sp>
    </p:spTree>
    <p:extLst>
      <p:ext uri="{BB962C8B-B14F-4D97-AF65-F5344CB8AC3E}">
        <p14:creationId xmlns:p14="http://schemas.microsoft.com/office/powerpoint/2010/main" val="28943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200" smtClean="0">
                <a:solidFill>
                  <a:srgbClr val="FF0000"/>
                </a:solidFill>
              </a:rPr>
              <a:t>Terapie alergie</a:t>
            </a:r>
            <a:r>
              <a:rPr lang="cs-CZ" altLang="en-US" sz="3200" smtClean="0"/>
              <a:t> 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z="2000" smtClean="0"/>
              <a:t>Eliminace alergenů</a:t>
            </a:r>
          </a:p>
          <a:p>
            <a:pPr eaLnBrk="1" hangingPunct="1"/>
            <a:r>
              <a:rPr lang="cs-CZ" altLang="en-US" sz="2000" smtClean="0"/>
              <a:t>Farmakoterapie úlevová/profylaktická terapie  </a:t>
            </a:r>
          </a:p>
          <a:p>
            <a:pPr eaLnBrk="1" hangingPunct="1"/>
            <a:r>
              <a:rPr lang="cs-CZ" altLang="en-US" sz="2000" smtClean="0"/>
              <a:t>Imunoterapie alergenem  = jediná kauzální léčba alergie</a:t>
            </a:r>
          </a:p>
          <a:p>
            <a:pPr eaLnBrk="1" hangingPunct="1">
              <a:buFontTx/>
              <a:buNone/>
            </a:pPr>
            <a:endParaRPr lang="cs-CZ" altLang="en-US" sz="2000" smtClean="0"/>
          </a:p>
          <a:p>
            <a:pPr eaLnBrk="1" hangingPunct="1"/>
            <a:endParaRPr lang="cs-CZ" altLang="en-US" sz="2000" smtClean="0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2852738"/>
            <a:ext cx="22860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708275"/>
            <a:ext cx="3333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1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en-US" sz="3200" smtClean="0">
                <a:solidFill>
                  <a:srgbClr val="FF0000"/>
                </a:solidFill>
              </a:rPr>
              <a:t>Terapie alergie: chorobu modifikující léky </a:t>
            </a:r>
            <a:r>
              <a:rPr lang="cs-CZ" altLang="en-US" sz="3200" smtClean="0"/>
              <a:t/>
            </a:r>
            <a:br>
              <a:rPr lang="cs-CZ" altLang="en-US" sz="3200" smtClean="0"/>
            </a:br>
            <a:r>
              <a:rPr lang="cs-CZ" altLang="en-US" sz="3200" smtClean="0"/>
              <a:t>alergenová imunoterapie, desenzibilizace, hyposenzibilizace AIT:  formy AIT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SCIT (s.c injekce)</a:t>
            </a:r>
          </a:p>
          <a:p>
            <a:pPr eaLnBrk="1" hangingPunct="1"/>
            <a:r>
              <a:rPr lang="cs-CZ" altLang="en-US" smtClean="0"/>
              <a:t>SLIT (kapky)</a:t>
            </a:r>
          </a:p>
        </p:txBody>
      </p:sp>
    </p:spTree>
    <p:extLst>
      <p:ext uri="{BB962C8B-B14F-4D97-AF65-F5344CB8AC3E}">
        <p14:creationId xmlns:p14="http://schemas.microsoft.com/office/powerpoint/2010/main" val="33612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 noGrp="1" noChangeArrowheads="1"/>
          </p:cNvSpPr>
          <p:nvPr>
            <p:ph type="title"/>
          </p:nvPr>
        </p:nvSpPr>
        <p:spPr>
          <a:xfrm>
            <a:off x="250825" y="-26988"/>
            <a:ext cx="8893175" cy="1143001"/>
          </a:xfrm>
        </p:spPr>
        <p:txBody>
          <a:bodyPr/>
          <a:lstStyle/>
          <a:p>
            <a:pPr eaLnBrk="1" hangingPunct="1"/>
            <a:r>
              <a:rPr lang="cs-CZ" altLang="en-US" sz="3200" smtClean="0"/>
              <a:t>Contact dermatitis due to nickel hypersensitivity</a:t>
            </a:r>
            <a:endParaRPr lang="en-US" altLang="en-US" sz="3200" smtClean="0"/>
          </a:p>
        </p:txBody>
      </p:sp>
      <p:pic>
        <p:nvPicPr>
          <p:cNvPr id="57347" name="Picture 4" descr="nickel_dermatitis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836613"/>
            <a:ext cx="7920037" cy="5375275"/>
          </a:xfrm>
        </p:spPr>
      </p:pic>
      <p:sp>
        <p:nvSpPr>
          <p:cNvPr id="57348" name="TextovéPole 3"/>
          <p:cNvSpPr txBox="1">
            <a:spLocks noChangeArrowheads="1"/>
          </p:cNvSpPr>
          <p:nvPr/>
        </p:nvSpPr>
        <p:spPr bwMode="auto">
          <a:xfrm>
            <a:off x="1908175" y="6310313"/>
            <a:ext cx="54721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100"/>
              <a:t>Zdroj obrázku: Allergy Capital: </a:t>
            </a:r>
            <a:r>
              <a:rPr lang="cs-CZ" altLang="en-US" sz="1100" i="1"/>
              <a:t>Contact dermatitis</a:t>
            </a:r>
            <a:r>
              <a:rPr lang="cs-CZ" altLang="en-US" sz="1100"/>
              <a:t>. </a:t>
            </a:r>
            <a:r>
              <a:rPr lang="en-US" altLang="en-US" sz="1100"/>
              <a:t>Australian Allergy, Asthma and Immunology Information</a:t>
            </a:r>
            <a:r>
              <a:rPr lang="cs-CZ" altLang="en-US" sz="1100"/>
              <a:t>. 13 February 2010. </a:t>
            </a:r>
            <a:r>
              <a:rPr lang="cs-CZ" altLang="en-US" sz="1100">
                <a:hlinkClick r:id="rId3"/>
              </a:rPr>
              <a:t>http://www.allergycapital.com.au/allergycapital/Contact_dermatitis.html</a:t>
            </a:r>
            <a:endParaRPr lang="cs-CZ" altLang="en-US" sz="1100"/>
          </a:p>
          <a:p>
            <a:pPr eaLnBrk="1" hangingPunct="1"/>
            <a:endParaRPr lang="cs-CZ" altLang="en-US" sz="1100"/>
          </a:p>
        </p:txBody>
      </p:sp>
    </p:spTree>
    <p:extLst>
      <p:ext uri="{BB962C8B-B14F-4D97-AF65-F5344CB8AC3E}">
        <p14:creationId xmlns:p14="http://schemas.microsoft.com/office/powerpoint/2010/main" val="59757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 noGrp="1" noChangeArrowheads="1"/>
          </p:cNvSpPr>
          <p:nvPr>
            <p:ph type="title"/>
          </p:nvPr>
        </p:nvSpPr>
        <p:spPr>
          <a:xfrm>
            <a:off x="250825" y="-26988"/>
            <a:ext cx="8893175" cy="1143001"/>
          </a:xfrm>
        </p:spPr>
        <p:txBody>
          <a:bodyPr/>
          <a:lstStyle/>
          <a:p>
            <a:pPr eaLnBrk="1" hangingPunct="1"/>
            <a:r>
              <a:rPr lang="cs-CZ" altLang="en-US" sz="3200" smtClean="0"/>
              <a:t>Contact dermatitis due to nickel hypersensitivity</a:t>
            </a:r>
            <a:endParaRPr lang="en-US" altLang="en-US" sz="3200" smtClean="0"/>
          </a:p>
        </p:txBody>
      </p:sp>
      <p:sp>
        <p:nvSpPr>
          <p:cNvPr id="57348" name="TextovéPole 3"/>
          <p:cNvSpPr txBox="1">
            <a:spLocks noChangeArrowheads="1"/>
          </p:cNvSpPr>
          <p:nvPr/>
        </p:nvSpPr>
        <p:spPr bwMode="auto">
          <a:xfrm>
            <a:off x="1908175" y="6310313"/>
            <a:ext cx="54721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100"/>
              <a:t>Zdroj obrázku: Allergy Capital: </a:t>
            </a:r>
            <a:r>
              <a:rPr lang="cs-CZ" altLang="en-US" sz="1100" i="1"/>
              <a:t>Contact dermatitis</a:t>
            </a:r>
            <a:r>
              <a:rPr lang="cs-CZ" altLang="en-US" sz="1100"/>
              <a:t>. </a:t>
            </a:r>
            <a:r>
              <a:rPr lang="en-US" altLang="en-US" sz="1100"/>
              <a:t>Australian Allergy, Asthma and Immunology Information</a:t>
            </a:r>
            <a:r>
              <a:rPr lang="cs-CZ" altLang="en-US" sz="1100"/>
              <a:t>. 13 February 2010. </a:t>
            </a:r>
            <a:r>
              <a:rPr lang="cs-CZ" altLang="en-US" sz="1100">
                <a:hlinkClick r:id="rId2"/>
              </a:rPr>
              <a:t>http://www.allergycapital.com.au/allergycapital/Contact_dermatitis.html</a:t>
            </a:r>
            <a:endParaRPr lang="cs-CZ" altLang="en-US" sz="1100"/>
          </a:p>
          <a:p>
            <a:pPr eaLnBrk="1" hangingPunct="1"/>
            <a:endParaRPr lang="cs-CZ" altLang="en-US" sz="1100"/>
          </a:p>
        </p:txBody>
      </p:sp>
      <p:pic>
        <p:nvPicPr>
          <p:cNvPr id="6" name="Picture 4" descr="kontaktdermatiti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414463"/>
            <a:ext cx="7704137" cy="5135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757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80400" cy="6048375"/>
          </a:xfrm>
        </p:spPr>
        <p:txBody>
          <a:bodyPr/>
          <a:lstStyle/>
          <a:p>
            <a:pPr algn="l" eaLnBrk="1" hangingPunct="1"/>
            <a:r>
              <a:rPr lang="cs-CZ" sz="3200" dirty="0" smtClean="0">
                <a:solidFill>
                  <a:srgbClr val="002060"/>
                </a:solidFill>
                <a:latin typeface="Comic Sans MS" pitchFamily="66" charset="0"/>
              </a:rPr>
              <a:t>Každá moderní teorie specifické imunity musí dávat odpověď nejenom na to, proč organismus reaguje proti cizím antigenům, ale i na to, proč nereaguje proti vlastním antigenům.</a:t>
            </a:r>
            <a:br>
              <a:rPr lang="cs-CZ" sz="32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cs-CZ" sz="3200" dirty="0" smtClean="0">
                <a:solidFill>
                  <a:srgbClr val="002060"/>
                </a:solidFill>
                <a:latin typeface="Comic Sans MS" pitchFamily="66" charset="0"/>
              </a:rPr>
              <a:t>            </a:t>
            </a:r>
            <a:br>
              <a:rPr lang="cs-CZ" sz="32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cs-CZ" sz="3200" dirty="0" smtClean="0">
                <a:solidFill>
                  <a:srgbClr val="002060"/>
                </a:solidFill>
                <a:latin typeface="Comic Sans MS" pitchFamily="66" charset="0"/>
              </a:rPr>
              <a:t>                                     </a:t>
            </a:r>
            <a:r>
              <a:rPr lang="cs-CZ" sz="3200" i="1" dirty="0" smtClean="0">
                <a:solidFill>
                  <a:srgbClr val="002060"/>
                </a:solidFill>
                <a:latin typeface="Comic Sans MS" pitchFamily="66" charset="0"/>
              </a:rPr>
              <a:t>(M. Hašek, 1976)</a:t>
            </a:r>
            <a:br>
              <a:rPr lang="cs-CZ" sz="3200" i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cs-CZ" sz="3200" i="1" dirty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cs-CZ" sz="3200" i="1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cs-CZ" sz="3200" i="1" dirty="0" smtClean="0">
                <a:solidFill>
                  <a:srgbClr val="002060"/>
                </a:solidFill>
                <a:latin typeface="Comic Sans MS" pitchFamily="66" charset="0"/>
              </a:rPr>
              <a:t>                     </a:t>
            </a:r>
            <a:r>
              <a:rPr lang="cs-CZ" sz="3200" b="1" i="1" dirty="0" smtClean="0">
                <a:solidFill>
                  <a:srgbClr val="C00000"/>
                </a:solidFill>
                <a:latin typeface="Comic Sans MS" pitchFamily="66" charset="0"/>
              </a:rPr>
              <a:t>SPECIFICKÁ </a:t>
            </a:r>
            <a:br>
              <a:rPr lang="cs-CZ" sz="3200" b="1" i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cs-CZ" sz="3200" b="1" i="1" dirty="0" smtClean="0">
                <a:solidFill>
                  <a:srgbClr val="C00000"/>
                </a:solidFill>
                <a:latin typeface="Comic Sans MS" pitchFamily="66" charset="0"/>
              </a:rPr>
              <a:t>      IMUNOLOGICKÁ TOLERANCE</a:t>
            </a:r>
            <a:endParaRPr lang="cs-CZ" sz="3200" b="1" i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63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solidFill>
                  <a:srgbClr val="002060"/>
                </a:solidFill>
                <a:latin typeface="Tahoma" pitchFamily="34" charset="0"/>
              </a:rPr>
              <a:t>ALERGICKÁ PŘECITLIVĚLOST </a:t>
            </a:r>
            <a:r>
              <a:rPr lang="cs-CZ" sz="2800" dirty="0">
                <a:solidFill>
                  <a:srgbClr val="002060"/>
                </a:solidFill>
                <a:latin typeface="Tahoma" pitchFamily="34" charset="0"/>
              </a:rPr>
              <a:t>(2)</a:t>
            </a:r>
            <a:endParaRPr lang="cs-CZ" sz="4000" dirty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r>
              <a:rPr lang="cs-CZ" dirty="0">
                <a:solidFill>
                  <a:srgbClr val="C00000"/>
                </a:solidFill>
                <a:latin typeface="Tahoma" pitchFamily="34" charset="0"/>
              </a:rPr>
              <a:t>Nezprostředkovaná </a:t>
            </a:r>
            <a:r>
              <a:rPr lang="cs-CZ" dirty="0" err="1">
                <a:solidFill>
                  <a:srgbClr val="C00000"/>
                </a:solidFill>
                <a:latin typeface="Tahoma" pitchFamily="34" charset="0"/>
              </a:rPr>
              <a:t>IgE</a:t>
            </a:r>
            <a:endParaRPr lang="cs-CZ" dirty="0">
              <a:solidFill>
                <a:srgbClr val="C00000"/>
              </a:solidFill>
              <a:latin typeface="Tahoma" pitchFamily="34" charset="0"/>
            </a:endParaRPr>
          </a:p>
          <a:p>
            <a:pPr>
              <a:buFont typeface="Monotype Sorts" pitchFamily="2" charset="2"/>
              <a:buNone/>
            </a:pPr>
            <a:r>
              <a:rPr lang="cs-CZ" dirty="0">
                <a:solidFill>
                  <a:schemeClr val="accent2"/>
                </a:solidFill>
                <a:latin typeface="Tahoma" pitchFamily="34" charset="0"/>
              </a:rPr>
              <a:t>    </a:t>
            </a:r>
          </a:p>
          <a:p>
            <a:pPr>
              <a:buFont typeface="Monotype Sorts" pitchFamily="2" charset="2"/>
              <a:buNone/>
            </a:pPr>
            <a:r>
              <a:rPr lang="cs-CZ" dirty="0">
                <a:solidFill>
                  <a:schemeClr val="accent2"/>
                </a:solidFill>
                <a:latin typeface="Tahoma" pitchFamily="34" charset="0"/>
              </a:rPr>
              <a:t>    </a:t>
            </a:r>
            <a:r>
              <a:rPr lang="cs-CZ" sz="2800" dirty="0">
                <a:solidFill>
                  <a:srgbClr val="002060"/>
                </a:solidFill>
                <a:latin typeface="Tahoma" pitchFamily="34" charset="0"/>
              </a:rPr>
              <a:t>T-lymfocyty </a:t>
            </a:r>
            <a:r>
              <a:rPr lang="cs-CZ" sz="2800" dirty="0" smtClean="0">
                <a:solidFill>
                  <a:srgbClr val="002060"/>
                </a:solidFill>
                <a:latin typeface="Tahoma" pitchFamily="34" charset="0"/>
              </a:rPr>
              <a:t>(kontaktní </a:t>
            </a:r>
            <a:r>
              <a:rPr lang="cs-CZ" sz="2800" dirty="0">
                <a:solidFill>
                  <a:srgbClr val="002060"/>
                </a:solidFill>
                <a:latin typeface="Tahoma" pitchFamily="34" charset="0"/>
              </a:rPr>
              <a:t>dermatitida)</a:t>
            </a:r>
          </a:p>
          <a:p>
            <a:pPr>
              <a:buFont typeface="Monotype Sorts" pitchFamily="2" charset="2"/>
              <a:buNone/>
            </a:pPr>
            <a:r>
              <a:rPr lang="cs-CZ" sz="2800" dirty="0">
                <a:solidFill>
                  <a:srgbClr val="002060"/>
                </a:solidFill>
                <a:latin typeface="Tahoma" pitchFamily="34" charset="0"/>
              </a:rPr>
              <a:t>     Eosinofilní leukocyty (</a:t>
            </a:r>
            <a:r>
              <a:rPr lang="cs-CZ" sz="2800" dirty="0" err="1">
                <a:solidFill>
                  <a:srgbClr val="002060"/>
                </a:solidFill>
                <a:latin typeface="Tahoma" pitchFamily="34" charset="0"/>
              </a:rPr>
              <a:t>gastroenteropatie</a:t>
            </a:r>
            <a:r>
              <a:rPr lang="cs-CZ" sz="2800" dirty="0">
                <a:solidFill>
                  <a:srgbClr val="002060"/>
                </a:solidFill>
                <a:latin typeface="Tahoma" pitchFamily="34" charset="0"/>
              </a:rPr>
              <a:t>)</a:t>
            </a:r>
          </a:p>
          <a:p>
            <a:pPr>
              <a:buFont typeface="Monotype Sorts" pitchFamily="2" charset="2"/>
              <a:buNone/>
            </a:pPr>
            <a:r>
              <a:rPr lang="cs-CZ" sz="2800" dirty="0">
                <a:solidFill>
                  <a:srgbClr val="002060"/>
                </a:solidFill>
                <a:latin typeface="Tahoma" pitchFamily="34" charset="0"/>
              </a:rPr>
              <a:t>     </a:t>
            </a:r>
            <a:r>
              <a:rPr lang="cs-CZ" sz="2800" dirty="0" err="1">
                <a:solidFill>
                  <a:srgbClr val="002060"/>
                </a:solidFill>
                <a:latin typeface="Tahoma" pitchFamily="34" charset="0"/>
              </a:rPr>
              <a:t>IgG</a:t>
            </a:r>
            <a:r>
              <a:rPr lang="cs-CZ" sz="2800" dirty="0">
                <a:solidFill>
                  <a:srgbClr val="002060"/>
                </a:solidFill>
                <a:latin typeface="Tahoma" pitchFamily="34" charset="0"/>
              </a:rPr>
              <a:t> (alergická alveolitida)</a:t>
            </a:r>
          </a:p>
          <a:p>
            <a:pPr>
              <a:buFont typeface="Monotype Sorts" pitchFamily="2" charset="2"/>
              <a:buNone/>
            </a:pPr>
            <a:r>
              <a:rPr lang="cs-CZ" sz="2800" dirty="0">
                <a:solidFill>
                  <a:srgbClr val="002060"/>
                </a:solidFill>
                <a:latin typeface="Tahoma" pitchFamily="34" charset="0"/>
              </a:rPr>
              <a:t>     jiné imunologické mechanismy</a:t>
            </a:r>
            <a:endParaRPr lang="cs-CZ" dirty="0">
              <a:solidFill>
                <a:srgbClr val="00206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59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Alergeny vyvolávající pozdní typ přecitlivělosti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Reaktivní chemikálie obsažené v </a:t>
            </a:r>
          </a:p>
          <a:p>
            <a:pPr marL="0" indent="0">
              <a:buNone/>
            </a:pPr>
            <a:r>
              <a:rPr lang="cs-CZ" dirty="0" smtClean="0"/>
              <a:t>	lécích, kosmetických výrobcích,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nátěrových hmotách, soli některých kovů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silice rostlin</a:t>
            </a:r>
          </a:p>
          <a:p>
            <a:r>
              <a:rPr lang="cs-CZ" dirty="0"/>
              <a:t> </a:t>
            </a:r>
            <a:r>
              <a:rPr lang="cs-CZ" dirty="0" smtClean="0"/>
              <a:t>Vznik kontaktní alergie – diferenciace do Th1 lymfocytů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43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Panalergeny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Vyskytují se  současně v různých přírodních zdrojích</a:t>
            </a:r>
          </a:p>
          <a:p>
            <a:r>
              <a:rPr lang="cs-CZ" dirty="0" smtClean="0"/>
              <a:t>Shoda AK sekvencí 90%</a:t>
            </a:r>
          </a:p>
          <a:p>
            <a:r>
              <a:rPr lang="cs-CZ" dirty="0" smtClean="0"/>
              <a:t>Častá příčina „ zkřížené alergie“</a:t>
            </a:r>
          </a:p>
          <a:p>
            <a:r>
              <a:rPr lang="cs-CZ" dirty="0" smtClean="0"/>
              <a:t>Např. </a:t>
            </a:r>
            <a:r>
              <a:rPr lang="cs-CZ" dirty="0" err="1" smtClean="0"/>
              <a:t>profylin</a:t>
            </a:r>
            <a:r>
              <a:rPr lang="cs-CZ" dirty="0" smtClean="0"/>
              <a:t>:</a:t>
            </a:r>
          </a:p>
          <a:p>
            <a:pPr marL="457200" lvl="1" indent="0">
              <a:buNone/>
            </a:pPr>
            <a:r>
              <a:rPr lang="cs-CZ" dirty="0"/>
              <a:t>O</a:t>
            </a:r>
            <a:r>
              <a:rPr lang="cs-CZ" dirty="0" smtClean="0"/>
              <a:t>bsažen – pyl břízy, arašídy, celer, jablka, hrušky, peckoviny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749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5423" y="333375"/>
            <a:ext cx="6911622" cy="1176338"/>
          </a:xfrm>
        </p:spPr>
        <p:txBody>
          <a:bodyPr/>
          <a:lstStyle/>
          <a:p>
            <a:r>
              <a:rPr lang="cs-CZ"/>
              <a:t>Nejčastější alergeny</a:t>
            </a:r>
            <a:endParaRPr lang="en-US"/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35100" y="1268414"/>
            <a:ext cx="6529211" cy="55895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dirty="0"/>
              <a:t>Inhalační:</a:t>
            </a:r>
          </a:p>
          <a:p>
            <a:pPr lvl="1">
              <a:lnSpc>
                <a:spcPct val="80000"/>
              </a:lnSpc>
            </a:pPr>
            <a:r>
              <a:rPr lang="cs-CZ" sz="2400" dirty="0"/>
              <a:t>Pyly – traviny, stromy, plevele</a:t>
            </a:r>
          </a:p>
          <a:p>
            <a:pPr lvl="1">
              <a:lnSpc>
                <a:spcPct val="80000"/>
              </a:lnSpc>
            </a:pPr>
            <a:r>
              <a:rPr lang="cs-CZ" sz="2400" dirty="0"/>
              <a:t>Roztoči domácího prachu</a:t>
            </a:r>
          </a:p>
          <a:p>
            <a:pPr lvl="1">
              <a:lnSpc>
                <a:spcPct val="80000"/>
              </a:lnSpc>
            </a:pPr>
            <a:r>
              <a:rPr lang="cs-CZ" sz="2400" dirty="0"/>
              <a:t>Zvířecí alergeny</a:t>
            </a:r>
          </a:p>
          <a:p>
            <a:pPr lvl="1">
              <a:lnSpc>
                <a:spcPct val="80000"/>
              </a:lnSpc>
            </a:pPr>
            <a:r>
              <a:rPr lang="cs-CZ" sz="2400" dirty="0"/>
              <a:t>Plísně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Potravinové</a:t>
            </a:r>
          </a:p>
          <a:p>
            <a:pPr lvl="1">
              <a:lnSpc>
                <a:spcPct val="80000"/>
              </a:lnSpc>
            </a:pPr>
            <a:r>
              <a:rPr lang="cs-CZ" sz="2400" dirty="0"/>
              <a:t>Mléko</a:t>
            </a:r>
          </a:p>
          <a:p>
            <a:pPr lvl="1">
              <a:lnSpc>
                <a:spcPct val="80000"/>
              </a:lnSpc>
            </a:pPr>
            <a:r>
              <a:rPr lang="cs-CZ" sz="2400" dirty="0"/>
              <a:t>V</a:t>
            </a:r>
            <a:r>
              <a:rPr lang="cs-CZ" sz="2400" dirty="0" smtClean="0"/>
              <a:t>ejce</a:t>
            </a:r>
            <a:endParaRPr lang="cs-CZ" sz="2400" dirty="0"/>
          </a:p>
          <a:p>
            <a:pPr lvl="1">
              <a:lnSpc>
                <a:spcPct val="80000"/>
              </a:lnSpc>
            </a:pPr>
            <a:r>
              <a:rPr lang="cs-CZ" sz="2400" dirty="0"/>
              <a:t>Ořechy</a:t>
            </a:r>
          </a:p>
          <a:p>
            <a:pPr lvl="1">
              <a:lnSpc>
                <a:spcPct val="80000"/>
              </a:lnSpc>
            </a:pPr>
            <a:r>
              <a:rPr lang="cs-CZ" sz="2400" dirty="0"/>
              <a:t>Mořské plody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Léky</a:t>
            </a:r>
          </a:p>
          <a:p>
            <a:pPr lvl="1">
              <a:lnSpc>
                <a:spcPct val="80000"/>
              </a:lnSpc>
            </a:pPr>
            <a:r>
              <a:rPr lang="cs-CZ" sz="2400" dirty="0"/>
              <a:t>Penicilinová antibiotika, lokální anestetika  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Injekční</a:t>
            </a:r>
          </a:p>
          <a:p>
            <a:pPr lvl="1">
              <a:lnSpc>
                <a:spcPct val="80000"/>
              </a:lnSpc>
            </a:pPr>
            <a:r>
              <a:rPr lang="cs-CZ" sz="2400" dirty="0"/>
              <a:t>Jed blanokřídlého hmyzu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547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2060"/>
                </a:solidFill>
              </a:rPr>
              <a:t>ALERGENY-taxonomie</a:t>
            </a:r>
            <a:endParaRPr lang="cs-CZ" b="1" dirty="0">
              <a:solidFill>
                <a:srgbClr val="00206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40768"/>
            <a:ext cx="8352928" cy="51845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i="1" dirty="0" smtClean="0"/>
              <a:t>první tři písmena=rod     další písmeno=druh</a:t>
            </a:r>
          </a:p>
          <a:p>
            <a:pPr marL="0" indent="0">
              <a:buNone/>
            </a:pPr>
            <a:r>
              <a:rPr lang="cs-CZ" i="1" dirty="0" smtClean="0"/>
              <a:t>            arabské číslo=identifikační pořadí</a:t>
            </a:r>
          </a:p>
          <a:p>
            <a:pPr marL="0" indent="0">
              <a:buNone/>
            </a:pPr>
            <a:r>
              <a:rPr lang="cs-CZ" dirty="0" err="1" smtClean="0"/>
              <a:t>Phl</a:t>
            </a:r>
            <a:r>
              <a:rPr lang="cs-CZ" dirty="0" smtClean="0"/>
              <a:t> p 1-13    </a:t>
            </a:r>
            <a:r>
              <a:rPr lang="cs-CZ" dirty="0" err="1" smtClean="0"/>
              <a:t>Phleum</a:t>
            </a:r>
            <a:r>
              <a:rPr lang="cs-CZ" dirty="0" smtClean="0"/>
              <a:t> </a:t>
            </a:r>
            <a:r>
              <a:rPr lang="cs-CZ" dirty="0" err="1" smtClean="0"/>
              <a:t>pratense</a:t>
            </a:r>
            <a:r>
              <a:rPr lang="cs-CZ" dirty="0" smtClean="0"/>
              <a:t> (bojínek, </a:t>
            </a:r>
            <a:r>
              <a:rPr lang="cs-CZ" dirty="0" err="1" smtClean="0"/>
              <a:t>timotejka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Bet v 1-7 </a:t>
            </a:r>
            <a:r>
              <a:rPr lang="cs-CZ" dirty="0" err="1" smtClean="0"/>
              <a:t>Betula</a:t>
            </a:r>
            <a:r>
              <a:rPr lang="cs-CZ" dirty="0" smtClean="0"/>
              <a:t> </a:t>
            </a:r>
            <a:r>
              <a:rPr lang="cs-CZ" dirty="0" err="1" smtClean="0"/>
              <a:t>verrucosa</a:t>
            </a:r>
            <a:r>
              <a:rPr lang="cs-CZ" dirty="0" smtClean="0"/>
              <a:t> (bříza)</a:t>
            </a:r>
          </a:p>
          <a:p>
            <a:pPr marL="0" indent="0">
              <a:buNone/>
            </a:pPr>
            <a:r>
              <a:rPr lang="cs-CZ" dirty="0" err="1" smtClean="0"/>
              <a:t>Asp</a:t>
            </a:r>
            <a:r>
              <a:rPr lang="cs-CZ" dirty="0" smtClean="0"/>
              <a:t> f 1-34 </a:t>
            </a:r>
            <a:r>
              <a:rPr lang="cs-CZ" dirty="0" err="1" smtClean="0"/>
              <a:t>Aspergillus</a:t>
            </a:r>
            <a:r>
              <a:rPr lang="cs-CZ" dirty="0" smtClean="0"/>
              <a:t> </a:t>
            </a:r>
            <a:r>
              <a:rPr lang="cs-CZ" dirty="0" err="1" smtClean="0"/>
              <a:t>fumigatus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Der f 1-22 </a:t>
            </a:r>
            <a:r>
              <a:rPr lang="cs-CZ" dirty="0" err="1" smtClean="0"/>
              <a:t>Dermatophagoides</a:t>
            </a:r>
            <a:r>
              <a:rPr lang="cs-CZ" dirty="0" smtClean="0"/>
              <a:t> </a:t>
            </a:r>
            <a:r>
              <a:rPr lang="cs-CZ" dirty="0" err="1" smtClean="0"/>
              <a:t>pteronyssimus</a:t>
            </a:r>
            <a:r>
              <a:rPr lang="cs-CZ" dirty="0" smtClean="0"/>
              <a:t> - 		         (roztoči)</a:t>
            </a:r>
          </a:p>
          <a:p>
            <a:pPr marL="0" indent="0">
              <a:buNone/>
            </a:pPr>
            <a:r>
              <a:rPr lang="cs-CZ" dirty="0" err="1" smtClean="0"/>
              <a:t>Fel</a:t>
            </a:r>
            <a:r>
              <a:rPr lang="cs-CZ" dirty="0" smtClean="0"/>
              <a:t> d 1-7 </a:t>
            </a:r>
            <a:r>
              <a:rPr lang="cs-CZ" dirty="0" err="1" smtClean="0"/>
              <a:t>Felis</a:t>
            </a:r>
            <a:r>
              <a:rPr lang="cs-CZ" dirty="0" smtClean="0"/>
              <a:t> </a:t>
            </a:r>
            <a:r>
              <a:rPr lang="cs-CZ" dirty="0" err="1" smtClean="0"/>
              <a:t>domesticus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Api m 1-10 </a:t>
            </a:r>
            <a:r>
              <a:rPr lang="cs-CZ" dirty="0" err="1" smtClean="0"/>
              <a:t>Apis</a:t>
            </a:r>
            <a:r>
              <a:rPr lang="cs-CZ" dirty="0" smtClean="0"/>
              <a:t> </a:t>
            </a:r>
            <a:r>
              <a:rPr lang="cs-CZ" dirty="0" err="1" smtClean="0"/>
              <a:t>mellifera</a:t>
            </a:r>
            <a:r>
              <a:rPr lang="cs-CZ" dirty="0" smtClean="0"/>
              <a:t> (Celer)</a:t>
            </a:r>
          </a:p>
          <a:p>
            <a:pPr marL="0" indent="0">
              <a:buNone/>
            </a:pPr>
            <a:r>
              <a:rPr lang="cs-CZ" dirty="0" smtClean="0"/>
              <a:t>Ara h 1 </a:t>
            </a:r>
            <a:r>
              <a:rPr lang="cs-CZ" dirty="0" err="1" smtClean="0"/>
              <a:t>Arachis</a:t>
            </a:r>
            <a:r>
              <a:rPr lang="cs-CZ" dirty="0" smtClean="0"/>
              <a:t> </a:t>
            </a:r>
            <a:r>
              <a:rPr lang="cs-CZ" dirty="0" err="1" smtClean="0"/>
              <a:t>hypogaea</a:t>
            </a:r>
            <a:r>
              <a:rPr lang="cs-CZ" dirty="0" smtClean="0"/>
              <a:t> (burský ořech)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340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Imunopatologické reakce II. </a:t>
            </a:r>
            <a:r>
              <a:rPr lang="cs-CZ" dirty="0" smtClean="0"/>
              <a:t>Typu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 způsobena protilátkami</a:t>
            </a:r>
          </a:p>
          <a:p>
            <a:r>
              <a:rPr lang="cs-CZ" dirty="0" smtClean="0"/>
              <a:t>Cytotoxický </a:t>
            </a:r>
            <a:r>
              <a:rPr lang="cs-CZ" dirty="0"/>
              <a:t>typ </a:t>
            </a:r>
            <a:r>
              <a:rPr lang="cs-CZ" dirty="0" smtClean="0"/>
              <a:t>přecitlivělosti</a:t>
            </a:r>
          </a:p>
          <a:p>
            <a:r>
              <a:rPr lang="cs-CZ" dirty="0" smtClean="0"/>
              <a:t>Vazba protilátky na membránový receptor 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324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4000" dirty="0" smtClean="0"/>
              <a:t>Imunopatologické reakce II. typu cytotoxický typ přecitlivělosti</a:t>
            </a:r>
            <a:endParaRPr lang="en-US" sz="40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cs-CZ" sz="2800" dirty="0" smtClean="0"/>
          </a:p>
          <a:p>
            <a:pPr eaLnBrk="1" hangingPunct="1">
              <a:lnSpc>
                <a:spcPct val="80000"/>
              </a:lnSpc>
            </a:pPr>
            <a:r>
              <a:rPr lang="cs-CZ" sz="3600" dirty="0" err="1" smtClean="0"/>
              <a:t>IgG</a:t>
            </a:r>
            <a:r>
              <a:rPr lang="cs-CZ" sz="3600" dirty="0" smtClean="0"/>
              <a:t> nebo </a:t>
            </a:r>
            <a:r>
              <a:rPr lang="cs-CZ" sz="3600" dirty="0" err="1" smtClean="0"/>
              <a:t>IgM</a:t>
            </a:r>
            <a:r>
              <a:rPr lang="cs-CZ" sz="3600" dirty="0" smtClean="0"/>
              <a:t> protilátky</a:t>
            </a:r>
          </a:p>
          <a:p>
            <a:pPr eaLnBrk="1" hangingPunct="1">
              <a:lnSpc>
                <a:spcPct val="80000"/>
              </a:lnSpc>
            </a:pPr>
            <a:endParaRPr lang="cs-CZ" sz="3600" dirty="0" smtClean="0"/>
          </a:p>
          <a:p>
            <a:pPr eaLnBrk="1" hangingPunct="1">
              <a:lnSpc>
                <a:spcPct val="80000"/>
              </a:lnSpc>
            </a:pPr>
            <a:r>
              <a:rPr lang="cs-CZ" sz="3600" dirty="0" smtClean="0"/>
              <a:t>Cytotoxicita je způsobena </a:t>
            </a:r>
          </a:p>
          <a:p>
            <a:pPr lvl="1">
              <a:lnSpc>
                <a:spcPct val="80000"/>
              </a:lnSpc>
            </a:pPr>
            <a:r>
              <a:rPr lang="cs-CZ" sz="3600" dirty="0" smtClean="0"/>
              <a:t>aktivací komplementového systému </a:t>
            </a:r>
          </a:p>
          <a:p>
            <a:pPr lvl="1">
              <a:lnSpc>
                <a:spcPct val="80000"/>
              </a:lnSpc>
            </a:pPr>
            <a:r>
              <a:rPr lang="cs-CZ" sz="3600" dirty="0" smtClean="0"/>
              <a:t>mechanismem ADCC  - na protilátkách závislá buněčná cytotoxicita</a:t>
            </a:r>
          </a:p>
          <a:p>
            <a:pPr lvl="1">
              <a:lnSpc>
                <a:spcPct val="80000"/>
              </a:lnSpc>
            </a:pPr>
            <a:r>
              <a:rPr lang="cs-CZ" sz="3600" dirty="0" smtClean="0"/>
              <a:t> </a:t>
            </a:r>
            <a:r>
              <a:rPr lang="cs-CZ" sz="3600" dirty="0" err="1" smtClean="0"/>
              <a:t>opsonizace</a:t>
            </a:r>
            <a:r>
              <a:rPr lang="cs-CZ" sz="36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67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Type II re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165225"/>
            <a:ext cx="6637338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303463" y="381000"/>
            <a:ext cx="4895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en-US" sz="3600" b="1">
                <a:latin typeface="Times New Roman" pitchFamily="18" charset="0"/>
              </a:rPr>
              <a:t>Type-II hypersensitivity</a:t>
            </a:r>
            <a:endParaRPr lang="en-GB" altLang="en-US" sz="2400" b="1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3822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Imunopatologické reakce II. typu (cytotoxický typ přecitlivělosti)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dirty="0"/>
              <a:t>Uplatňuje se </a:t>
            </a:r>
            <a:r>
              <a:rPr lang="cs-CZ" dirty="0" smtClean="0"/>
              <a:t>:</a:t>
            </a:r>
          </a:p>
          <a:p>
            <a:pPr marL="0" indent="0">
              <a:lnSpc>
                <a:spcPct val="80000"/>
              </a:lnSpc>
              <a:buNone/>
            </a:pPr>
            <a:endParaRPr lang="cs-CZ" dirty="0" smtClean="0"/>
          </a:p>
          <a:p>
            <a:pPr>
              <a:lnSpc>
                <a:spcPct val="80000"/>
              </a:lnSpc>
            </a:pPr>
            <a:r>
              <a:rPr lang="cs-CZ" dirty="0" smtClean="0"/>
              <a:t>Autoimunitní choroby  </a:t>
            </a:r>
            <a:r>
              <a:rPr lang="cs-CZ" dirty="0"/>
              <a:t>(cytotoxický efekt autoprotilátek</a:t>
            </a:r>
            <a:r>
              <a:rPr lang="cs-CZ" dirty="0" smtClean="0"/>
              <a:t>)</a:t>
            </a:r>
          </a:p>
          <a:p>
            <a:pPr>
              <a:lnSpc>
                <a:spcPct val="80000"/>
              </a:lnSpc>
            </a:pPr>
            <a:endParaRPr lang="cs-CZ" dirty="0"/>
          </a:p>
          <a:p>
            <a:pPr>
              <a:lnSpc>
                <a:spcPct val="80000"/>
              </a:lnSpc>
            </a:pPr>
            <a:r>
              <a:rPr lang="cs-CZ" dirty="0" smtClean="0"/>
              <a:t>Hemolytické </a:t>
            </a:r>
            <a:r>
              <a:rPr lang="cs-CZ" dirty="0"/>
              <a:t>reakcí  způsobených protilátkami proti krevním </a:t>
            </a:r>
            <a:r>
              <a:rPr lang="cs-CZ" dirty="0" smtClean="0"/>
              <a:t>skupinám</a:t>
            </a:r>
          </a:p>
          <a:p>
            <a:pPr marL="0" indent="0">
              <a:lnSpc>
                <a:spcPct val="80000"/>
              </a:lnSpc>
              <a:buNone/>
            </a:pPr>
            <a:endParaRPr lang="cs-CZ" dirty="0"/>
          </a:p>
          <a:p>
            <a:pPr>
              <a:lnSpc>
                <a:spcPct val="80000"/>
              </a:lnSpc>
            </a:pPr>
            <a:r>
              <a:rPr lang="cs-CZ" dirty="0" smtClean="0"/>
              <a:t>Patogenetický </a:t>
            </a:r>
            <a:r>
              <a:rPr lang="cs-CZ" dirty="0"/>
              <a:t>účinek </a:t>
            </a:r>
            <a:r>
              <a:rPr lang="cs-CZ" dirty="0" err="1"/>
              <a:t>antireceptorových</a:t>
            </a:r>
            <a:r>
              <a:rPr lang="cs-CZ" dirty="0"/>
              <a:t> protilátek např. u </a:t>
            </a:r>
            <a:r>
              <a:rPr lang="cs-CZ" dirty="0" err="1"/>
              <a:t>myasthenia</a:t>
            </a:r>
            <a:r>
              <a:rPr lang="cs-CZ" dirty="0"/>
              <a:t> gravis)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84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Cytotoxický typ přecitlivělosti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Fagocyty a NK buňky – na svém povrchu </a:t>
            </a:r>
            <a:r>
              <a:rPr lang="cs-CZ" dirty="0" err="1" smtClean="0"/>
              <a:t>Fc</a:t>
            </a:r>
            <a:r>
              <a:rPr lang="cs-CZ" dirty="0" smtClean="0"/>
              <a:t> receptory</a:t>
            </a:r>
          </a:p>
          <a:p>
            <a:r>
              <a:rPr lang="cs-CZ" dirty="0" smtClean="0"/>
              <a:t>Vazba </a:t>
            </a:r>
            <a:r>
              <a:rPr lang="cs-CZ" dirty="0" err="1" smtClean="0"/>
              <a:t>IgG</a:t>
            </a:r>
            <a:endParaRPr lang="cs-CZ" dirty="0" smtClean="0"/>
          </a:p>
          <a:p>
            <a:r>
              <a:rPr lang="cs-CZ" dirty="0" smtClean="0"/>
              <a:t>Rozpoznání buněk označených těmito protilátkami→ - přiblížení těchto buněk</a:t>
            </a:r>
          </a:p>
          <a:p>
            <a:r>
              <a:rPr lang="cs-CZ" dirty="0" smtClean="0"/>
              <a:t>Jejich likvidace cytotoxickými mechanismy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</TotalTime>
  <Words>8978</Words>
  <Application>Microsoft Office PowerPoint</Application>
  <PresentationFormat>Předvádění na obrazovce (4:3)</PresentationFormat>
  <Paragraphs>1818</Paragraphs>
  <Slides>273</Slides>
  <Notes>14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273</vt:i4>
      </vt:variant>
    </vt:vector>
  </HeadingPairs>
  <TitlesOfParts>
    <vt:vector size="276" baseType="lpstr">
      <vt:lpstr>Motiv systému Office</vt:lpstr>
      <vt:lpstr>Fotografie</vt:lpstr>
      <vt:lpstr>Image</vt:lpstr>
      <vt:lpstr>Alergické a autoimunitní choroby</vt:lpstr>
      <vt:lpstr>Prezentace aplikace PowerPoint</vt:lpstr>
      <vt:lpstr>Prezentace aplikace PowerPoint</vt:lpstr>
      <vt:lpstr>Th1, Th2 a Th17 lymfocyty</vt:lpstr>
      <vt:lpstr>Základní typy regulačních T-lymfocytů</vt:lpstr>
      <vt:lpstr>Efektorové funkce protilátek</vt:lpstr>
      <vt:lpstr>Fc receptory</vt:lpstr>
      <vt:lpstr>IMUNOPATOLOGIE</vt:lpstr>
      <vt:lpstr>Každá moderní teorie specifické imunity musí dávat odpověď nejenom na to, proč organismus reaguje proti cizím antigenům, ale i na to, proč nereaguje proti vlastním antigenům.                                                   (M. Hašek, 1976)                       SPECIFICKÁ        IMUNOLOGICKÁ TOLERANCE</vt:lpstr>
      <vt:lpstr>Prezentace aplikace PowerPoint</vt:lpstr>
      <vt:lpstr>Periferní tolerance</vt:lpstr>
      <vt:lpstr>Periferní tolerance</vt:lpstr>
      <vt:lpstr>Periferní tolerance</vt:lpstr>
      <vt:lpstr>Vznik poškození</vt:lpstr>
      <vt:lpstr>Fyziologická &amp; patologická imunitní reakce</vt:lpstr>
      <vt:lpstr>Imunitní reakce mohou vést k poškození organismu  (imunopatologické reakce) </vt:lpstr>
      <vt:lpstr>Prezentace aplikace PowerPoint</vt:lpstr>
      <vt:lpstr>Hygienická hypotéza </vt:lpstr>
      <vt:lpstr>Přecitlivělost (hypersenzitivita)</vt:lpstr>
      <vt:lpstr>Atopie </vt:lpstr>
      <vt:lpstr>ALERGICKÁ PŘECITLIVĚLOST neboli přecitlivělost prvního typu</vt:lpstr>
      <vt:lpstr>Imunopatologické reakce humorální - s účastí IgE protilátek</vt:lpstr>
      <vt:lpstr>Rozvoj senzibilizace</vt:lpstr>
      <vt:lpstr>Prezentace aplikace PowerPoint</vt:lpstr>
      <vt:lpstr>Ways of Activation of Mast Cells</vt:lpstr>
      <vt:lpstr>Patofyziologie Mechanismus IgE mediovaných alergických reakcí </vt:lpstr>
      <vt:lpstr>Regulace tvorby IgE: </vt:lpstr>
      <vt:lpstr>Patofyziologie Fce1 receptor </vt:lpstr>
      <vt:lpstr>Mediátory žírných buněk</vt:lpstr>
      <vt:lpstr>Prezentace aplikace PowerPoint</vt:lpstr>
      <vt:lpstr>Mediátory pozdní fáze alergického zánětu</vt:lpstr>
      <vt:lpstr>Následky aktivace žírné buňky a eosinofilů</vt:lpstr>
      <vt:lpstr>Prezentace aplikace PowerPoint</vt:lpstr>
      <vt:lpstr>Průběh pozdní fáze</vt:lpstr>
      <vt:lpstr>Buňky účastnící se zánětu při alergické reakci</vt:lpstr>
      <vt:lpstr>Bazofily</vt:lpstr>
      <vt:lpstr>Žírné buňky</vt:lpstr>
      <vt:lpstr>Eozinofilní granulocyty</vt:lpstr>
      <vt:lpstr>Prezentace aplikace PowerPoint</vt:lpstr>
      <vt:lpstr>Alergické choroby</vt:lpstr>
      <vt:lpstr>Alergická rýma</vt:lpstr>
      <vt:lpstr>Prezentace aplikace PowerPoint</vt:lpstr>
      <vt:lpstr>Prezentace aplikace PowerPoint</vt:lpstr>
      <vt:lpstr>Astma bronchiale</vt:lpstr>
      <vt:lpstr>Astma bronchiale epidemiologie </vt:lpstr>
      <vt:lpstr>Rozpoznání astmatu</vt:lpstr>
      <vt:lpstr>Etiopatogeneze</vt:lpstr>
      <vt:lpstr>Prezentace aplikace PowerPoint</vt:lpstr>
      <vt:lpstr>Výsledek: zúžení bronchů</vt:lpstr>
      <vt:lpstr>FORMY:</vt:lpstr>
      <vt:lpstr>Vyšetření: </vt:lpstr>
      <vt:lpstr>Analyzátor NO- Hypair FeNO </vt:lpstr>
      <vt:lpstr>Výskyt atopických chorob</vt:lpstr>
      <vt:lpstr>Genetické aspekty atopických chorob</vt:lpstr>
      <vt:lpstr>Co je atopický ekzém</vt:lpstr>
      <vt:lpstr>Příčiny ekzému a souvislosti</vt:lpstr>
      <vt:lpstr>Co vyvolává atopický ekzém</vt:lpstr>
      <vt:lpstr>Prezentace aplikace PowerPoint</vt:lpstr>
      <vt:lpstr>Prezentace aplikace PowerPoint</vt:lpstr>
      <vt:lpstr>Diagnostika atopické přecitlivělosti</vt:lpstr>
      <vt:lpstr>Léčba atopické přecitlivělosti</vt:lpstr>
      <vt:lpstr>Prevalence potravinové alergie </vt:lpstr>
      <vt:lpstr>Potravinová alergie  </vt:lpstr>
      <vt:lpstr>Diagnostika </vt:lpstr>
      <vt:lpstr>Léčba potravinové alergie </vt:lpstr>
      <vt:lpstr>Neimunologické reakce (farmakologický mechanismus) </vt:lpstr>
      <vt:lpstr>Alergie na léky</vt:lpstr>
      <vt:lpstr>Diferenciální diagnostika lékové alergie</vt:lpstr>
      <vt:lpstr>Anafylaxe definice</vt:lpstr>
      <vt:lpstr> Prevalence anafylaxe</vt:lpstr>
      <vt:lpstr>Klinický obraz anafylaxe </vt:lpstr>
      <vt:lpstr>Místní projevy anafylaxe</vt:lpstr>
      <vt:lpstr>Celkové projevy anafylaxe</vt:lpstr>
      <vt:lpstr>Terapie anafylaxe </vt:lpstr>
      <vt:lpstr>Protišokový balíček </vt:lpstr>
      <vt:lpstr>Anafylaktoidní reakce</vt:lpstr>
      <vt:lpstr>Anafylaktoidní reakce mechanismy vzniku</vt:lpstr>
      <vt:lpstr>Diagnostika alergie</vt:lpstr>
      <vt:lpstr>Alergeny mohou způsobovat různou reakci</vt:lpstr>
      <vt:lpstr>Diagnostika alergie  Alergie diagnostika in vivo </vt:lpstr>
      <vt:lpstr>Diagnostika alergie  Alergie diagnostika in vivo  </vt:lpstr>
      <vt:lpstr>Diagnostika alergie  Alergie diagnostika in vivo </vt:lpstr>
      <vt:lpstr>Prick  Hodnocení: za 15 min, mm pupen/erytém, + vnik intradermálního pupenu &gt;3mm u dospělých, u dětí je často výraznější erytém než pupen</vt:lpstr>
      <vt:lpstr>Diagnostika alergie   Alergie laboratorní diagnostika</vt:lpstr>
      <vt:lpstr>Provokační testy, eliminační testy</vt:lpstr>
      <vt:lpstr>Terapie alergie </vt:lpstr>
      <vt:lpstr>Terapie alergie: chorobu modifikující léky  alergenová imunoterapie, desenzibilizace, hyposenzibilizace AIT:  formy AIT</vt:lpstr>
      <vt:lpstr>Contact dermatitis due to nickel hypersensitivity</vt:lpstr>
      <vt:lpstr>Contact dermatitis due to nickel hypersensitivity</vt:lpstr>
      <vt:lpstr>ALERGICKÁ PŘECITLIVĚLOST (2)</vt:lpstr>
      <vt:lpstr>Alergeny vyvolávající pozdní typ přecitlivělosti</vt:lpstr>
      <vt:lpstr>Panalergeny</vt:lpstr>
      <vt:lpstr>Nejčastější alergeny</vt:lpstr>
      <vt:lpstr>ALERGENY-taxonomie</vt:lpstr>
      <vt:lpstr>Imunopatologické reakce II. Typu</vt:lpstr>
      <vt:lpstr>Imunopatologické reakce II. typu cytotoxický typ přecitlivělosti</vt:lpstr>
      <vt:lpstr>Prezentace aplikace PowerPoint</vt:lpstr>
      <vt:lpstr>Imunopatologické reakce II. typu (cytotoxický typ přecitlivělosti)</vt:lpstr>
      <vt:lpstr>Cytotoxický typ přecitlivělosti</vt:lpstr>
      <vt:lpstr>Cytotoxický typ přecitlivělosti</vt:lpstr>
      <vt:lpstr>Druhy onemocnění  u cytotoxického typu přecitlivělosti</vt:lpstr>
      <vt:lpstr>Transfuzní reakce</vt:lpstr>
      <vt:lpstr>Imupatologická reakce II. typu anti-receptorové protilátky</vt:lpstr>
      <vt:lpstr>Imupatologická reakce II. typu antireceptorové protilátky</vt:lpstr>
      <vt:lpstr>Imunopatologická reakce s tvorbou komplexů: III. typ hypersenzitivity</vt:lpstr>
      <vt:lpstr>Prezentace aplikace PowerPoint</vt:lpstr>
      <vt:lpstr>Imunokomplexy</vt:lpstr>
      <vt:lpstr>Imunokomplexy</vt:lpstr>
      <vt:lpstr>Imunokomplexová onemocnění způsobená ukládáním cirkulujících imunitních komplexů</vt:lpstr>
      <vt:lpstr>Prezentace aplikace PowerPoint</vt:lpstr>
      <vt:lpstr>Imunokomplexová onemocnění způsobená ukládáním cirkulujících imunitních komplexů (III. typ imunologické přecitlivělosti)</vt:lpstr>
      <vt:lpstr>Sérová nemoc</vt:lpstr>
      <vt:lpstr>Prezentace aplikace PowerPoint</vt:lpstr>
      <vt:lpstr>Přecitlivělost oddáleného typu IV.  závislá na Th buňkách</vt:lpstr>
      <vt:lpstr>Přecitlivělost oddáleného typu IV. závislá na Th buňkách</vt:lpstr>
      <vt:lpstr>Granulom</vt:lpstr>
      <vt:lpstr>Příklady chorob, v jejichž patogenezi se uplatňují Th1 lymfocyty a IFNγ</vt:lpstr>
      <vt:lpstr>Přecitlivělost oddáleného typu IV.  Závislá na Tc buňkách</vt:lpstr>
      <vt:lpstr>Autoimunitní choroby</vt:lpstr>
      <vt:lpstr>AUTOIMUNITNÍ CHOROBY</vt:lpstr>
      <vt:lpstr>Indukce autoimunitní imunopatologické reaktivity</vt:lpstr>
      <vt:lpstr>IMUNOPATOGENEZE</vt:lpstr>
      <vt:lpstr>IMUNOPATOGENEZE</vt:lpstr>
      <vt:lpstr>IMUNOPATOGENEZE</vt:lpstr>
      <vt:lpstr>Prezentace aplikace PowerPoint</vt:lpstr>
      <vt:lpstr>Prezentace aplikace PowerPoint</vt:lpstr>
      <vt:lpstr>Prezentace aplikace PowerPoint</vt:lpstr>
      <vt:lpstr>AUTOIMUNITNÍ CHOROBY</vt:lpstr>
      <vt:lpstr>SYSTÉMOVÉ  CHOROBY</vt:lpstr>
      <vt:lpstr>ORGÁNOVĚ SPECIFICKÉ  CHOROBY</vt:lpstr>
      <vt:lpstr>Prevalence autoimunitních chorob</vt:lpstr>
      <vt:lpstr>Diagnostika AIO obecně</vt:lpstr>
      <vt:lpstr>Autoprotilátky v diagnostice autoimunitních chorob</vt:lpstr>
      <vt:lpstr>Autoprotilátky - RF</vt:lpstr>
      <vt:lpstr>Antinukleární autoprotilátky (ANA)</vt:lpstr>
      <vt:lpstr>ANA</vt:lpstr>
      <vt:lpstr>ANCA</vt:lpstr>
      <vt:lpstr>Antifosfolipidové protilátky</vt:lpstr>
      <vt:lpstr>Antifosfolipidové protilátky</vt:lpstr>
      <vt:lpstr>Laboratorní diagnostika autoimunitních chorob</vt:lpstr>
      <vt:lpstr>Serologická diagnostika autoimunitních chorob</vt:lpstr>
      <vt:lpstr>Klasifikace autoimunitních chorob</vt:lpstr>
      <vt:lpstr>Patogenetické mechanismy autoimunity</vt:lpstr>
      <vt:lpstr>Orgánově specifické autoimunitní choroby</vt:lpstr>
      <vt:lpstr>Hashimotova thyreoiditida</vt:lpstr>
      <vt:lpstr>Gravesova-Basedowova choroba </vt:lpstr>
      <vt:lpstr>Graves-Basedowova choroba </vt:lpstr>
      <vt:lpstr>Prezentace aplikace PowerPoint</vt:lpstr>
      <vt:lpstr>Gravesova-Basedowova choroba</vt:lpstr>
      <vt:lpstr>Protilátky proti štítné žláze</vt:lpstr>
      <vt:lpstr>Prevalence protilátek proti štítné žláze</vt:lpstr>
      <vt:lpstr>Autoimunitní gastritida  (perniciózní anemie)</vt:lpstr>
      <vt:lpstr>Perniciózní anémie</vt:lpstr>
      <vt:lpstr>Perniciózní anémie</vt:lpstr>
      <vt:lpstr>Prezentace aplikace PowerPoint</vt:lpstr>
      <vt:lpstr>Autoimunitní imunopatologická poškození ledvin</vt:lpstr>
      <vt:lpstr>Granulomatózní zánět</vt:lpstr>
      <vt:lpstr>Glomerulonefritida</vt:lpstr>
      <vt:lpstr>Rychle progredující glomerulonefritidy</vt:lpstr>
      <vt:lpstr>Protilátky proti bazální membráně glomerulů (anti- GBM)</vt:lpstr>
      <vt:lpstr>Wegenerova granulomatóza</vt:lpstr>
      <vt:lpstr>Prezentace aplikace PowerPoint</vt:lpstr>
      <vt:lpstr>p-ANCA</vt:lpstr>
      <vt:lpstr>Prezentace aplikace PowerPoint</vt:lpstr>
      <vt:lpstr>n-ANCA</vt:lpstr>
      <vt:lpstr>Anti-fosfolipidový syndrom</vt:lpstr>
      <vt:lpstr>Laboratorní diagnostika</vt:lpstr>
      <vt:lpstr>Anti-fosolipidové protilátky</vt:lpstr>
      <vt:lpstr>Vyšetření anti-fosfolipidových protilátek (ACLA, APA)</vt:lpstr>
      <vt:lpstr>REVMATOIDNÍ ARTHRITIDA</vt:lpstr>
      <vt:lpstr>Citrulinované peptidy</vt:lpstr>
      <vt:lpstr>Peptidylarginin deamináza (PAD)</vt:lpstr>
      <vt:lpstr>Anti- CCP</vt:lpstr>
      <vt:lpstr>Laboratorní diagnostika revmatoidní artritidy</vt:lpstr>
      <vt:lpstr>Diabetes mellitus I.typu</vt:lpstr>
      <vt:lpstr>Diabetes mellitus I. Typu - Diagnostika</vt:lpstr>
      <vt:lpstr>Diabetes mellitus I. Typu - Diagnostika</vt:lpstr>
      <vt:lpstr>Autoimuntní onemocnění jater</vt:lpstr>
      <vt:lpstr>Autoimuntní hepatitida</vt:lpstr>
      <vt:lpstr>Prezentace aplikace PowerPoint</vt:lpstr>
      <vt:lpstr>Prezentace aplikace PowerPoint</vt:lpstr>
      <vt:lpstr>Autoimuntní hepatitida typu II.</vt:lpstr>
      <vt:lpstr>Prezentace aplikace PowerPoint</vt:lpstr>
      <vt:lpstr>Autoimuntní hepatitida typu III.</vt:lpstr>
      <vt:lpstr>Primární biliární cirhóza (PBC)</vt:lpstr>
      <vt:lpstr>Prezentace aplikace PowerPoint</vt:lpstr>
      <vt:lpstr>Progresivní sklerotizující cholangitida (PSC)</vt:lpstr>
      <vt:lpstr>Autoprotilátky u autoimunitních onemocnění jater</vt:lpstr>
      <vt:lpstr>Protilátky proti mitochondriím (AMA)</vt:lpstr>
      <vt:lpstr>ASMA - protilátky</vt:lpstr>
      <vt:lpstr>Protilátky proti mikrozomálnímu antigenu (LKM)</vt:lpstr>
      <vt:lpstr>Protilátky proti rozpustnému jaternímu /jaterní-pankreatickému antigen (SLA)</vt:lpstr>
      <vt:lpstr>Protilátky proti cytosolovému jaternímu antigenu</vt:lpstr>
      <vt:lpstr>Nespecifické střevní záněty</vt:lpstr>
      <vt:lpstr>Diagnoistika</vt:lpstr>
      <vt:lpstr>Celiakie -Definice</vt:lpstr>
      <vt:lpstr>Etiopatogeneze céliakie</vt:lpstr>
      <vt:lpstr>Etiopatogeneze céliakie</vt:lpstr>
      <vt:lpstr>Etiopatogenze celiakie</vt:lpstr>
      <vt:lpstr>Klinický obraz </vt:lpstr>
      <vt:lpstr>Klinický obraz </vt:lpstr>
      <vt:lpstr>Klinický obraz </vt:lpstr>
      <vt:lpstr>Diagnostika </vt:lpstr>
      <vt:lpstr>anti RET,  ledvina, žaludek</vt:lpstr>
      <vt:lpstr>anti RET – typ Rs, játra  </vt:lpstr>
      <vt:lpstr>Prezentace aplikace PowerPoint</vt:lpstr>
      <vt:lpstr>Prezentace aplikace PowerPoint</vt:lpstr>
      <vt:lpstr>Prezentace aplikace PowerPoint</vt:lpstr>
      <vt:lpstr>Chyby při diagnóze</vt:lpstr>
      <vt:lpstr>Rizika nepoznané a neléčené celiakie</vt:lpstr>
      <vt:lpstr>Léčba </vt:lpstr>
      <vt:lpstr>Dědičnost </vt:lpstr>
      <vt:lpstr>Smíšené onemocnění pojivové tkáně - MCTD (Mixed Connective Tissue Disease)</vt:lpstr>
      <vt:lpstr>SYSTÉMOVÝ LUPUS ERYTHEMATODES</vt:lpstr>
      <vt:lpstr>Systémový lupus erythematodes</vt:lpstr>
      <vt:lpstr>Systémový Lupus Erythematodus (SLE)</vt:lpstr>
      <vt:lpstr>HISTORIE ROZPOZNANÍ SLE</vt:lpstr>
      <vt:lpstr>Příčiny vzniku SLE</vt:lpstr>
      <vt:lpstr>Prezentace aplikace PowerPoint</vt:lpstr>
      <vt:lpstr>Prezentace aplikace PowerPoint</vt:lpstr>
      <vt:lpstr>Příčiny onemocnění - genetické</vt:lpstr>
      <vt:lpstr>Příčiny vzniku SLE – abnormální průběh apoptózy</vt:lpstr>
      <vt:lpstr>Příčiny vzniku LSE – poruchy v apoptóze</vt:lpstr>
      <vt:lpstr>Příčiny vzniku SLE</vt:lpstr>
      <vt:lpstr>Příčiny vzniku SLE – abnormální průběh apoptózy</vt:lpstr>
      <vt:lpstr>SYMPTOMY</vt:lpstr>
      <vt:lpstr>SYMPTOMY</vt:lpstr>
      <vt:lpstr>Prezentace aplikace PowerPoint</vt:lpstr>
      <vt:lpstr>Diagnostika</vt:lpstr>
      <vt:lpstr>Myasthenia gravis</vt:lpstr>
      <vt:lpstr>Prezentace aplikace PowerPoint</vt:lpstr>
      <vt:lpstr>Prezentace aplikace PowerPoint</vt:lpstr>
      <vt:lpstr> Schéma Hep-2 buňky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granulární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PCNA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tečkovitý</vt:lpstr>
      <vt:lpstr>Prezentace aplikace PowerPoint</vt:lpstr>
      <vt:lpstr>ojedinělé tečky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LÉČBA</vt:lpstr>
      <vt:lpstr>Prezentace aplikace PowerPoint</vt:lpstr>
      <vt:lpstr>Prezentace aplikace PowerPoint</vt:lpstr>
      <vt:lpstr> </vt:lpstr>
    </vt:vector>
  </TitlesOfParts>
  <Company>Fakultní nemocnice u sv. Anny v Brně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Alergické a autoimunitní choroby</dc:title>
  <dc:creator>uziv</dc:creator>
  <cp:lastModifiedBy>uziv</cp:lastModifiedBy>
  <cp:revision>94</cp:revision>
  <dcterms:created xsi:type="dcterms:W3CDTF">2016-01-14T09:48:32Z</dcterms:created>
  <dcterms:modified xsi:type="dcterms:W3CDTF">2017-04-20T07:11:47Z</dcterms:modified>
</cp:coreProperties>
</file>