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60" r:id="rId5"/>
    <p:sldId id="262" r:id="rId6"/>
    <p:sldId id="278" r:id="rId7"/>
    <p:sldId id="279" r:id="rId8"/>
    <p:sldId id="264" r:id="rId9"/>
    <p:sldId id="263" r:id="rId10"/>
    <p:sldId id="315" r:id="rId11"/>
    <p:sldId id="318" r:id="rId12"/>
    <p:sldId id="265" r:id="rId13"/>
    <p:sldId id="271" r:id="rId14"/>
    <p:sldId id="286" r:id="rId15"/>
    <p:sldId id="287" r:id="rId16"/>
    <p:sldId id="316" r:id="rId17"/>
    <p:sldId id="283" r:id="rId18"/>
    <p:sldId id="288" r:id="rId19"/>
    <p:sldId id="289" r:id="rId20"/>
    <p:sldId id="272" r:id="rId21"/>
    <p:sldId id="308" r:id="rId22"/>
    <p:sldId id="310" r:id="rId23"/>
    <p:sldId id="311" r:id="rId24"/>
    <p:sldId id="312" r:id="rId25"/>
    <p:sldId id="281" r:id="rId26"/>
    <p:sldId id="282" r:id="rId27"/>
    <p:sldId id="319" r:id="rId28"/>
    <p:sldId id="321" r:id="rId29"/>
    <p:sldId id="320" r:id="rId30"/>
    <p:sldId id="322" r:id="rId31"/>
    <p:sldId id="284" r:id="rId32"/>
    <p:sldId id="323" r:id="rId33"/>
    <p:sldId id="325" r:id="rId34"/>
    <p:sldId id="326" r:id="rId35"/>
    <p:sldId id="327" r:id="rId36"/>
    <p:sldId id="328" r:id="rId37"/>
    <p:sldId id="329" r:id="rId38"/>
    <p:sldId id="324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1F70F-AD35-41D5-8DA5-C9E04537DF16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5D1F3-31D2-45EF-A415-9423648E5B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64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Dorzální stín</a:t>
            </a:r>
          </a:p>
          <a:p>
            <a:r>
              <a:rPr lang="cs-CZ" dirty="0"/>
              <a:t>Dorzální zesílení</a:t>
            </a:r>
          </a:p>
          <a:p>
            <a:r>
              <a:rPr lang="cs-CZ" dirty="0"/>
              <a:t>Fenomén okrajového stínu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8416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>
                <a:solidFill>
                  <a:schemeClr val="bg1"/>
                </a:solidFill>
                <a:cs typeface="Arial" panose="020B0604020202020204" pitchFamily="34" charset="0"/>
              </a:rPr>
              <a:t>Při ultrazvukovém Dopplerovském zobrazení je zdrojem frekvenčního posunu zpětně rozptýlené vlnění od pohybujících se krevních elementů.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306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700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dirty="0" err="1">
                <a:solidFill>
                  <a:schemeClr val="bg1"/>
                </a:solidFill>
              </a:rPr>
              <a:t>Nyquistův</a:t>
            </a:r>
            <a:r>
              <a:rPr lang="cs-CZ" dirty="0">
                <a:solidFill>
                  <a:schemeClr val="bg1"/>
                </a:solidFill>
              </a:rPr>
              <a:t> vzorkovací teorém 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pokud byla vzorkovací frekvence vyšší než dvojnásobek nejvyšší harmonické složky vzorkovaného signálu.“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8B5E7-A00E-44E3-8960-954229FE318B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189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5432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https://radiopaedia.org/articles/thermal-index?lang=us</a:t>
            </a:r>
          </a:p>
          <a:p>
            <a:r>
              <a:rPr lang="cs-CZ" dirty="0"/>
              <a:t>https://radiopaedia.org/articles/mechanical-index</a:t>
            </a:r>
          </a:p>
          <a:p>
            <a:r>
              <a:rPr lang="cs-CZ" dirty="0"/>
              <a:t>Intensity &lt;720mW/cm2</a:t>
            </a:r>
          </a:p>
        </p:txBody>
      </p:sp>
    </p:spTree>
    <p:extLst>
      <p:ext uri="{BB962C8B-B14F-4D97-AF65-F5344CB8AC3E}">
        <p14:creationId xmlns:p14="http://schemas.microsoft.com/office/powerpoint/2010/main" val="3022350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5D1F3-31D2-45EF-A415-9423648E5B3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99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b52670d6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b52670d6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b52670d6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b52670d6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b52670d6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b52670d6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http://www.ob-ultrasound.net/history1.html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https://www.siemens.com/press/en/presspicture/?press=/en/presspicture/2014/healthcare/im2014110169hcen.htm&amp;content[]=H&amp;content[]=HC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68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770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Wild, J. J. &amp; Reid, J. M. Application of Echo-Ranging Techniques to the Determination of Structure of Biological Tissues. </a:t>
            </a:r>
            <a:r>
              <a:rPr lang="en-US" i="1" dirty="0">
                <a:effectLst/>
              </a:rPr>
              <a:t>Science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115</a:t>
            </a:r>
            <a:r>
              <a:rPr lang="en-US" dirty="0">
                <a:effectLst/>
              </a:rPr>
              <a:t>, 226–230 (1952).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675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Frame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– b </a:t>
            </a:r>
            <a:r>
              <a:rPr lang="cs-CZ" dirty="0" err="1"/>
              <a:t>mod</a:t>
            </a:r>
            <a:r>
              <a:rPr lang="cs-CZ" dirty="0"/>
              <a:t>: 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 = 77000/(#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cycles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sector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x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depth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r>
              <a:rPr lang="cs-CZ" dirty="0"/>
              <a:t>dáno pulse </a:t>
            </a:r>
            <a:r>
              <a:rPr lang="cs-CZ" dirty="0" err="1"/>
              <a:t>repetitiry</a:t>
            </a:r>
            <a:r>
              <a:rPr lang="cs-CZ" dirty="0"/>
              <a:t> </a:t>
            </a:r>
            <a:r>
              <a:rPr lang="cs-CZ" dirty="0" err="1"/>
              <a:t>frequency</a:t>
            </a:r>
            <a:r>
              <a:rPr lang="cs-CZ" dirty="0"/>
              <a:t> -&gt; hloubkou zobrazované oblasti, i frekvencí sondy</a:t>
            </a:r>
          </a:p>
        </p:txBody>
      </p:sp>
    </p:spTree>
    <p:extLst>
      <p:ext uri="{BB962C8B-B14F-4D97-AF65-F5344CB8AC3E}">
        <p14:creationId xmlns:p14="http://schemas.microsoft.com/office/powerpoint/2010/main" val="394568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F0EF8-A9F7-4790-A611-2688CF939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E0918A-B169-46F2-AA71-9915D5435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B7B8C8-3E8F-4D4F-9464-D9C83C51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4D0A45-1EB0-42BA-8DC1-19256D44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0E011F-6417-4A0F-82F2-B31F894A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91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1F6BB-731F-4434-89D5-291A9DB8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89B71A-5134-43BE-A635-67E347973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6115AE-DA50-4208-91AD-F9A1C4D4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BF2CA2-4D58-47F2-8F2D-8EFBDB5A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2A85A2-6A6B-47F9-B6BB-CD18D692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4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85F220-3101-4B19-9D79-D7E6678D1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6BAE8A-ED82-4015-B1C6-9E22671F4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88BA9F-A5CE-4175-A1E0-888BFC03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85BAB3-EC40-4DC7-95D7-4DAB208B3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7F06AD-D8B2-4D6F-B0B0-DA52FDFF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8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6F150C-2464-4400-99D2-704688C5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AC17EF-DE56-41D0-87DF-786FC235D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9B89DB-2532-49C1-9023-F88E6624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2B04F6-6AF0-4D19-9C4C-5546F516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36E5DC-3477-48EC-B642-CDADBCF4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46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4E44E-7E0A-4699-93BE-FF60E35A1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817C20-F2CA-4967-AF91-7D29C0965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811D2A-1DE8-45AF-9ACC-FFE4EEF6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861FB5-5AD7-4641-9F21-10FB118F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06906A-BB0C-4460-B294-2C3FE13E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41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B7BAD-B89F-4972-9C31-E0BD26DD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987507-29BF-4D41-8E43-BE65F2217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6B3C85-97CE-43A8-B36D-C076706C4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206B9D-B630-4140-9BA4-822FC5A6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D91ABC-8EC4-470F-BD15-9400509D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29AA53-7FA1-41C2-870D-B0E16477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38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D08BA-5238-42E6-9A09-F157E4D8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B70437-52B3-43B7-95C7-F7C26143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3BE331-2250-47B8-A1B2-96840D5C2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2107FC-3F9D-4B49-850C-C4D564863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0052CB0-F216-4CED-9105-FA7CE281B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965844E-4F08-4617-B183-CC2E3024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B57837-A979-45ED-9A57-62C3EA9A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C50A8F-63AD-4AB5-81B0-A6AF1FF5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79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97A32-17B0-4AA3-B9AB-306C2DDD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714803-D438-48CE-AD6F-9149E32D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C65D07-2C6A-4202-9A35-20888CB1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76EF74-6EC3-4F84-97B5-A781752B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95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CA97D06-4E56-4E12-BB5C-0F31EC26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57EAD6E-78A2-4BAD-B85B-01016785C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9B3CA0-9773-4BF4-BDCD-B6FD368D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24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C6174-398E-4E11-87B9-A910F618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D58DF-A111-4B53-8152-2D87915A8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C49B85-38CF-424B-8F2D-3D86E095E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E52026-E3CE-4FA7-845A-9DE4D11F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CE8733-1FDE-4919-B1D5-7322EEA0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B52D5B-428E-4384-A6BB-54D5C012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52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73540-7578-45EB-B8D0-D51B3901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9C648D-E495-40A4-8E1E-812FA9E93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AC1DE6-EC5E-4A11-8538-0F82A9FCA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B55F1C-337A-4E92-8CA4-0C77348B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FA5B1B-E46D-4624-BD36-18BB4368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201CFB-95B3-4D80-A784-9469BD34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89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DB88F26-486B-435E-9EDF-25DC69A1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8C31FA-CB3A-408A-B266-983EF085B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0BF5C7-23B9-4E71-9C8A-26CDD1344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A081-227F-46B4-BFA4-E70753190111}" type="datetimeFigureOut">
              <a:rPr lang="cs-CZ" smtClean="0"/>
              <a:t>06.04.2022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3F2C06-4819-4DE3-A0CC-E4863B8A0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C22166-6672-4993-BD93-35F73E29B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7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Calibri"/>
              <a:buNone/>
            </a:pPr>
            <a:r>
              <a:rPr lang="cs-CZ" sz="5800" b="1" dirty="0"/>
              <a:t>Ultrazvuková diagnostika</a:t>
            </a:r>
            <a:endParaRPr sz="58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r>
              <a:rPr lang="cs-CZ" sz="2800" dirty="0"/>
              <a:t>Tomáš Jůza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endParaRPr lang="cs-CZ" sz="2800" dirty="0"/>
          </a:p>
          <a:p>
            <a:pPr marL="0" lvl="0" indent="0">
              <a:spcBef>
                <a:spcPts val="0"/>
              </a:spcBef>
              <a:buClr>
                <a:srgbClr val="D8E2F3"/>
              </a:buClr>
              <a:buSzPts val="2800"/>
            </a:pPr>
            <a:r>
              <a:rPr lang="cs-CZ" dirty="0"/>
              <a:t>Biofyzikální ústav LF MU</a:t>
            </a:r>
            <a:endParaRPr dirty="0"/>
          </a:p>
        </p:txBody>
      </p:sp>
      <p:cxnSp>
        <p:nvCxnSpPr>
          <p:cNvPr id="100" name="Google Shape;100;p15"/>
          <p:cNvCxnSpPr/>
          <p:nvPr/>
        </p:nvCxnSpPr>
        <p:spPr>
          <a:xfrm>
            <a:off x="4724400" y="4109417"/>
            <a:ext cx="2743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AutoShape 12" descr="https://www.fnbrno.cz/fn-brno-barva-pozitiv/f1056">
            <a:extLst>
              <a:ext uri="{FF2B5EF4-FFF2-40B4-BE49-F238E27FC236}">
                <a16:creationId xmlns:a16="http://schemas.microsoft.com/office/drawing/2014/main" id="{FEC1E115-2F1A-45DF-B838-B2FFADA18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1600" y="1428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436ABAE-AACA-4498-8EAC-291ECE559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8900"/>
            <a:ext cx="3105150" cy="11039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FF5AA56-70B6-4839-9BD8-974DF5CC3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5C1A03-F73B-4954-A7B7-EE03C9CC540A}"/>
              </a:ext>
            </a:extLst>
          </p:cNvPr>
          <p:cNvSpPr txBox="1"/>
          <p:nvPr/>
        </p:nvSpPr>
        <p:spPr>
          <a:xfrm>
            <a:off x="390525" y="6048375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04270-FFE3-47A5-A019-C3210C3D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6C2DB2-9D48-4E2C-9911-DD7C62379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Sonda s elektroakustickým měničem (měniči)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Generátor elektrických kmitů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Elektronické obvody pro zpracování odraženého signálu (dnes software)</a:t>
            </a:r>
          </a:p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</a:rPr>
              <a:t>Záznamová jednotka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0000"/>
                </a:solidFill>
              </a:rPr>
              <a:t>Z</a:t>
            </a:r>
            <a:r>
              <a:rPr lang="cs-CZ" sz="2400" b="0" i="0" u="none" strike="noStrike" baseline="0" dirty="0">
                <a:solidFill>
                  <a:srgbClr val="000000"/>
                </a:solidFill>
              </a:rPr>
              <a:t>obrazovací jednotka</a:t>
            </a:r>
          </a:p>
          <a:p>
            <a:pPr marL="0" indent="0">
              <a:buNone/>
            </a:pPr>
            <a:endParaRPr lang="cs-CZ" sz="24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C3D54C-B20C-4EED-8B62-045DF93FC97E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Základní součásti ultrazvukového přístroje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6CB7CC-3F21-44BE-980A-0FB37375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92" y="3368541"/>
            <a:ext cx="3041744" cy="34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3FB2C28-D6D7-4782-B1C9-49CDCA33DBC8}"/>
              </a:ext>
            </a:extLst>
          </p:cNvPr>
          <p:cNvSpPr txBox="1"/>
          <p:nvPr/>
        </p:nvSpPr>
        <p:spPr>
          <a:xfrm>
            <a:off x="10495330" y="6176963"/>
            <a:ext cx="1443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https://clarius.com</a:t>
            </a:r>
          </a:p>
        </p:txBody>
      </p:sp>
    </p:spTree>
    <p:extLst>
      <p:ext uri="{BB962C8B-B14F-4D97-AF65-F5344CB8AC3E}">
        <p14:creationId xmlns:p14="http://schemas.microsoft.com/office/powerpoint/2010/main" val="1318769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9928F2-D9E5-4CDF-87F4-425982EA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54CD3-4A96-4A6F-858D-A1B4B3729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278805" cy="4879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Dle konfigurace a frekvence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dirty="0"/>
              <a:t>       sektorová                        konvexní                lineární</a:t>
            </a:r>
          </a:p>
          <a:p>
            <a:pPr marL="0" indent="0">
              <a:buNone/>
            </a:pPr>
            <a:r>
              <a:rPr lang="cs-CZ" sz="2000" dirty="0"/>
              <a:t>         2-3MHz	        	  2-5MHz               5-20MHz</a:t>
            </a:r>
          </a:p>
          <a:p>
            <a:pPr marL="0" indent="0">
              <a:buNone/>
            </a:pPr>
            <a:r>
              <a:rPr lang="cs-CZ" sz="2400" dirty="0"/>
              <a:t>Vyšší frekvence – větší prostorové rozlišení, ale větší absorpce v tkání</a:t>
            </a:r>
          </a:p>
          <a:p>
            <a:pPr marL="0" indent="0">
              <a:buNone/>
            </a:pPr>
            <a:r>
              <a:rPr lang="cs-CZ" sz="2400" dirty="0"/>
              <a:t>Prostorové rozlišení může &lt;1mm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C3CB05-7A2D-4A8A-89A1-645452DE8A2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Ultrazvukové sondy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5B855D-5D41-40FF-9D2B-4E4D72741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2274739"/>
            <a:ext cx="5845099" cy="20725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4CEFA8E-7529-43C8-9B44-E3E0916763EB}"/>
              </a:ext>
            </a:extLst>
          </p:cNvPr>
          <p:cNvSpPr txBox="1"/>
          <p:nvPr/>
        </p:nvSpPr>
        <p:spPr>
          <a:xfrm>
            <a:off x="7400784" y="2189155"/>
            <a:ext cx="4351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Speciální sondy:</a:t>
            </a:r>
          </a:p>
          <a:p>
            <a:r>
              <a:rPr lang="cs-CZ" sz="2400" dirty="0"/>
              <a:t>- </a:t>
            </a:r>
            <a:r>
              <a:rPr lang="cs-CZ" sz="2400" dirty="0" err="1"/>
              <a:t>endokavitální</a:t>
            </a:r>
            <a:endParaRPr lang="cs-CZ" sz="2400" dirty="0"/>
          </a:p>
          <a:p>
            <a:r>
              <a:rPr lang="cs-CZ" sz="2400" dirty="0"/>
              <a:t>- součástí endoskopů</a:t>
            </a:r>
          </a:p>
        </p:txBody>
      </p:sp>
      <p:pic>
        <p:nvPicPr>
          <p:cNvPr id="1026" name="Picture 2" descr="Hospital Ultrasound Probes">
            <a:extLst>
              <a:ext uri="{FF2B5EF4-FFF2-40B4-BE49-F238E27FC236}">
                <a16:creationId xmlns:a16="http://schemas.microsoft.com/office/drawing/2014/main" id="{AF2520A4-9758-4BD8-9BEC-2FC4BF54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75" y="3574150"/>
            <a:ext cx="3166523" cy="316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4E8736-15AF-4B06-A6EB-A8598FE04CD9}"/>
              </a:ext>
            </a:extLst>
          </p:cNvPr>
          <p:cNvSpPr txBox="1"/>
          <p:nvPr/>
        </p:nvSpPr>
        <p:spPr>
          <a:xfrm>
            <a:off x="6862120" y="6169709"/>
            <a:ext cx="21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https://www.indiamart.com/proddetail/hospital-ultrasound-probes-20216881855.html</a:t>
            </a:r>
          </a:p>
        </p:txBody>
      </p:sp>
    </p:spTree>
    <p:extLst>
      <p:ext uri="{BB962C8B-B14F-4D97-AF65-F5344CB8AC3E}">
        <p14:creationId xmlns:p14="http://schemas.microsoft.com/office/powerpoint/2010/main" val="3404797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BCC531-C946-49E7-8618-6CEF18E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Možnosti rekonstrukce obrazu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CC32C45-9D35-4ADB-B74D-FA45F565D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A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Amplitude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jednorozměrný UZ paprsek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B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Brightness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2D zobrazení (v reálném čase)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cs typeface="Arial" pitchFamily="34" charset="0"/>
              </a:rPr>
              <a:t>„Řez“ tkání v rovině paprsku</a:t>
            </a:r>
            <a:endParaRPr lang="cs-CZ" sz="2800" dirty="0">
              <a:solidFill>
                <a:schemeClr val="tx1"/>
              </a:solidFill>
              <a:cs typeface="Arial" pitchFamily="34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Horizontální poloha – směr odrazu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Vertikální poloha – čas resp. hloubka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Jas – intenzita odrazu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(3D, 4D)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M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Motion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Jednorozměrný B-mód + čas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DF675A-9D63-4703-AD4A-37B0CE08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115" y="1779587"/>
            <a:ext cx="4361610" cy="420756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22FA4C7-30A9-41E9-AAD1-F4478BDCB363}"/>
              </a:ext>
            </a:extLst>
          </p:cNvPr>
          <p:cNvSpPr txBox="1"/>
          <p:nvPr/>
        </p:nvSpPr>
        <p:spPr>
          <a:xfrm>
            <a:off x="7905750" y="5951983"/>
            <a:ext cx="4361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– mód, J. </a:t>
            </a:r>
            <a:r>
              <a:rPr lang="cs-CZ" dirty="0" err="1"/>
              <a:t>Wild</a:t>
            </a:r>
            <a:r>
              <a:rPr lang="cs-CZ" dirty="0"/>
              <a:t>, </a:t>
            </a:r>
            <a:r>
              <a:rPr lang="cs-CZ" dirty="0" err="1"/>
              <a:t>Reid</a:t>
            </a:r>
            <a:r>
              <a:rPr lang="cs-CZ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3461178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831\Downloads\Capture-14_38_1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89" y="0"/>
            <a:ext cx="9782827" cy="68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27983E-2E4E-4E2E-9E67-074383F97406}"/>
              </a:ext>
            </a:extLst>
          </p:cNvPr>
          <p:cNvSpPr txBox="1"/>
          <p:nvPr/>
        </p:nvSpPr>
        <p:spPr>
          <a:xfrm>
            <a:off x="1968671" y="5826690"/>
            <a:ext cx="234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B-mód</a:t>
            </a:r>
          </a:p>
        </p:txBody>
      </p:sp>
    </p:spTree>
    <p:extLst>
      <p:ext uri="{BB962C8B-B14F-4D97-AF65-F5344CB8AC3E}">
        <p14:creationId xmlns:p14="http://schemas.microsoft.com/office/powerpoint/2010/main" val="1120284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111915-C8A8-4FFA-BEB9-BBB267FA2A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643FE4-86EC-47E1-BBCB-0F87A03F7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C:\Users\1831\Downloads\Capture-15_05_41-2.jpg">
            <a:extLst>
              <a:ext uri="{FF2B5EF4-FFF2-40B4-BE49-F238E27FC236}">
                <a16:creationId xmlns:a16="http://schemas.microsoft.com/office/drawing/2014/main" id="{5DD69BAC-250B-470A-AF24-38C2101E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52" y="0"/>
            <a:ext cx="6964344" cy="67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79CBCDC-F4B3-4922-A480-BD8DEC3D62B9}"/>
              </a:ext>
            </a:extLst>
          </p:cNvPr>
          <p:cNvSpPr txBox="1"/>
          <p:nvPr/>
        </p:nvSpPr>
        <p:spPr>
          <a:xfrm>
            <a:off x="7855905" y="476032"/>
            <a:ext cx="9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4226134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A89F5-8A90-46BD-9BB3-2601FF733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BF06A0-2534-4629-8506-74C8F03AF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152A90-D91D-4CEC-A37F-8CCFC816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89" y="0"/>
            <a:ext cx="893522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783ED90-D85B-441F-A757-8CD16EC5E584}"/>
              </a:ext>
            </a:extLst>
          </p:cNvPr>
          <p:cNvSpPr txBox="1"/>
          <p:nvPr/>
        </p:nvSpPr>
        <p:spPr>
          <a:xfrm>
            <a:off x="1830886" y="2682461"/>
            <a:ext cx="274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M-mód</a:t>
            </a:r>
          </a:p>
        </p:txBody>
      </p:sp>
    </p:spTree>
    <p:extLst>
      <p:ext uri="{BB962C8B-B14F-4D97-AF65-F5344CB8AC3E}">
        <p14:creationId xmlns:p14="http://schemas.microsoft.com/office/powerpoint/2010/main" val="2961683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22C7E-4E7B-432B-BA70-A01C57EE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6CDBF-3FE8-40DA-8795-D99E2006B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Stupeň odrazivosti </a:t>
            </a:r>
          </a:p>
          <a:p>
            <a:pPr marL="0" indent="0">
              <a:buNone/>
            </a:pPr>
            <a:r>
              <a:rPr lang="cs-CZ" dirty="0" err="1"/>
              <a:t>Hyperechogenní</a:t>
            </a:r>
            <a:r>
              <a:rPr lang="cs-CZ" dirty="0"/>
              <a:t> x </a:t>
            </a:r>
            <a:r>
              <a:rPr lang="cs-CZ" dirty="0" err="1"/>
              <a:t>izoechogenní</a:t>
            </a:r>
            <a:r>
              <a:rPr lang="cs-CZ" dirty="0"/>
              <a:t> x </a:t>
            </a:r>
            <a:r>
              <a:rPr lang="cs-CZ" dirty="0" err="1"/>
              <a:t>hypoechogenní</a:t>
            </a:r>
            <a:r>
              <a:rPr lang="cs-CZ" dirty="0"/>
              <a:t> x </a:t>
            </a:r>
            <a:r>
              <a:rPr lang="cs-CZ" dirty="0" err="1"/>
              <a:t>anechogenní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Solidní struktury - akustický stín (absorpce a odraz)</a:t>
            </a:r>
          </a:p>
          <a:p>
            <a:pPr marL="0" indent="0">
              <a:buNone/>
            </a:pPr>
            <a:r>
              <a:rPr lang="cs-CZ" dirty="0"/>
              <a:t>Vzduchové bubliny a jiná silně odrážející rozhraní ( opakované odrazy </a:t>
            </a:r>
            <a:r>
              <a:rPr lang="cs-CZ" dirty="0" err="1"/>
              <a:t>reverberace</a:t>
            </a:r>
            <a:r>
              <a:rPr lang="cs-CZ" dirty="0"/>
              <a:t>,“chvost komety“)</a:t>
            </a:r>
          </a:p>
          <a:p>
            <a:pPr marL="0" indent="0">
              <a:buNone/>
            </a:pPr>
            <a:r>
              <a:rPr lang="cs-CZ" dirty="0"/>
              <a:t>Tekutina – akustické zesílení („okno“)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8A7C37-8576-4E64-8574-24D9D105D925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13538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solidFill>
                  <a:schemeClr val="bg1"/>
                </a:solidFill>
              </a:rPr>
              <a:t>Echogenita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61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729ECF62-027F-470A-9BA1-BD87B371E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96C4D4-E776-4CA1-9EC8-84D5791A3E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20" y="0"/>
            <a:ext cx="9795160" cy="67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4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7F43A-A632-4F5D-A93E-8908CCE36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03D206-2483-4C12-AB6F-6F0FD5A78A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632E5F-7736-45CE-B7F8-443A885C4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0"/>
            <a:ext cx="1021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2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5F732-6FAD-4A10-AA83-CCE8AAE0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F1EE93-8C51-405C-8ECF-35F6B9868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D21796-1B04-4A2A-A2CE-E2A17C37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71" y="0"/>
            <a:ext cx="7210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chemeClr val="bg1"/>
                </a:solidFill>
              </a:rPr>
              <a:t>Ultrazvuk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b="1" dirty="0">
                <a:solidFill>
                  <a:schemeClr val="tx1"/>
                </a:solidFill>
              </a:rPr>
              <a:t>Mechanické</a:t>
            </a:r>
            <a:r>
              <a:rPr lang="cs-CZ" sz="2400" dirty="0">
                <a:solidFill>
                  <a:schemeClr val="tx1"/>
                </a:solidFill>
              </a:rPr>
              <a:t> vlnění, f &gt;20kHz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dirty="0">
                <a:solidFill>
                  <a:schemeClr val="tx1"/>
                </a:solidFill>
              </a:rPr>
              <a:t>(v praxi k diagnostice 2-18MHz)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sz="2400" b="1" dirty="0">
                <a:solidFill>
                  <a:schemeClr val="tx1"/>
                </a:solidFill>
              </a:rPr>
              <a:t>Podélné</a:t>
            </a:r>
            <a:r>
              <a:rPr lang="cs-CZ" sz="2400" dirty="0">
                <a:solidFill>
                  <a:schemeClr val="tx1"/>
                </a:solidFill>
              </a:rPr>
              <a:t> (zahušťování a zřeďování)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b="1" dirty="0">
                <a:solidFill>
                  <a:schemeClr val="tx1"/>
                </a:solidFill>
              </a:rPr>
              <a:t>Příčné</a:t>
            </a:r>
            <a:r>
              <a:rPr lang="cs-CZ" sz="2400" dirty="0">
                <a:solidFill>
                  <a:schemeClr val="tx1"/>
                </a:solidFill>
              </a:rPr>
              <a:t> (</a:t>
            </a: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pružné pevné látky, povrchy 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kapalin)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endParaRPr lang="cs-CZ" sz="2400" dirty="0">
              <a:cs typeface="Arial" pitchFamily="34" charset="0"/>
            </a:endParaRP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Potřeba spojitého prostředí s obdobnou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sz="2400" dirty="0">
                <a:solidFill>
                  <a:schemeClr val="tx1"/>
                </a:solidFill>
                <a:cs typeface="Arial" pitchFamily="34" charset="0"/>
              </a:rPr>
              <a:t>rychlostí šíření – ultrazvukový gel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endParaRPr lang="cs-CZ" sz="2400" b="1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graphicFrame>
        <p:nvGraphicFramePr>
          <p:cNvPr id="107" name="Google Shape;107;p16"/>
          <p:cNvGraphicFramePr/>
          <p:nvPr>
            <p:extLst>
              <p:ext uri="{D42A27DB-BD31-4B8C-83A1-F6EECF244321}">
                <p14:modId xmlns:p14="http://schemas.microsoft.com/office/powerpoint/2010/main" val="1679977973"/>
              </p:ext>
            </p:extLst>
          </p:nvPr>
        </p:nvGraphicFramePr>
        <p:xfrm>
          <a:off x="7108659" y="1825625"/>
          <a:ext cx="4933950" cy="45827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6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Prostředí</a:t>
                      </a:r>
                      <a:endParaRPr sz="2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Rychlost [</a:t>
                      </a:r>
                      <a:r>
                        <a:rPr lang="cs-CZ" sz="2200" dirty="0" err="1"/>
                        <a:t>m.s</a:t>
                      </a:r>
                      <a:r>
                        <a:rPr lang="cs-CZ" sz="2400" baseline="30000" dirty="0"/>
                        <a:t>–1</a:t>
                      </a:r>
                      <a:r>
                        <a:rPr lang="cs-CZ" sz="2200" dirty="0"/>
                        <a:t>]</a:t>
                      </a:r>
                      <a:endParaRPr sz="2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Vzduch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330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Destilovaná voda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1480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Sklivec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1532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Játra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b="1" dirty="0">
                          <a:solidFill>
                            <a:schemeClr val="tx1"/>
                          </a:solidFill>
                        </a:rPr>
                        <a:t>1550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Měkké tkáně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1550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Ledviny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1560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Kost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3500</a:t>
                      </a:r>
                      <a:endParaRPr sz="2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F7F97B6-CA1C-4486-BE5F-9373BE9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583488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Dopplerův jev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83EF2A1-7DA5-405B-8810-DBD0D96B5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cs-CZ" altLang="cs-CZ" dirty="0"/>
              <a:t>Johann Christian Doppler 1845</a:t>
            </a:r>
            <a:r>
              <a:rPr lang="cs-CZ" altLang="cs-CZ" u="sng" dirty="0">
                <a:solidFill>
                  <a:srgbClr val="DDDDDD"/>
                </a:solidFill>
                <a:cs typeface="Arial" panose="020B0604020202020204" pitchFamily="34" charset="0"/>
              </a:rPr>
              <a:t> </a:t>
            </a:r>
          </a:p>
          <a:p>
            <a:pPr marL="114300" indent="0">
              <a:buNone/>
            </a:pPr>
            <a:r>
              <a:rPr lang="cs-CZ" altLang="cs-CZ" dirty="0">
                <a:solidFill>
                  <a:schemeClr val="tx1"/>
                </a:solidFill>
                <a:cs typeface="Arial" panose="020B0604020202020204" pitchFamily="34" charset="0"/>
              </a:rPr>
              <a:t>Přibližuje-li se zdroj zvuku o konstantní výšce (frekvenci) tónu směrem k pozorovateli, vnímá pozorovatel výšku tónu vyšší, rozdíl mezi frekvencemi záleží na rychlosti pohybu.</a:t>
            </a:r>
          </a:p>
          <a:p>
            <a:pPr marL="0" indent="0">
              <a:buNone/>
              <a:defRPr/>
            </a:pPr>
            <a:r>
              <a:rPr lang="cs-CZ" sz="2000" dirty="0"/>
              <a:t>  V</a:t>
            </a:r>
            <a:r>
              <a:rPr lang="cs-CZ" sz="2000" dirty="0">
                <a:solidFill>
                  <a:schemeClr val="tx1"/>
                </a:solidFill>
              </a:rPr>
              <a:t>elikost frekvenčního posuvu je přímo úměrná frekvenci, rychlosti krevního toku a kosinu úhlu,        </a:t>
            </a:r>
            <a:r>
              <a:rPr lang="cs-CZ" sz="2000" dirty="0"/>
              <a:t>     </a:t>
            </a:r>
          </a:p>
          <a:p>
            <a:pPr marL="0" indent="0"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  který svírá směr UZ vln a tok krve </a:t>
            </a:r>
          </a:p>
          <a:p>
            <a:pPr lvl="1">
              <a:defRPr/>
            </a:pPr>
            <a:r>
              <a:rPr lang="cs-CZ" sz="2800" dirty="0">
                <a:solidFill>
                  <a:schemeClr val="tx1"/>
                </a:solidFill>
              </a:rPr>
              <a:t>kritická mez nad 60°</a:t>
            </a:r>
          </a:p>
          <a:p>
            <a:pPr marL="114300" indent="0">
              <a:buNone/>
            </a:pPr>
            <a:endParaRPr lang="cs-CZ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96C7ECB-7CC2-4F4B-A51D-64E3F639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90" y="291702"/>
            <a:ext cx="157503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402187-6EA1-4BE8-B31C-3F570841C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400" y="5098761"/>
            <a:ext cx="3214800" cy="1354500"/>
          </a:xfrm>
          <a:prstGeom prst="rect">
            <a:avLst/>
          </a:prstGeom>
        </p:spPr>
      </p:pic>
      <p:sp>
        <p:nvSpPr>
          <p:cNvPr id="3" name="AutoShape 6" descr="cosine graph">
            <a:extLst>
              <a:ext uri="{FF2B5EF4-FFF2-40B4-BE49-F238E27FC236}">
                <a16:creationId xmlns:a16="http://schemas.microsoft.com/office/drawing/2014/main" id="{0F2A1F1D-DF36-4524-B137-B96DFF404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939D79-DCA2-4F12-8BFB-E998FC482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399" y="4316415"/>
            <a:ext cx="4736255" cy="21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4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038DA37-5C1D-4656-81F3-152F09B9A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448175"/>
          </a:xfrm>
        </p:spPr>
        <p:txBody>
          <a:bodyPr>
            <a:normAutofit/>
          </a:bodyPr>
          <a:lstStyle/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cs typeface="Times New Roman" pitchFamily="18" charset="0"/>
              </a:rPr>
              <a:t>S kontinuální nosnou vlnou (</a:t>
            </a:r>
            <a:r>
              <a:rPr lang="cs-CZ" dirty="0" err="1">
                <a:cs typeface="Times New Roman" pitchFamily="18" charset="0"/>
              </a:rPr>
              <a:t>continuous</a:t>
            </a:r>
            <a:r>
              <a:rPr lang="cs-CZ" dirty="0">
                <a:cs typeface="Times New Roman" pitchFamily="18" charset="0"/>
              </a:rPr>
              <a:t> </a:t>
            </a:r>
            <a:r>
              <a:rPr lang="cs-CZ" dirty="0" err="1">
                <a:cs typeface="Times New Roman" pitchFamily="18" charset="0"/>
              </a:rPr>
              <a:t>wave</a:t>
            </a:r>
            <a:r>
              <a:rPr lang="cs-CZ" dirty="0">
                <a:cs typeface="Times New Roman" pitchFamily="18" charset="0"/>
              </a:rPr>
              <a:t> - CW)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cs typeface="Times New Roman" pitchFamily="18" charset="0"/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cs typeface="Times New Roman" pitchFamily="18" charset="0"/>
              </a:rPr>
              <a:t>Dva měniče – vysílač a přijímač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Výstupem spektrální záznam (změny rychlosti v čase)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/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Signál je součtem všech posunů v dráze vlnění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Nelze určit hloubka, ze které signál přichází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Měří libovolně velké rychlosti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/>
              <a:t>Tužkové Dopplery pro vyšetření periferních cév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Kontinuální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B905EF-8A8D-4D46-829F-2E3E9B14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54856" y="1517887"/>
            <a:ext cx="6839554" cy="38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Pulzní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149E3F3C-D1C9-4B81-A964-C8805E693E0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825625"/>
            <a:ext cx="10634221" cy="4914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S pulzní nosnou vlnou (pulse </a:t>
            </a:r>
            <a:r>
              <a:rPr lang="cs-CZ" dirty="0" err="1">
                <a:solidFill>
                  <a:schemeClr val="tx1"/>
                </a:solidFill>
                <a:cs typeface="Times New Roman" pitchFamily="18" charset="0"/>
              </a:rPr>
              <a:t>wave</a:t>
            </a: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 – PW)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endParaRPr lang="cs-CZ" dirty="0">
              <a:solidFill>
                <a:schemeClr val="tx1"/>
              </a:solidFill>
              <a:cs typeface="Times New Roman" pitchFamily="18" charset="0"/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  <a:cs typeface="Times New Roman" pitchFamily="18" charset="0"/>
              </a:rPr>
              <a:t>Jeden měnič, střídavě vysílá a přijímá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</a:rPr>
              <a:t>Doba mezi vysláním a příjmem UZ impulzu je úměrná vzdálenosti cévy od ultrazvukové sondy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tx1"/>
                </a:solidFill>
              </a:rPr>
              <a:t>Umožňuje záznam rychlostního spektra toku krve v konkrétní cévě v kombinaci s B-modem  - duplexní zobrazení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Fyzikální limitace frekvencí vysílaných pulzů - pulzní repetiční frekvence (PRF)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 - Hloubka cévy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tx1"/>
                </a:solidFill>
              </a:rPr>
              <a:t> - Rychlost toku v cévě (</a:t>
            </a:r>
            <a:r>
              <a:rPr lang="cs-CZ" dirty="0" err="1">
                <a:solidFill>
                  <a:schemeClr val="tx1"/>
                </a:solidFill>
              </a:rPr>
              <a:t>Nyquistův</a:t>
            </a:r>
            <a:r>
              <a:rPr lang="cs-CZ" dirty="0">
                <a:solidFill>
                  <a:schemeClr val="tx1"/>
                </a:solidFill>
              </a:rPr>
              <a:t> vzorkovací teorém)  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333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Barevný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Barevné mapování, </a:t>
            </a:r>
            <a:r>
              <a:rPr lang="cs-CZ" sz="2400" dirty="0" err="1"/>
              <a:t>color</a:t>
            </a:r>
            <a:r>
              <a:rPr lang="cs-CZ" sz="2400" dirty="0"/>
              <a:t> </a:t>
            </a:r>
            <a:r>
              <a:rPr lang="cs-CZ" sz="2400" dirty="0" err="1"/>
              <a:t>doppler</a:t>
            </a: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V B-obrazu definovaná výseč, ze které je pomocí techniky pulzního Dopplera opakovaně  jedné ose sbírána informace o rychlosti a směru toku, která následně vykreslena do obrazu v podobě barevných pixelů (</a:t>
            </a:r>
            <a:r>
              <a:rPr lang="cs-CZ" sz="2400" dirty="0">
                <a:solidFill>
                  <a:schemeClr val="accent1"/>
                </a:solidFill>
              </a:rPr>
              <a:t>BA</a:t>
            </a:r>
            <a:r>
              <a:rPr lang="cs-CZ" sz="2400" dirty="0">
                <a:solidFill>
                  <a:srgbClr val="FF0000"/>
                </a:solidFill>
              </a:rPr>
              <a:t>RT</a:t>
            </a:r>
            <a:r>
              <a:rPr lang="cs-CZ" sz="2400" dirty="0"/>
              <a:t>)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Obvykle vykreslena průměrná hodnota fázových posunů pro jednotlivý bod obrazu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 err="1"/>
              <a:t>Semikvantitativní</a:t>
            </a:r>
            <a:r>
              <a:rPr lang="cs-CZ" sz="2400" dirty="0"/>
              <a:t> hodnocení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V kombinaci se spektrálním záznamem pulzního Dopplera – triplexní zobrazení</a:t>
            </a:r>
          </a:p>
        </p:txBody>
      </p:sp>
    </p:spTree>
    <p:extLst>
      <p:ext uri="{BB962C8B-B14F-4D97-AF65-F5344CB8AC3E}">
        <p14:creationId xmlns:p14="http://schemas.microsoft.com/office/powerpoint/2010/main" val="2229239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F5E335D-46ED-41EE-B2E0-ABE64BDE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Energetický </a:t>
            </a:r>
            <a:r>
              <a:rPr lang="cs-CZ" b="1" dirty="0" err="1">
                <a:solidFill>
                  <a:schemeClr val="bg1"/>
                </a:solidFill>
              </a:rPr>
              <a:t>doppler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67879B5-8937-43A5-AEA2-07CE6000C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Power </a:t>
            </a:r>
            <a:r>
              <a:rPr lang="cs-CZ" sz="2400" dirty="0" err="1"/>
              <a:t>doppler</a:t>
            </a:r>
            <a:r>
              <a:rPr lang="cs-CZ" sz="2400" dirty="0"/>
              <a:t>, (CPA </a:t>
            </a:r>
            <a:r>
              <a:rPr lang="cs-CZ" sz="2400" dirty="0" err="1"/>
              <a:t>color</a:t>
            </a:r>
            <a:r>
              <a:rPr lang="cs-CZ" sz="2400" dirty="0"/>
              <a:t> </a:t>
            </a:r>
            <a:r>
              <a:rPr lang="cs-CZ" sz="2400" dirty="0" err="1"/>
              <a:t>power</a:t>
            </a:r>
            <a:r>
              <a:rPr lang="cs-CZ" sz="2400" dirty="0"/>
              <a:t> </a:t>
            </a:r>
            <a:r>
              <a:rPr lang="cs-CZ" sz="2400" dirty="0" err="1"/>
              <a:t>angio</a:t>
            </a:r>
            <a:r>
              <a:rPr lang="cs-CZ" sz="2400" dirty="0"/>
              <a:t>)</a:t>
            </a:r>
          </a:p>
          <a:p>
            <a:pPr marL="115200" indent="0">
              <a:lnSpc>
                <a:spcPct val="100000"/>
              </a:lnSpc>
              <a:buNone/>
            </a:pPr>
            <a:endParaRPr lang="cs-CZ" sz="2400" dirty="0"/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Obdoba barevného mapování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Zobrazuje celou energii dopplerovského signálu – krom rychlosti započítává i intenzitu signálu (energie úměrná ploše vymezené spektrální křivkou)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Citlivost pro velmi pomalé toky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Málo ovlivněna úhlem 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/>
              <a:t>Nevhodná k určení rychlosti</a:t>
            </a:r>
          </a:p>
          <a:p>
            <a:pPr marL="115200">
              <a:lnSpc>
                <a:spcPct val="100000"/>
              </a:lnSpc>
            </a:pPr>
            <a:endParaRPr lang="cs-CZ" sz="2400" dirty="0"/>
          </a:p>
          <a:p>
            <a:pPr marL="115200"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Picture 2052" descr="Hrazdira_uz_brozurka_krivka">
            <a:extLst>
              <a:ext uri="{FF2B5EF4-FFF2-40B4-BE49-F238E27FC236}">
                <a16:creationId xmlns:a16="http://schemas.microsoft.com/office/drawing/2014/main" id="{13C73FED-AC64-46C2-BB5E-F390AD66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821" y="4782761"/>
            <a:ext cx="3505200" cy="18986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600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830" y="1094882"/>
            <a:ext cx="4372628" cy="1372745"/>
          </a:xfrm>
        </p:spPr>
        <p:txBody>
          <a:bodyPr/>
          <a:lstStyle/>
          <a:p>
            <a:pPr marL="114300" indent="0">
              <a:buNone/>
            </a:pPr>
            <a:r>
              <a:rPr lang="cs-CZ" dirty="0"/>
              <a:t>Spektrální záznam z </a:t>
            </a:r>
          </a:p>
          <a:p>
            <a:pPr marL="114300" indent="0">
              <a:buNone/>
            </a:pPr>
            <a:r>
              <a:rPr lang="cs-CZ" dirty="0"/>
              <a:t>kontinuálního „</a:t>
            </a:r>
            <a:r>
              <a:rPr lang="cs-CZ" dirty="0" err="1"/>
              <a:t>dopplera</a:t>
            </a:r>
            <a:r>
              <a:rPr lang="cs-CZ" dirty="0"/>
              <a:t>“</a:t>
            </a:r>
          </a:p>
        </p:txBody>
      </p:sp>
      <p:pic>
        <p:nvPicPr>
          <p:cNvPr id="2051" name="Picture 3" descr="C:\Users\1831\Downloads\Capture-14_51_2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56" y="1946844"/>
            <a:ext cx="6091378" cy="4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184158-0880-458B-99AB-17674B2267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237996" y="2644250"/>
            <a:ext cx="5436296" cy="3046617"/>
          </a:xfrm>
          <a:prstGeom prst="rect">
            <a:avLst/>
          </a:prstGeom>
        </p:spPr>
      </p:pic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5925256" y="1260470"/>
            <a:ext cx="5916459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/>
              <a:t>Barevný mód</a:t>
            </a:r>
          </a:p>
        </p:txBody>
      </p:sp>
    </p:spTree>
    <p:extLst>
      <p:ext uri="{BB962C8B-B14F-4D97-AF65-F5344CB8AC3E}">
        <p14:creationId xmlns:p14="http://schemas.microsoft.com/office/powerpoint/2010/main" val="1589899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1831\Downloads\Capture-14_45_29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6" y="1508433"/>
            <a:ext cx="5938351" cy="4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831\Downloads\Capture-14_52_37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15" y="1508433"/>
            <a:ext cx="5880595" cy="4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726020" y="867508"/>
            <a:ext cx="4110251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/>
              <a:t>Triplexní zobrazení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6850023" y="947319"/>
            <a:ext cx="4110251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doppler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589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74AF16-3AEE-4136-88E7-B02C5D689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"/>
          <a:stretch/>
        </p:blipFill>
        <p:spPr>
          <a:xfrm>
            <a:off x="7060277" y="2968568"/>
            <a:ext cx="4612114" cy="177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88A9F10-9844-4A51-9DBA-32D3330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Další ultrazvukové techniky – CEUS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1888CF-991C-4328-8C73-5C0E6A622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Contrast</a:t>
            </a:r>
            <a:r>
              <a:rPr lang="cs-CZ" sz="2400" dirty="0"/>
              <a:t> </a:t>
            </a:r>
            <a:r>
              <a:rPr lang="cs-CZ" sz="2400" dirty="0" err="1"/>
              <a:t>enhanced</a:t>
            </a:r>
            <a:r>
              <a:rPr lang="cs-CZ" sz="2400" dirty="0"/>
              <a:t> </a:t>
            </a:r>
            <a:r>
              <a:rPr lang="cs-CZ" sz="2400" dirty="0" err="1"/>
              <a:t>ultrasound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Zobrazení s </a:t>
            </a:r>
            <a:r>
              <a:rPr lang="cs-CZ" sz="2400" dirty="0" err="1"/>
              <a:t>intravenozní</a:t>
            </a:r>
            <a:r>
              <a:rPr lang="cs-CZ" sz="2400" dirty="0"/>
              <a:t> kontrastní látkou</a:t>
            </a:r>
          </a:p>
          <a:p>
            <a:pPr marL="0" indent="0">
              <a:buNone/>
            </a:pPr>
            <a:r>
              <a:rPr lang="cs-CZ" sz="2400" dirty="0"/>
              <a:t>Kontrastní látka – </a:t>
            </a:r>
            <a:r>
              <a:rPr lang="cs-CZ" sz="2400" dirty="0" err="1"/>
              <a:t>mikrobubliny</a:t>
            </a:r>
            <a:r>
              <a:rPr lang="cs-CZ" sz="2400" dirty="0"/>
              <a:t> plynu </a:t>
            </a:r>
          </a:p>
          <a:p>
            <a:pPr marL="457200" lvl="1" indent="0">
              <a:buNone/>
            </a:pPr>
            <a:r>
              <a:rPr lang="cs-CZ" dirty="0" err="1"/>
              <a:t>Sonuvue</a:t>
            </a:r>
            <a:r>
              <a:rPr lang="cs-CZ" dirty="0"/>
              <a:t> - </a:t>
            </a:r>
            <a:r>
              <a:rPr lang="cs-CZ" dirty="0" err="1"/>
              <a:t>Sulfur</a:t>
            </a:r>
            <a:r>
              <a:rPr lang="cs-CZ" dirty="0"/>
              <a:t> </a:t>
            </a:r>
            <a:r>
              <a:rPr lang="cs-CZ" dirty="0" err="1"/>
              <a:t>hexafluorid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Zvýšení odrazivosti krve</a:t>
            </a:r>
          </a:p>
          <a:p>
            <a:pPr marL="0" indent="0">
              <a:buNone/>
            </a:pPr>
            <a:r>
              <a:rPr lang="cs-CZ" sz="2400" dirty="0"/>
              <a:t>Hodnocení průtoku /sycení tkání v reálném čase </a:t>
            </a:r>
          </a:p>
        </p:txBody>
      </p:sp>
    </p:spTree>
    <p:extLst>
      <p:ext uri="{BB962C8B-B14F-4D97-AF65-F5344CB8AC3E}">
        <p14:creationId xmlns:p14="http://schemas.microsoft.com/office/powerpoint/2010/main" val="1735740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4D66D-D5ED-4E2C-9F70-793FB41B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37DCEB-2577-47C1-84B9-D4C0B71BA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FECEEB-99BF-4922-99A7-2A946BFB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2" y="154936"/>
            <a:ext cx="9666697" cy="67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1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066FCF-5159-4756-877D-92FC37D5D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Hodnocení pružnosti tkáně</a:t>
            </a:r>
          </a:p>
          <a:p>
            <a:pPr marL="0" indent="0">
              <a:buNone/>
            </a:pPr>
            <a:r>
              <a:rPr lang="cs-CZ" sz="2400" dirty="0"/>
              <a:t>Statická kompresivní </a:t>
            </a:r>
            <a:r>
              <a:rPr lang="cs-CZ" sz="2400" dirty="0" err="1"/>
              <a:t>elastografie</a:t>
            </a:r>
            <a:r>
              <a:rPr lang="cs-CZ" sz="2400" dirty="0"/>
              <a:t> (</a:t>
            </a:r>
            <a:r>
              <a:rPr lang="cs-CZ" sz="2400" dirty="0" err="1"/>
              <a:t>Strain</a:t>
            </a:r>
            <a:r>
              <a:rPr lang="cs-CZ" sz="2400" dirty="0"/>
              <a:t> Stress </a:t>
            </a:r>
            <a:r>
              <a:rPr lang="cs-CZ" sz="2400" dirty="0" err="1"/>
              <a:t>Elastography</a:t>
            </a:r>
            <a:r>
              <a:rPr lang="cs-CZ" sz="2400" dirty="0"/>
              <a:t> ) - deformace tkáně vyvolána tlakem vyšetřovací sondy.</a:t>
            </a:r>
          </a:p>
          <a:p>
            <a:pPr marL="0" indent="0">
              <a:buNone/>
            </a:pPr>
            <a:r>
              <a:rPr lang="cs-CZ" sz="2400" dirty="0" err="1"/>
              <a:t>Elastografie</a:t>
            </a:r>
            <a:r>
              <a:rPr lang="cs-CZ" sz="2400" dirty="0"/>
              <a:t> střižnými vlnami (SWE </a:t>
            </a:r>
            <a:r>
              <a:rPr lang="cs-CZ" sz="2400" dirty="0" err="1"/>
              <a:t>Shear</a:t>
            </a:r>
            <a:r>
              <a:rPr lang="cs-CZ" sz="2400" dirty="0"/>
              <a:t> </a:t>
            </a:r>
            <a:r>
              <a:rPr lang="cs-CZ" sz="2400" dirty="0" err="1"/>
              <a:t>Wave</a:t>
            </a:r>
            <a:r>
              <a:rPr lang="cs-CZ" sz="2400" dirty="0"/>
              <a:t> </a:t>
            </a:r>
            <a:r>
              <a:rPr lang="cs-CZ" sz="2400" dirty="0" err="1"/>
              <a:t>Elastography</a:t>
            </a:r>
            <a:r>
              <a:rPr lang="cs-CZ" sz="2400" dirty="0"/>
              <a:t> )- radiační síly ultrazvukové vlny</a:t>
            </a:r>
          </a:p>
          <a:p>
            <a:pPr marL="0" indent="0">
              <a:buNone/>
            </a:pPr>
            <a:r>
              <a:rPr lang="cs-CZ" sz="2400" dirty="0"/>
              <a:t>Hodnotí pohyb tkáně příčně k působené „vlně“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5DC63DE-DF31-4E17-A21C-9D55A89531D0}"/>
              </a:ext>
            </a:extLst>
          </p:cNvPr>
          <p:cNvSpPr txBox="1">
            <a:spLocks/>
          </p:cNvSpPr>
          <p:nvPr/>
        </p:nvSpPr>
        <p:spPr>
          <a:xfrm>
            <a:off x="838200" y="374058"/>
            <a:ext cx="10515600" cy="13255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Další ultrazvukové techniky – </a:t>
            </a:r>
            <a:r>
              <a:rPr lang="cs-CZ" dirty="0" err="1">
                <a:solidFill>
                  <a:schemeClr val="bg1"/>
                </a:solidFill>
              </a:rPr>
              <a:t>elastografie</a:t>
            </a:r>
            <a:r>
              <a:rPr lang="cs-CZ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0251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chemeClr val="bg1"/>
                </a:solidFill>
              </a:rPr>
              <a:t>Piezoelektrický jev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b="1" dirty="0"/>
              <a:t>Pierre a Jacques Curie, 1880</a:t>
            </a:r>
            <a:endParaRPr sz="2400" b="1" dirty="0"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schopnost krystalu generovat elektrické napětí při jeho </a:t>
            </a:r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deformování (pouze krystaly, které nemají střed symetrie)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endParaRPr lang="cs-CZ" sz="2400" b="1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b="1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Nepřímý piezoelektrický jev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deformace krystalu ve vnějším elektrickém poli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(Elektrostrikce…)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 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Deformací se ionty opačných nábojů posunou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v krystalové mřížce tak, že elektrická těžiště záporných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a kladných iontů, která se v nezdeformovaném krystalu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nacházejí ve stejném bodě, se od sebe vzdálí. Na určitých plochách krystalu se objeví elektrický náboj.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052" name="Picture 4" descr="https://upload.wikimedia.org/wikipedia/commons/f/fb/Piezoeffekt350px_clr.gif">
            <a:extLst>
              <a:ext uri="{FF2B5EF4-FFF2-40B4-BE49-F238E27FC236}">
                <a16:creationId xmlns:a16="http://schemas.microsoft.com/office/drawing/2014/main" id="{C81EA5E7-7DE7-48C8-A089-DB1F2787E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2109788"/>
            <a:ext cx="33337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E99F8-622A-4906-AA76-20C3DFC8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E90219-5CD7-4567-8FC2-BE105C690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4EEEBE-BAFB-4FAA-A2B0-09B4A5BA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65" y="164460"/>
            <a:ext cx="8847095" cy="652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78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3771C6-1677-4BB7-AA84-0444C17A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Bezpečnost ultrazvukového vyšetřování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04E2226-BCC1-4B5A-A6F2-604F7206F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cs-CZ" sz="2400" b="1" dirty="0"/>
              <a:t>Mechanický index (MI)</a:t>
            </a:r>
          </a:p>
          <a:p>
            <a:pPr marL="0" indent="0">
              <a:buNone/>
            </a:pPr>
            <a:r>
              <a:rPr lang="cs-CZ" sz="2400" dirty="0"/>
              <a:t>s kavitací spojené </a:t>
            </a:r>
            <a:r>
              <a:rPr lang="cs-CZ" sz="2400" dirty="0" err="1"/>
              <a:t>bioefekty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Závisí na akustickém tlaku a frekvenci </a:t>
            </a:r>
          </a:p>
          <a:p>
            <a:pPr marL="0" indent="0">
              <a:buNone/>
            </a:pPr>
            <a:r>
              <a:rPr lang="cs-CZ" sz="2400" dirty="0"/>
              <a:t>MI &lt; 1,9</a:t>
            </a:r>
          </a:p>
          <a:p>
            <a:pPr marL="0" indent="0">
              <a:buNone/>
            </a:pPr>
            <a:endParaRPr lang="cs-CZ" sz="2400" dirty="0"/>
          </a:p>
          <a:p>
            <a:pPr marL="114300" indent="0">
              <a:buNone/>
            </a:pPr>
            <a:r>
              <a:rPr lang="cs-CZ" sz="2400" b="1" dirty="0"/>
              <a:t>Tepelný index (TI) </a:t>
            </a:r>
          </a:p>
          <a:p>
            <a:pPr marL="0" indent="0">
              <a:buNone/>
            </a:pPr>
            <a:r>
              <a:rPr lang="cs-CZ" sz="2400" dirty="0"/>
              <a:t>poměr aktuálního výkonu k hodnotě která by zvýšila teplotu o 1°C</a:t>
            </a:r>
          </a:p>
          <a:p>
            <a:pPr marL="0" indent="0">
              <a:buNone/>
            </a:pPr>
            <a:r>
              <a:rPr lang="cs-CZ" sz="2400" dirty="0"/>
              <a:t>TIS – „soft </a:t>
            </a:r>
            <a:r>
              <a:rPr lang="cs-CZ" sz="2400" dirty="0" err="1"/>
              <a:t>tissue</a:t>
            </a:r>
            <a:r>
              <a:rPr lang="cs-CZ" sz="2400" dirty="0"/>
              <a:t>“, TIB – „bone“, TIC – „</a:t>
            </a:r>
            <a:r>
              <a:rPr lang="cs-CZ" sz="2400" dirty="0" err="1"/>
              <a:t>cranial</a:t>
            </a:r>
            <a:r>
              <a:rPr lang="cs-CZ" sz="2400" dirty="0"/>
              <a:t> bone“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D4EE75-2ECC-4F51-8311-C2BFE6704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866" y="1749251"/>
            <a:ext cx="3858726" cy="26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0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C90CD-B5F5-4DE1-83A6-B77181EA58C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Klinické využití zobrazovacího ultrazvuku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376678-0F8D-4281-92A0-70154441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Limitace – hloubka uložení, stínění odrazivými materiály (kost, plyn)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Povrchové měkké tkáně, srdce, břicho, cévní systém…..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Subjektivní metoda – závislá na zkušenostech vyšetřujícího!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Dynamické zobrazení – pozorování pohybu v reálném čase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Bezpečná a dostupná metoda </a:t>
            </a:r>
          </a:p>
        </p:txBody>
      </p:sp>
    </p:spTree>
    <p:extLst>
      <p:ext uri="{BB962C8B-B14F-4D97-AF65-F5344CB8AC3E}">
        <p14:creationId xmlns:p14="http://schemas.microsoft.com/office/powerpoint/2010/main" val="1344955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7914B-DFF7-4DC7-A4E4-639FA574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05191C-2F0A-4289-91DC-B1008AFA4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674C99-AD50-42E4-A482-FEAE5ECD1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5106" cy="56568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138E8E-2416-4406-B2F1-EB587D941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894" y="2618569"/>
            <a:ext cx="6185106" cy="42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05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19D52-3CAE-4695-87D3-E24A1DB78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ekera, tmavé&#10;&#10;Popis byl vytvořen automaticky">
            <a:extLst>
              <a:ext uri="{FF2B5EF4-FFF2-40B4-BE49-F238E27FC236}">
                <a16:creationId xmlns:a16="http://schemas.microsoft.com/office/drawing/2014/main" id="{4CB72553-E611-405B-96A1-7FECF96D0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8154" cy="5080000"/>
          </a:xfrm>
        </p:spPr>
      </p:pic>
      <p:pic>
        <p:nvPicPr>
          <p:cNvPr id="7" name="Obrázek 6" descr="Obsah obrázku tmavé&#10;&#10;Popis byl vytvořen automaticky">
            <a:extLst>
              <a:ext uri="{FF2B5EF4-FFF2-40B4-BE49-F238E27FC236}">
                <a16:creationId xmlns:a16="http://schemas.microsoft.com/office/drawing/2014/main" id="{DE8E22D5-D4EB-4D88-AEA1-99587914D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55" y="1731377"/>
            <a:ext cx="6123846" cy="512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81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D04C0-E366-499E-A21A-903B2008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D9B2F8-A771-4989-8497-8E0D96857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98377F-DEA1-43E6-871E-C2F101188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7807" cy="49058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644992-4678-4579-A0B6-79DEE5B48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807" y="2449325"/>
            <a:ext cx="6372040" cy="44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43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2C6889-37B1-4FFC-A4DB-B6F49F4C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566164-BBBB-498B-9733-1F552E012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3A9BD5F-40BB-4ADF-9CC9-D11B9989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698" y="2307771"/>
            <a:ext cx="6553302" cy="45502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4DDCBB-B003-405C-B577-79247F0CD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25" y="-1"/>
            <a:ext cx="6419768" cy="50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63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4A92A-DC46-455A-A994-A13AFA01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7BE18E-FF3D-41EB-932F-DE2152FC2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B49F4A-A10A-4AB8-8ABD-22AD821E3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90" y="0"/>
            <a:ext cx="9992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CCA9E-C43B-452D-9957-494C00DCB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3088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Děkuji za pozornost</a:t>
            </a:r>
          </a:p>
        </p:txBody>
      </p:sp>
      <p:pic>
        <p:nvPicPr>
          <p:cNvPr id="2050" name="Picture 2" descr="Throwback to my last decent night sleep ultrasound baby photo pregnancy |  StareCat.com">
            <a:extLst>
              <a:ext uri="{FF2B5EF4-FFF2-40B4-BE49-F238E27FC236}">
                <a16:creationId xmlns:a16="http://schemas.microsoft.com/office/drawing/2014/main" id="{6996595D-A551-4217-9956-719C2BF6CA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68" y="1825625"/>
            <a:ext cx="7176628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Sonar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 err="1"/>
              <a:t>Sound</a:t>
            </a:r>
            <a:r>
              <a:rPr lang="cs-CZ" sz="2400" dirty="0"/>
              <a:t> </a:t>
            </a:r>
            <a:r>
              <a:rPr lang="cs-CZ" sz="2400" dirty="0" err="1"/>
              <a:t>Navigation</a:t>
            </a:r>
            <a:r>
              <a:rPr lang="cs-CZ" sz="2400" dirty="0"/>
              <a:t> And </a:t>
            </a:r>
            <a:r>
              <a:rPr lang="cs-CZ" sz="2400" dirty="0" err="1"/>
              <a:t>Ranging</a:t>
            </a:r>
            <a:endParaRPr lang="cs-CZ"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1914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Aktivní sonar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Pulse-echo princip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cs-CZ"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„</a:t>
            </a:r>
            <a:r>
              <a:rPr lang="cs-CZ" sz="2400" dirty="0" err="1"/>
              <a:t>hydrophone</a:t>
            </a:r>
            <a:r>
              <a:rPr lang="cs-CZ" sz="2400" dirty="0"/>
              <a:t>“</a:t>
            </a:r>
            <a:endParaRPr sz="2400" dirty="0"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000" y="2651450"/>
            <a:ext cx="5715000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Průkopníci v medicíně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Karl Theodore a </a:t>
            </a:r>
            <a:r>
              <a:rPr lang="cs-CZ" sz="2400" dirty="0" err="1"/>
              <a:t>Friederich</a:t>
            </a:r>
            <a:r>
              <a:rPr lang="cs-CZ" sz="2400" dirty="0"/>
              <a:t> </a:t>
            </a:r>
            <a:r>
              <a:rPr lang="cs-CZ" sz="2400" dirty="0" err="1"/>
              <a:t>Dussik</a:t>
            </a:r>
            <a:r>
              <a:rPr lang="cs-CZ" sz="2400" dirty="0"/>
              <a:t> - 1937 (mozkové nádory)</a:t>
            </a:r>
            <a:endParaRPr sz="2400" dirty="0"/>
          </a:p>
          <a:p>
            <a:pPr marL="0" lvl="0" indent="0">
              <a:buNone/>
            </a:pPr>
            <a:r>
              <a:rPr lang="cs-CZ" sz="2400" dirty="0"/>
              <a:t>George Ludwig – 1949 (lokalizace žlučových kamenu, rychlost šíření UZ)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John Julian </a:t>
            </a:r>
            <a:r>
              <a:rPr lang="cs-CZ" sz="2400" dirty="0" err="1"/>
              <a:t>Wild</a:t>
            </a:r>
            <a:r>
              <a:rPr lang="cs-CZ" sz="2400" dirty="0"/>
              <a:t>  - 1950 (ileus) A-mód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Douglas </a:t>
            </a:r>
            <a:r>
              <a:rPr lang="cs-CZ" sz="2400" dirty="0" err="1"/>
              <a:t>Howry</a:t>
            </a:r>
            <a:r>
              <a:rPr lang="cs-CZ" sz="2400" dirty="0"/>
              <a:t> - 1949 B-mód skener (</a:t>
            </a:r>
            <a:r>
              <a:rPr lang="cs-CZ" sz="2400" dirty="0" err="1"/>
              <a:t>somaskop</a:t>
            </a:r>
            <a:r>
              <a:rPr lang="cs-CZ" sz="2400" dirty="0"/>
              <a:t>) 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2400" dirty="0"/>
              <a:t>Ian Donald - 1958 (gynekologie) A-mód, B-mód</a:t>
            </a:r>
            <a:endParaRPr sz="2400" dirty="0"/>
          </a:p>
          <a:p>
            <a:pPr marL="0" lvl="0" indent="0">
              <a:buNone/>
            </a:pPr>
            <a:r>
              <a:rPr lang="cs-CZ" sz="2400" dirty="0"/>
              <a:t>Inge </a:t>
            </a:r>
            <a:r>
              <a:rPr lang="cs-CZ" sz="2400" dirty="0" err="1"/>
              <a:t>Edler</a:t>
            </a:r>
            <a:r>
              <a:rPr lang="cs-CZ" sz="2400" dirty="0"/>
              <a:t> a Carl </a:t>
            </a:r>
            <a:r>
              <a:rPr lang="cs-CZ" sz="2400" dirty="0" err="1"/>
              <a:t>Hellmuth</a:t>
            </a:r>
            <a:r>
              <a:rPr lang="cs-CZ" sz="2400" dirty="0"/>
              <a:t> Hertz 1954 -M- mód echokardiografie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1F69FF8-8255-49B8-B89C-9287A73F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B78BBB1-3543-4835-A03B-505935CDE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ACA055A-FF52-49C3-BA72-4F2C4A4518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97575" y="3385346"/>
            <a:ext cx="6132512" cy="823912"/>
          </a:xfrm>
        </p:spPr>
        <p:txBody>
          <a:bodyPr/>
          <a:lstStyle/>
          <a:p>
            <a:pPr marL="114300" indent="0">
              <a:buNone/>
            </a:pPr>
            <a:r>
              <a:rPr lang="cs-CZ" sz="2400" dirty="0"/>
              <a:t>http://www.ob-ultrasound.net/history1.html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118F67A2-2F24-4CDF-8897-4C647EE0061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2E6F4FA2-3637-4229-AABC-C855F6F7BEE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814387" y="5326470"/>
            <a:ext cx="5183188" cy="1087438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cs-CZ" sz="2400" dirty="0" err="1"/>
              <a:t>Vidoson</a:t>
            </a:r>
            <a:r>
              <a:rPr lang="cs-CZ" sz="2400" dirty="0"/>
              <a:t> 635, Siemens</a:t>
            </a:r>
          </a:p>
          <a:p>
            <a:pPr marL="114300" indent="0">
              <a:buNone/>
            </a:pPr>
            <a:r>
              <a:rPr lang="cs-CZ" sz="2400" dirty="0"/>
              <a:t>První B-mód v reálném čase komerčně dostupný, 1967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D5D4CB-96A7-4EFE-AA0A-5EFF02FD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637" y="232365"/>
            <a:ext cx="5008314" cy="31736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170FA8-53A6-461C-AFE8-FA9008F3E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80" y="4010821"/>
            <a:ext cx="4596488" cy="2471737"/>
          </a:xfrm>
          <a:prstGeom prst="rect">
            <a:avLst/>
          </a:prstGeom>
        </p:spPr>
      </p:pic>
      <p:pic>
        <p:nvPicPr>
          <p:cNvPr id="1026" name="Picture 2" descr="https://www.siemens.com/press/pool/de/pressebilder/2014/healthcare/300dpi/IM2014110169HC_300dpi.jpg">
            <a:extLst>
              <a:ext uri="{FF2B5EF4-FFF2-40B4-BE49-F238E27FC236}">
                <a16:creationId xmlns:a16="http://schemas.microsoft.com/office/drawing/2014/main" id="{62671A08-8BA7-447E-A412-B3B956A3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" y="295275"/>
            <a:ext cx="4171832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3992C5-CE29-4CD9-B244-97DCF3CCF991}"/>
              </a:ext>
            </a:extLst>
          </p:cNvPr>
          <p:cNvSpPr txBox="1"/>
          <p:nvPr/>
        </p:nvSpPr>
        <p:spPr>
          <a:xfrm>
            <a:off x="2676531" y="368300"/>
            <a:ext cx="240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www.siemens.com/press</a:t>
            </a:r>
          </a:p>
        </p:txBody>
      </p:sp>
    </p:spTree>
    <p:extLst>
      <p:ext uri="{BB962C8B-B14F-4D97-AF65-F5344CB8AC3E}">
        <p14:creationId xmlns:p14="http://schemas.microsoft.com/office/powerpoint/2010/main" val="427069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C30B3664-865F-45E2-928D-D637C1DA5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28225"/>
            <a:ext cx="9399270" cy="6729775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3C3EFDD9-7AA8-4E99-A6C9-09071B5A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principy ultrazvukového vyšetřování </a:t>
            </a:r>
          </a:p>
        </p:txBody>
      </p:sp>
    </p:spTree>
    <p:extLst>
      <p:ext uri="{BB962C8B-B14F-4D97-AF65-F5344CB8AC3E}">
        <p14:creationId xmlns:p14="http://schemas.microsoft.com/office/powerpoint/2010/main" val="341639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729AA0AA-A0AC-4AC0-A642-B5CAF96B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16" y="4001294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03B56DA-8638-4D6A-8873-116FF599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Šíření ultrazvuku prostředním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1225D4D-14C7-4005-A164-DDFB18B4A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400" b="1" dirty="0">
                <a:solidFill>
                  <a:schemeClr val="tx1"/>
                </a:solidFill>
                <a:latin typeface="+mn-lt"/>
              </a:rPr>
              <a:t>odraz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rozhraní dvou prostředí s výrazně rozdílnou akustickou impedancí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rozptyl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mikroskopických rozhraních, jejichž velikost je </a:t>
            </a:r>
            <a:r>
              <a:rPr lang="cs-CZ" u="sng" dirty="0">
                <a:solidFill>
                  <a:schemeClr val="tx1"/>
                </a:solidFill>
                <a:latin typeface="+mn-lt"/>
              </a:rPr>
              <a:t>menší než vlnová délka 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vysílaného ultrazvuku 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ohyb, lom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rozhraní dvou prostředí, když vlnění </a:t>
            </a:r>
          </a:p>
          <a:p>
            <a:pPr marL="5715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	nedopadá kolmo (vznik UZ artefaktů)</a:t>
            </a:r>
          </a:p>
          <a:p>
            <a:pPr marL="0" indent="0">
              <a:buNone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absorpce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postupná ztráta energie při průchodu prostředním </a:t>
            </a:r>
          </a:p>
          <a:p>
            <a:pPr marL="4572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(formou tepelné energie) roste s frekvencí a hustotou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8820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5E9ECA6-8BF8-4107-971C-04CFC2A1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Principy ultrazvukového zobrazování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E1E9B58-090F-4531-A2B2-EE69A1E4C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Odražené akustické vlnění na rozhraní prostřední s rozdílnou akustickou impedancí</a:t>
            </a:r>
          </a:p>
          <a:p>
            <a:pPr marL="0" indent="0">
              <a:buNone/>
            </a:pPr>
            <a:r>
              <a:rPr lang="cs-CZ" sz="2400" dirty="0"/>
              <a:t>Čas a intenzita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Akustická impedance  - odpor, který klade prostředí ultrazvuku</a:t>
            </a:r>
          </a:p>
          <a:p>
            <a:pPr marL="457200" lvl="1" indent="0">
              <a:buNone/>
            </a:pPr>
            <a:r>
              <a:rPr lang="cs-CZ" dirty="0"/>
              <a:t>Rozhodující veličina při odrazu a lomu UZ vln na akustických rozhraních</a:t>
            </a:r>
          </a:p>
          <a:p>
            <a:pPr marL="457200" lvl="1" indent="0">
              <a:buNone/>
            </a:pPr>
            <a:r>
              <a:rPr lang="cs-CZ" dirty="0"/>
              <a:t>Součin rychlosti šíření ultrazvuku a hustoty prostředí</a:t>
            </a:r>
          </a:p>
          <a:p>
            <a:pPr marL="0" indent="0">
              <a:buNone/>
            </a:pPr>
            <a:endParaRPr lang="cs-CZ" sz="2400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40943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1261</Words>
  <Application>Microsoft Office PowerPoint</Application>
  <PresentationFormat>Širokoúhlá obrazovka</PresentationFormat>
  <Paragraphs>218</Paragraphs>
  <Slides>38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Motiv Office</vt:lpstr>
      <vt:lpstr>Ultrazvuková diagnostika</vt:lpstr>
      <vt:lpstr>Ultrazvuk</vt:lpstr>
      <vt:lpstr>Piezoelektrický jev</vt:lpstr>
      <vt:lpstr>Sonar</vt:lpstr>
      <vt:lpstr>Průkopníci v medicíně</vt:lpstr>
      <vt:lpstr>Prezentace aplikace PowerPoint</vt:lpstr>
      <vt:lpstr>Základní principy ultrazvukového vyšetřování </vt:lpstr>
      <vt:lpstr>Šíření ultrazvuku prostředním</vt:lpstr>
      <vt:lpstr>Principy ultrazvukového zobrazování</vt:lpstr>
      <vt:lpstr>Prezentace aplikace PowerPoint</vt:lpstr>
      <vt:lpstr>Prezentace aplikace PowerPoint</vt:lpstr>
      <vt:lpstr>Možnosti rekonstrukce obrazu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Dopplerův jev</vt:lpstr>
      <vt:lpstr>Kontinuální doppler</vt:lpstr>
      <vt:lpstr>Pulzní doppler</vt:lpstr>
      <vt:lpstr>Barevný doppler</vt:lpstr>
      <vt:lpstr>Energetický doppler</vt:lpstr>
      <vt:lpstr>Prezentace aplikace PowerPoint</vt:lpstr>
      <vt:lpstr>Prezentace aplikace PowerPoint</vt:lpstr>
      <vt:lpstr>Další ultrazvukové techniky – CEUS </vt:lpstr>
      <vt:lpstr>Prezentace aplikace PowerPoint</vt:lpstr>
      <vt:lpstr>Prezentace aplikace PowerPoint</vt:lpstr>
      <vt:lpstr>Prezentace aplikace PowerPoint</vt:lpstr>
      <vt:lpstr>Bezpečnost ultrazvukového vyšetřování </vt:lpstr>
      <vt:lpstr>Klinické využití zobrazovacího ultrazvuku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principy a historie ultrazvukového vyšetřování</dc:title>
  <dc:creator>Jůza Tomáš</dc:creator>
  <cp:lastModifiedBy>Tomáš Jůza</cp:lastModifiedBy>
  <cp:revision>28</cp:revision>
  <dcterms:created xsi:type="dcterms:W3CDTF">2020-03-26T17:10:57Z</dcterms:created>
  <dcterms:modified xsi:type="dcterms:W3CDTF">2022-04-06T15:25:35Z</dcterms:modified>
</cp:coreProperties>
</file>