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2"/>
  </p:notesMasterIdLst>
  <p:handoutMasterIdLst>
    <p:handoutMasterId r:id="rId33"/>
  </p:handoutMasterIdLst>
  <p:sldIdLst>
    <p:sldId id="256" r:id="rId5"/>
    <p:sldId id="260" r:id="rId6"/>
    <p:sldId id="257" r:id="rId7"/>
    <p:sldId id="258" r:id="rId8"/>
    <p:sldId id="266" r:id="rId9"/>
    <p:sldId id="259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2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5588" cy="6858000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6CDCD55-563E-458E-9A37-97C77572BF5C}">
          <p14:sldIdLst>
            <p14:sldId id="256"/>
            <p14:sldId id="260"/>
            <p14:sldId id="257"/>
            <p14:sldId id="258"/>
            <p14:sldId id="266"/>
            <p14:sldId id="259"/>
            <p14:sldId id="261"/>
            <p14:sldId id="262"/>
            <p14:sldId id="263"/>
            <p14:sldId id="264"/>
            <p14:sldId id="265"/>
            <p14:sldId id="267"/>
            <p14:sldId id="268"/>
            <p14:sldId id="269"/>
            <p14:sldId id="270"/>
            <p14:sldId id="272"/>
            <p14:sldId id="271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FF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754" autoAdjust="0"/>
  </p:normalViewPr>
  <p:slideViewPr>
    <p:cSldViewPr snapToGrid="0">
      <p:cViewPr varScale="1">
        <p:scale>
          <a:sx n="110" d="100"/>
          <a:sy n="110" d="100"/>
        </p:scale>
        <p:origin x="666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12FF5-0D59-4A44-8DE1-1AFB9F3F708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0BE6AD0-2311-4B3C-AE8C-796C24A8CB53}">
      <dgm:prSet/>
      <dgm:spPr/>
      <dgm:t>
        <a:bodyPr/>
        <a:lstStyle/>
        <a:p>
          <a:r>
            <a:rPr lang="cs-CZ"/>
            <a:t>akutní myeloidní leukemie (AML)</a:t>
          </a:r>
        </a:p>
      </dgm:t>
    </dgm:pt>
    <dgm:pt modelId="{F88EE8EA-F21E-4167-B390-2008A946CD6F}" type="parTrans" cxnId="{E2B1A244-8358-4183-857F-9785E2A88457}">
      <dgm:prSet/>
      <dgm:spPr/>
      <dgm:t>
        <a:bodyPr/>
        <a:lstStyle/>
        <a:p>
          <a:endParaRPr lang="cs-CZ"/>
        </a:p>
      </dgm:t>
    </dgm:pt>
    <dgm:pt modelId="{96CB293E-51C7-4DAD-A6E4-683E0915954C}" type="sibTrans" cxnId="{E2B1A244-8358-4183-857F-9785E2A88457}">
      <dgm:prSet/>
      <dgm:spPr/>
      <dgm:t>
        <a:bodyPr/>
        <a:lstStyle/>
        <a:p>
          <a:endParaRPr lang="cs-CZ"/>
        </a:p>
      </dgm:t>
    </dgm:pt>
    <dgm:pt modelId="{DB1464BC-9032-4B69-B600-88F932ED643B}">
      <dgm:prSet/>
      <dgm:spPr/>
      <dgm:t>
        <a:bodyPr/>
        <a:lstStyle/>
        <a:p>
          <a:r>
            <a:rPr lang="cs-CZ" dirty="0"/>
            <a:t>akutní </a:t>
          </a:r>
          <a:r>
            <a:rPr lang="cs-CZ" dirty="0" err="1"/>
            <a:t>lymfoblastická</a:t>
          </a:r>
          <a:r>
            <a:rPr lang="cs-CZ" dirty="0"/>
            <a:t> leukemie (ALL)</a:t>
          </a:r>
        </a:p>
      </dgm:t>
    </dgm:pt>
    <dgm:pt modelId="{BB8B7295-02F0-4990-8981-1DF883BEF86D}" type="parTrans" cxnId="{3FC4F3E8-A811-486E-BC52-D4DF2A18C673}">
      <dgm:prSet/>
      <dgm:spPr/>
      <dgm:t>
        <a:bodyPr/>
        <a:lstStyle/>
        <a:p>
          <a:endParaRPr lang="cs-CZ"/>
        </a:p>
      </dgm:t>
    </dgm:pt>
    <dgm:pt modelId="{83B529E2-ED43-423F-964C-F0763549B23E}" type="sibTrans" cxnId="{3FC4F3E8-A811-486E-BC52-D4DF2A18C673}">
      <dgm:prSet/>
      <dgm:spPr/>
      <dgm:t>
        <a:bodyPr/>
        <a:lstStyle/>
        <a:p>
          <a:endParaRPr lang="cs-CZ"/>
        </a:p>
      </dgm:t>
    </dgm:pt>
    <dgm:pt modelId="{7443B5EE-FAA6-4B65-9C58-169BF5822487}">
      <dgm:prSet/>
      <dgm:spPr/>
      <dgm:t>
        <a:bodyPr/>
        <a:lstStyle/>
        <a:p>
          <a:r>
            <a:rPr lang="cs-CZ" dirty="0"/>
            <a:t>chronická myeloidní leukemie (CML)</a:t>
          </a:r>
        </a:p>
      </dgm:t>
    </dgm:pt>
    <dgm:pt modelId="{F92A9074-3544-4CC7-9118-7672DCF006C8}" type="parTrans" cxnId="{885A720E-C290-4BAB-9685-2EAE8E780A42}">
      <dgm:prSet/>
      <dgm:spPr/>
      <dgm:t>
        <a:bodyPr/>
        <a:lstStyle/>
        <a:p>
          <a:endParaRPr lang="cs-CZ"/>
        </a:p>
      </dgm:t>
    </dgm:pt>
    <dgm:pt modelId="{4DDAE9F5-B817-4837-BC0E-D81196C00A5A}" type="sibTrans" cxnId="{885A720E-C290-4BAB-9685-2EAE8E780A42}">
      <dgm:prSet/>
      <dgm:spPr/>
      <dgm:t>
        <a:bodyPr/>
        <a:lstStyle/>
        <a:p>
          <a:endParaRPr lang="cs-CZ"/>
        </a:p>
      </dgm:t>
    </dgm:pt>
    <dgm:pt modelId="{7228CDD5-C202-49FD-A5C9-E79628CBE561}">
      <dgm:prSet/>
      <dgm:spPr/>
      <dgm:t>
        <a:bodyPr/>
        <a:lstStyle/>
        <a:p>
          <a:r>
            <a:rPr lang="cs-CZ" dirty="0"/>
            <a:t>chronická lymfocytární leukemie (CLL)</a:t>
          </a:r>
        </a:p>
      </dgm:t>
    </dgm:pt>
    <dgm:pt modelId="{98F136C0-F4C5-49CE-836B-9C77B6856A75}" type="parTrans" cxnId="{BE605DDA-E593-4B53-9196-1FE10CD19370}">
      <dgm:prSet/>
      <dgm:spPr/>
      <dgm:t>
        <a:bodyPr/>
        <a:lstStyle/>
        <a:p>
          <a:endParaRPr lang="cs-CZ"/>
        </a:p>
      </dgm:t>
    </dgm:pt>
    <dgm:pt modelId="{4248A237-8F97-44BE-A62A-1EEA2C61CADF}" type="sibTrans" cxnId="{BE605DDA-E593-4B53-9196-1FE10CD19370}">
      <dgm:prSet/>
      <dgm:spPr/>
      <dgm:t>
        <a:bodyPr/>
        <a:lstStyle/>
        <a:p>
          <a:endParaRPr lang="cs-CZ"/>
        </a:p>
      </dgm:t>
    </dgm:pt>
    <dgm:pt modelId="{49F863C1-AB5C-47C7-B757-8B003EE2DDCF}" type="pres">
      <dgm:prSet presAssocID="{3CD12FF5-0D59-4A44-8DE1-1AFB9F3F7082}" presName="compositeShape" presStyleCnt="0">
        <dgm:presLayoutVars>
          <dgm:dir/>
          <dgm:resizeHandles/>
        </dgm:presLayoutVars>
      </dgm:prSet>
      <dgm:spPr/>
    </dgm:pt>
    <dgm:pt modelId="{30BBDC62-2A6A-4603-A91F-45132B1E3380}" type="pres">
      <dgm:prSet presAssocID="{3CD12FF5-0D59-4A44-8DE1-1AFB9F3F7082}" presName="pyramid" presStyleLbl="node1" presStyleIdx="0" presStyleCnt="1"/>
      <dgm:spPr/>
    </dgm:pt>
    <dgm:pt modelId="{044B174F-4E87-432E-B215-C7D9A31DAA5D}" type="pres">
      <dgm:prSet presAssocID="{3CD12FF5-0D59-4A44-8DE1-1AFB9F3F7082}" presName="theList" presStyleCnt="0"/>
      <dgm:spPr/>
    </dgm:pt>
    <dgm:pt modelId="{21DDDBA1-6DC6-447C-831C-83CB965E0ACA}" type="pres">
      <dgm:prSet presAssocID="{50BE6AD0-2311-4B3C-AE8C-796C24A8CB53}" presName="aNode" presStyleLbl="fgAcc1" presStyleIdx="0" presStyleCnt="4">
        <dgm:presLayoutVars>
          <dgm:bulletEnabled val="1"/>
        </dgm:presLayoutVars>
      </dgm:prSet>
      <dgm:spPr/>
    </dgm:pt>
    <dgm:pt modelId="{CB413379-C519-49CB-B6E3-1A80435A4FDC}" type="pres">
      <dgm:prSet presAssocID="{50BE6AD0-2311-4B3C-AE8C-796C24A8CB53}" presName="aSpace" presStyleCnt="0"/>
      <dgm:spPr/>
    </dgm:pt>
    <dgm:pt modelId="{D188BC5B-913D-4DB4-83C5-A6DC0212BEB0}" type="pres">
      <dgm:prSet presAssocID="{DB1464BC-9032-4B69-B600-88F932ED643B}" presName="aNode" presStyleLbl="fgAcc1" presStyleIdx="1" presStyleCnt="4">
        <dgm:presLayoutVars>
          <dgm:bulletEnabled val="1"/>
        </dgm:presLayoutVars>
      </dgm:prSet>
      <dgm:spPr/>
    </dgm:pt>
    <dgm:pt modelId="{C26CB160-C099-46F0-8F93-45CC787F7950}" type="pres">
      <dgm:prSet presAssocID="{DB1464BC-9032-4B69-B600-88F932ED643B}" presName="aSpace" presStyleCnt="0"/>
      <dgm:spPr/>
    </dgm:pt>
    <dgm:pt modelId="{90658093-441A-494F-B9CE-C37F069B2AD2}" type="pres">
      <dgm:prSet presAssocID="{7443B5EE-FAA6-4B65-9C58-169BF5822487}" presName="aNode" presStyleLbl="fgAcc1" presStyleIdx="2" presStyleCnt="4">
        <dgm:presLayoutVars>
          <dgm:bulletEnabled val="1"/>
        </dgm:presLayoutVars>
      </dgm:prSet>
      <dgm:spPr/>
    </dgm:pt>
    <dgm:pt modelId="{63D35272-6743-4EA5-8E2D-4F709D4E3C09}" type="pres">
      <dgm:prSet presAssocID="{7443B5EE-FAA6-4B65-9C58-169BF5822487}" presName="aSpace" presStyleCnt="0"/>
      <dgm:spPr/>
    </dgm:pt>
    <dgm:pt modelId="{FB8FE10E-871D-4229-82BB-A24DBEA81010}" type="pres">
      <dgm:prSet presAssocID="{7228CDD5-C202-49FD-A5C9-E79628CBE561}" presName="aNode" presStyleLbl="fgAcc1" presStyleIdx="3" presStyleCnt="4">
        <dgm:presLayoutVars>
          <dgm:bulletEnabled val="1"/>
        </dgm:presLayoutVars>
      </dgm:prSet>
      <dgm:spPr/>
    </dgm:pt>
    <dgm:pt modelId="{D0A15761-EE7E-4BBD-849E-7BE8725887EF}" type="pres">
      <dgm:prSet presAssocID="{7228CDD5-C202-49FD-A5C9-E79628CBE561}" presName="aSpace" presStyleCnt="0"/>
      <dgm:spPr/>
    </dgm:pt>
  </dgm:ptLst>
  <dgm:cxnLst>
    <dgm:cxn modelId="{885A720E-C290-4BAB-9685-2EAE8E780A42}" srcId="{3CD12FF5-0D59-4A44-8DE1-1AFB9F3F7082}" destId="{7443B5EE-FAA6-4B65-9C58-169BF5822487}" srcOrd="2" destOrd="0" parTransId="{F92A9074-3544-4CC7-9118-7672DCF006C8}" sibTransId="{4DDAE9F5-B817-4837-BC0E-D81196C00A5A}"/>
    <dgm:cxn modelId="{23821C2E-FCA3-477A-977E-6D94720E8EAC}" type="presOf" srcId="{50BE6AD0-2311-4B3C-AE8C-796C24A8CB53}" destId="{21DDDBA1-6DC6-447C-831C-83CB965E0ACA}" srcOrd="0" destOrd="0" presId="urn:microsoft.com/office/officeart/2005/8/layout/pyramid2"/>
    <dgm:cxn modelId="{E2B1A244-8358-4183-857F-9785E2A88457}" srcId="{3CD12FF5-0D59-4A44-8DE1-1AFB9F3F7082}" destId="{50BE6AD0-2311-4B3C-AE8C-796C24A8CB53}" srcOrd="0" destOrd="0" parTransId="{F88EE8EA-F21E-4167-B390-2008A946CD6F}" sibTransId="{96CB293E-51C7-4DAD-A6E4-683E0915954C}"/>
    <dgm:cxn modelId="{2829406E-AF54-4000-BEAB-DCA7499E8EBF}" type="presOf" srcId="{DB1464BC-9032-4B69-B600-88F932ED643B}" destId="{D188BC5B-913D-4DB4-83C5-A6DC0212BEB0}" srcOrd="0" destOrd="0" presId="urn:microsoft.com/office/officeart/2005/8/layout/pyramid2"/>
    <dgm:cxn modelId="{92EE4174-6D2B-4597-B936-42F926F3963B}" type="presOf" srcId="{3CD12FF5-0D59-4A44-8DE1-1AFB9F3F7082}" destId="{49F863C1-AB5C-47C7-B757-8B003EE2DDCF}" srcOrd="0" destOrd="0" presId="urn:microsoft.com/office/officeart/2005/8/layout/pyramid2"/>
    <dgm:cxn modelId="{E8458C8A-0743-4E2D-B86E-65116D215809}" type="presOf" srcId="{7443B5EE-FAA6-4B65-9C58-169BF5822487}" destId="{90658093-441A-494F-B9CE-C37F069B2AD2}" srcOrd="0" destOrd="0" presId="urn:microsoft.com/office/officeart/2005/8/layout/pyramid2"/>
    <dgm:cxn modelId="{41B30DCB-3AD8-401E-A8D5-BC9A207882FC}" type="presOf" srcId="{7228CDD5-C202-49FD-A5C9-E79628CBE561}" destId="{FB8FE10E-871D-4229-82BB-A24DBEA81010}" srcOrd="0" destOrd="0" presId="urn:microsoft.com/office/officeart/2005/8/layout/pyramid2"/>
    <dgm:cxn modelId="{BE605DDA-E593-4B53-9196-1FE10CD19370}" srcId="{3CD12FF5-0D59-4A44-8DE1-1AFB9F3F7082}" destId="{7228CDD5-C202-49FD-A5C9-E79628CBE561}" srcOrd="3" destOrd="0" parTransId="{98F136C0-F4C5-49CE-836B-9C77B6856A75}" sibTransId="{4248A237-8F97-44BE-A62A-1EEA2C61CADF}"/>
    <dgm:cxn modelId="{3FC4F3E8-A811-486E-BC52-D4DF2A18C673}" srcId="{3CD12FF5-0D59-4A44-8DE1-1AFB9F3F7082}" destId="{DB1464BC-9032-4B69-B600-88F932ED643B}" srcOrd="1" destOrd="0" parTransId="{BB8B7295-02F0-4990-8981-1DF883BEF86D}" sibTransId="{83B529E2-ED43-423F-964C-F0763549B23E}"/>
    <dgm:cxn modelId="{871EBA04-85D7-4A61-A0F2-021BF2381C0F}" type="presParOf" srcId="{49F863C1-AB5C-47C7-B757-8B003EE2DDCF}" destId="{30BBDC62-2A6A-4603-A91F-45132B1E3380}" srcOrd="0" destOrd="0" presId="urn:microsoft.com/office/officeart/2005/8/layout/pyramid2"/>
    <dgm:cxn modelId="{39EF9458-CE67-4A40-9C3D-9D8500ED56BE}" type="presParOf" srcId="{49F863C1-AB5C-47C7-B757-8B003EE2DDCF}" destId="{044B174F-4E87-432E-B215-C7D9A31DAA5D}" srcOrd="1" destOrd="0" presId="urn:microsoft.com/office/officeart/2005/8/layout/pyramid2"/>
    <dgm:cxn modelId="{53C0AE72-5641-4807-A1E1-EF8399CA437F}" type="presParOf" srcId="{044B174F-4E87-432E-B215-C7D9A31DAA5D}" destId="{21DDDBA1-6DC6-447C-831C-83CB965E0ACA}" srcOrd="0" destOrd="0" presId="urn:microsoft.com/office/officeart/2005/8/layout/pyramid2"/>
    <dgm:cxn modelId="{11423B0A-F357-44FB-90C7-30AF8EF7B0B4}" type="presParOf" srcId="{044B174F-4E87-432E-B215-C7D9A31DAA5D}" destId="{CB413379-C519-49CB-B6E3-1A80435A4FDC}" srcOrd="1" destOrd="0" presId="urn:microsoft.com/office/officeart/2005/8/layout/pyramid2"/>
    <dgm:cxn modelId="{BE90EA1D-9AB7-48B7-9475-E7799F2AD331}" type="presParOf" srcId="{044B174F-4E87-432E-B215-C7D9A31DAA5D}" destId="{D188BC5B-913D-4DB4-83C5-A6DC0212BEB0}" srcOrd="2" destOrd="0" presId="urn:microsoft.com/office/officeart/2005/8/layout/pyramid2"/>
    <dgm:cxn modelId="{F4A50948-27C8-4F94-8A40-A6082A134AA9}" type="presParOf" srcId="{044B174F-4E87-432E-B215-C7D9A31DAA5D}" destId="{C26CB160-C099-46F0-8F93-45CC787F7950}" srcOrd="3" destOrd="0" presId="urn:microsoft.com/office/officeart/2005/8/layout/pyramid2"/>
    <dgm:cxn modelId="{CB934475-86B8-4C0D-A594-12010446026F}" type="presParOf" srcId="{044B174F-4E87-432E-B215-C7D9A31DAA5D}" destId="{90658093-441A-494F-B9CE-C37F069B2AD2}" srcOrd="4" destOrd="0" presId="urn:microsoft.com/office/officeart/2005/8/layout/pyramid2"/>
    <dgm:cxn modelId="{87D5CA05-D4D8-4097-AE82-2BE9FB424DC1}" type="presParOf" srcId="{044B174F-4E87-432E-B215-C7D9A31DAA5D}" destId="{63D35272-6743-4EA5-8E2D-4F709D4E3C09}" srcOrd="5" destOrd="0" presId="urn:microsoft.com/office/officeart/2005/8/layout/pyramid2"/>
    <dgm:cxn modelId="{F8093971-644D-49F3-B7F7-4EC8D996C9CB}" type="presParOf" srcId="{044B174F-4E87-432E-B215-C7D9A31DAA5D}" destId="{FB8FE10E-871D-4229-82BB-A24DBEA81010}" srcOrd="6" destOrd="0" presId="urn:microsoft.com/office/officeart/2005/8/layout/pyramid2"/>
    <dgm:cxn modelId="{A638F79E-86DE-48D7-BC95-3928AA4F216B}" type="presParOf" srcId="{044B174F-4E87-432E-B215-C7D9A31DAA5D}" destId="{D0A15761-EE7E-4BBD-849E-7BE8725887E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BDC62-2A6A-4603-A91F-45132B1E3380}">
      <dsp:nvSpPr>
        <dsp:cNvPr id="0" name=""/>
        <dsp:cNvSpPr/>
      </dsp:nvSpPr>
      <dsp:spPr>
        <a:xfrm>
          <a:off x="1652428" y="0"/>
          <a:ext cx="4140200" cy="4140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DDBA1-6DC6-447C-831C-83CB965E0ACA}">
      <dsp:nvSpPr>
        <dsp:cNvPr id="0" name=""/>
        <dsp:cNvSpPr/>
      </dsp:nvSpPr>
      <dsp:spPr>
        <a:xfrm>
          <a:off x="3722528" y="414424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akutní myeloidní leukemie (AML)</a:t>
          </a:r>
        </a:p>
      </dsp:txBody>
      <dsp:txXfrm>
        <a:off x="3758449" y="450345"/>
        <a:ext cx="2619288" cy="664013"/>
      </dsp:txXfrm>
    </dsp:sp>
    <dsp:sp modelId="{D188BC5B-913D-4DB4-83C5-A6DC0212BEB0}">
      <dsp:nvSpPr>
        <dsp:cNvPr id="0" name=""/>
        <dsp:cNvSpPr/>
      </dsp:nvSpPr>
      <dsp:spPr>
        <a:xfrm>
          <a:off x="3722528" y="1242262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akutní </a:t>
          </a:r>
          <a:r>
            <a:rPr lang="cs-CZ" sz="1900" kern="1200" dirty="0" err="1"/>
            <a:t>lymfoblastická</a:t>
          </a:r>
          <a:r>
            <a:rPr lang="cs-CZ" sz="1900" kern="1200" dirty="0"/>
            <a:t> leukemie (ALL)</a:t>
          </a:r>
        </a:p>
      </dsp:txBody>
      <dsp:txXfrm>
        <a:off x="3758449" y="1278183"/>
        <a:ext cx="2619288" cy="664013"/>
      </dsp:txXfrm>
    </dsp:sp>
    <dsp:sp modelId="{90658093-441A-494F-B9CE-C37F069B2AD2}">
      <dsp:nvSpPr>
        <dsp:cNvPr id="0" name=""/>
        <dsp:cNvSpPr/>
      </dsp:nvSpPr>
      <dsp:spPr>
        <a:xfrm>
          <a:off x="3722528" y="2070099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chronická myeloidní leukemie (CML)</a:t>
          </a:r>
        </a:p>
      </dsp:txBody>
      <dsp:txXfrm>
        <a:off x="3758449" y="2106020"/>
        <a:ext cx="2619288" cy="664013"/>
      </dsp:txXfrm>
    </dsp:sp>
    <dsp:sp modelId="{FB8FE10E-871D-4229-82BB-A24DBEA81010}">
      <dsp:nvSpPr>
        <dsp:cNvPr id="0" name=""/>
        <dsp:cNvSpPr/>
      </dsp:nvSpPr>
      <dsp:spPr>
        <a:xfrm>
          <a:off x="3722528" y="2897937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chronická lymfocytární leukemie (CLL)</a:t>
          </a:r>
        </a:p>
      </dsp:txBody>
      <dsp:txXfrm>
        <a:off x="3758449" y="2933858"/>
        <a:ext cx="2619288" cy="664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Sporadicky u pacientů s pokročilými chronickými leukemiemi → díky léčbě inhibitory </a:t>
            </a:r>
            <a:r>
              <a:rPr lang="cs-CZ" dirty="0" err="1"/>
              <a:t>tyrozinkináz</a:t>
            </a:r>
            <a:r>
              <a:rPr lang="cs-CZ" dirty="0"/>
              <a:t> dnes nemocní většinou vůbec nepotřebují</a:t>
            </a:r>
          </a:p>
          <a:p>
            <a:r>
              <a:rPr lang="cs-CZ" dirty="0"/>
              <a:t>Pozn. transplantace jsou indikovány především u mladších nemocných s prognosticky nepříznivým nebo pokročilým onemocněním.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975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Cvičení v hematoonkologii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Cvičení v hematoonkologii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Cvičení v hematoonkologii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Cvičení v hematoonkologii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Cvičení v hematoonkologii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Cvičení v hematoonkologii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Cvičení v hematoonkologii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74E960-EC5E-4531-904C-D7CA3E7F09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7690F0-D8FE-4BC2-AFF6-63469860B2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C678B9-F555-4993-A0DF-C8BB0AB89DB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sz="28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Transplantace krvetvorné tkáně</a:t>
            </a:r>
            <a:br>
              <a:rPr lang="cs-CZ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C76CBF6-6129-42A7-B843-CEA83A25F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454" y="4800724"/>
            <a:ext cx="8522680" cy="698497"/>
          </a:xfrm>
        </p:spPr>
        <p:txBody>
          <a:bodyPr/>
          <a:lstStyle/>
          <a:p>
            <a:r>
              <a:rPr lang="cs-CZ" dirty="0"/>
              <a:t>Ústav zdravotnických věd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988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D708869-47AF-4297-A2F4-5ED7B5DC4F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7E2EE6-6A0F-4A1E-AD28-97782EF87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BCE4161-FDF4-4D9D-BBA3-92258404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3" y="378000"/>
            <a:ext cx="8066301" cy="451576"/>
          </a:xfrm>
        </p:spPr>
        <p:txBody>
          <a:bodyPr/>
          <a:lstStyle/>
          <a:p>
            <a:pPr algn="ctr"/>
            <a:r>
              <a:rPr lang="cs-CZ" dirty="0"/>
              <a:t>Chronická GVHD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AF2910A-CE96-4501-A49B-7F458E33D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87" y="829576"/>
            <a:ext cx="8317842" cy="4290279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/>
              <a:t>Vzniká od dne 100 po alogenní transplantaci</a:t>
            </a:r>
          </a:p>
          <a:p>
            <a:pPr>
              <a:buFontTx/>
              <a:buChar char="-"/>
            </a:pPr>
            <a:r>
              <a:rPr lang="cs-CZ" dirty="0"/>
              <a:t>Nemoc se může vyvinout z akutní formy</a:t>
            </a:r>
          </a:p>
          <a:p>
            <a:pPr>
              <a:buFontTx/>
              <a:buChar char="-"/>
            </a:pPr>
            <a:r>
              <a:rPr lang="cs-CZ" dirty="0"/>
              <a:t>První příznaky – vysušená, svědící postupně olupující se kůže; pocit sucha v ústech, potíže s polykáním, pálení a sucho v očích</a:t>
            </a:r>
          </a:p>
          <a:p>
            <a:pPr>
              <a:buFontTx/>
              <a:buChar char="-"/>
            </a:pPr>
            <a:r>
              <a:rPr lang="cs-CZ" dirty="0"/>
              <a:t>Postupně zasahuje játra, plíce, srdce, svaly→ ztlumit podáním </a:t>
            </a:r>
            <a:r>
              <a:rPr lang="cs-CZ" dirty="0" err="1"/>
              <a:t>imunosupresiv+kortikosteroidů</a:t>
            </a:r>
            <a:endParaRPr lang="cs-CZ" dirty="0"/>
          </a:p>
          <a:p>
            <a:pPr>
              <a:buFontTx/>
              <a:buChar char="-"/>
            </a:pPr>
            <a:r>
              <a:rPr lang="cs-CZ" sz="1800" dirty="0"/>
              <a:t>Pozn. Někdy mírná forma GVHD je prevencí recidivy původního onemocnění!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7181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78F8F8-D3DB-475F-93F2-A79100CFA4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FA01BE-49FD-42E4-B115-4F8F2D738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5C3CD3-FBEA-474F-A4ED-F8E38D3C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Období rekonvalescence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79F6207-57B1-4AF9-B38E-3BE681FC0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Období po propuštění z nemocnice</a:t>
            </a:r>
          </a:p>
          <a:p>
            <a:r>
              <a:rPr lang="cs-CZ" dirty="0"/>
              <a:t>Pravidelné kontroly – KO, hladina cyklosporinu A, biochemie.</a:t>
            </a:r>
          </a:p>
          <a:p>
            <a:r>
              <a:rPr lang="cs-CZ" dirty="0"/>
              <a:t>Ochrana před infekci</a:t>
            </a:r>
          </a:p>
          <a:p>
            <a:r>
              <a:rPr lang="cs-CZ" dirty="0"/>
              <a:t>Při patologii vyšetření – opětovná hospitalizace</a:t>
            </a:r>
          </a:p>
          <a:p>
            <a:r>
              <a:rPr lang="cs-CZ" dirty="0"/>
              <a:t>životospráva</a:t>
            </a:r>
          </a:p>
        </p:txBody>
      </p:sp>
    </p:spTree>
    <p:extLst>
      <p:ext uri="{BB962C8B-B14F-4D97-AF65-F5344CB8AC3E}">
        <p14:creationId xmlns:p14="http://schemas.microsoft.com/office/powerpoint/2010/main" val="1688312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420344-EDD8-4D38-9BFB-AE56A7EE5E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89C0D4-6855-4721-9780-860F7A4B3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45B641-3752-4BCB-83EB-B921E13A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Typy leukemie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CCB82D24-057C-4912-9757-C6F0D2601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847676"/>
              </p:ext>
            </p:extLst>
          </p:nvPr>
        </p:nvGraphicFramePr>
        <p:xfrm>
          <a:off x="539750" y="1692275"/>
          <a:ext cx="806608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4729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EB3D4A-D09B-473D-97A3-67902E6185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9B7D9B-1294-4A9D-93B8-8B5ED121E2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41604E-2DC5-4C76-9A5C-CC715CF84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Kazuistiky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8D0F474-E6A1-4EA5-ACDA-8E1DD1FAA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246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4E7141-F400-44F9-A1A6-7EF29C020D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30529E-E349-4046-8F5F-7EBAD4884E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BAFC1A-EAE5-4B99-B23E-43155F3DA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70" y="574424"/>
            <a:ext cx="8295996" cy="451576"/>
          </a:xfrm>
        </p:spPr>
        <p:txBody>
          <a:bodyPr/>
          <a:lstStyle/>
          <a:p>
            <a:pPr algn="ctr"/>
            <a:r>
              <a:rPr lang="cs-CZ" dirty="0"/>
              <a:t>Akutní myeloidní leukemie (AML)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664C44-30EE-4DE7-9E61-88A253C33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7" y="1359001"/>
            <a:ext cx="8742784" cy="4139998"/>
          </a:xfrm>
        </p:spPr>
        <p:txBody>
          <a:bodyPr/>
          <a:lstStyle/>
          <a:p>
            <a:r>
              <a:rPr lang="cs-CZ" dirty="0"/>
              <a:t>Vzniká nádorovou přeměnou zárodečných buněk myeloidní řady v kostní dřeni s postupným hromaděním mladých, abnormálních elementů (</a:t>
            </a:r>
            <a:r>
              <a:rPr lang="cs-CZ" dirty="0" err="1"/>
              <a:t>blastů</a:t>
            </a:r>
            <a:r>
              <a:rPr lang="cs-CZ" dirty="0"/>
              <a:t>) v krvi, v kostní dřeni. V případě šíření </a:t>
            </a:r>
            <a:r>
              <a:rPr lang="cs-CZ" dirty="0" err="1"/>
              <a:t>blastů</a:t>
            </a:r>
            <a:r>
              <a:rPr lang="cs-CZ" dirty="0"/>
              <a:t> do dalších </a:t>
            </a:r>
            <a:r>
              <a:rPr lang="cs-CZ" dirty="0" err="1"/>
              <a:t>ogránů</a:t>
            </a:r>
            <a:r>
              <a:rPr lang="cs-CZ" dirty="0"/>
              <a:t> (játra, slezina, lymfatické uzliny, mozek…)= </a:t>
            </a:r>
            <a:r>
              <a:rPr lang="cs-CZ" dirty="0" err="1"/>
              <a:t>extramedulární</a:t>
            </a:r>
            <a:r>
              <a:rPr lang="cs-CZ" dirty="0"/>
              <a:t> postižení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361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40D4BB-7F0C-41E7-B085-E0757A8F7C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6C8469-C82D-4A8B-B20A-97EEB6584A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57DB3C-869C-4BA9-A736-306F69D86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AML – vznik/rizikové faktory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B63E0E-E087-40FA-99AB-BA47FAB0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87" y="1359001"/>
            <a:ext cx="8066301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Vznik </a:t>
            </a:r>
            <a:r>
              <a:rPr lang="cs-CZ" dirty="0"/>
              <a:t>– výsledek vrozených/získaných mutací v genech DNA.</a:t>
            </a:r>
          </a:p>
          <a:p>
            <a:pPr marL="72000" indent="0">
              <a:buNone/>
            </a:pPr>
            <a:r>
              <a:rPr lang="cs-CZ" b="1" dirty="0"/>
              <a:t>Rizikové faktory </a:t>
            </a:r>
            <a:r>
              <a:rPr lang="cs-CZ" dirty="0"/>
              <a:t>– ve většině případů nelze identifikovat a mutace vzniká náhodně, ovšem riziko může zvyšovat: benzen, předchozí protinádorová terapie, radiační záření, </a:t>
            </a:r>
            <a:r>
              <a:rPr lang="cs-CZ" dirty="0" err="1"/>
              <a:t>myelodysplastický</a:t>
            </a:r>
            <a:r>
              <a:rPr lang="cs-CZ" dirty="0"/>
              <a:t> syndrom, Downův </a:t>
            </a:r>
            <a:r>
              <a:rPr lang="cs-CZ" dirty="0" err="1"/>
              <a:t>sy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8188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AA0E29-9D2B-467C-8A71-13DE736D91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ACCC99-BEE4-4CF5-BEE7-197236E3C2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5FAE02-1782-4954-B472-9BCD616C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AML - příznaky</a:t>
            </a:r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FE9A2FEE-2022-4567-AA1B-567EA58165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80226"/>
              </p:ext>
            </p:extLst>
          </p:nvPr>
        </p:nvGraphicFramePr>
        <p:xfrm>
          <a:off x="310552" y="1692275"/>
          <a:ext cx="8749471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503">
                  <a:extLst>
                    <a:ext uri="{9D8B030D-6E8A-4147-A177-3AD203B41FA5}">
                      <a16:colId xmlns:a16="http://schemas.microsoft.com/office/drawing/2014/main" val="3600914307"/>
                    </a:ext>
                  </a:extLst>
                </a:gridCol>
                <a:gridCol w="2604232">
                  <a:extLst>
                    <a:ext uri="{9D8B030D-6E8A-4147-A177-3AD203B41FA5}">
                      <a16:colId xmlns:a16="http://schemas.microsoft.com/office/drawing/2014/main" val="96358613"/>
                    </a:ext>
                  </a:extLst>
                </a:gridCol>
                <a:gridCol w="2032754">
                  <a:extLst>
                    <a:ext uri="{9D8B030D-6E8A-4147-A177-3AD203B41FA5}">
                      <a16:colId xmlns:a16="http://schemas.microsoft.com/office/drawing/2014/main" val="1166655824"/>
                    </a:ext>
                  </a:extLst>
                </a:gridCol>
                <a:gridCol w="2341982">
                  <a:extLst>
                    <a:ext uri="{9D8B030D-6E8A-4147-A177-3AD203B41FA5}">
                      <a16:colId xmlns:a16="http://schemas.microsoft.com/office/drawing/2014/main" val="357534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nespecifické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Útlak krvetvorby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Vysoký počet leu buněk v krvi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Šíření a hromadění v jiných </a:t>
                      </a:r>
                      <a:r>
                        <a:rPr lang="cs-CZ" dirty="0" err="1"/>
                        <a:t>org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31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Únava</a:t>
                      </a:r>
                    </a:p>
                    <a:p>
                      <a:r>
                        <a:rPr lang="cs-CZ" dirty="0"/>
                        <a:t>Nechutenství</a:t>
                      </a:r>
                    </a:p>
                    <a:p>
                      <a:r>
                        <a:rPr lang="cs-CZ" dirty="0"/>
                        <a:t>Zvýšení TT</a:t>
                      </a:r>
                    </a:p>
                    <a:p>
                      <a:r>
                        <a:rPr lang="cs-CZ" dirty="0"/>
                        <a:t>Výrazné noční pocení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Anemie</a:t>
                      </a:r>
                      <a:r>
                        <a:rPr lang="cs-CZ" dirty="0"/>
                        <a:t> - ↓ výkonosti, nauzea, palpitace atd.</a:t>
                      </a:r>
                    </a:p>
                    <a:p>
                      <a:r>
                        <a:rPr lang="cs-CZ" b="1" dirty="0" err="1"/>
                        <a:t>Neutropenie</a:t>
                      </a:r>
                      <a:r>
                        <a:rPr lang="cs-CZ" dirty="0"/>
                        <a:t> – opakující se infekce nereagující na ATB </a:t>
                      </a:r>
                    </a:p>
                    <a:p>
                      <a:r>
                        <a:rPr lang="cs-CZ" b="1" dirty="0"/>
                        <a:t>Trombocytopenie</a:t>
                      </a:r>
                      <a:r>
                        <a:rPr lang="cs-CZ" dirty="0"/>
                        <a:t> - ↑ krvácení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/>
                        <a:t>Leukostáza</a:t>
                      </a:r>
                      <a:r>
                        <a:rPr lang="cs-CZ" dirty="0"/>
                        <a:t> – postižení zejména plíce a mozek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Infiltrace leukemických buněk v jiných </a:t>
                      </a:r>
                      <a:r>
                        <a:rPr lang="cs-CZ" dirty="0" err="1"/>
                        <a:t>org</a:t>
                      </a:r>
                      <a:r>
                        <a:rPr lang="cs-CZ" dirty="0"/>
                        <a:t>. (lymfatické uzliny, játra, slezina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968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94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B0AA15-5EC5-4303-8B4D-B80469893A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4CB4CD-786E-4D5B-928E-0B7E4E5438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D9E2A2-1385-49F4-AFF2-2C01CAA07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AML - léčba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FAC11C-3388-4B76-8458-683431692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indukční chemoterapie → uvést chorobu do remise </a:t>
            </a:r>
          </a:p>
          <a:p>
            <a:r>
              <a:rPr lang="cs-CZ" dirty="0"/>
              <a:t>Konsolidační léčba → udržení kompletní remise a zabránění návratu onemocnění (samotná chemoterapie, chemoterapie s autologní nebo alogenní transplantací</a:t>
            </a:r>
          </a:p>
        </p:txBody>
      </p:sp>
    </p:spTree>
    <p:extLst>
      <p:ext uri="{BB962C8B-B14F-4D97-AF65-F5344CB8AC3E}">
        <p14:creationId xmlns:p14="http://schemas.microsoft.com/office/powerpoint/2010/main" val="3456982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673E19-35B6-4AA3-9545-D4DD2DB148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04E68E-565E-4CE6-8B4A-0E8E72CD9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1E4AAF-558B-4033-A8F5-63027D99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Akutní lymfoblastová leukemie - ALL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D0069ED-46A8-4564-BA17-853258CA4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Vzniká nádorovou přeměnou zárodečných buněk lymfoidní řady v kostní dřeni. Lymfoblasty se v kostní dřeni rychle množí a postupně se vyplavují do krve a následně i do orgánů (lymfatické uzliny, slezina, játra, mozek atd.)</a:t>
            </a:r>
          </a:p>
        </p:txBody>
      </p:sp>
    </p:spTree>
    <p:extLst>
      <p:ext uri="{BB962C8B-B14F-4D97-AF65-F5344CB8AC3E}">
        <p14:creationId xmlns:p14="http://schemas.microsoft.com/office/powerpoint/2010/main" val="3927639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68B59F-259A-432F-93E0-3DB3C82B7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A33DED-03B8-485C-8E3D-61AABAC8C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6D2D62-EFD1-4533-9FD5-A31F331A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ALL - vznik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63DEF7-4297-4972-9D03-A576106FD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Mutace v genech</a:t>
            </a:r>
          </a:p>
          <a:p>
            <a:r>
              <a:rPr lang="cs-CZ" dirty="0" err="1"/>
              <a:t>Nejč</a:t>
            </a:r>
            <a:r>
              <a:rPr lang="cs-CZ" dirty="0"/>
              <a:t>. nádorovým onemocněním dětského věku (1. až 5. rok)</a:t>
            </a:r>
          </a:p>
          <a:p>
            <a:r>
              <a:rPr lang="cs-CZ" dirty="0"/>
              <a:t>Rizikové faktory obdobné jako u AML, ale i zde platí, že nelze odhalit příčinu vzniku.</a:t>
            </a:r>
          </a:p>
        </p:txBody>
      </p:sp>
    </p:spTree>
    <p:extLst>
      <p:ext uri="{BB962C8B-B14F-4D97-AF65-F5344CB8AC3E}">
        <p14:creationId xmlns:p14="http://schemas.microsoft.com/office/powerpoint/2010/main" val="162465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4A46FE-3A67-4BB6-AE4C-6550E9A105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A5DCDF-0964-4B46-8725-3A5DD1FDF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3F90F0-D065-4578-A06F-324DF602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Kontrolní otázky k tématu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7ED96FF-231B-4331-968C-54244336A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AutoNum type="arabicPeriod"/>
            </a:pPr>
            <a:r>
              <a:rPr lang="cs-CZ" dirty="0"/>
              <a:t>Jaké jsou možnosti darování </a:t>
            </a:r>
            <a:r>
              <a:rPr lang="cs-CZ"/>
              <a:t>krvetvorných buněk?</a:t>
            </a:r>
            <a:endParaRPr lang="cs-CZ" dirty="0"/>
          </a:p>
          <a:p>
            <a:pPr marL="586350" indent="-514350">
              <a:buAutoNum type="arabicPeriod"/>
            </a:pPr>
            <a:r>
              <a:rPr lang="cs-CZ" dirty="0"/>
              <a:t>Co znamená HLA antigen?</a:t>
            </a:r>
          </a:p>
          <a:p>
            <a:pPr marL="586350" indent="-514350">
              <a:buAutoNum type="arabicPeriod"/>
            </a:pPr>
            <a:r>
              <a:rPr lang="cs-CZ" dirty="0"/>
              <a:t>Jaké jsou podmínky pro vstup do registru krvetvorných buněk?</a:t>
            </a:r>
          </a:p>
        </p:txBody>
      </p:sp>
    </p:spTree>
    <p:extLst>
      <p:ext uri="{BB962C8B-B14F-4D97-AF65-F5344CB8AC3E}">
        <p14:creationId xmlns:p14="http://schemas.microsoft.com/office/powerpoint/2010/main" val="512779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3B4811-2661-4115-89B7-6160962CC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7949B6-0D1F-4C3A-A87C-FECBE796E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A2E976-A081-421C-9881-AF55C422A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ALL - příznaky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9A24C1F-95D2-4844-B86C-1610A2629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Obdobné jako u AML + kloubní a kostní bolest u 1/3 pacientů, zejména dětí.</a:t>
            </a:r>
          </a:p>
        </p:txBody>
      </p:sp>
    </p:spTree>
    <p:extLst>
      <p:ext uri="{BB962C8B-B14F-4D97-AF65-F5344CB8AC3E}">
        <p14:creationId xmlns:p14="http://schemas.microsoft.com/office/powerpoint/2010/main" val="3001757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1EC9B5-8E05-4A1A-95D9-BD41F00C8B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673266-2855-44E3-AA86-8EC37AA58A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344504-E114-486C-B566-64E73487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ALL - léčba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989E7A-DAAD-4191-80D1-ACD06B517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70" y="1359001"/>
            <a:ext cx="8066301" cy="4139998"/>
          </a:xfrm>
        </p:spPr>
        <p:txBody>
          <a:bodyPr/>
          <a:lstStyle/>
          <a:p>
            <a:r>
              <a:rPr lang="cs-CZ" dirty="0"/>
              <a:t>Indukční léčba – má 2 fáze, </a:t>
            </a:r>
            <a:r>
              <a:rPr lang="cs-CZ" dirty="0" err="1"/>
              <a:t>profilakticky</a:t>
            </a:r>
            <a:r>
              <a:rPr lang="cs-CZ" dirty="0"/>
              <a:t> i  chemoterapie </a:t>
            </a:r>
            <a:r>
              <a:rPr lang="cs-CZ" dirty="0" err="1"/>
              <a:t>intratekálně</a:t>
            </a:r>
            <a:r>
              <a:rPr lang="cs-CZ" dirty="0"/>
              <a:t> + ozáření </a:t>
            </a:r>
            <a:r>
              <a:rPr lang="cs-CZ" dirty="0" err="1"/>
              <a:t>neurokrania</a:t>
            </a:r>
            <a:endParaRPr lang="cs-CZ" dirty="0"/>
          </a:p>
          <a:p>
            <a:r>
              <a:rPr lang="cs-CZ" dirty="0"/>
              <a:t>Konsolidační chemoterapie – udržovací terapie i několik let</a:t>
            </a:r>
          </a:p>
          <a:p>
            <a:r>
              <a:rPr lang="cs-CZ" dirty="0"/>
              <a:t>Alogenní transplantace u vysoce rizikových pacientů</a:t>
            </a:r>
          </a:p>
          <a:p>
            <a:r>
              <a:rPr lang="cs-CZ" dirty="0"/>
              <a:t>Prognóza variabilní, trvalého vyléčení asi 1/3</a:t>
            </a:r>
          </a:p>
        </p:txBody>
      </p:sp>
    </p:spTree>
    <p:extLst>
      <p:ext uri="{BB962C8B-B14F-4D97-AF65-F5344CB8AC3E}">
        <p14:creationId xmlns:p14="http://schemas.microsoft.com/office/powerpoint/2010/main" val="2763829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FD156A-A00A-4315-97F0-B9E0232F85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08F399-E9C4-4389-A9FC-AB10B69682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ADEBCC-E49B-4303-9824-4E4C18E8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Chronická myeloidní leukemie - CML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2E8B49-F6F5-4C43-9951-C9786B107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4" y="1692002"/>
            <a:ext cx="8510600" cy="4139998"/>
          </a:xfrm>
        </p:spPr>
        <p:txBody>
          <a:bodyPr/>
          <a:lstStyle/>
          <a:p>
            <a:r>
              <a:rPr lang="cs-CZ" dirty="0"/>
              <a:t>Vzniká </a:t>
            </a:r>
            <a:r>
              <a:rPr lang="cs-CZ" dirty="0" err="1"/>
              <a:t>neoplastickou</a:t>
            </a:r>
            <a:r>
              <a:rPr lang="cs-CZ" dirty="0"/>
              <a:t> transformací hematopoetické kmenové buňky.</a:t>
            </a:r>
          </a:p>
          <a:p>
            <a:r>
              <a:rPr lang="cs-CZ" dirty="0"/>
              <a:t>Typická chromozomální aberace reciproční translokací mezi 9. a 22. chromozomem</a:t>
            </a:r>
          </a:p>
        </p:txBody>
      </p:sp>
    </p:spTree>
    <p:extLst>
      <p:ext uri="{BB962C8B-B14F-4D97-AF65-F5344CB8AC3E}">
        <p14:creationId xmlns:p14="http://schemas.microsoft.com/office/powerpoint/2010/main" val="911646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37DEDB-BC00-4E0C-BF82-BBC3FD7664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3259DA-4086-4B2D-99E3-6B220F93F0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13EA68-9AB8-4B90-A2F9-F5926641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CML - příznaky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7D1D99-28C0-4961-AEA1-F5D3A7F3A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Není žádný specifický příznak pro CML, příznaky obdobné jako u AML a ALL</a:t>
            </a:r>
          </a:p>
          <a:p>
            <a:r>
              <a:rPr lang="cs-CZ" dirty="0"/>
              <a:t>Průběh má 3 fáze: 1. chronická fáze </a:t>
            </a:r>
          </a:p>
          <a:p>
            <a:pPr marL="72000" indent="0">
              <a:buNone/>
            </a:pPr>
            <a:r>
              <a:rPr lang="cs-CZ" dirty="0"/>
              <a:t>                                 2. akcelerovaná fáze</a:t>
            </a:r>
          </a:p>
          <a:p>
            <a:pPr marL="72000" indent="0">
              <a:buNone/>
            </a:pPr>
            <a:r>
              <a:rPr lang="cs-CZ" dirty="0"/>
              <a:t>                                 3. blastický zvrat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884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2B770B-6223-4B2A-B5B5-F3B943CFB6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A78EF6-293E-4F74-81F3-512225BE23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3BCC8E-C1A4-4CD5-9315-2397BAD1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CML - léčba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330BA76-3D51-4DE5-B0B4-BC3E540D0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Díky pokroku v léčbě ↓ pokročilých fází CML</a:t>
            </a:r>
          </a:p>
          <a:p>
            <a:r>
              <a:rPr lang="cs-CZ" dirty="0" err="1"/>
              <a:t>Cytoredukce</a:t>
            </a:r>
            <a:r>
              <a:rPr lang="cs-CZ" dirty="0"/>
              <a:t> </a:t>
            </a:r>
            <a:r>
              <a:rPr lang="cs-CZ" dirty="0" err="1"/>
              <a:t>hydroxyureou</a:t>
            </a:r>
            <a:r>
              <a:rPr lang="cs-CZ" dirty="0"/>
              <a:t> následně </a:t>
            </a:r>
            <a:r>
              <a:rPr lang="cs-CZ" dirty="0" err="1"/>
              <a:t>tyrozinkinazovými</a:t>
            </a:r>
            <a:r>
              <a:rPr lang="cs-CZ" dirty="0"/>
              <a:t> inhibitory (blokují proliferaci buněčných linií)</a:t>
            </a:r>
          </a:p>
          <a:p>
            <a:r>
              <a:rPr lang="cs-CZ" dirty="0"/>
              <a:t>Alogenní transplantace nyní již jen u pacientů rezistentních na TKI</a:t>
            </a:r>
          </a:p>
        </p:txBody>
      </p:sp>
    </p:spTree>
    <p:extLst>
      <p:ext uri="{BB962C8B-B14F-4D97-AF65-F5344CB8AC3E}">
        <p14:creationId xmlns:p14="http://schemas.microsoft.com/office/powerpoint/2010/main" val="109775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77BC07-AC49-4AC8-B2A3-46766493C7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F0D992-8248-4011-B3C0-698DA23DC9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63E17A-E9F7-44B1-ADA4-3EE7749D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Chronická lymfatická leukemie - CLL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E434C6-7201-4337-8DAD-162BCBED1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Proliferace a akumulace zralých lymfocytů, které infiltrují kostní dřeň, periferní krev, lymfatické uzliny, slezinu, játra atd.</a:t>
            </a:r>
          </a:p>
          <a:p>
            <a:r>
              <a:rPr lang="cs-CZ" dirty="0"/>
              <a:t>Nejčastější leukemie v ČR!</a:t>
            </a:r>
          </a:p>
        </p:txBody>
      </p:sp>
    </p:spTree>
    <p:extLst>
      <p:ext uri="{BB962C8B-B14F-4D97-AF65-F5344CB8AC3E}">
        <p14:creationId xmlns:p14="http://schemas.microsoft.com/office/powerpoint/2010/main" val="3272947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D2EA8B-3AAC-4ECC-A1A0-424AB14271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29403C-C261-48DE-99EF-31BAB4D097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ECDA73-3106-4849-A07E-4ABC96AB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CLL - příznaky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647B6D-CD2C-4A1E-B88D-DA98C365A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Zpočátku zcela nenápadné</a:t>
            </a:r>
          </a:p>
          <a:p>
            <a:r>
              <a:rPr lang="cs-CZ" dirty="0"/>
              <a:t>V pokročilých stadiích – únava, noční pocení, krvácivé projevy, hepatomegalie, splenomegalie, lymfadenopatie, závažné infekce vlivem deficitu protilátkové a buněčné imunity.</a:t>
            </a:r>
          </a:p>
        </p:txBody>
      </p:sp>
    </p:spTree>
    <p:extLst>
      <p:ext uri="{BB962C8B-B14F-4D97-AF65-F5344CB8AC3E}">
        <p14:creationId xmlns:p14="http://schemas.microsoft.com/office/powerpoint/2010/main" val="2400553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26D0B3-2294-4BE0-A9CC-14321859B1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207BA9-AA6C-4F8C-AA9E-163F4D99FD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1CB38A-B7BD-4316-A328-1F5126C1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CLL - léčba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FFB4A2-D7E8-4135-A0B6-53E89A21D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4" y="1692002"/>
            <a:ext cx="8426624" cy="4139998"/>
          </a:xfrm>
        </p:spPr>
        <p:txBody>
          <a:bodyPr/>
          <a:lstStyle/>
          <a:p>
            <a:r>
              <a:rPr lang="cs-CZ" dirty="0"/>
              <a:t>Kombinace cytostatik a monoklonálních protilátek,</a:t>
            </a:r>
          </a:p>
          <a:p>
            <a:r>
              <a:rPr lang="cs-CZ" dirty="0"/>
              <a:t>Kortikoidy u autoimunitních projevů</a:t>
            </a:r>
          </a:p>
          <a:p>
            <a:r>
              <a:rPr lang="cs-CZ" dirty="0"/>
              <a:t>U mladších pacientů s agresivním průběhem zvážení </a:t>
            </a:r>
            <a:r>
              <a:rPr lang="cs-CZ"/>
              <a:t>alogenní transplantace.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16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4DA45F-1277-4CAD-879F-E24CB3D297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7EDC56-4801-4CAA-B616-28BC61D199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675E01-FC8B-4F90-A4BC-63C903FD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99" y="262800"/>
            <a:ext cx="8212990" cy="451576"/>
          </a:xfrm>
        </p:spPr>
        <p:txBody>
          <a:bodyPr/>
          <a:lstStyle/>
          <a:p>
            <a:pPr algn="ctr"/>
            <a:r>
              <a:rPr lang="cs-CZ" dirty="0"/>
              <a:t>Transplantace krvetvorných buněk - indikace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8AECC74-4385-4491-80A1-F25672A95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54" y="1188149"/>
            <a:ext cx="8835034" cy="4139998"/>
          </a:xfrm>
        </p:spPr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- Akutní leukemie                    - mnohočetný myelom</a:t>
            </a:r>
          </a:p>
          <a:p>
            <a:pPr>
              <a:buFontTx/>
              <a:buChar char="-"/>
            </a:pPr>
            <a:r>
              <a:rPr lang="cs-CZ" dirty="0"/>
              <a:t>Sporadicky </a:t>
            </a:r>
            <a:r>
              <a:rPr lang="cs-CZ" dirty="0" err="1"/>
              <a:t>chr.leukemie</a:t>
            </a:r>
            <a:r>
              <a:rPr lang="cs-CZ" dirty="0"/>
              <a:t>      - lymfomy</a:t>
            </a:r>
          </a:p>
          <a:p>
            <a:pPr marL="72000" indent="0">
              <a:buNone/>
            </a:pPr>
            <a:r>
              <a:rPr lang="cs-CZ" dirty="0"/>
              <a:t>                                               - </a:t>
            </a:r>
            <a:r>
              <a:rPr lang="cs-CZ" dirty="0" err="1"/>
              <a:t>ak</a:t>
            </a:r>
            <a:r>
              <a:rPr lang="cs-CZ" dirty="0"/>
              <a:t>. leukemie</a:t>
            </a:r>
          </a:p>
          <a:p>
            <a:pPr marL="72000" indent="0">
              <a:buNone/>
            </a:pPr>
            <a:r>
              <a:rPr lang="cs-CZ" dirty="0"/>
              <a:t>                                               - </a:t>
            </a:r>
            <a:r>
              <a:rPr lang="cs-CZ" dirty="0" err="1"/>
              <a:t>Ewingův</a:t>
            </a:r>
            <a:r>
              <a:rPr lang="cs-CZ" dirty="0"/>
              <a:t> sarkom, </a:t>
            </a:r>
          </a:p>
          <a:p>
            <a:pPr marL="72000" indent="0">
              <a:buNone/>
            </a:pPr>
            <a:r>
              <a:rPr lang="cs-CZ" dirty="0"/>
              <a:t>                                               - neuroblastom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9D9857F-EE52-4453-A950-04E469E00632}"/>
              </a:ext>
            </a:extLst>
          </p:cNvPr>
          <p:cNvSpPr/>
          <p:nvPr/>
        </p:nvSpPr>
        <p:spPr bwMode="auto">
          <a:xfrm>
            <a:off x="774441" y="1534516"/>
            <a:ext cx="2337718" cy="919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 Alogenní 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6C81523C-29F9-470D-B64A-412DA109EDCB}"/>
              </a:ext>
            </a:extLst>
          </p:cNvPr>
          <p:cNvSpPr/>
          <p:nvPr/>
        </p:nvSpPr>
        <p:spPr bwMode="auto">
          <a:xfrm>
            <a:off x="5477686" y="1534515"/>
            <a:ext cx="2337718" cy="91906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 Autologní</a:t>
            </a:r>
          </a:p>
        </p:txBody>
      </p:sp>
    </p:spTree>
    <p:extLst>
      <p:ext uri="{BB962C8B-B14F-4D97-AF65-F5344CB8AC3E}">
        <p14:creationId xmlns:p14="http://schemas.microsoft.com/office/powerpoint/2010/main" val="1081547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05E370-7CAB-4D8C-AEB0-17DD9E1022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BE8279-03C2-4E7F-A91C-AE647300A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2A5949-8ABE-41C5-B23F-E8B49694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178424"/>
            <a:ext cx="8066301" cy="451576"/>
          </a:xfrm>
        </p:spPr>
        <p:txBody>
          <a:bodyPr/>
          <a:lstStyle/>
          <a:p>
            <a:pPr algn="ctr"/>
            <a:r>
              <a:rPr lang="cs-CZ" dirty="0"/>
              <a:t>Období před transplantací - pacient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40B195F-EEA7-4A8E-965D-F2C17BCBD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82" y="1359001"/>
            <a:ext cx="8968306" cy="4139998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400" dirty="0"/>
              <a:t>Důsledná edukace pacienta</a:t>
            </a:r>
          </a:p>
          <a:p>
            <a:pPr>
              <a:buFontTx/>
              <a:buChar char="-"/>
            </a:pPr>
            <a:r>
              <a:rPr lang="cs-CZ" sz="2400" dirty="0"/>
              <a:t>Sledovat psychický stav, event. intervence</a:t>
            </a:r>
          </a:p>
          <a:p>
            <a:pPr>
              <a:buFontTx/>
              <a:buChar char="-"/>
            </a:pPr>
            <a:r>
              <a:rPr lang="cs-CZ" sz="2400" dirty="0"/>
              <a:t>Seznámení pacienta s „</a:t>
            </a:r>
            <a:r>
              <a:rPr lang="cs-CZ" sz="2400" dirty="0" err="1"/>
              <a:t>life</a:t>
            </a:r>
            <a:r>
              <a:rPr lang="cs-CZ" sz="2400" dirty="0"/>
              <a:t> </a:t>
            </a:r>
            <a:r>
              <a:rPr lang="cs-CZ" sz="2400" dirty="0" err="1"/>
              <a:t>island</a:t>
            </a:r>
            <a:r>
              <a:rPr lang="cs-CZ" sz="2400" dirty="0"/>
              <a:t>“</a:t>
            </a:r>
          </a:p>
          <a:p>
            <a:pPr>
              <a:buFontTx/>
              <a:buChar char="-"/>
            </a:pPr>
            <a:r>
              <a:rPr lang="cs-CZ" sz="2400" dirty="0"/>
              <a:t>Vyšetření před transplantací – fyzikální vyšetření, odběr krve (KO, Biochemie, atd.) moči, mikrobiologie, EKG, ECHO, RTG S+P, spirometrie, RTG </a:t>
            </a:r>
            <a:r>
              <a:rPr lang="cs-CZ" sz="2400" dirty="0" err="1"/>
              <a:t>paranasalních</a:t>
            </a:r>
            <a:r>
              <a:rPr lang="cs-CZ" sz="2400" dirty="0"/>
              <a:t> dutin, neuro. </a:t>
            </a:r>
            <a:r>
              <a:rPr lang="cs-CZ" sz="2400" dirty="0" err="1"/>
              <a:t>stomato</a:t>
            </a:r>
            <a:r>
              <a:rPr lang="cs-CZ" sz="2400" dirty="0"/>
              <a:t>. vyš., </a:t>
            </a:r>
            <a:r>
              <a:rPr lang="cs-CZ" sz="2400" dirty="0" err="1"/>
              <a:t>gyn</a:t>
            </a:r>
            <a:r>
              <a:rPr lang="cs-CZ" sz="2400" dirty="0"/>
              <a:t>. vyš.</a:t>
            </a:r>
          </a:p>
          <a:p>
            <a:pPr>
              <a:buFontTx/>
              <a:buChar char="-"/>
            </a:pPr>
            <a:r>
              <a:rPr lang="cs-CZ" sz="2400" dirty="0"/>
              <a:t>Zavedení CŽK + celotělová chemoterapie, event. radioterapie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819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11D76A-9B92-4FAF-AFCD-643EFBAB4A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88DE19-7F33-4AEA-9259-2DBC9028D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BE72FF-ED9A-4655-AC71-E204D764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449413"/>
            <a:ext cx="8066301" cy="451576"/>
          </a:xfrm>
        </p:spPr>
        <p:txBody>
          <a:bodyPr/>
          <a:lstStyle/>
          <a:p>
            <a:pPr algn="ctr"/>
            <a:r>
              <a:rPr lang="cs-CZ" dirty="0"/>
              <a:t>Transplantace – přípravné období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F24B68-B00B-48AA-860C-0561A9DC4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3" y="1494495"/>
            <a:ext cx="8605945" cy="4139998"/>
          </a:xfrm>
        </p:spPr>
        <p:txBody>
          <a:bodyPr/>
          <a:lstStyle/>
          <a:p>
            <a:r>
              <a:rPr lang="cs-CZ" dirty="0"/>
              <a:t>Cca 1 týden před transplantací</a:t>
            </a:r>
          </a:p>
          <a:p>
            <a:r>
              <a:rPr lang="cs-CZ" dirty="0"/>
              <a:t>Zajistit/zjistit, zda u pacienta neprobíhá </a:t>
            </a:r>
            <a:r>
              <a:rPr lang="cs-CZ" dirty="0" err="1"/>
              <a:t>ak.respirační</a:t>
            </a:r>
            <a:r>
              <a:rPr lang="cs-CZ" dirty="0"/>
              <a:t> onemocnění</a:t>
            </a:r>
          </a:p>
          <a:p>
            <a:r>
              <a:rPr lang="cs-CZ" dirty="0"/>
              <a:t>Aplikace chemoterapie event. radioterapie</a:t>
            </a:r>
          </a:p>
          <a:p>
            <a:r>
              <a:rPr lang="cs-CZ" dirty="0"/>
              <a:t>Podaní silných imunosupresiv (Cyklosporin A)→ lepší přihojení krvetvorných buněk od dárce</a:t>
            </a:r>
          </a:p>
          <a:p>
            <a:r>
              <a:rPr lang="cs-CZ" dirty="0"/>
              <a:t>Přípravné dny značíme symbolem - , např.  - 7 </a:t>
            </a:r>
          </a:p>
        </p:txBody>
      </p:sp>
    </p:spTree>
    <p:extLst>
      <p:ext uri="{BB962C8B-B14F-4D97-AF65-F5344CB8AC3E}">
        <p14:creationId xmlns:p14="http://schemas.microsoft.com/office/powerpoint/2010/main" val="300769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3CE13D-12CF-49F0-B2D2-E3471BA913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DF100C-EA13-4F51-8D5E-3BEFAEE4A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4565A0-2910-4C43-9DBF-D0B118AD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70" y="420621"/>
            <a:ext cx="8066301" cy="451576"/>
          </a:xfrm>
        </p:spPr>
        <p:txBody>
          <a:bodyPr/>
          <a:lstStyle/>
          <a:p>
            <a:pPr algn="ctr"/>
            <a:r>
              <a:rPr lang="cs-CZ" dirty="0"/>
              <a:t>Transplantace – den 0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8C78D5-2665-47F4-B314-8B44E8FCF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70" y="1467293"/>
            <a:ext cx="8286385" cy="403170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Infuze pro rehydrataci organismu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Sterilní stolek + pomůcky pro transplantaci za přísně aseptických podmínek!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Transplantát je aplikován lékařem do CŽK (10 ml ponecháno ve vaku pro kultivaci)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aplikaci pacient zůstává v izolačním pokoji „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island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, po cca 14 dnech dochází k postupné obnově krvetvorby                                                              </a:t>
            </a:r>
            <a:r>
              <a:rPr lang="cs-CZ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2644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F5C434-0073-451A-A515-B058974D4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Cvičení v </a:t>
            </a:r>
            <a:r>
              <a:rPr lang="cs-CZ" dirty="0" err="1"/>
              <a:t>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F0F1A7-75A8-4C6F-BCDD-C820EFFA1B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EF897A-30C9-4D81-9F5A-FEE050DB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7" y="720000"/>
            <a:ext cx="8431619" cy="451576"/>
          </a:xfrm>
        </p:spPr>
        <p:txBody>
          <a:bodyPr/>
          <a:lstStyle/>
          <a:p>
            <a:r>
              <a:rPr lang="cs-CZ" dirty="0"/>
              <a:t>Časné </a:t>
            </a:r>
            <a:r>
              <a:rPr lang="cs-CZ" dirty="0" err="1"/>
              <a:t>potransplantační</a:t>
            </a:r>
            <a:r>
              <a:rPr lang="cs-CZ" dirty="0"/>
              <a:t> období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9161DDC-DA0C-4475-9CE1-CFA580694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37" y="1692002"/>
            <a:ext cx="8591107" cy="4139998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cs-CZ" dirty="0"/>
              <a:t>Komplikace spojené s chemoterapií a radioterapií před transplantací (nejvíce zažívací trakt, sliznice, vlasové váčky)</a:t>
            </a:r>
          </a:p>
          <a:p>
            <a:pPr algn="just">
              <a:buFontTx/>
              <a:buChar char="-"/>
            </a:pPr>
            <a:r>
              <a:rPr lang="cs-CZ" dirty="0"/>
              <a:t>Útlum kostní dřeně</a:t>
            </a:r>
          </a:p>
          <a:p>
            <a:pPr algn="just">
              <a:buFontTx/>
              <a:buChar char="-"/>
            </a:pPr>
            <a:r>
              <a:rPr lang="cs-CZ" dirty="0"/>
              <a:t>Infekce!</a:t>
            </a:r>
          </a:p>
          <a:p>
            <a:pPr marL="72000" indent="0" algn="just">
              <a:buNone/>
            </a:pPr>
            <a:endParaRPr lang="cs-CZ" dirty="0"/>
          </a:p>
          <a:p>
            <a:pPr algn="just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256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2258AA-3C54-4989-AC07-0E98B653CC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75CF5E-A35B-4408-A096-E2FCE72965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BAB7B4-A71B-45AC-A648-96B3741E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0000"/>
            <a:ext cx="9145588" cy="726028"/>
          </a:xfrm>
        </p:spPr>
        <p:txBody>
          <a:bodyPr/>
          <a:lstStyle/>
          <a:p>
            <a:pPr algn="ctr"/>
            <a:r>
              <a:rPr lang="cs-CZ" dirty="0"/>
              <a:t>Nemoc štěpu proti hostiteli – GVHD – </a:t>
            </a:r>
            <a:r>
              <a:rPr lang="cs-CZ" dirty="0" err="1"/>
              <a:t>graft</a:t>
            </a:r>
            <a:r>
              <a:rPr lang="cs-CZ" dirty="0"/>
              <a:t>-versus-host </a:t>
            </a:r>
            <a:r>
              <a:rPr lang="cs-CZ" dirty="0" err="1"/>
              <a:t>disease</a:t>
            </a:r>
            <a:r>
              <a:rPr lang="cs-CZ" dirty="0"/>
              <a:t>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EB3C0E4-CCFC-4068-B046-DB2B29263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6" y="2088002"/>
            <a:ext cx="8793126" cy="4139998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cs-CZ" dirty="0"/>
              <a:t>Komplikace alogenní </a:t>
            </a:r>
            <a:r>
              <a:rPr lang="cs-CZ" dirty="0" err="1"/>
              <a:t>transpl</a:t>
            </a:r>
            <a:r>
              <a:rPr lang="cs-CZ" dirty="0"/>
              <a:t>. krvetvorných buněk</a:t>
            </a:r>
          </a:p>
          <a:p>
            <a:pPr algn="just">
              <a:buFontTx/>
              <a:buChar char="-"/>
            </a:pPr>
            <a:r>
              <a:rPr lang="cs-CZ" dirty="0"/>
              <a:t>Je vyvolána lymfocyty dárce</a:t>
            </a:r>
          </a:p>
          <a:p>
            <a:pPr algn="just">
              <a:buFontTx/>
              <a:buChar char="-"/>
            </a:pPr>
            <a:r>
              <a:rPr lang="cs-CZ" dirty="0"/>
              <a:t>Akutní a chronická forma</a:t>
            </a:r>
          </a:p>
          <a:p>
            <a:pPr marL="72000" indent="0" algn="just">
              <a:buNone/>
            </a:pPr>
            <a:endParaRPr lang="cs-CZ" dirty="0"/>
          </a:p>
          <a:p>
            <a:pPr algn="just">
              <a:buFontTx/>
              <a:buChar char="-"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444C200-A868-4772-9327-6012874F7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563" y="3361125"/>
            <a:ext cx="3531055" cy="264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2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2B9C1FA-8706-4E3B-B788-0CC3AE778DA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10554" y="1232956"/>
            <a:ext cx="8926752" cy="3896711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400" dirty="0"/>
              <a:t> Vzniká do dne 100 po alogenní </a:t>
            </a:r>
            <a:r>
              <a:rPr lang="cs-CZ" sz="2400" dirty="0" err="1"/>
              <a:t>tranpslantaci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Projevy:</a:t>
            </a:r>
          </a:p>
          <a:p>
            <a:pPr marL="72000" indent="0">
              <a:buNone/>
            </a:pPr>
            <a:r>
              <a:rPr lang="cs-CZ" sz="2400" b="1" dirty="0"/>
              <a:t>1. Kůže </a:t>
            </a:r>
            <a:r>
              <a:rPr lang="cs-CZ" sz="2400" dirty="0"/>
              <a:t>– erytém, </a:t>
            </a:r>
            <a:r>
              <a:rPr lang="cs-CZ" sz="2400" dirty="0" err="1"/>
              <a:t>exantém</a:t>
            </a:r>
            <a:r>
              <a:rPr lang="cs-CZ" sz="2400" dirty="0"/>
              <a:t>, puchýře až deskvamace kůže</a:t>
            </a:r>
          </a:p>
          <a:p>
            <a:pPr marL="72000" indent="0">
              <a:buNone/>
            </a:pPr>
            <a:r>
              <a:rPr lang="cs-CZ" sz="2400" b="1" dirty="0"/>
              <a:t>2. Játra </a:t>
            </a:r>
            <a:r>
              <a:rPr lang="cs-CZ" sz="2400" dirty="0"/>
              <a:t>– projevuje se cholestázou a rozvojem ikteru</a:t>
            </a:r>
          </a:p>
          <a:p>
            <a:pPr marL="72000" indent="0">
              <a:buNone/>
            </a:pPr>
            <a:r>
              <a:rPr lang="cs-CZ" sz="2400" b="1" dirty="0"/>
              <a:t>3. Trávící ústrojí </a:t>
            </a:r>
            <a:r>
              <a:rPr lang="cs-CZ" sz="2400" dirty="0"/>
              <a:t>– nechutenství, nauzea, zvracení, průjmy.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EE2429-8BBE-439F-894E-824AD5424E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Cvičení v hematoonkologii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721D31-0AEB-4F33-89F0-D7911630AF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D65FDF-5382-415B-915A-89B72BF8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87" y="378000"/>
            <a:ext cx="8066301" cy="451576"/>
          </a:xfrm>
        </p:spPr>
        <p:txBody>
          <a:bodyPr/>
          <a:lstStyle/>
          <a:p>
            <a:pPr algn="ctr"/>
            <a:r>
              <a:rPr lang="cs-CZ" dirty="0"/>
              <a:t>Akutní GVHD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8DEBB79F-2A0A-45E8-8D3E-F080FBB221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BC9D272D-E94C-40F7-A773-04492AFA188A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2"/>
          <a:stretch>
            <a:fillRect/>
          </a:stretch>
        </p:blipFill>
        <p:spPr>
          <a:xfrm>
            <a:off x="2711633" y="36225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082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ransplatace krvetrvorné tkáně[2022032211543424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10" ma:contentTypeDescription="Vytvoří nový dokument" ma:contentTypeScope="" ma:versionID="1fccdd017f47369ad17793bd8229b1ea">
  <xsd:schema xmlns:xsd="http://www.w3.org/2001/XMLSchema" xmlns:xs="http://www.w3.org/2001/XMLSchema" xmlns:p="http://schemas.microsoft.com/office/2006/metadata/properties" xmlns:ns3="317fa241-dc0d-4a19-bd23-9d6e79d0e5eb" xmlns:ns4="af9df581-49dc-41f9-a4e1-1ae68eaafbf8" targetNamespace="http://schemas.microsoft.com/office/2006/metadata/properties" ma:root="true" ma:fieldsID="4279304f9686fbcc8b6fabd04b7ca871" ns3:_="" ns4:_="">
    <xsd:import namespace="317fa241-dc0d-4a19-bd23-9d6e79d0e5eb"/>
    <xsd:import namespace="af9df581-49dc-41f9-a4e1-1ae68eaafb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df581-49dc-41f9-a4e1-1ae68eaafb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FC7D9A-BA30-4C3D-BFE1-01B28EEC5B6C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af9df581-49dc-41f9-a4e1-1ae68eaafbf8"/>
    <ds:schemaRef ds:uri="317fa241-dc0d-4a19-bd23-9d6e79d0e5e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D00402-01AF-4340-90D3-EA57F3FF8D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9EC771-F407-47A5-8F1E-4F59A6167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af9df581-49dc-41f9-a4e1-1ae68eaafb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414</TotalTime>
  <Words>1138</Words>
  <Application>Microsoft Office PowerPoint</Application>
  <PresentationFormat>Vlastní</PresentationFormat>
  <Paragraphs>182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Tahoma</vt:lpstr>
      <vt:lpstr>Wingdings</vt:lpstr>
      <vt:lpstr>Prezentace_MU_CZ</vt:lpstr>
      <vt:lpstr>Transplantace krvetvorné tkáně      </vt:lpstr>
      <vt:lpstr>Kontrolní otázky k tématu</vt:lpstr>
      <vt:lpstr>Transplantace krvetvorných buněk - indikace</vt:lpstr>
      <vt:lpstr>Období před transplantací - pacient</vt:lpstr>
      <vt:lpstr>Transplantace – přípravné období</vt:lpstr>
      <vt:lpstr>Transplantace – den 0</vt:lpstr>
      <vt:lpstr>Časné potransplantační období</vt:lpstr>
      <vt:lpstr>Nemoc štěpu proti hostiteli – GVHD – graft-versus-host disease)</vt:lpstr>
      <vt:lpstr>Akutní GVHD</vt:lpstr>
      <vt:lpstr>Chronická GVHD</vt:lpstr>
      <vt:lpstr>Období rekonvalescence</vt:lpstr>
      <vt:lpstr>Typy leukemie </vt:lpstr>
      <vt:lpstr>Kazuistiky</vt:lpstr>
      <vt:lpstr>Akutní myeloidní leukemie (AML)</vt:lpstr>
      <vt:lpstr>AML – vznik/rizikové faktory</vt:lpstr>
      <vt:lpstr>AML - příznaky</vt:lpstr>
      <vt:lpstr>AML - léčba</vt:lpstr>
      <vt:lpstr>Akutní lymfoblastová leukemie - ALL</vt:lpstr>
      <vt:lpstr>ALL - vznik</vt:lpstr>
      <vt:lpstr>ALL - příznaky</vt:lpstr>
      <vt:lpstr>ALL - léčba</vt:lpstr>
      <vt:lpstr>Chronická myeloidní leukemie - CML</vt:lpstr>
      <vt:lpstr>CML - příznaky</vt:lpstr>
      <vt:lpstr>CML - léčba</vt:lpstr>
      <vt:lpstr>Chronická lymfatická leukemie - CLL</vt:lpstr>
      <vt:lpstr>CLL - příznaky</vt:lpstr>
      <vt:lpstr>CLL - léčba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Intenzivní ošetřovatelská péče v interních oborech III  – cvičení v hematoonkologii</dc:title>
  <dc:creator>Simona Saibertová</dc:creator>
  <cp:lastModifiedBy>Marta Šenkyříková</cp:lastModifiedBy>
  <cp:revision>44</cp:revision>
  <cp:lastPrinted>1601-01-01T00:00:00Z</cp:lastPrinted>
  <dcterms:created xsi:type="dcterms:W3CDTF">2022-01-31T09:19:46Z</dcterms:created>
  <dcterms:modified xsi:type="dcterms:W3CDTF">2022-03-22T12:30:11Z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