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</p:sldIdLst>
  <p:sldSz cx="12192000" cy="6858000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1" y="2166269"/>
            <a:ext cx="11361600" cy="1171580"/>
          </a:xfrm>
        </p:spPr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u pacienta s degenerativním postižením nervového systému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623" y="4902013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PORUCHY CHOVÁNÍ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Agitovanost 75 %</a:t>
            </a:r>
          </a:p>
          <a:p>
            <a:r>
              <a:rPr lang="cs-CZ" dirty="0"/>
              <a:t> Bloudění, putování 60 %</a:t>
            </a:r>
          </a:p>
          <a:p>
            <a:r>
              <a:rPr lang="cs-CZ" dirty="0"/>
              <a:t> Deprese 50 %</a:t>
            </a:r>
          </a:p>
          <a:p>
            <a:r>
              <a:rPr lang="cs-CZ" dirty="0"/>
              <a:t> Bludy, halucinace 30 %</a:t>
            </a:r>
          </a:p>
          <a:p>
            <a:r>
              <a:rPr lang="cs-CZ" dirty="0"/>
              <a:t> Křičení 25 %</a:t>
            </a:r>
          </a:p>
          <a:p>
            <a:r>
              <a:rPr lang="cs-CZ" dirty="0"/>
              <a:t> Agresivita 20 %</a:t>
            </a:r>
          </a:p>
          <a:p>
            <a:r>
              <a:rPr lang="cs-CZ" dirty="0"/>
              <a:t> Změny sexuálního chování 10 %</a:t>
            </a:r>
          </a:p>
        </p:txBody>
      </p:sp>
    </p:spTree>
    <p:extLst>
      <p:ext uri="{BB962C8B-B14F-4D97-AF65-F5344CB8AC3E}">
        <p14:creationId xmlns:p14="http://schemas.microsoft.com/office/powerpoint/2010/main" val="344998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ODBĚR ANAMNÉZY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Rychlost poklesu intelektu</a:t>
            </a:r>
          </a:p>
          <a:p>
            <a:r>
              <a:rPr lang="cs-CZ" dirty="0"/>
              <a:t> Poruchy v sociální sféře</a:t>
            </a:r>
          </a:p>
          <a:p>
            <a:r>
              <a:rPr lang="cs-CZ" dirty="0"/>
              <a:t> Celkový zdravotní stav (např. proběhlá CMP)</a:t>
            </a:r>
          </a:p>
          <a:p>
            <a:r>
              <a:rPr lang="cs-CZ" dirty="0"/>
              <a:t> Trauma CNS</a:t>
            </a:r>
          </a:p>
          <a:p>
            <a:r>
              <a:rPr lang="cs-CZ" dirty="0"/>
              <a:t> Stav výživy</a:t>
            </a:r>
          </a:p>
          <a:p>
            <a:r>
              <a:rPr lang="cs-CZ" dirty="0"/>
              <a:t> Užívané léky</a:t>
            </a:r>
          </a:p>
          <a:p>
            <a:r>
              <a:rPr lang="cs-CZ" dirty="0"/>
              <a:t> Demence v rodinné anamnéze</a:t>
            </a:r>
          </a:p>
        </p:txBody>
      </p:sp>
    </p:spTree>
    <p:extLst>
      <p:ext uri="{BB962C8B-B14F-4D97-AF65-F5344CB8AC3E}">
        <p14:creationId xmlns:p14="http://schemas.microsoft.com/office/powerpoint/2010/main" val="320566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NEUROLOGICKÉ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Ložiskové příznaky (parézy)</a:t>
            </a:r>
          </a:p>
          <a:p>
            <a:r>
              <a:rPr lang="cs-CZ" dirty="0"/>
              <a:t> Mimovolní pohyb (třes)</a:t>
            </a:r>
          </a:p>
          <a:p>
            <a:r>
              <a:rPr lang="cs-CZ" dirty="0"/>
              <a:t> </a:t>
            </a:r>
            <a:r>
              <a:rPr lang="cs-CZ" dirty="0" err="1"/>
              <a:t>Pseudobulbární</a:t>
            </a:r>
            <a:r>
              <a:rPr lang="cs-CZ" dirty="0"/>
              <a:t> příznaky</a:t>
            </a:r>
          </a:p>
          <a:p>
            <a:r>
              <a:rPr lang="cs-CZ" dirty="0"/>
              <a:t> Primitivní reflexy (např. úchop)</a:t>
            </a:r>
          </a:p>
        </p:txBody>
      </p:sp>
    </p:spTree>
    <p:extLst>
      <p:ext uri="{BB962C8B-B14F-4D97-AF65-F5344CB8AC3E}">
        <p14:creationId xmlns:p14="http://schemas.microsoft.com/office/powerpoint/2010/main" val="173963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PRŮBĚH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913" y="1692002"/>
            <a:ext cx="11651087" cy="4139998"/>
          </a:xfrm>
        </p:spPr>
        <p:txBody>
          <a:bodyPr/>
          <a:lstStyle/>
          <a:p>
            <a:r>
              <a:rPr lang="cs-CZ" dirty="0"/>
              <a:t> Závisí na příčině!</a:t>
            </a:r>
          </a:p>
          <a:p>
            <a:r>
              <a:rPr lang="cs-CZ" dirty="0"/>
              <a:t> Akutní v týdnech např. u encefalitidy</a:t>
            </a:r>
          </a:p>
          <a:p>
            <a:r>
              <a:rPr lang="cs-CZ" dirty="0"/>
              <a:t> Subakutní v měsících u </a:t>
            </a:r>
            <a:r>
              <a:rPr lang="cs-CZ" dirty="0" err="1"/>
              <a:t>Creutzfeldovy</a:t>
            </a:r>
            <a:r>
              <a:rPr lang="cs-CZ" dirty="0"/>
              <a:t>-Jakobovy choroby</a:t>
            </a:r>
          </a:p>
          <a:p>
            <a:r>
              <a:rPr lang="cs-CZ" dirty="0"/>
              <a:t> Chronický v letech u </a:t>
            </a:r>
            <a:r>
              <a:rPr lang="cs-CZ" dirty="0" err="1"/>
              <a:t>normotenzního</a:t>
            </a:r>
            <a:r>
              <a:rPr lang="cs-CZ" dirty="0"/>
              <a:t> hydrocefalu nebo </a:t>
            </a:r>
            <a:r>
              <a:rPr lang="cs-CZ" dirty="0" err="1"/>
              <a:t>Alz</a:t>
            </a:r>
            <a:r>
              <a:rPr lang="cs-CZ" dirty="0"/>
              <a:t>. chorobě</a:t>
            </a:r>
          </a:p>
          <a:p>
            <a:r>
              <a:rPr lang="cs-CZ" dirty="0"/>
              <a:t> Může začít plíživě s plynulou progresí nebo začne po CMP a s každou   další progreduje</a:t>
            </a:r>
          </a:p>
          <a:p>
            <a:r>
              <a:rPr lang="cs-CZ" dirty="0"/>
              <a:t> Všechny demence se zhorší při změně prostředí, </a:t>
            </a:r>
            <a:r>
              <a:rPr lang="cs-CZ" dirty="0" err="1"/>
              <a:t>interkurentní</a:t>
            </a:r>
            <a:r>
              <a:rPr lang="cs-CZ" dirty="0"/>
              <a:t> infekcí,</a:t>
            </a:r>
          </a:p>
          <a:p>
            <a:pPr marL="72000" indent="0">
              <a:buNone/>
            </a:pPr>
            <a:r>
              <a:rPr lang="cs-CZ" dirty="0"/>
              <a:t>   traumatem s postižením CNS a </a:t>
            </a:r>
            <a:r>
              <a:rPr lang="cs-CZ" dirty="0" err="1"/>
              <a:t>chir</a:t>
            </a:r>
            <a:r>
              <a:rPr lang="cs-CZ" dirty="0"/>
              <a:t>. zákrokem!</a:t>
            </a:r>
          </a:p>
          <a:p>
            <a:r>
              <a:rPr lang="cs-CZ" dirty="0"/>
              <a:t> Výskyt demencí narůstá s věkem!</a:t>
            </a:r>
          </a:p>
        </p:txBody>
      </p:sp>
    </p:spTree>
    <p:extLst>
      <p:ext uri="{BB962C8B-B14F-4D97-AF65-F5344CB8AC3E}">
        <p14:creationId xmlns:p14="http://schemas.microsoft.com/office/powerpoint/2010/main" val="144715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STADIA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Syndrom demence probíhá do jisté míry podobně u většiny </a:t>
            </a:r>
            <a:r>
              <a:rPr lang="cs-CZ" dirty="0" err="1"/>
              <a:t>onem</a:t>
            </a:r>
            <a:r>
              <a:rPr lang="cs-CZ" dirty="0"/>
              <a:t>., která jej způsobují, zejména to platí pro Alzheimerovu chorobu a vaskulární demenci.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1. STADIUM, SYNDROM POČÍNAJÍCÍ A MÍRNÉ DEMENCE</a:t>
            </a:r>
          </a:p>
          <a:p>
            <a:r>
              <a:rPr lang="cs-CZ" dirty="0"/>
              <a:t> 2. STADIUM, SYNDROM ROZVINUTÉ DEMENCE</a:t>
            </a:r>
          </a:p>
          <a:p>
            <a:r>
              <a:rPr lang="cs-CZ" dirty="0"/>
              <a:t> 3. STADIUM, SYNDROM POKROČILÉ DEMENCE</a:t>
            </a:r>
          </a:p>
        </p:txBody>
      </p:sp>
    </p:spTree>
    <p:extLst>
      <p:ext uri="{BB962C8B-B14F-4D97-AF65-F5344CB8AC3E}">
        <p14:creationId xmlns:p14="http://schemas.microsoft.com/office/powerpoint/2010/main" val="289026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17724"/>
            <a:ext cx="10753200" cy="451576"/>
          </a:xfrm>
        </p:spPr>
        <p:txBody>
          <a:bodyPr/>
          <a:lstStyle/>
          <a:p>
            <a:r>
              <a:rPr lang="cs-CZ" dirty="0"/>
              <a:t>1. STADIUM - SYNDROM POČÍNAJÍCÍ A MÍRNÉ DEMENCE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344273"/>
            <a:ext cx="10753200" cy="4139998"/>
          </a:xfrm>
        </p:spPr>
        <p:txBody>
          <a:bodyPr/>
          <a:lstStyle/>
          <a:p>
            <a:r>
              <a:rPr lang="cs-CZ" dirty="0"/>
              <a:t>Pacient je soběstačný a dokáže žít relativně samostatně, ale potřebuje určité návody a pomůcky, upomínky a cedulky. V tomto stadiu je také schopen velmi dobře vyjádřit, co si přeje či nepřeje.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Příznaky - horší vyjadřování, hledání slov</a:t>
            </a:r>
          </a:p>
          <a:p>
            <a:pPr marL="72000" indent="0">
              <a:buNone/>
            </a:pPr>
            <a:r>
              <a:rPr lang="cs-CZ" dirty="0"/>
              <a:t>                 - obtíže v nových situacích</a:t>
            </a:r>
          </a:p>
          <a:p>
            <a:pPr marL="72000" indent="0">
              <a:buNone/>
            </a:pPr>
            <a:r>
              <a:rPr lang="cs-CZ" dirty="0"/>
              <a:t>                 - zhoršení paměti, zejména krátkodobé</a:t>
            </a:r>
          </a:p>
          <a:p>
            <a:pPr marL="72000" indent="0">
              <a:buNone/>
            </a:pPr>
            <a:r>
              <a:rPr lang="cs-CZ" dirty="0"/>
              <a:t>                 - zhoršení orientace, v čase v prostoru</a:t>
            </a:r>
          </a:p>
          <a:p>
            <a:pPr marL="72000" indent="0">
              <a:buNone/>
            </a:pPr>
            <a:r>
              <a:rPr lang="cs-CZ" dirty="0"/>
              <a:t>                 - potíže s rozhodováním</a:t>
            </a:r>
          </a:p>
          <a:p>
            <a:pPr marL="72000" indent="0">
              <a:buNone/>
            </a:pPr>
            <a:r>
              <a:rPr lang="cs-CZ" dirty="0"/>
              <a:t>                 - ztráta iniciativy a motivace</a:t>
            </a:r>
          </a:p>
          <a:p>
            <a:pPr marL="72000" indent="0">
              <a:buNone/>
            </a:pPr>
            <a:r>
              <a:rPr lang="cs-CZ" dirty="0"/>
              <a:t>                 - depresivní nálada, ztráta zájmu o oblíbené činnosti</a:t>
            </a:r>
          </a:p>
        </p:txBody>
      </p:sp>
    </p:spTree>
    <p:extLst>
      <p:ext uri="{BB962C8B-B14F-4D97-AF65-F5344CB8AC3E}">
        <p14:creationId xmlns:p14="http://schemas.microsoft.com/office/powerpoint/2010/main" val="87265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578" y="694242"/>
            <a:ext cx="11741239" cy="451576"/>
          </a:xfrm>
        </p:spPr>
        <p:txBody>
          <a:bodyPr/>
          <a:lstStyle/>
          <a:p>
            <a:r>
              <a:rPr lang="cs-CZ" dirty="0"/>
              <a:t>2. </a:t>
            </a:r>
            <a:r>
              <a:rPr lang="sv-SE" dirty="0"/>
              <a:t>STADIUM</a:t>
            </a:r>
            <a:r>
              <a:rPr lang="cs-CZ" dirty="0"/>
              <a:t> - </a:t>
            </a:r>
            <a:r>
              <a:rPr lang="sv-SE" dirty="0"/>
              <a:t>SYNDROM ROZVINUTÉ</a:t>
            </a:r>
            <a:r>
              <a:rPr lang="cs-CZ" dirty="0"/>
              <a:t> </a:t>
            </a:r>
            <a:r>
              <a:rPr lang="sv-SE" dirty="0"/>
              <a:t>DEMENCE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487" y="1331394"/>
            <a:ext cx="11681137" cy="4139998"/>
          </a:xfrm>
        </p:spPr>
        <p:txBody>
          <a:bodyPr/>
          <a:lstStyle/>
          <a:p>
            <a:r>
              <a:rPr lang="cs-CZ" dirty="0"/>
              <a:t>Pacient potřebuje nepřetržitý dohled a dopomoci při </a:t>
            </a:r>
            <a:r>
              <a:rPr lang="cs-CZ" dirty="0" err="1"/>
              <a:t>sebeobslužných</a:t>
            </a:r>
            <a:r>
              <a:rPr lang="cs-CZ" dirty="0"/>
              <a:t> aktivitách. Toto období trvá 2 až 10 let a pro ošetřujícího je také obdobím nejnáročnějším.</a:t>
            </a:r>
          </a:p>
          <a:p>
            <a:r>
              <a:rPr lang="cs-CZ" dirty="0"/>
              <a:t>Příznaky - pac. si nepamatuje nedávné události a jména</a:t>
            </a:r>
          </a:p>
          <a:p>
            <a:pPr marL="72000" indent="0">
              <a:buNone/>
            </a:pPr>
            <a:r>
              <a:rPr lang="cs-CZ" dirty="0"/>
              <a:t>                 - není schopen žít samostatný život</a:t>
            </a:r>
          </a:p>
          <a:p>
            <a:pPr marL="72000" indent="0">
              <a:buNone/>
            </a:pPr>
            <a:r>
              <a:rPr lang="cs-CZ" dirty="0"/>
              <a:t>                 - zhoršuje se jeho soběstačnost – není schopen vařit, uklízet…</a:t>
            </a:r>
          </a:p>
          <a:p>
            <a:pPr marL="72000" indent="0">
              <a:buNone/>
            </a:pPr>
            <a:r>
              <a:rPr lang="cs-CZ" dirty="0"/>
              <a:t>                 - potřebuje pomoc s osobní hygienou, např. s WC, s mytím a 		oblékáním</a:t>
            </a:r>
          </a:p>
          <a:p>
            <a:pPr marL="72000" indent="0">
              <a:buNone/>
            </a:pPr>
            <a:r>
              <a:rPr lang="cs-CZ" dirty="0"/>
              <a:t>                 - velmi špatně se vyjadřuje</a:t>
            </a:r>
          </a:p>
          <a:p>
            <a:pPr marL="72000" indent="0">
              <a:buNone/>
            </a:pPr>
            <a:r>
              <a:rPr lang="cs-CZ" dirty="0"/>
              <a:t>                 - bloudí a chová se nepřiměřeně dané situaci</a:t>
            </a:r>
          </a:p>
          <a:p>
            <a:pPr marL="72000" indent="0">
              <a:buNone/>
            </a:pPr>
            <a:r>
              <a:rPr lang="cs-CZ" dirty="0"/>
              <a:t>                 - může trpět halucinacemi</a:t>
            </a:r>
          </a:p>
        </p:txBody>
      </p:sp>
    </p:spTree>
    <p:extLst>
      <p:ext uri="{BB962C8B-B14F-4D97-AF65-F5344CB8AC3E}">
        <p14:creationId xmlns:p14="http://schemas.microsoft.com/office/powerpoint/2010/main" val="292141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1668" y="449544"/>
            <a:ext cx="11938715" cy="451576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sv-SE" dirty="0"/>
              <a:t>STADIUM</a:t>
            </a:r>
            <a:r>
              <a:rPr lang="cs-CZ" dirty="0"/>
              <a:t> - </a:t>
            </a:r>
            <a:r>
              <a:rPr lang="sv-SE" dirty="0"/>
              <a:t>SYNDROM POKROČILÉ</a:t>
            </a:r>
            <a:r>
              <a:rPr lang="cs-CZ" dirty="0"/>
              <a:t> </a:t>
            </a:r>
            <a:r>
              <a:rPr lang="sv-SE" dirty="0"/>
              <a:t>DEMENCE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73816"/>
            <a:ext cx="11283110" cy="4139998"/>
          </a:xfrm>
        </p:spPr>
        <p:txBody>
          <a:bodyPr/>
          <a:lstStyle/>
          <a:p>
            <a:r>
              <a:rPr lang="cs-CZ" dirty="0"/>
              <a:t>Pacienti potřebují zejména </a:t>
            </a:r>
            <a:r>
              <a:rPr lang="cs-CZ" dirty="0" err="1"/>
              <a:t>oš</a:t>
            </a:r>
            <a:r>
              <a:rPr lang="cs-CZ" dirty="0"/>
              <a:t>. péči, jejich schopnost komunikace je velmi omezená.</a:t>
            </a:r>
          </a:p>
          <a:p>
            <a:r>
              <a:rPr lang="cs-CZ" dirty="0"/>
              <a:t>Příznaky - obtíže s polykáním</a:t>
            </a:r>
          </a:p>
          <a:p>
            <a:pPr marL="72000" indent="0">
              <a:buNone/>
            </a:pPr>
            <a:r>
              <a:rPr lang="cs-CZ" dirty="0"/>
              <a:t>                 - nepoznává příbuzné, přátele ani dobře známé  			předměty</a:t>
            </a:r>
          </a:p>
          <a:p>
            <a:pPr marL="72000" indent="0">
              <a:buNone/>
            </a:pPr>
            <a:r>
              <a:rPr lang="cs-CZ" dirty="0"/>
              <a:t>                 - není schopen porozumět nebo se vyjádřit</a:t>
            </a:r>
          </a:p>
          <a:p>
            <a:pPr marL="72000" indent="0">
              <a:buNone/>
            </a:pPr>
            <a:r>
              <a:rPr lang="cs-CZ" dirty="0"/>
              <a:t>                 - inkontinence moči i stolice</a:t>
            </a:r>
          </a:p>
          <a:p>
            <a:pPr marL="72000" indent="0">
              <a:buNone/>
            </a:pPr>
            <a:r>
              <a:rPr lang="cs-CZ" dirty="0"/>
              <a:t>                 - zůstává upoután z počátku na </a:t>
            </a:r>
            <a:r>
              <a:rPr lang="cs-CZ" dirty="0" err="1"/>
              <a:t>inval</a:t>
            </a:r>
            <a:r>
              <a:rPr lang="cs-CZ" dirty="0"/>
              <a:t>. vozík, posléze lůžko</a:t>
            </a:r>
          </a:p>
          <a:p>
            <a:r>
              <a:rPr lang="cs-CZ" dirty="0"/>
              <a:t>Pro pacienta s demencí, jenž umírá, je tedy nutno – stejně jako v případě jiných umírajících – vytvořit klidné, bezpečné, empatické a důstojné prostředí.</a:t>
            </a:r>
          </a:p>
        </p:txBody>
      </p:sp>
    </p:spTree>
    <p:extLst>
      <p:ext uri="{BB962C8B-B14F-4D97-AF65-F5344CB8AC3E}">
        <p14:creationId xmlns:p14="http://schemas.microsoft.com/office/powerpoint/2010/main" val="56716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DIFERENCIÁLNÍ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V počátečních stádiích je zaměnitelná za depresi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 Delirium – pozor je akutní porucha vědomí!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 Tranzitorní globální amnézie</a:t>
            </a:r>
          </a:p>
        </p:txBody>
      </p:sp>
    </p:spTree>
    <p:extLst>
      <p:ext uri="{BB962C8B-B14F-4D97-AF65-F5344CB8AC3E}">
        <p14:creationId xmlns:p14="http://schemas.microsoft.com/office/powerpoint/2010/main" val="340349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X MÍRNÁ KOGNITIVNÍ PORUCHA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kognitivní porucha (MCI) NENÍ demence, ale demence se z ní může vyvinout.</a:t>
            </a:r>
          </a:p>
          <a:p>
            <a:r>
              <a:rPr lang="cs-CZ" dirty="0"/>
              <a:t>MCI je lehčí porucha paměti a vyskytuje se mnohem častěji než demence.</a:t>
            </a:r>
          </a:p>
          <a:p>
            <a:r>
              <a:rPr lang="cs-CZ" dirty="0"/>
              <a:t>Rizikové faktory: věk, demence v rodině, CMP, úrazy hlavy, ↑ </a:t>
            </a:r>
            <a:r>
              <a:rPr lang="cs-CZ" dirty="0" err="1"/>
              <a:t>chol</a:t>
            </a:r>
            <a:r>
              <a:rPr lang="cs-CZ" dirty="0"/>
              <a:t>., ↑ TK, ↑ alkohol, ↓ úroveň vzdělání, ↓ psychická a fyzická aktivity, špatně kompenzovaný DM, deprese, chronický stres…</a:t>
            </a:r>
          </a:p>
        </p:txBody>
      </p:sp>
    </p:spTree>
    <p:extLst>
      <p:ext uri="{BB962C8B-B14F-4D97-AF65-F5344CB8AC3E}">
        <p14:creationId xmlns:p14="http://schemas.microsoft.com/office/powerpoint/2010/main" val="72850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DEFINICE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Demence je skupina duševních poruch, jejichž nejzákladnější charakteristický rys je získaný podstatný úbytek kognitivních funkcí, především paměti a intelektu, jako důsledek určitého onemocnění mozku. Demence je syndrom, který zahrnuje různé symptomy, a to nejen z oblasti kognitivních funkcí. Výsledkem je pak celková degradace duševních činností postiženého, ubývající schopnosti běžných denních aktivit, nakonec ztráta schopnosti samostatné existence.</a:t>
            </a:r>
          </a:p>
        </p:txBody>
      </p:sp>
    </p:spTree>
    <p:extLst>
      <p:ext uri="{BB962C8B-B14F-4D97-AF65-F5344CB8AC3E}">
        <p14:creationId xmlns:p14="http://schemas.microsoft.com/office/powerpoint/2010/main" val="220440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MÍRNÁ KOGNITIVNÍ PORUCHA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 – psychologické vyšetření</a:t>
            </a:r>
          </a:p>
          <a:p>
            <a:r>
              <a:rPr lang="cs-CZ" dirty="0"/>
              <a:t> Léčba - zaměřit se na vyvolávající příčinu</a:t>
            </a:r>
          </a:p>
          <a:p>
            <a:pPr marL="72000" indent="0">
              <a:buNone/>
            </a:pPr>
            <a:r>
              <a:rPr lang="cs-CZ" dirty="0"/>
              <a:t>              - zdravá životospráva</a:t>
            </a:r>
          </a:p>
          <a:p>
            <a:pPr marL="72000" indent="0">
              <a:buNone/>
            </a:pPr>
            <a:r>
              <a:rPr lang="cs-CZ" dirty="0"/>
              <a:t>              - kognitivní trénink</a:t>
            </a:r>
          </a:p>
          <a:p>
            <a:pPr marL="72000" indent="0">
              <a:buNone/>
            </a:pPr>
            <a:r>
              <a:rPr lang="cs-CZ" dirty="0"/>
              <a:t>              - </a:t>
            </a:r>
            <a:r>
              <a:rPr lang="cs-CZ" dirty="0" err="1"/>
              <a:t>antioxidancia</a:t>
            </a:r>
            <a:r>
              <a:rPr lang="cs-CZ" dirty="0"/>
              <a:t> – vit. E, C, </a:t>
            </a:r>
            <a:r>
              <a:rPr lang="cs-CZ" dirty="0" err="1"/>
              <a:t>Gingko</a:t>
            </a:r>
            <a:r>
              <a:rPr lang="cs-CZ" dirty="0"/>
              <a:t> </a:t>
            </a:r>
            <a:r>
              <a:rPr lang="cs-CZ" dirty="0" err="1"/>
              <a:t>Biloba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- léčba deprese</a:t>
            </a:r>
          </a:p>
          <a:p>
            <a:pPr marL="72000" indent="0">
              <a:buNone/>
            </a:pPr>
            <a:r>
              <a:rPr lang="cs-CZ" dirty="0"/>
              <a:t>              - psychoterapie</a:t>
            </a:r>
          </a:p>
        </p:txBody>
      </p:sp>
    </p:spTree>
    <p:extLst>
      <p:ext uri="{BB962C8B-B14F-4D97-AF65-F5344CB8AC3E}">
        <p14:creationId xmlns:p14="http://schemas.microsoft.com/office/powerpoint/2010/main" val="9284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75762" y="720000"/>
            <a:ext cx="10597437" cy="451576"/>
          </a:xfrm>
        </p:spPr>
        <p:txBody>
          <a:bodyPr/>
          <a:lstStyle/>
          <a:p>
            <a:r>
              <a:rPr lang="cs-CZ" dirty="0"/>
              <a:t>ALZHEIMEROVA CHOROBA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0974017" cy="4139998"/>
          </a:xfrm>
        </p:spPr>
        <p:txBody>
          <a:bodyPr/>
          <a:lstStyle/>
          <a:p>
            <a:r>
              <a:rPr lang="cs-CZ" dirty="0"/>
              <a:t>Jde o deteriorace paměti a myšlení, které postupně narušují soběstačnost v aktivitách denního života. Paměť je narušena ve všech složkách a k její poruše patří nedílně i poruchy chování a myšlení.</a:t>
            </a:r>
          </a:p>
          <a:p>
            <a:r>
              <a:rPr lang="cs-CZ" dirty="0"/>
              <a:t>• Typický průběh onemocnění: nenápadný začátek, pozvolná progrese a zhoršování kognitivních funkcí, nepřítomnost klinických ani laboratorních známek jiného </a:t>
            </a:r>
            <a:r>
              <a:rPr lang="cs-CZ" dirty="0" err="1"/>
              <a:t>onem</a:t>
            </a:r>
            <a:r>
              <a:rPr lang="cs-CZ" dirty="0"/>
              <a:t>., které by mohlo způsobovat demenci, nepřítomnost náhlých známek </a:t>
            </a:r>
            <a:r>
              <a:rPr lang="cs-CZ" dirty="0" err="1"/>
              <a:t>neurol</a:t>
            </a:r>
            <a:r>
              <a:rPr lang="cs-CZ" dirty="0"/>
              <a:t>. poškození mozku či mozkového poranění.</a:t>
            </a:r>
          </a:p>
        </p:txBody>
      </p:sp>
    </p:spTree>
    <p:extLst>
      <p:ext uri="{BB962C8B-B14F-4D97-AF65-F5344CB8AC3E}">
        <p14:creationId xmlns:p14="http://schemas.microsoft.com/office/powerpoint/2010/main" val="256463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zpočátku plíživý a postupně </a:t>
            </a:r>
            <a:r>
              <a:rPr lang="cs-CZ" dirty="0" err="1"/>
              <a:t>progredující</a:t>
            </a:r>
            <a:r>
              <a:rPr lang="cs-CZ" dirty="0"/>
              <a:t> proces, při kterém dochází k poruše a zničení nervových buněk a spojení. S tím souvisí poškození funkce mozku. Zhoršuje se paměť, pozornost a schopnost soustředění. Řeč pacienta se zjednodušuje, mění se jeho nálada a chování</a:t>
            </a:r>
          </a:p>
          <a:p>
            <a:r>
              <a:rPr lang="cs-CZ" dirty="0"/>
              <a:t>je jednou z nejrozšířenějších forem demence</a:t>
            </a:r>
          </a:p>
          <a:p>
            <a:r>
              <a:rPr lang="cs-CZ" dirty="0"/>
              <a:t>Dle odhadů trpí v ČR ACH cca 100 000 lidí</a:t>
            </a:r>
          </a:p>
        </p:txBody>
      </p:sp>
    </p:spTree>
    <p:extLst>
      <p:ext uri="{BB962C8B-B14F-4D97-AF65-F5344CB8AC3E}">
        <p14:creationId xmlns:p14="http://schemas.microsoft.com/office/powerpoint/2010/main" val="158936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- 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Familiární (vrozená) forma Alzheimerovy choroby – je vzácná. Postihuje zpravidla jedince mladší 65 let a podezření na ni máme v případě rodinného výskytu.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Sporadická (občasná) forma Alzheimerovy choroby – tvoří většinu případů. Je to typické onemocnění vyššího věku.</a:t>
            </a:r>
          </a:p>
        </p:txBody>
      </p:sp>
    </p:spTree>
    <p:extLst>
      <p:ext uri="{BB962C8B-B14F-4D97-AF65-F5344CB8AC3E}">
        <p14:creationId xmlns:p14="http://schemas.microsoft.com/office/powerpoint/2010/main" val="113521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8332" y="501059"/>
            <a:ext cx="10753200" cy="451576"/>
          </a:xfrm>
        </p:spPr>
        <p:txBody>
          <a:bodyPr/>
          <a:lstStyle/>
          <a:p>
            <a:r>
              <a:rPr lang="cs-CZ" dirty="0"/>
              <a:t>ALZHEIMEROVA CHOROBA – PŘÍČINA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2757"/>
            <a:ext cx="10753200" cy="4139998"/>
          </a:xfrm>
        </p:spPr>
        <p:txBody>
          <a:bodyPr/>
          <a:lstStyle/>
          <a:p>
            <a:r>
              <a:rPr lang="cs-CZ" dirty="0"/>
              <a:t>Příčina: není dosud zjištěna</a:t>
            </a:r>
          </a:p>
          <a:p>
            <a:r>
              <a:rPr lang="cs-CZ" dirty="0"/>
              <a:t>jsou známé </a:t>
            </a:r>
            <a:r>
              <a:rPr lang="cs-CZ" dirty="0" err="1"/>
              <a:t>riz</a:t>
            </a:r>
            <a:r>
              <a:rPr lang="cs-CZ" dirty="0"/>
              <a:t>. faktory – největší RF → věk a </a:t>
            </a:r>
            <a:r>
              <a:rPr lang="cs-CZ" dirty="0" err="1"/>
              <a:t>onem</a:t>
            </a:r>
            <a:r>
              <a:rPr lang="cs-CZ" dirty="0"/>
              <a:t>. v rodině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78119"/>
              </p:ext>
            </p:extLst>
          </p:nvPr>
        </p:nvGraphicFramePr>
        <p:xfrm>
          <a:off x="1400934" y="2393920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Rizikový 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Vliv na vznik onemocnění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pohlaví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častěji 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3-4x častěji u os. s výskytem v rodině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kouření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studie prokazují ↑↑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vzdělání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pravděpodobně 4x ↓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dlouhodobé konzumaci 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Kraniocerebrální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deprese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3-4x vyšší riziko propuknutí </a:t>
                      </a:r>
                      <a:r>
                        <a:rPr lang="cs-CZ" dirty="0" err="1"/>
                        <a:t>ACh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Nedostatek živin v dětství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Zvýš</a:t>
                      </a:r>
                      <a:r>
                        <a:rPr lang="cs-CZ" dirty="0"/>
                        <a:t>. náchylnost ke vzniku </a:t>
                      </a:r>
                      <a:r>
                        <a:rPr lang="cs-CZ" dirty="0" err="1"/>
                        <a:t>ACh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Nedostatek živin v dospělosti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Může urychlit nástup a vývoj </a:t>
                      </a:r>
                      <a:r>
                        <a:rPr lang="cs-CZ" dirty="0" err="1"/>
                        <a:t>onem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334625" cy="4139998"/>
          </a:xfrm>
        </p:spPr>
        <p:txBody>
          <a:bodyPr/>
          <a:lstStyle/>
          <a:p>
            <a:r>
              <a:rPr lang="cs-CZ" dirty="0"/>
              <a:t> Nemoc je nevyléčitelná, lze pouze zmírnit a zpomalit příznaky</a:t>
            </a:r>
          </a:p>
          <a:p>
            <a:r>
              <a:rPr lang="cs-CZ" dirty="0"/>
              <a:t> Progresi zpomalují inhibitory </a:t>
            </a:r>
            <a:r>
              <a:rPr lang="cs-CZ" dirty="0" err="1"/>
              <a:t>cholinesteráz</a:t>
            </a:r>
            <a:r>
              <a:rPr lang="cs-CZ" dirty="0"/>
              <a:t> (</a:t>
            </a:r>
            <a:r>
              <a:rPr lang="cs-CZ" dirty="0" err="1"/>
              <a:t>donepezil</a:t>
            </a:r>
            <a:r>
              <a:rPr lang="cs-CZ" dirty="0"/>
              <a:t>, </a:t>
            </a:r>
            <a:r>
              <a:rPr lang="cs-CZ" dirty="0" err="1"/>
              <a:t>rivastigmin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</a:t>
            </a:r>
            <a:r>
              <a:rPr lang="cs-CZ" dirty="0" err="1"/>
              <a:t>galanthamin</a:t>
            </a:r>
            <a:r>
              <a:rPr lang="cs-CZ" dirty="0"/>
              <a:t>) a </a:t>
            </a:r>
            <a:r>
              <a:rPr lang="cs-CZ" dirty="0" err="1"/>
              <a:t>memantin</a:t>
            </a:r>
            <a:endParaRPr lang="cs-CZ" dirty="0"/>
          </a:p>
          <a:p>
            <a:r>
              <a:rPr lang="cs-CZ" dirty="0"/>
              <a:t> Stimulace mozku – zraková, sluchová, dotyková, BS</a:t>
            </a:r>
          </a:p>
          <a:p>
            <a:r>
              <a:rPr lang="cs-CZ" dirty="0"/>
              <a:t> Trénink paměti – reminiscenční terapie, ergoterapie atd.</a:t>
            </a:r>
          </a:p>
        </p:txBody>
      </p:sp>
    </p:spTree>
    <p:extLst>
      <p:ext uri="{BB962C8B-B14F-4D97-AF65-F5344CB8AC3E}">
        <p14:creationId xmlns:p14="http://schemas.microsoft.com/office/powerpoint/2010/main" val="2349564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Představují skupinu onemocnění</a:t>
            </a:r>
          </a:p>
          <a:p>
            <a:r>
              <a:rPr lang="cs-CZ" dirty="0"/>
              <a:t> Nejčastější demence vaskulárního původu:</a:t>
            </a:r>
          </a:p>
          <a:p>
            <a:pPr marL="72000" indent="0">
              <a:buNone/>
            </a:pPr>
            <a:r>
              <a:rPr lang="cs-CZ" dirty="0"/>
              <a:t>          - Kortikální vaskulární demence (</a:t>
            </a:r>
            <a:r>
              <a:rPr lang="cs-CZ" dirty="0" err="1"/>
              <a:t>multiinfakrtová</a:t>
            </a:r>
            <a:r>
              <a:rPr lang="cs-CZ" dirty="0"/>
              <a:t>)</a:t>
            </a:r>
          </a:p>
          <a:p>
            <a:pPr marL="72000" indent="0">
              <a:buNone/>
            </a:pPr>
            <a:r>
              <a:rPr lang="cs-CZ" dirty="0"/>
              <a:t>          - Subkortikální demence, onemocnění malých cév</a:t>
            </a:r>
          </a:p>
          <a:p>
            <a:pPr marL="72000" indent="0">
              <a:buNone/>
            </a:pPr>
            <a:r>
              <a:rPr lang="cs-CZ" dirty="0"/>
              <a:t>          - Demence v důsledku mozkového infarktu</a:t>
            </a:r>
          </a:p>
          <a:p>
            <a:pPr marL="72000" indent="0">
              <a:buNone/>
            </a:pPr>
            <a:r>
              <a:rPr lang="cs-CZ" dirty="0"/>
              <a:t>          - Demence z </a:t>
            </a:r>
            <a:r>
              <a:rPr lang="cs-CZ" dirty="0" err="1"/>
              <a:t>hypoperfuze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- Demence v důsledku hemoragické mozkové příhody</a:t>
            </a:r>
          </a:p>
          <a:p>
            <a:pPr marL="72000" indent="0">
              <a:buNone/>
            </a:pPr>
            <a:r>
              <a:rPr lang="cs-CZ" dirty="0"/>
              <a:t>          - další typy vaskulární nebo kombinované demence</a:t>
            </a:r>
          </a:p>
        </p:txBody>
      </p:sp>
    </p:spTree>
    <p:extLst>
      <p:ext uri="{BB962C8B-B14F-4D97-AF65-F5344CB8AC3E}">
        <p14:creationId xmlns:p14="http://schemas.microsoft.com/office/powerpoint/2010/main" val="396870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PŘÍČINY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6214" y="1692002"/>
            <a:ext cx="11384924" cy="4139998"/>
          </a:xfrm>
        </p:spPr>
        <p:txBody>
          <a:bodyPr/>
          <a:lstStyle/>
          <a:p>
            <a:r>
              <a:rPr lang="cs-CZ" dirty="0"/>
              <a:t> ischemická choroba srdeční</a:t>
            </a:r>
          </a:p>
          <a:p>
            <a:r>
              <a:rPr lang="cs-CZ" dirty="0"/>
              <a:t> cévní mozková příhoda</a:t>
            </a:r>
          </a:p>
          <a:p>
            <a:r>
              <a:rPr lang="cs-CZ" dirty="0"/>
              <a:t> zvýšená krevní srážlivost se sklonem k tvorbě trombů</a:t>
            </a:r>
          </a:p>
          <a:p>
            <a:r>
              <a:rPr lang="cs-CZ" dirty="0"/>
              <a:t> hypertenze (vysoký krevní tlak)</a:t>
            </a:r>
          </a:p>
          <a:p>
            <a:r>
              <a:rPr lang="cs-CZ" dirty="0"/>
              <a:t> přítomnost ateroskleróza (koronární arterie, ischemická choroba DK)</a:t>
            </a:r>
          </a:p>
          <a:p>
            <a:r>
              <a:rPr lang="cs-CZ" dirty="0"/>
              <a:t> genetické faktory</a:t>
            </a:r>
          </a:p>
        </p:txBody>
      </p:sp>
    </p:spTree>
    <p:extLst>
      <p:ext uri="{BB962C8B-B14F-4D97-AF65-F5344CB8AC3E}">
        <p14:creationId xmlns:p14="http://schemas.microsoft.com/office/powerpoint/2010/main" val="177607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Díky různosti onemocnění bývá KO atypický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Projevy - porucha paměti, myšlení, úsudku, učení</a:t>
            </a:r>
          </a:p>
          <a:p>
            <a:pPr marL="72000" indent="0">
              <a:buNone/>
            </a:pPr>
            <a:r>
              <a:rPr lang="cs-CZ" dirty="0"/>
              <a:t>                - porucha orientace, řeči</a:t>
            </a:r>
          </a:p>
          <a:p>
            <a:pPr marL="72000" indent="0">
              <a:buNone/>
            </a:pPr>
            <a:r>
              <a:rPr lang="cs-CZ" dirty="0"/>
              <a:t>                - porucha chování, deprese, úzkost, halucinace, iluze</a:t>
            </a:r>
          </a:p>
          <a:p>
            <a:pPr marL="72000" indent="0">
              <a:buNone/>
            </a:pPr>
            <a:r>
              <a:rPr lang="cs-CZ" dirty="0"/>
              <a:t>                - porucha chůze, komplexních činností = sebeobsluha</a:t>
            </a:r>
          </a:p>
          <a:p>
            <a:pPr marL="72000" indent="0">
              <a:buNone/>
            </a:pPr>
            <a:r>
              <a:rPr lang="cs-CZ" dirty="0"/>
              <a:t>                - porucha kontinence aj.</a:t>
            </a:r>
          </a:p>
        </p:txBody>
      </p:sp>
    </p:spTree>
    <p:extLst>
      <p:ext uri="{BB962C8B-B14F-4D97-AF65-F5344CB8AC3E}">
        <p14:creationId xmlns:p14="http://schemas.microsoft.com/office/powerpoint/2010/main" val="103617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6621" y="398028"/>
            <a:ext cx="11745532" cy="451576"/>
          </a:xfrm>
        </p:spPr>
        <p:txBody>
          <a:bodyPr/>
          <a:lstStyle/>
          <a:p>
            <a:r>
              <a:rPr lang="cs-CZ" dirty="0"/>
              <a:t>VASKULÁRNÍ DEMENCE X ALZ. CHOROBA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969642"/>
            <a:ext cx="8397026" cy="52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6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ETIOLOGIE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Demence je vždy důsledkem chorobného procesu. Není běžnou součástí stárnutí.</a:t>
            </a:r>
          </a:p>
          <a:p>
            <a:r>
              <a:rPr lang="cs-CZ" dirty="0"/>
              <a:t>Příčinou je difúzní onemocněné mozkových hemisfér, především mozkové kůry a hipokampů.</a:t>
            </a:r>
          </a:p>
          <a:p>
            <a:r>
              <a:rPr lang="cs-CZ" dirty="0"/>
              <a:t>Bylo popsáno více než 90 možných příčin demence.</a:t>
            </a:r>
          </a:p>
          <a:p>
            <a:r>
              <a:rPr lang="cs-CZ" dirty="0"/>
              <a:t>Časté jsou smíšené formy demence, kde kormě vaskulární složky pozorujeme i </a:t>
            </a:r>
            <a:r>
              <a:rPr lang="cs-CZ" dirty="0" err="1"/>
              <a:t>neurodegenerativní</a:t>
            </a:r>
            <a:r>
              <a:rPr lang="cs-CZ" dirty="0"/>
              <a:t> </a:t>
            </a:r>
            <a:r>
              <a:rPr lang="cs-CZ" dirty="0" err="1"/>
              <a:t>onem</a:t>
            </a:r>
            <a:r>
              <a:rPr lang="cs-CZ" dirty="0"/>
              <a:t>., např. Alzheimerovu chor.</a:t>
            </a:r>
          </a:p>
        </p:txBody>
      </p:sp>
    </p:spTree>
    <p:extLst>
      <p:ext uri="{BB962C8B-B14F-4D97-AF65-F5344CB8AC3E}">
        <p14:creationId xmlns:p14="http://schemas.microsoft.com/office/powerpoint/2010/main" val="347010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Léčit poruchy, které vedou ke vzniku vaskulární demence!</a:t>
            </a:r>
          </a:p>
          <a:p>
            <a:r>
              <a:rPr lang="cs-CZ" dirty="0"/>
              <a:t> Léčba a prevence vysokého krevního tlaku</a:t>
            </a:r>
          </a:p>
          <a:p>
            <a:r>
              <a:rPr lang="cs-CZ" dirty="0"/>
              <a:t> inhibitory </a:t>
            </a:r>
            <a:r>
              <a:rPr lang="cs-CZ" dirty="0" err="1"/>
              <a:t>angiotenzin</a:t>
            </a:r>
            <a:r>
              <a:rPr lang="cs-CZ" dirty="0"/>
              <a:t> konvertujících enzymů a blokátory jejich receptorů (</a:t>
            </a:r>
            <a:r>
              <a:rPr lang="cs-CZ" dirty="0" err="1"/>
              <a:t>sartany</a:t>
            </a:r>
            <a:r>
              <a:rPr lang="cs-CZ" dirty="0"/>
              <a:t>)</a:t>
            </a:r>
          </a:p>
          <a:p>
            <a:r>
              <a:rPr lang="cs-CZ" dirty="0"/>
              <a:t> Léčba a prevence </a:t>
            </a:r>
            <a:r>
              <a:rPr lang="cs-CZ" dirty="0" err="1"/>
              <a:t>hyperlipidémie</a:t>
            </a:r>
            <a:endParaRPr lang="cs-CZ" dirty="0"/>
          </a:p>
          <a:p>
            <a:r>
              <a:rPr lang="cs-CZ" dirty="0"/>
              <a:t> Léčba poruch srdečního rytmu, DM aj.</a:t>
            </a:r>
          </a:p>
        </p:txBody>
      </p:sp>
    </p:spTree>
    <p:extLst>
      <p:ext uri="{BB962C8B-B14F-4D97-AF65-F5344CB8AC3E}">
        <p14:creationId xmlns:p14="http://schemas.microsoft.com/office/powerpoint/2010/main" val="255319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S LEWYHO TĚLÍSKY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0755" y="1679124"/>
            <a:ext cx="11553566" cy="4139998"/>
          </a:xfrm>
        </p:spPr>
        <p:txBody>
          <a:bodyPr/>
          <a:lstStyle/>
          <a:p>
            <a:r>
              <a:rPr lang="cs-CZ" dirty="0"/>
              <a:t>Patologickým podkladem jsou kulovitá intracelulární tělíska v neuronech (</a:t>
            </a:r>
            <a:r>
              <a:rPr lang="cs-CZ" dirty="0" err="1"/>
              <a:t>Lewyho</a:t>
            </a:r>
            <a:r>
              <a:rPr lang="cs-CZ" dirty="0"/>
              <a:t> tělíska)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Sdílí některé společné známky jako </a:t>
            </a:r>
            <a:r>
              <a:rPr lang="cs-CZ" dirty="0" err="1"/>
              <a:t>Alz</a:t>
            </a:r>
            <a:r>
              <a:rPr lang="cs-CZ" dirty="0"/>
              <a:t>. a Parkinsonova choroba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Demence tohoto typu je častější u mužů a obvykle začíná po 50. roce</a:t>
            </a:r>
          </a:p>
        </p:txBody>
      </p:sp>
    </p:spTree>
    <p:extLst>
      <p:ext uri="{BB962C8B-B14F-4D97-AF65-F5344CB8AC3E}">
        <p14:creationId xmlns:p14="http://schemas.microsoft.com/office/powerpoint/2010/main" val="230309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S LEWYHO TĚLÍSKY - PROJEVY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913" y="1692002"/>
            <a:ext cx="11346287" cy="4139998"/>
          </a:xfrm>
        </p:spPr>
        <p:txBody>
          <a:bodyPr/>
          <a:lstStyle/>
          <a:p>
            <a:r>
              <a:rPr lang="cs-CZ" dirty="0"/>
              <a:t> rychlý nástup a postupná stabilizace</a:t>
            </a:r>
          </a:p>
          <a:p>
            <a:r>
              <a:rPr lang="cs-CZ" dirty="0"/>
              <a:t> kolísání stavu v průběhu dne</a:t>
            </a:r>
          </a:p>
          <a:p>
            <a:r>
              <a:rPr lang="cs-CZ" dirty="0"/>
              <a:t> zrakové halucinace</a:t>
            </a:r>
          </a:p>
          <a:p>
            <a:r>
              <a:rPr lang="cs-CZ" dirty="0"/>
              <a:t> neklidný spánek, noční můry</a:t>
            </a:r>
          </a:p>
          <a:p>
            <a:r>
              <a:rPr lang="cs-CZ" dirty="0"/>
              <a:t> parkinsonský syndrom: ztuhlost, třes, pomalá chůze, setřená mimika</a:t>
            </a:r>
          </a:p>
          <a:p>
            <a:r>
              <a:rPr lang="cs-CZ" dirty="0"/>
              <a:t> nebezpečí pádů, kolapsů</a:t>
            </a:r>
          </a:p>
          <a:p>
            <a:r>
              <a:rPr lang="cs-CZ" dirty="0"/>
              <a:t> často nedostatečný náhled na onemocnění</a:t>
            </a:r>
          </a:p>
          <a:p>
            <a:r>
              <a:rPr lang="cs-CZ" dirty="0"/>
              <a:t> nebezpečí výrazného zhoršení stavu po neurolepticích</a:t>
            </a:r>
          </a:p>
        </p:txBody>
      </p:sp>
    </p:spTree>
    <p:extLst>
      <p:ext uri="{BB962C8B-B14F-4D97-AF65-F5344CB8AC3E}">
        <p14:creationId xmlns:p14="http://schemas.microsoft.com/office/powerpoint/2010/main" val="2672024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5" y="230602"/>
            <a:ext cx="10753200" cy="451576"/>
          </a:xfrm>
        </p:spPr>
        <p:txBody>
          <a:bodyPr/>
          <a:lstStyle/>
          <a:p>
            <a:r>
              <a:rPr lang="cs-CZ" dirty="0"/>
              <a:t>DEMENCE S LEWYHO TĚLÍSKY – Diagnostika + LÉČBA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1408667"/>
            <a:ext cx="10753200" cy="4139998"/>
          </a:xfrm>
        </p:spPr>
        <p:txBody>
          <a:bodyPr/>
          <a:lstStyle/>
          <a:p>
            <a:r>
              <a:rPr lang="cs-CZ" dirty="0"/>
              <a:t>Diagnostika – anamnéza</a:t>
            </a:r>
          </a:p>
          <a:p>
            <a:pPr marL="72000" indent="0">
              <a:buNone/>
            </a:pPr>
            <a:r>
              <a:rPr lang="cs-CZ" dirty="0"/>
              <a:t>                      - neurologické vyš.</a:t>
            </a:r>
          </a:p>
          <a:p>
            <a:pPr marL="72000" indent="0">
              <a:buNone/>
            </a:pPr>
            <a:r>
              <a:rPr lang="cs-CZ" dirty="0"/>
              <a:t>                      - krevní odběr…</a:t>
            </a:r>
          </a:p>
          <a:p>
            <a:pPr marL="72000" indent="0">
              <a:buNone/>
            </a:pPr>
            <a:r>
              <a:rPr lang="cs-CZ" dirty="0"/>
              <a:t>                      - CT/MRI                   </a:t>
            </a:r>
          </a:p>
          <a:p>
            <a:r>
              <a:rPr lang="cs-CZ" dirty="0"/>
              <a:t>Léčba - nemoc není v současné době vyléčitelná, lze jen mírnit      </a:t>
            </a:r>
          </a:p>
          <a:p>
            <a:pPr marL="72000" indent="0">
              <a:buNone/>
            </a:pPr>
            <a:r>
              <a:rPr lang="cs-CZ" dirty="0"/>
              <a:t>            - dobře reaguje na </a:t>
            </a:r>
            <a:r>
              <a:rPr lang="cs-CZ" dirty="0" err="1"/>
              <a:t>cholinergní</a:t>
            </a:r>
            <a:r>
              <a:rPr lang="cs-CZ" dirty="0"/>
              <a:t> léčbu</a:t>
            </a:r>
          </a:p>
          <a:p>
            <a:pPr marL="72000" indent="0">
              <a:buNone/>
            </a:pPr>
            <a:r>
              <a:rPr lang="cs-CZ" dirty="0"/>
              <a:t>            - </a:t>
            </a:r>
            <a:r>
              <a:rPr lang="cs-CZ" dirty="0" err="1"/>
              <a:t>Levodopa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- </a:t>
            </a:r>
            <a:r>
              <a:rPr lang="cs-CZ" dirty="0" err="1"/>
              <a:t>Donepezil</a:t>
            </a:r>
            <a:r>
              <a:rPr lang="cs-CZ" dirty="0"/>
              <a:t> a </a:t>
            </a:r>
            <a:r>
              <a:rPr lang="cs-CZ" dirty="0" err="1"/>
              <a:t>Rivastigmin</a:t>
            </a:r>
            <a:r>
              <a:rPr lang="cs-CZ" dirty="0"/>
              <a:t> (léčí kognitivní problémy)</a:t>
            </a:r>
          </a:p>
          <a:p>
            <a:pPr marL="72000" indent="0">
              <a:buNone/>
            </a:pPr>
            <a:r>
              <a:rPr lang="cs-CZ" dirty="0"/>
              <a:t>  CAVE!!! Neuroleptika, mohou vyvolat nebo zhoršit příznaky    	parkinsonského syndromu.</a:t>
            </a:r>
          </a:p>
        </p:txBody>
      </p:sp>
    </p:spTree>
    <p:extLst>
      <p:ext uri="{BB962C8B-B14F-4D97-AF65-F5344CB8AC3E}">
        <p14:creationId xmlns:p14="http://schemas.microsoft.com/office/powerpoint/2010/main" val="354334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Degenerativní, progresivní onemocnění, jehož příčinou je postupný zánik buněk produkující dopamin v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nigra</a:t>
            </a:r>
            <a:endParaRPr lang="cs-CZ" dirty="0"/>
          </a:p>
          <a:p>
            <a:r>
              <a:rPr lang="cs-CZ" dirty="0"/>
              <a:t>Výskyt po 50. roku věku, 1. projevy někdy už ve 40 letech</a:t>
            </a:r>
          </a:p>
          <a:p>
            <a:r>
              <a:rPr lang="cs-CZ" dirty="0"/>
              <a:t> Prevalence 1:1000</a:t>
            </a:r>
          </a:p>
          <a:p>
            <a:r>
              <a:rPr lang="cs-CZ" dirty="0"/>
              <a:t> Muži postiženi 1,5x častěji než ženy</a:t>
            </a:r>
          </a:p>
        </p:txBody>
      </p:sp>
    </p:spTree>
    <p:extLst>
      <p:ext uri="{BB962C8B-B14F-4D97-AF65-F5344CB8AC3E}">
        <p14:creationId xmlns:p14="http://schemas.microsoft.com/office/powerpoint/2010/main" val="1286795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příznaky - rigidita</a:t>
            </a:r>
          </a:p>
          <a:p>
            <a:pPr marL="72000" indent="0">
              <a:buNone/>
            </a:pPr>
            <a:r>
              <a:rPr lang="cs-CZ" dirty="0"/>
              <a:t>                               - tremor</a:t>
            </a:r>
          </a:p>
          <a:p>
            <a:pPr marL="72000" indent="0">
              <a:buNone/>
            </a:pPr>
            <a:r>
              <a:rPr lang="cs-CZ" dirty="0"/>
              <a:t>                               - </a:t>
            </a:r>
            <a:r>
              <a:rPr lang="cs-CZ" dirty="0" err="1"/>
              <a:t>bradykineze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               - posturální poruchy</a:t>
            </a:r>
          </a:p>
        </p:txBody>
      </p:sp>
    </p:spTree>
    <p:extLst>
      <p:ext uri="{BB962C8B-B14F-4D97-AF65-F5344CB8AC3E}">
        <p14:creationId xmlns:p14="http://schemas.microsoft.com/office/powerpoint/2010/main" val="2156343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5003" y="720000"/>
            <a:ext cx="11048197" cy="451576"/>
          </a:xfrm>
        </p:spPr>
        <p:txBody>
          <a:bodyPr/>
          <a:lstStyle/>
          <a:p>
            <a:r>
              <a:rPr lang="cs-CZ" dirty="0"/>
              <a:t>PARKINSONOVA CHOROBA -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Stanovuje se na základě přítomnosti alespoň dvou klin. příznaků např. tremor a rigidita.</a:t>
            </a:r>
          </a:p>
          <a:p>
            <a:r>
              <a:rPr lang="cs-CZ" dirty="0"/>
              <a:t>Vegetativní příznaky – obstipace, hypersekrece mazových žláz, poruchy mikce, potence, ortostatická hypotenze</a:t>
            </a:r>
          </a:p>
          <a:p>
            <a:r>
              <a:rPr lang="cs-CZ" dirty="0"/>
              <a:t>Zpomalené psychomotorické tempo</a:t>
            </a:r>
          </a:p>
          <a:p>
            <a:r>
              <a:rPr lang="cs-CZ" dirty="0"/>
              <a:t>Kognitivní poruchy, deprese</a:t>
            </a:r>
          </a:p>
          <a:p>
            <a:r>
              <a:rPr lang="cs-CZ" dirty="0"/>
              <a:t>Pomocné kritérium – příznivý účinek na L-DOPA</a:t>
            </a:r>
          </a:p>
        </p:txBody>
      </p:sp>
    </p:spTree>
    <p:extLst>
      <p:ext uri="{BB962C8B-B14F-4D97-AF65-F5344CB8AC3E}">
        <p14:creationId xmlns:p14="http://schemas.microsoft.com/office/powerpoint/2010/main" val="233969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chybějícího dopaminu L-DOPA. Po 5-10 letech se objevují komplikace léčby</a:t>
            </a:r>
          </a:p>
          <a:p>
            <a:r>
              <a:rPr lang="cs-CZ" dirty="0"/>
              <a:t>Rehabilitace!!!</a:t>
            </a:r>
          </a:p>
          <a:p>
            <a:r>
              <a:rPr lang="cs-CZ" dirty="0"/>
              <a:t>V krajních případech chirurgická léčba – experimentálně hluboká mozková stimulace trvale zavedenou elektrodou do mozkového jádra.</a:t>
            </a:r>
          </a:p>
        </p:txBody>
      </p:sp>
    </p:spTree>
    <p:extLst>
      <p:ext uri="{BB962C8B-B14F-4D97-AF65-F5344CB8AC3E}">
        <p14:creationId xmlns:p14="http://schemas.microsoft.com/office/powerpoint/2010/main" val="2529619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366989"/>
            <a:ext cx="7620283" cy="44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3" y="230602"/>
            <a:ext cx="10753200" cy="451576"/>
          </a:xfrm>
        </p:spPr>
        <p:txBody>
          <a:bodyPr/>
          <a:lstStyle/>
          <a:p>
            <a:r>
              <a:rPr lang="cs-CZ" dirty="0"/>
              <a:t>DEMENCE - VÝSKYT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668484" y="91589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da-DK" dirty="0"/>
              <a:t>• 60–64 let 0,9 %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65–69 let 1,3–1,5 %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70–74 let 3,2–3,6 %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75–79 let 5,8–6,0 %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80–84 let 11,8–12,2 %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85+ 24,5–24,8 %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161128" y="903015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• V ČR je přes 150 000 pacientů trpících některou formou syndromu demence.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• Správnou diagnózu má v ČR zhruba 20-30 % lidí s demencí.</a:t>
            </a:r>
          </a:p>
        </p:txBody>
      </p:sp>
    </p:spTree>
    <p:extLst>
      <p:ext uri="{BB962C8B-B14F-4D97-AF65-F5344CB8AC3E}">
        <p14:creationId xmlns:p14="http://schemas.microsoft.com/office/powerpoint/2010/main" val="10256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RIZIKOVÉ FAKTORY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19999" y="1701505"/>
            <a:ext cx="5461859" cy="4139998"/>
          </a:xfrm>
        </p:spPr>
        <p:txBody>
          <a:bodyPr/>
          <a:lstStyle/>
          <a:p>
            <a:r>
              <a:rPr lang="cs-CZ" dirty="0"/>
              <a:t> Věk</a:t>
            </a:r>
          </a:p>
          <a:p>
            <a:r>
              <a:rPr lang="cs-CZ" dirty="0"/>
              <a:t> Pohlaví</a:t>
            </a:r>
          </a:p>
          <a:p>
            <a:r>
              <a:rPr lang="cs-CZ" dirty="0"/>
              <a:t> Rod. výskyt a genetické faktory</a:t>
            </a:r>
          </a:p>
          <a:p>
            <a:r>
              <a:rPr lang="cs-CZ" dirty="0"/>
              <a:t> Vzdělání</a:t>
            </a:r>
          </a:p>
          <a:p>
            <a:r>
              <a:rPr lang="cs-CZ" dirty="0"/>
              <a:t> Kouření</a:t>
            </a:r>
          </a:p>
          <a:p>
            <a:r>
              <a:rPr lang="cs-CZ" dirty="0"/>
              <a:t> Alkohol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 Poranění hlavy</a:t>
            </a:r>
          </a:p>
          <a:p>
            <a:r>
              <a:rPr lang="cs-CZ" dirty="0"/>
              <a:t> Protizánětlivé léky a hormonální substituční léčba</a:t>
            </a:r>
          </a:p>
          <a:p>
            <a:r>
              <a:rPr lang="cs-CZ" dirty="0"/>
              <a:t> Deprese</a:t>
            </a:r>
          </a:p>
          <a:p>
            <a:r>
              <a:rPr lang="cs-CZ" dirty="0"/>
              <a:t> CMP a vaskulární příhody</a:t>
            </a:r>
          </a:p>
          <a:p>
            <a:r>
              <a:rPr lang="cs-CZ" dirty="0"/>
              <a:t> Tělesná a duševní aktivita</a:t>
            </a:r>
          </a:p>
          <a:p>
            <a:r>
              <a:rPr lang="cs-CZ" dirty="0"/>
              <a:t> Další faktory…</a:t>
            </a:r>
          </a:p>
        </p:txBody>
      </p:sp>
    </p:spTree>
    <p:extLst>
      <p:ext uri="{BB962C8B-B14F-4D97-AF65-F5344CB8AC3E}">
        <p14:creationId xmlns:p14="http://schemas.microsoft.com/office/powerpoint/2010/main" val="175612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08667"/>
            <a:ext cx="10753200" cy="4139998"/>
          </a:xfrm>
        </p:spPr>
        <p:txBody>
          <a:bodyPr/>
          <a:lstStyle/>
          <a:p>
            <a:r>
              <a:rPr lang="cs-CZ" dirty="0"/>
              <a:t>Demence nepředstavují pouhou poruchu kognitivních funkcí jsou provázeny změnami a poruchami chování a pestrou psychiatrickou symptomatologií, vedou k poruše soběstačnosti a mají významné sociální dopady pro pacienta a jeho rodinu.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ABC demence:</a:t>
            </a:r>
          </a:p>
          <a:p>
            <a:pPr marL="72000" indent="0">
              <a:buNone/>
            </a:pPr>
            <a:r>
              <a:rPr lang="cs-CZ" dirty="0"/>
              <a:t>       A–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(porucha soběstačnosti a sociální 	dopady)</a:t>
            </a:r>
          </a:p>
          <a:p>
            <a:pPr marL="72000" indent="0">
              <a:buNone/>
            </a:pPr>
            <a:r>
              <a:rPr lang="cs-CZ" dirty="0"/>
              <a:t>       B– </a:t>
            </a:r>
            <a:r>
              <a:rPr lang="cs-CZ" dirty="0" err="1"/>
              <a:t>behaviour</a:t>
            </a:r>
            <a:r>
              <a:rPr lang="cs-CZ" dirty="0"/>
              <a:t> (behaviorální a psychiatrická symptomatologie)</a:t>
            </a:r>
          </a:p>
          <a:p>
            <a:pPr marL="72000" indent="0">
              <a:buNone/>
            </a:pPr>
            <a:r>
              <a:rPr lang="cs-CZ" dirty="0"/>
              <a:t>       C– </a:t>
            </a:r>
            <a:r>
              <a:rPr lang="cs-CZ" dirty="0" err="1"/>
              <a:t>cognition</a:t>
            </a:r>
            <a:r>
              <a:rPr lang="cs-CZ" dirty="0"/>
              <a:t> (porucha kognice).</a:t>
            </a:r>
          </a:p>
        </p:txBody>
      </p:sp>
    </p:spTree>
    <p:extLst>
      <p:ext uri="{BB962C8B-B14F-4D97-AF65-F5344CB8AC3E}">
        <p14:creationId xmlns:p14="http://schemas.microsoft.com/office/powerpoint/2010/main" val="34881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02806" cy="4139998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Alzheimrův</a:t>
            </a:r>
            <a:r>
              <a:rPr lang="cs-CZ" dirty="0"/>
              <a:t> typ: poruchy paměti, afázie, apraxie, </a:t>
            </a:r>
            <a:r>
              <a:rPr lang="cs-CZ" dirty="0" err="1"/>
              <a:t>akalkulie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Frontotemporální</a:t>
            </a:r>
            <a:r>
              <a:rPr lang="cs-CZ" dirty="0"/>
              <a:t> typ: poruchy chování, osobnosti, plynulosti řeči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3. Subkortikální typ: </a:t>
            </a:r>
            <a:r>
              <a:rPr lang="cs-CZ" dirty="0" err="1"/>
              <a:t>bradypsychismus</a:t>
            </a:r>
            <a:r>
              <a:rPr lang="cs-CZ" dirty="0"/>
              <a:t>, výbavnost slov</a:t>
            </a:r>
          </a:p>
        </p:txBody>
      </p:sp>
    </p:spTree>
    <p:extLst>
      <p:ext uri="{BB962C8B-B14F-4D97-AF65-F5344CB8AC3E}">
        <p14:creationId xmlns:p14="http://schemas.microsoft.com/office/powerpoint/2010/main" val="26008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KLINICKÉ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Zapomínání, co jsme chtěli udělat</a:t>
            </a:r>
          </a:p>
          <a:p>
            <a:r>
              <a:rPr lang="cs-CZ" dirty="0"/>
              <a:t> Porucha epizodické a sémantické paměti</a:t>
            </a:r>
          </a:p>
          <a:p>
            <a:r>
              <a:rPr lang="cs-CZ" dirty="0"/>
              <a:t> Nárůst emoční lability, později oploštění emocí</a:t>
            </a:r>
          </a:p>
          <a:p>
            <a:r>
              <a:rPr lang="cs-CZ" dirty="0"/>
              <a:t> Poruchy orientace (zabloudí na známém místě)</a:t>
            </a:r>
          </a:p>
          <a:p>
            <a:r>
              <a:rPr lang="cs-CZ" dirty="0"/>
              <a:t> Poruchy fatické a gnostické</a:t>
            </a:r>
          </a:p>
          <a:p>
            <a:r>
              <a:rPr lang="cs-CZ" dirty="0"/>
              <a:t> Porucha pozornosti a motivace</a:t>
            </a:r>
          </a:p>
        </p:txBody>
      </p:sp>
    </p:spTree>
    <p:extLst>
      <p:ext uri="{BB962C8B-B14F-4D97-AF65-F5344CB8AC3E}">
        <p14:creationId xmlns:p14="http://schemas.microsoft.com/office/powerpoint/2010/main" val="252790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30603"/>
            <a:ext cx="10753200" cy="451576"/>
          </a:xfrm>
        </p:spPr>
        <p:txBody>
          <a:bodyPr/>
          <a:lstStyle/>
          <a:p>
            <a:r>
              <a:rPr lang="cs-CZ" dirty="0"/>
              <a:t>DEMENCE – DIAGNOSTICKÁ KRITÉRIA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2" y="777602"/>
            <a:ext cx="11510638" cy="4139998"/>
          </a:xfrm>
        </p:spPr>
        <p:txBody>
          <a:bodyPr/>
          <a:lstStyle/>
          <a:p>
            <a:r>
              <a:rPr lang="cs-CZ" dirty="0"/>
              <a:t> zhoršení paměti (neschopnost učit se novým poznatkům a vybavit poznatky naučené dříve)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nejméně jedna z následujících kognitivních poruch: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afázie</a:t>
            </a:r>
            <a:r>
              <a:rPr lang="cs-CZ" dirty="0"/>
              <a:t> (ztráta symbolické funkce řeči, vztahující se k chápání a 			vyjadřování myšlenek, prostřednictvím slov)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apraxie</a:t>
            </a:r>
            <a:r>
              <a:rPr lang="cs-CZ" dirty="0"/>
              <a:t> (neschopnost provádět motorické aktivity navzdory 			neporušeným motorickým funkcím)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agnózie </a:t>
            </a:r>
            <a:r>
              <a:rPr lang="cs-CZ" dirty="0"/>
              <a:t>(neschopnost poznávat nebo identifikovat věci navzdory</a:t>
            </a:r>
          </a:p>
          <a:p>
            <a:pPr marL="72000" indent="0">
              <a:buNone/>
            </a:pPr>
            <a:r>
              <a:rPr lang="cs-CZ" dirty="0"/>
              <a:t>		nepoškozeným senzorickým funkcím)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narušení výkonných, exekutivních funkcí </a:t>
            </a:r>
            <a:r>
              <a:rPr lang="cs-CZ" dirty="0"/>
              <a:t>(např. plánování, 			organizování, následnosti, abstrakce)</a:t>
            </a:r>
          </a:p>
        </p:txBody>
      </p:sp>
    </p:spTree>
    <p:extLst>
      <p:ext uri="{BB962C8B-B14F-4D97-AF65-F5344CB8AC3E}">
        <p14:creationId xmlns:p14="http://schemas.microsoft.com/office/powerpoint/2010/main" val="3486222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ntenzivní oš. péče u pac. s degenerativním postižením[20210312130555375].mdb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121</TotalTime>
  <Words>2363</Words>
  <Application>Microsoft Office PowerPoint</Application>
  <PresentationFormat>Širokoúhlá obrazovka</PresentationFormat>
  <Paragraphs>339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muni-med-prezentace-16-9-cz-v11</vt:lpstr>
      <vt:lpstr>Intenzivní oš. péče u pacienta s degenerativním postižením nervového systému </vt:lpstr>
      <vt:lpstr>DEMENCE - DEFINICE</vt:lpstr>
      <vt:lpstr>DEMENCE - ETIOLOGIE</vt:lpstr>
      <vt:lpstr>DEMENCE - VÝSKYT</vt:lpstr>
      <vt:lpstr>DEMENCE – RIZIKOVÉ FAKTORY</vt:lpstr>
      <vt:lpstr>DEMENCE - PŘÍZNAKY</vt:lpstr>
      <vt:lpstr>DEMENCE - DĚLENÍ</vt:lpstr>
      <vt:lpstr>DEMENCE – KLINICKÉ PŘÍZNAKY</vt:lpstr>
      <vt:lpstr>DEMENCE – DIAGNOSTICKÁ KRITÉRIA</vt:lpstr>
      <vt:lpstr>DEMENCE – PORUCHY CHOVÁNÍ</vt:lpstr>
      <vt:lpstr>DEMENCE – ODBĚR ANAMNÉZY</vt:lpstr>
      <vt:lpstr>DEMENCE – NEUROLOGICKÉ VYŠETŘENÍ</vt:lpstr>
      <vt:lpstr>DEMENCE - PRŮBĚH</vt:lpstr>
      <vt:lpstr>DEMENCE - STADIA</vt:lpstr>
      <vt:lpstr>1. STADIUM - SYNDROM POČÍNAJÍCÍ A MÍRNÉ DEMENCE</vt:lpstr>
      <vt:lpstr>2. STADIUM - SYNDROM ROZVINUTÉ DEMENCE</vt:lpstr>
      <vt:lpstr>3. STADIUM - SYNDROM POKROČILÉ DEMENCE</vt:lpstr>
      <vt:lpstr>DEMENCE – DIFERENCIÁLNÍ DIAGNOSTIKA</vt:lpstr>
      <vt:lpstr>DEMENCE X MÍRNÁ KOGNITIVNÍ PORUCHA</vt:lpstr>
      <vt:lpstr>MÍRNÁ KOGNITIVNÍ PORUCHA</vt:lpstr>
      <vt:lpstr>ALZHEIMEROVA CHOROBA I</vt:lpstr>
      <vt:lpstr>ALZHEIMEROVA CHOROBA II</vt:lpstr>
      <vt:lpstr>ALZHEIMEROVA CHOROBA - DĚLENÍ</vt:lpstr>
      <vt:lpstr>ALZHEIMEROVA CHOROBA – PŘÍČINA</vt:lpstr>
      <vt:lpstr>ALZHEIMEROVA CHOROBA - LÉČBA</vt:lpstr>
      <vt:lpstr>VASKULÁRNÍ DEMENCE</vt:lpstr>
      <vt:lpstr>VASKULÁRNÍ DEMENCE - PŘÍČINY</vt:lpstr>
      <vt:lpstr>VASKULÁRNÍ DEMENCE - PŘÍZNAKY</vt:lpstr>
      <vt:lpstr>VASKULÁRNÍ DEMENCE X ALZ. CHOROBA</vt:lpstr>
      <vt:lpstr>VASKULÁRNÍ DEMENCE - LÉČBA</vt:lpstr>
      <vt:lpstr>DEMENCE S LEWYHO TĚLÍSKY</vt:lpstr>
      <vt:lpstr>DEMENCE S LEWYHO TĚLÍSKY - PROJEVY</vt:lpstr>
      <vt:lpstr>DEMENCE S LEWYHO TĚLÍSKY – Diagnostika + LÉČBA </vt:lpstr>
      <vt:lpstr>PARKINSONOVA CHOROBA </vt:lpstr>
      <vt:lpstr>PARKINSONOVA CHOROBA - PŘÍZNAKY</vt:lpstr>
      <vt:lpstr>PARKINSONOVA CHOROBA - DIAGNOSTIKA</vt:lpstr>
      <vt:lpstr>PARKINSONOVA CHOROBA - LÉČBA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oš. péče u pacienta s degenerativním postižením nervového systému</dc:title>
  <dc:creator>user</dc:creator>
  <cp:lastModifiedBy>Simona Saibertová</cp:lastModifiedBy>
  <cp:revision>13</cp:revision>
  <cp:lastPrinted>1601-01-01T00:00:00Z</cp:lastPrinted>
  <dcterms:created xsi:type="dcterms:W3CDTF">2021-03-11T19:43:17Z</dcterms:created>
  <dcterms:modified xsi:type="dcterms:W3CDTF">2021-03-12T12:05:55Z</dcterms:modified>
</cp:coreProperties>
</file>