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intenzivní </a:t>
            </a:r>
            <a:r>
              <a:rPr lang="cs-CZ" dirty="0" err="1"/>
              <a:t>oš</a:t>
            </a:r>
            <a:r>
              <a:rPr lang="cs-CZ" dirty="0"/>
              <a:t>. péče o pacienta v delirantním stavu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70193"/>
            <a:ext cx="11361600" cy="698497"/>
          </a:xfrm>
        </p:spPr>
        <p:txBody>
          <a:bodyPr/>
          <a:lstStyle/>
          <a:p>
            <a:r>
              <a:rPr lang="cs-CZ" dirty="0"/>
              <a:t>Edita Pešáková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x Demence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54" y="1352282"/>
            <a:ext cx="8131457" cy="486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91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rizika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morbidity</a:t>
            </a:r>
          </a:p>
          <a:p>
            <a:r>
              <a:rPr lang="cs-CZ" dirty="0" err="1"/>
              <a:t>Self</a:t>
            </a:r>
            <a:r>
              <a:rPr lang="cs-CZ" dirty="0"/>
              <a:t> </a:t>
            </a:r>
            <a:r>
              <a:rPr lang="cs-CZ" dirty="0" err="1"/>
              <a:t>extubace</a:t>
            </a:r>
            <a:endParaRPr lang="cs-CZ" dirty="0"/>
          </a:p>
          <a:p>
            <a:r>
              <a:rPr lang="cs-CZ" dirty="0"/>
              <a:t>Vytržení katetrů, drénů</a:t>
            </a:r>
          </a:p>
          <a:p>
            <a:r>
              <a:rPr lang="cs-CZ" dirty="0"/>
              <a:t>Poškození měkkých tkání</a:t>
            </a:r>
          </a:p>
          <a:p>
            <a:r>
              <a:rPr lang="cs-CZ" dirty="0"/>
              <a:t>Pády z lůžka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84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jako důsledek odnětí alkoholu a návykových látek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4243" y="2117005"/>
            <a:ext cx="10753200" cy="4139998"/>
          </a:xfrm>
        </p:spPr>
        <p:txBody>
          <a:bodyPr/>
          <a:lstStyle/>
          <a:p>
            <a:r>
              <a:rPr lang="cs-CZ" dirty="0"/>
              <a:t>Obvykle hyperaktivní forma deliria</a:t>
            </a:r>
          </a:p>
          <a:p>
            <a:r>
              <a:rPr lang="cs-CZ" dirty="0"/>
              <a:t>Příznaky syndromu z odnětí</a:t>
            </a:r>
          </a:p>
          <a:p>
            <a:r>
              <a:rPr lang="cs-CZ" dirty="0"/>
              <a:t>Při odnětí alkoholu mohou být symptomy život ohrožující – generalizované křeče, delirium tremens.</a:t>
            </a:r>
          </a:p>
          <a:p>
            <a:r>
              <a:rPr lang="cs-CZ" dirty="0"/>
              <a:t>Následky: prodloužení UPV → prodloužení hospitalizace</a:t>
            </a:r>
          </a:p>
          <a:p>
            <a:r>
              <a:rPr lang="cs-CZ" dirty="0"/>
              <a:t>Závislost na alkoholu bývá často podceňovaná</a:t>
            </a:r>
          </a:p>
          <a:p>
            <a:r>
              <a:rPr lang="cs-CZ" dirty="0"/>
              <a:t>Pacient nebo i jeho rodina často nechtějí přiznat závislost na alkoholu.  </a:t>
            </a:r>
          </a:p>
          <a:p>
            <a:r>
              <a:rPr lang="cs-CZ" dirty="0"/>
              <a:t>Řešení – symptomatická léčba + psychofarmaka</a:t>
            </a:r>
          </a:p>
        </p:txBody>
      </p:sp>
    </p:spTree>
    <p:extLst>
      <p:ext uri="{BB962C8B-B14F-4D97-AF65-F5344CB8AC3E}">
        <p14:creationId xmlns:p14="http://schemas.microsoft.com/office/powerpoint/2010/main" val="258561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nefarmakologická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podpůrná opatření – nekonfliktní přístup a vhodné komunikační techniky</a:t>
            </a:r>
          </a:p>
          <a:p>
            <a:r>
              <a:rPr lang="cs-CZ" dirty="0" err="1"/>
              <a:t>Kurtování</a:t>
            </a:r>
            <a:r>
              <a:rPr lang="cs-CZ" dirty="0"/>
              <a:t> a fyzické omezování prohlubuje delirium a zvyšuje riziko úrazu! Omezující prostředky jsou indikovány pouze tehdy, hrozí-li sebepoškození.</a:t>
            </a:r>
          </a:p>
          <a:p>
            <a:r>
              <a:rPr lang="cs-CZ" dirty="0"/>
              <a:t>Zajistit rytmus spánek a bdění, eliminace hluku zejm. v noci</a:t>
            </a:r>
          </a:p>
          <a:p>
            <a:r>
              <a:rPr lang="cs-CZ" dirty="0"/>
              <a:t>Přítomnost známých lidí a pokud lze, tak i oblíbených předmětů</a:t>
            </a:r>
          </a:p>
          <a:p>
            <a:r>
              <a:rPr lang="cs-CZ" dirty="0"/>
              <a:t>Stabilní ošetřovatelský tým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88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stávající medikace!!</a:t>
            </a:r>
          </a:p>
          <a:p>
            <a:r>
              <a:rPr lang="cs-CZ" dirty="0"/>
              <a:t>Diagnostikovat a léčit somatickou příčinu deliria</a:t>
            </a:r>
          </a:p>
          <a:p>
            <a:r>
              <a:rPr lang="cs-CZ" dirty="0"/>
              <a:t>Vysazení některých léků, zejm. anticholinergních</a:t>
            </a:r>
          </a:p>
          <a:p>
            <a:r>
              <a:rPr lang="cs-CZ" dirty="0"/>
              <a:t>BDZ – u syndromu z odnětí (sedativa, alkohol)</a:t>
            </a:r>
          </a:p>
          <a:p>
            <a:r>
              <a:rPr lang="cs-CZ" dirty="0"/>
              <a:t>Neuroleptika - (potlač. bludů, halucinací, agitovanosti, agresivity) 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Risperidon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…</a:t>
            </a:r>
          </a:p>
          <a:p>
            <a:r>
              <a:rPr lang="cs-CZ" dirty="0" err="1"/>
              <a:t>Clomethiazol</a:t>
            </a:r>
            <a:r>
              <a:rPr lang="cs-CZ" dirty="0"/>
              <a:t> (nekombinovat s jinými tlumivými látkami!) </a:t>
            </a:r>
          </a:p>
          <a:p>
            <a:endParaRPr lang="cs-CZ" dirty="0"/>
          </a:p>
          <a:p>
            <a:r>
              <a:rPr lang="cs-CZ" dirty="0"/>
              <a:t>V intenzivní péči se osvědčil </a:t>
            </a:r>
            <a:r>
              <a:rPr lang="cs-CZ" dirty="0" err="1"/>
              <a:t>Klonidin</a:t>
            </a:r>
            <a:endParaRPr lang="cs-CZ" dirty="0"/>
          </a:p>
          <a:p>
            <a:r>
              <a:rPr lang="cs-CZ" dirty="0" err="1"/>
              <a:t>Opioidy</a:t>
            </a:r>
            <a:r>
              <a:rPr lang="cs-CZ" dirty="0"/>
              <a:t> – </a:t>
            </a:r>
            <a:r>
              <a:rPr lang="cs-CZ" dirty="0" err="1"/>
              <a:t>fentanyl</a:t>
            </a:r>
            <a:r>
              <a:rPr lang="cs-CZ" dirty="0"/>
              <a:t>, morfin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783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prevence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Péče o celkový zdravotní stav!</a:t>
            </a:r>
          </a:p>
          <a:p>
            <a:r>
              <a:rPr lang="cs-CZ" dirty="0"/>
              <a:t>Zajistit dostatečnou hydrataci a výživu</a:t>
            </a:r>
          </a:p>
          <a:p>
            <a:r>
              <a:rPr lang="cs-CZ" dirty="0"/>
              <a:t>Bránit vzniku retence moči a stolice</a:t>
            </a:r>
          </a:p>
          <a:p>
            <a:r>
              <a:rPr lang="cs-CZ" dirty="0"/>
              <a:t>Odstraňovat a předcházet bolesti</a:t>
            </a:r>
          </a:p>
          <a:p>
            <a:r>
              <a:rPr lang="cs-CZ" dirty="0"/>
              <a:t>Časná mobilizace a rehabilitace</a:t>
            </a:r>
          </a:p>
          <a:p>
            <a:r>
              <a:rPr lang="cs-CZ" dirty="0"/>
              <a:t>S pacientem komunikujeme při každé kontaktu</a:t>
            </a:r>
          </a:p>
          <a:p>
            <a:r>
              <a:rPr lang="cs-CZ" dirty="0"/>
              <a:t>Snažit se dodržovat režim den/noc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90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4090" y="179087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1212" y="1151090"/>
            <a:ext cx="10753200" cy="4139998"/>
          </a:xfrm>
        </p:spPr>
        <p:txBody>
          <a:bodyPr/>
          <a:lstStyle/>
          <a:p>
            <a:r>
              <a:rPr lang="cs-CZ" dirty="0"/>
              <a:t>Přistupovat k pacientovi čelem, udržovat oční kontakt, mluvit klidným a vyrovnaným tónem hlasu</a:t>
            </a:r>
          </a:p>
          <a:p>
            <a:r>
              <a:rPr lang="cs-CZ" dirty="0"/>
              <a:t>Nezesměšňovat pacienta!!!</a:t>
            </a:r>
          </a:p>
          <a:p>
            <a:r>
              <a:rPr lang="cs-CZ" dirty="0"/>
              <a:t>Neodpovídat na agresi protiútokem, neboť agresivita vyvolává další agresivitu!!!</a:t>
            </a:r>
          </a:p>
          <a:p>
            <a:r>
              <a:rPr lang="cs-CZ" dirty="0"/>
              <a:t>Pozorně pacienta vyslechnout, zachovat akceptující postoj, projevovat zájem o nemocného doplňujícími otázkami, vyjádřit empatii, trpělivost a profesionální přístup.</a:t>
            </a:r>
          </a:p>
          <a:p>
            <a:r>
              <a:rPr lang="cs-CZ" dirty="0"/>
              <a:t>Vyčkat na reakci a zpětnou vazbu pacienta a zjistit zda porozuměl pokynům.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152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242" y="347729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2130"/>
            <a:ext cx="10753200" cy="4984124"/>
          </a:xfrm>
        </p:spPr>
        <p:txBody>
          <a:bodyPr/>
          <a:lstStyle/>
          <a:p>
            <a:r>
              <a:rPr lang="cs-CZ" dirty="0"/>
              <a:t>Dbát o bezpečí pacienta, odstranit z blízkosti předměty, kterými by si mohl ublížit (dezinfekce, </a:t>
            </a:r>
            <a:r>
              <a:rPr lang="cs-CZ" dirty="0" err="1"/>
              <a:t>pean</a:t>
            </a:r>
            <a:r>
              <a:rPr lang="cs-CZ" dirty="0"/>
              <a:t>…) a taktéž dbát o bezpečí </a:t>
            </a:r>
            <a:r>
              <a:rPr lang="cs-CZ" dirty="0" err="1"/>
              <a:t>oš</a:t>
            </a:r>
            <a:r>
              <a:rPr lang="cs-CZ" dirty="0"/>
              <a:t>. </a:t>
            </a:r>
            <a:r>
              <a:rPr lang="cs-CZ" dirty="0" err="1"/>
              <a:t>peronálu</a:t>
            </a:r>
            <a:endParaRPr lang="cs-CZ" dirty="0"/>
          </a:p>
          <a:p>
            <a:r>
              <a:rPr lang="cs-CZ" dirty="0"/>
              <a:t>Léky je třeba aplikovat do </a:t>
            </a:r>
            <a:r>
              <a:rPr lang="cs-CZ" dirty="0" err="1"/>
              <a:t>infúzní</a:t>
            </a:r>
            <a:r>
              <a:rPr lang="cs-CZ" dirty="0"/>
              <a:t> linky v dostatečné vzdálenosti od pacienta, aby nedošlo k ohrožení sestry!</a:t>
            </a:r>
          </a:p>
          <a:p>
            <a:r>
              <a:rPr lang="cs-CZ" dirty="0"/>
              <a:t>Základní prostředky pro tlumení neklidu i prevenci - neuroleptika (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), při nutnosti rychlého nástupu účinku v intenzivní péči užíváme benzodiazepiny či </a:t>
            </a:r>
            <a:r>
              <a:rPr lang="cs-CZ" dirty="0" err="1"/>
              <a:t>Propofol</a:t>
            </a:r>
            <a:r>
              <a:rPr lang="cs-CZ" dirty="0"/>
              <a:t>. Tyto léky s rychlým účinkem vyžadují následně kompletní a nepřetržitou </a:t>
            </a:r>
            <a:r>
              <a:rPr lang="cs-CZ" dirty="0" err="1"/>
              <a:t>oš</a:t>
            </a:r>
            <a:r>
              <a:rPr lang="cs-CZ" dirty="0"/>
              <a:t>. péči pro nebezpečí poruchy vědomí, hypotenzi nebo útlum dechového centra.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16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základní pravidla při ošetřování na JIP III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96225"/>
            <a:ext cx="10753200" cy="4262906"/>
          </a:xfrm>
        </p:spPr>
        <p:txBody>
          <a:bodyPr/>
          <a:lstStyle/>
          <a:p>
            <a:r>
              <a:rPr lang="cs-CZ" dirty="0"/>
              <a:t>Omezovací prostředky </a:t>
            </a:r>
            <a:r>
              <a:rPr lang="cs-CZ" dirty="0" smtClean="0"/>
              <a:t>používat </a:t>
            </a:r>
            <a:r>
              <a:rPr lang="cs-CZ" dirty="0"/>
              <a:t>s citem po nezbytně nutnou dobu.</a:t>
            </a:r>
          </a:p>
          <a:p>
            <a:r>
              <a:rPr lang="cs-CZ" dirty="0"/>
              <a:t>V případě naordinování kurtů → sledovat stav končetin dle protokolu o fyzickém omezení (barva kůže, prokrvení, hybnost) nejméně však á 1 hodinu!!!</a:t>
            </a:r>
          </a:p>
          <a:p>
            <a:r>
              <a:rPr lang="cs-CZ" dirty="0"/>
              <a:t>Nadále komunikovat s pacientem, vysvětlovat mu nutnost fyzického omezení.</a:t>
            </a:r>
          </a:p>
          <a:p>
            <a:r>
              <a:rPr lang="cs-CZ" dirty="0"/>
              <a:t>Pokud možno, k pacientovi přistupovat ve dvojici!</a:t>
            </a:r>
          </a:p>
          <a:p>
            <a:r>
              <a:rPr lang="cs-CZ" dirty="0"/>
              <a:t>Na odděleních s častou frekvencí těchto stavů je u personálu vyšší riziko syndromu z vyhoření!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4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37" y="1253063"/>
            <a:ext cx="6645498" cy="500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46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Delirantní stav - úvod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3949"/>
            <a:ext cx="10753200" cy="464927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Delirium - z lat. slova de lira = mimo linii </a:t>
            </a:r>
          </a:p>
          <a:p>
            <a:pPr marL="72000" indent="0">
              <a:buNone/>
            </a:pPr>
            <a:r>
              <a:rPr lang="cs-CZ" dirty="0"/>
              <a:t>                 = porucha vědomí a kognitivních funkcí, která se rozvíjí v krátkém časovém intervalu hodin až dnů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kvalitativní porucha vědomí </a:t>
            </a:r>
          </a:p>
          <a:p>
            <a:pPr marL="72000" indent="0">
              <a:buNone/>
            </a:pPr>
            <a:r>
              <a:rPr lang="cs-CZ" dirty="0"/>
              <a:t>                  - může se dotýkat všech medicinských oborů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neg</a:t>
            </a:r>
            <a:r>
              <a:rPr lang="cs-CZ" dirty="0"/>
              <a:t>. ovlivňuje morbiditu a mortalitu, prodlužuje dobu hospitalizace, znesnadňuje rehabilitační péči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na psychiatrii, dále ARO/JIP, geriatrie, paliativní péče, chirurgie (zejm. po velkých op.) </a:t>
            </a:r>
          </a:p>
          <a:p>
            <a:pPr marL="72000" indent="0">
              <a:buNone/>
            </a:pPr>
            <a:r>
              <a:rPr lang="cs-CZ" dirty="0"/>
              <a:t>                  - je neoddělitelnou součástí řady kritických stavů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1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projevy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2434"/>
            <a:ext cx="10753200" cy="5525036"/>
          </a:xfrm>
        </p:spPr>
        <p:txBody>
          <a:bodyPr/>
          <a:lstStyle/>
          <a:p>
            <a:r>
              <a:rPr lang="cs-CZ" dirty="0"/>
              <a:t>Porucha psychických funkcí: pozornosti, vnímání a myšlení, paměti, psychomotoriky, emocí a cyklu spánek / bdění </a:t>
            </a:r>
          </a:p>
          <a:p>
            <a:r>
              <a:rPr lang="cs-CZ" dirty="0"/>
              <a:t>Globální porucha poznávání a chápání</a:t>
            </a:r>
          </a:p>
          <a:p>
            <a:r>
              <a:rPr lang="cs-CZ" dirty="0"/>
              <a:t>Nesouvislé a chaotické myšlení</a:t>
            </a:r>
          </a:p>
          <a:p>
            <a:r>
              <a:rPr lang="cs-CZ" dirty="0"/>
              <a:t>Iluze a halucinace (</a:t>
            </a:r>
            <a:r>
              <a:rPr lang="cs-CZ" dirty="0" err="1"/>
              <a:t>nejč</a:t>
            </a:r>
            <a:r>
              <a:rPr lang="cs-CZ" dirty="0"/>
              <a:t>. zrakové)</a:t>
            </a:r>
          </a:p>
          <a:p>
            <a:r>
              <a:rPr lang="cs-CZ" dirty="0"/>
              <a:t>Narušení krátkodobé paměti, problémy s orientací</a:t>
            </a:r>
          </a:p>
          <a:p>
            <a:r>
              <a:rPr lang="cs-CZ" dirty="0"/>
              <a:t>Zvýšení psychomotorického tempa, bezúčelná aktivita může být vystřídána </a:t>
            </a:r>
            <a:r>
              <a:rPr lang="cs-CZ" dirty="0" err="1"/>
              <a:t>bradypsychismem</a:t>
            </a:r>
            <a:endParaRPr lang="cs-CZ" dirty="0"/>
          </a:p>
          <a:p>
            <a:r>
              <a:rPr lang="cs-CZ" dirty="0"/>
              <a:t>Emoce – dominuje úzkost, deprese x euforie, iritabilita</a:t>
            </a:r>
          </a:p>
          <a:p>
            <a:r>
              <a:rPr lang="cs-CZ" dirty="0"/>
              <a:t>Obvykle rychlý začátek s kolísáním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94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1363" y="127571"/>
            <a:ext cx="10753200" cy="451576"/>
          </a:xfrm>
        </p:spPr>
        <p:txBody>
          <a:bodyPr/>
          <a:lstStyle/>
          <a:p>
            <a:r>
              <a:rPr lang="cs-CZ" dirty="0"/>
              <a:t>Delirium – rizikové faktory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901310"/>
              </p:ext>
            </p:extLst>
          </p:nvPr>
        </p:nvGraphicFramePr>
        <p:xfrm>
          <a:off x="2141797" y="913419"/>
          <a:ext cx="8229600" cy="527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Potenc</a:t>
                      </a:r>
                      <a:r>
                        <a:rPr lang="cs-CZ" dirty="0"/>
                        <a:t>. ovlivnitelné rizikové faktory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Neovlivnitelné rizikové faktory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Senzorické oslabení (zrak, sluch)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Demence či kognitivní deficit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Imobilizace (katétry,</a:t>
                      </a:r>
                      <a:r>
                        <a:rPr lang="cs-CZ" baseline="0" dirty="0"/>
                        <a:t> mech. omezení)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Vyšší věk (&gt; 65 let)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2590">
                <a:tc>
                  <a:txBody>
                    <a:bodyPr/>
                    <a:lstStyle/>
                    <a:p>
                      <a:r>
                        <a:rPr lang="cs-CZ" dirty="0"/>
                        <a:t>Medikace (sedativa, narkotika, </a:t>
                      </a:r>
                      <a:r>
                        <a:rPr lang="cs-CZ" dirty="0" err="1"/>
                        <a:t>anticholinergika</a:t>
                      </a:r>
                      <a:r>
                        <a:rPr lang="cs-CZ" dirty="0"/>
                        <a:t>, kortikosteroidy, polypragmazie,</a:t>
                      </a:r>
                      <a:r>
                        <a:rPr lang="cs-CZ" baseline="0" dirty="0"/>
                        <a:t> abstinenční </a:t>
                      </a:r>
                      <a:r>
                        <a:rPr lang="cs-CZ" baseline="0" dirty="0" err="1"/>
                        <a:t>sy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Anamnéza deliria, CMP,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neurologické onemocnění, pádů či poruch</a:t>
                      </a:r>
                      <a:r>
                        <a:rPr lang="cs-CZ" baseline="0" dirty="0"/>
                        <a:t> c</a:t>
                      </a:r>
                      <a:r>
                        <a:rPr lang="cs-CZ" dirty="0"/>
                        <a:t>hůze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Interkurentní</a:t>
                      </a:r>
                      <a:r>
                        <a:rPr lang="cs-CZ" dirty="0"/>
                        <a:t> onemocnění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Polymorbidita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Metabolická porucha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Mužské pohlaví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Chirurgické zákroky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Chronické renální či </a:t>
                      </a:r>
                      <a:r>
                        <a:rPr lang="cs-CZ" dirty="0" err="1"/>
                        <a:t>hepatální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 err="1"/>
                        <a:t>onem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Prostředí (přijetí na JIP)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Bolest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Emoční stres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Dlouhodobá spánková deprivace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4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etiologie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10615"/>
            <a:ext cx="10753200" cy="4621386"/>
          </a:xfrm>
        </p:spPr>
        <p:txBody>
          <a:bodyPr/>
          <a:lstStyle/>
          <a:p>
            <a:r>
              <a:rPr lang="cs-CZ" dirty="0"/>
              <a:t>Intoxikace (alkohol, sedativa, analgetika, těkavé látky, amfetamin)</a:t>
            </a:r>
          </a:p>
          <a:p>
            <a:r>
              <a:rPr lang="cs-CZ" dirty="0"/>
              <a:t>Při odvykacím stavu</a:t>
            </a:r>
          </a:p>
          <a:p>
            <a:r>
              <a:rPr lang="cs-CZ" dirty="0"/>
              <a:t>První příznak somatického onemocnění u starších osob</a:t>
            </a:r>
          </a:p>
          <a:p>
            <a:r>
              <a:rPr lang="cs-CZ" dirty="0"/>
              <a:t>Součást terminálního stavu</a:t>
            </a:r>
          </a:p>
          <a:p>
            <a:r>
              <a:rPr lang="cs-CZ" dirty="0"/>
              <a:t>Intrakraniální příčiny: demence, CMP, neuroinfekce, trauma hlavy, tumory, hydrocefalus, abscesy, období po </a:t>
            </a:r>
            <a:r>
              <a:rPr lang="cs-CZ" dirty="0" err="1"/>
              <a:t>epi</a:t>
            </a:r>
            <a:r>
              <a:rPr lang="cs-CZ" dirty="0"/>
              <a:t> záchvatu)</a:t>
            </a:r>
          </a:p>
          <a:p>
            <a:r>
              <a:rPr lang="cs-CZ" dirty="0"/>
              <a:t>Kardiovaskulární příčiny: srdeční selhání, hypotenze nebo hypertenze, anemie</a:t>
            </a:r>
          </a:p>
          <a:p>
            <a:r>
              <a:rPr lang="cs-CZ" dirty="0"/>
              <a:t>Polypragmazie </a:t>
            </a:r>
          </a:p>
          <a:p>
            <a:r>
              <a:rPr lang="cs-CZ" dirty="0"/>
              <a:t>Infekce: zejm. pneumonie, peritonitida, sepse</a:t>
            </a:r>
          </a:p>
          <a:p>
            <a:r>
              <a:rPr lang="cs-CZ" dirty="0"/>
              <a:t>Deficit vitaminů B1, B6, B12, kyseliny listové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07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patogeneze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Složitý, komplexní děj, který není dosud plně objasněn.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Domněnky - </a:t>
            </a:r>
            <a:r>
              <a:rPr lang="cs-CZ" dirty="0" err="1"/>
              <a:t>neuromediátorová</a:t>
            </a:r>
            <a:r>
              <a:rPr lang="cs-CZ" dirty="0"/>
              <a:t> porucha </a:t>
            </a:r>
          </a:p>
          <a:p>
            <a:pPr marL="72000" indent="0">
              <a:buNone/>
            </a:pPr>
            <a:r>
              <a:rPr lang="cs-CZ" dirty="0"/>
              <a:t>                  - zánětlivá reakce se zvýšenou aktivitou </a:t>
            </a:r>
            <a:r>
              <a:rPr lang="cs-CZ" dirty="0" err="1"/>
              <a:t>cytokinů</a:t>
            </a:r>
            <a:r>
              <a:rPr lang="cs-CZ" dirty="0"/>
              <a:t>, zvýšená aktivita stresové osy hypotalamus-hypofýza-nadledviny a změna propustnosti </a:t>
            </a:r>
            <a:r>
              <a:rPr lang="cs-CZ" dirty="0" err="1"/>
              <a:t>hematoencef</a:t>
            </a:r>
            <a:r>
              <a:rPr lang="cs-CZ" dirty="0"/>
              <a:t>. bariéry </a:t>
            </a:r>
          </a:p>
          <a:p>
            <a:pPr marL="72000" indent="0">
              <a:buNone/>
            </a:pPr>
            <a:r>
              <a:rPr lang="cs-CZ" dirty="0"/>
              <a:t>                   - poruchy funkce mozkové kůry a podkorových struktur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6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dělení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9555"/>
            <a:ext cx="10753200" cy="4765183"/>
          </a:xfrm>
        </p:spPr>
        <p:txBody>
          <a:bodyPr/>
          <a:lstStyle/>
          <a:p>
            <a:r>
              <a:rPr lang="cs-CZ" dirty="0"/>
              <a:t>Delirium hyperaktivní -  zvýšená bdělost, agitovanost, neklid, hlasitá a rychlá řeč, zrychlená motorika, často halucinace a bludy, častěji u mladších pacientů</a:t>
            </a:r>
          </a:p>
          <a:p>
            <a:endParaRPr lang="cs-CZ" dirty="0"/>
          </a:p>
          <a:p>
            <a:r>
              <a:rPr lang="cs-CZ" dirty="0"/>
              <a:t>Delirium </a:t>
            </a:r>
            <a:r>
              <a:rPr lang="cs-CZ" dirty="0" err="1"/>
              <a:t>hypoaktivní</a:t>
            </a:r>
            <a:r>
              <a:rPr lang="cs-CZ" dirty="0"/>
              <a:t> -  letargie, latence odpovědí, spavost, redukce pohybového projevu, obtížná diagnostika zejména na JIP/ARO</a:t>
            </a:r>
          </a:p>
          <a:p>
            <a:endParaRPr lang="cs-CZ" dirty="0"/>
          </a:p>
          <a:p>
            <a:r>
              <a:rPr lang="cs-CZ" dirty="0"/>
              <a:t>Delirium smíšené –  kombinace a střídání výše uvedených symptomů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3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diagnostika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3645"/>
            <a:ext cx="10753200" cy="4932609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Anamnéza</a:t>
            </a:r>
          </a:p>
          <a:p>
            <a:pPr marL="72000" indent="0">
              <a:buNone/>
            </a:pPr>
            <a:r>
              <a:rPr lang="cs-CZ" dirty="0"/>
              <a:t>Diagnostické testy:</a:t>
            </a:r>
          </a:p>
          <a:p>
            <a:pPr marL="72000" indent="0">
              <a:buNone/>
            </a:pPr>
            <a:r>
              <a:rPr lang="cs-CZ" dirty="0"/>
              <a:t>       1.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(CAM)</a:t>
            </a:r>
          </a:p>
          <a:p>
            <a:pPr marL="72000" indent="0">
              <a:buNone/>
            </a:pPr>
            <a:r>
              <a:rPr lang="cs-CZ" dirty="0"/>
              <a:t>       2.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Intensive</a:t>
            </a:r>
            <a:r>
              <a:rPr lang="cs-CZ" dirty="0"/>
              <a:t> Care 		Unit (CAM-ICU) → dvoustupňové→</a:t>
            </a:r>
          </a:p>
          <a:p>
            <a:pPr marL="72000" indent="0">
              <a:buNone/>
            </a:pPr>
            <a:r>
              <a:rPr lang="cs-CZ" dirty="0"/>
              <a:t>            → A. posouzení míry </a:t>
            </a:r>
            <a:r>
              <a:rPr lang="cs-CZ" dirty="0" err="1"/>
              <a:t>sedace</a:t>
            </a:r>
            <a:r>
              <a:rPr lang="cs-CZ" dirty="0"/>
              <a:t> či agitovanosti</a:t>
            </a:r>
          </a:p>
          <a:p>
            <a:pPr marL="72000" indent="0">
              <a:buNone/>
            </a:pPr>
            <a:r>
              <a:rPr lang="cs-CZ" dirty="0"/>
              <a:t>            	→ B. posouzení kvalitativní poruchy vědomí    </a:t>
            </a:r>
          </a:p>
          <a:p>
            <a:pPr marL="72000" indent="0">
              <a:buNone/>
            </a:pPr>
            <a:r>
              <a:rPr lang="cs-CZ" dirty="0"/>
              <a:t>Fyzikální vyšetření</a:t>
            </a:r>
          </a:p>
          <a:p>
            <a:pPr marL="72000" indent="0">
              <a:buNone/>
            </a:pPr>
            <a:r>
              <a:rPr lang="cs-CZ" dirty="0"/>
              <a:t>Laboratorní vyšetření</a:t>
            </a:r>
          </a:p>
          <a:p>
            <a:pPr marL="72000" indent="0">
              <a:buNone/>
            </a:pPr>
            <a:r>
              <a:rPr lang="cs-CZ" dirty="0"/>
              <a:t>CT, MRI, EEG, lumbální punkce…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00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diferenciální dg.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  <a:p>
            <a:r>
              <a:rPr lang="cs-CZ" dirty="0"/>
              <a:t>Amnestický syndrom</a:t>
            </a:r>
          </a:p>
          <a:p>
            <a:r>
              <a:rPr lang="cs-CZ" dirty="0"/>
              <a:t>Akutní psychotické poruchy</a:t>
            </a:r>
          </a:p>
          <a:p>
            <a:r>
              <a:rPr lang="cs-CZ" dirty="0"/>
              <a:t>Epilepsie</a:t>
            </a:r>
          </a:p>
          <a:p>
            <a:r>
              <a:rPr lang="cs-CZ" dirty="0"/>
              <a:t>Deprese</a:t>
            </a:r>
          </a:p>
          <a:p>
            <a:r>
              <a:rPr lang="cs-CZ" dirty="0" err="1"/>
              <a:t>Wernickeho</a:t>
            </a:r>
            <a:r>
              <a:rPr lang="cs-CZ" dirty="0"/>
              <a:t> afázie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983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pecifika intenzivní oš.péče o pacienta v delirantním stavu[20210305123958680].mdb"/>
</p:tagLst>
</file>

<file path=ppt/theme/theme1.xml><?xml version="1.0" encoding="utf-8"?>
<a:theme xmlns:a="http://schemas.openxmlformats.org/drawingml/2006/main" name="muni-med-prezentace-16-9-cz-v1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96</TotalTime>
  <Words>1193</Words>
  <Application>Microsoft Office PowerPoint</Application>
  <PresentationFormat>Vlastní</PresentationFormat>
  <Paragraphs>171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muni-med-prezentace-16-9-cz-v11</vt:lpstr>
      <vt:lpstr>Specifika intenzivní oš. péče o pacienta v delirantním stavu </vt:lpstr>
      <vt:lpstr>Delirantní stav - úvod</vt:lpstr>
      <vt:lpstr>Delirium – projevy </vt:lpstr>
      <vt:lpstr>Delirium – rizikové faktory </vt:lpstr>
      <vt:lpstr>Delirium - etiologie</vt:lpstr>
      <vt:lpstr>Delirium - patogeneze</vt:lpstr>
      <vt:lpstr>Delirium - dělení</vt:lpstr>
      <vt:lpstr>Delirium - diagnostika</vt:lpstr>
      <vt:lpstr>Delirium – diferenciální dg.</vt:lpstr>
      <vt:lpstr>Delirium x Demence</vt:lpstr>
      <vt:lpstr>Delirium - rizika</vt:lpstr>
      <vt:lpstr>Delirium jako důsledek odnětí alkoholu a návykových látek</vt:lpstr>
      <vt:lpstr>Delirium – léčba - nefarmakologická</vt:lpstr>
      <vt:lpstr>Delirium – léčba - farmakologická</vt:lpstr>
      <vt:lpstr>Delirium - prevence</vt:lpstr>
      <vt:lpstr>Delirium – základní pravidla při ošetřování na JIP I</vt:lpstr>
      <vt:lpstr>Delirium – základní pravidla při ošetřování na JIP II</vt:lpstr>
      <vt:lpstr>Delirium – základní pravidla při ošetřování na JIP III</vt:lpstr>
      <vt:lpstr>Děkuji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intenzivní oš. péče o pacienta v delirantním stavu</dc:title>
  <dc:creator>user</dc:creator>
  <cp:lastModifiedBy>user</cp:lastModifiedBy>
  <cp:revision>6</cp:revision>
  <cp:lastPrinted>1601-01-01T00:00:00Z</cp:lastPrinted>
  <dcterms:created xsi:type="dcterms:W3CDTF">2021-02-27T21:29:51Z</dcterms:created>
  <dcterms:modified xsi:type="dcterms:W3CDTF">2021-05-24T17:01:54Z</dcterms:modified>
</cp:coreProperties>
</file>