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58" r:id="rId21"/>
    <p:sldId id="259" r:id="rId22"/>
    <p:sldId id="260" r:id="rId23"/>
    <p:sldId id="261" r:id="rId24"/>
    <p:sldId id="262" r:id="rId25"/>
    <p:sldId id="263" r:id="rId26"/>
    <p:sldId id="284" r:id="rId27"/>
    <p:sldId id="264" r:id="rId28"/>
    <p:sldId id="283" r:id="rId29"/>
    <p:sldId id="273" r:id="rId30"/>
    <p:sldId id="266" r:id="rId31"/>
    <p:sldId id="265" r:id="rId32"/>
    <p:sldId id="274" r:id="rId33"/>
    <p:sldId id="275" r:id="rId34"/>
    <p:sldId id="267" r:id="rId35"/>
    <p:sldId id="268" r:id="rId36"/>
    <p:sldId id="272" r:id="rId37"/>
    <p:sldId id="270" r:id="rId38"/>
    <p:sldId id="269" r:id="rId39"/>
    <p:sldId id="271" r:id="rId40"/>
  </p:sldIdLst>
  <p:sldSz cx="9144000" cy="6858000" type="screen4x3"/>
  <p:notesSz cx="6858000" cy="9144000"/>
  <p:custDataLst>
    <p:tags r:id="rId4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60"/>
  </p:normalViewPr>
  <p:slideViewPr>
    <p:cSldViewPr>
      <p:cViewPr varScale="1">
        <p:scale>
          <a:sx n="109" d="100"/>
          <a:sy n="109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20.03.2019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url=http://for-army.com/bariery.php&amp;rct=j&amp;frm=1&amp;q=&amp;esrc=s&amp;sa=U&amp;ei=f5hIVLa7D8XJOfTCgdgH&amp;ved=0CBYQ9QEwAA&amp;usg=AFQjCNFeptjDfZjNaVXapEkAzjqv4uTof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175351" cy="4320480"/>
          </a:xfrm>
        </p:spPr>
        <p:txBody>
          <a:bodyPr/>
          <a:lstStyle/>
          <a:p>
            <a:r>
              <a:rPr lang="cs-CZ" dirty="0" smtClean="0"/>
              <a:t>Péče o pacienta se zánětlivým onemocněním CNS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38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Léčba</a:t>
            </a:r>
            <a:r>
              <a:rPr lang="cs-CZ" dirty="0" smtClean="0"/>
              <a:t> 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ATB terapie – dle citlivosti</a:t>
            </a:r>
          </a:p>
          <a:p>
            <a:pPr lvl="0"/>
            <a:r>
              <a:rPr lang="cs-CZ" dirty="0" smtClean="0"/>
              <a:t>Klidový režim na lůžku</a:t>
            </a:r>
          </a:p>
          <a:p>
            <a:pPr lvl="0"/>
            <a:r>
              <a:rPr lang="cs-CZ" dirty="0" smtClean="0"/>
              <a:t>Drenáž </a:t>
            </a:r>
            <a:r>
              <a:rPr lang="cs-CZ" dirty="0" err="1" smtClean="0"/>
              <a:t>likvoru</a:t>
            </a:r>
            <a:r>
              <a:rPr lang="cs-CZ" dirty="0" smtClean="0"/>
              <a:t> (pomocí lumbálních punkcí, spinální linky) – odebrání </a:t>
            </a:r>
            <a:r>
              <a:rPr lang="cs-CZ" dirty="0" err="1" smtClean="0"/>
              <a:t>likvoru</a:t>
            </a:r>
            <a:r>
              <a:rPr lang="cs-CZ" dirty="0" smtClean="0"/>
              <a:t> na kultivaci</a:t>
            </a:r>
          </a:p>
          <a:p>
            <a:pPr lvl="0"/>
            <a:r>
              <a:rPr lang="cs-CZ" dirty="0" smtClean="0"/>
              <a:t>Opakované lumbální punkce a dostatek tekutin vedou k  obměně a čištění moku</a:t>
            </a:r>
          </a:p>
          <a:p>
            <a:pPr lvl="0"/>
            <a:r>
              <a:rPr lang="cs-CZ" dirty="0" smtClean="0"/>
              <a:t>Odstranění implantovaného tělesa (</a:t>
            </a:r>
            <a:r>
              <a:rPr lang="cs-CZ" dirty="0" err="1" smtClean="0"/>
              <a:t>shunt</a:t>
            </a:r>
            <a:r>
              <a:rPr lang="cs-CZ" dirty="0" smtClean="0"/>
              <a:t>, tkáňové štěpy, kost)</a:t>
            </a:r>
          </a:p>
          <a:p>
            <a:r>
              <a:rPr lang="cs-CZ" dirty="0" err="1" smtClean="0"/>
              <a:t>Antiedematózní</a:t>
            </a:r>
            <a:r>
              <a:rPr lang="cs-CZ" dirty="0" smtClean="0"/>
              <a:t> terapie</a:t>
            </a:r>
          </a:p>
          <a:p>
            <a:r>
              <a:rPr lang="cs-CZ" dirty="0" smtClean="0"/>
              <a:t>Komunikaci s </a:t>
            </a:r>
            <a:r>
              <a:rPr lang="cs-CZ" dirty="0" err="1" smtClean="0"/>
              <a:t>pneumatizovanými</a:t>
            </a:r>
            <a:r>
              <a:rPr lang="cs-CZ" dirty="0" smtClean="0"/>
              <a:t> dutinami v </a:t>
            </a:r>
            <a:r>
              <a:rPr lang="cs-CZ" dirty="0" err="1" smtClean="0"/>
              <a:t>bazi</a:t>
            </a:r>
            <a:r>
              <a:rPr lang="cs-CZ" dirty="0" smtClean="0"/>
              <a:t> lebeční se řeší operační  plastikou defektu ( až po vyhojení zánětu a po  průkazu sterilního  </a:t>
            </a:r>
            <a:r>
              <a:rPr lang="cs-CZ" dirty="0" err="1" smtClean="0"/>
              <a:t>likvoru</a:t>
            </a:r>
            <a:r>
              <a:rPr lang="cs-CZ" dirty="0" smtClean="0"/>
              <a:t> 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Princip operace spočívá </a:t>
            </a:r>
            <a:r>
              <a:rPr lang="cs-CZ" dirty="0" smtClean="0"/>
              <a:t>v</a:t>
            </a:r>
          </a:p>
          <a:p>
            <a:pPr lvl="0"/>
            <a:r>
              <a:rPr lang="cs-CZ" dirty="0" smtClean="0"/>
              <a:t>zastavení </a:t>
            </a:r>
            <a:r>
              <a:rPr lang="cs-CZ" dirty="0" err="1" smtClean="0"/>
              <a:t>likvorei</a:t>
            </a:r>
            <a:endParaRPr lang="cs-CZ" dirty="0" smtClean="0"/>
          </a:p>
          <a:p>
            <a:pPr lvl="0"/>
            <a:r>
              <a:rPr lang="cs-CZ" dirty="0" smtClean="0"/>
              <a:t>odstranění infekčního tělesa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42121"/>
            <a:ext cx="3491855" cy="20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POZOR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Syndrom recidivujících bakteriálních meningitid</a:t>
            </a:r>
          </a:p>
          <a:p>
            <a:r>
              <a:rPr lang="cs-CZ" dirty="0" smtClean="0"/>
              <a:t>Úrazová etiologie nemusí být známá</a:t>
            </a:r>
          </a:p>
          <a:p>
            <a:r>
              <a:rPr lang="cs-CZ" dirty="0" smtClean="0"/>
              <a:t>Časový interval mezi úrazem a vznikem meningitidy může být měsíce i roky</a:t>
            </a:r>
          </a:p>
          <a:p>
            <a:r>
              <a:rPr lang="cs-CZ" dirty="0" smtClean="0"/>
              <a:t>Pátrat po možnosti patologické komunikace (píštěl)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Mozkový absces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Mozkový absces vzniká nejčastěji jako </a:t>
            </a:r>
            <a:r>
              <a:rPr lang="cs-CZ" b="1" dirty="0" smtClean="0"/>
              <a:t>metastatický zánět zanesený hematogenní cestou </a:t>
            </a:r>
            <a:r>
              <a:rPr lang="cs-CZ" dirty="0" smtClean="0"/>
              <a:t>z</a:t>
            </a:r>
            <a:r>
              <a:rPr lang="cs-CZ" dirty="0" smtClean="0">
                <a:solidFill>
                  <a:srgbClr val="FF0000"/>
                </a:solidFill>
              </a:rPr>
              <a:t> ložisek infekce nejčastěji v </a:t>
            </a:r>
            <a:r>
              <a:rPr lang="cs-CZ" b="1" dirty="0" smtClean="0">
                <a:solidFill>
                  <a:srgbClr val="FF0000"/>
                </a:solidFill>
              </a:rPr>
              <a:t>dutině ústní </a:t>
            </a:r>
            <a:r>
              <a:rPr lang="cs-CZ" dirty="0" smtClean="0"/>
              <a:t>(</a:t>
            </a:r>
            <a:r>
              <a:rPr lang="cs-CZ" dirty="0" err="1" smtClean="0"/>
              <a:t>odontogenní</a:t>
            </a:r>
            <a:r>
              <a:rPr lang="cs-CZ" dirty="0" smtClean="0"/>
              <a:t>), </a:t>
            </a:r>
            <a:r>
              <a:rPr lang="cs-CZ" b="1" dirty="0" smtClean="0">
                <a:solidFill>
                  <a:srgbClr val="FF0000"/>
                </a:solidFill>
              </a:rPr>
              <a:t>uchu</a:t>
            </a:r>
            <a:r>
              <a:rPr lang="cs-CZ" b="1" dirty="0" smtClean="0"/>
              <a:t> </a:t>
            </a:r>
            <a:r>
              <a:rPr lang="cs-CZ" dirty="0" smtClean="0"/>
              <a:t>(orogenní), </a:t>
            </a:r>
            <a:r>
              <a:rPr lang="cs-CZ" b="1" dirty="0" smtClean="0">
                <a:solidFill>
                  <a:srgbClr val="FF0000"/>
                </a:solidFill>
              </a:rPr>
              <a:t>hrudníku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(pneumonie, empyém, bronchiektázie), </a:t>
            </a:r>
            <a:r>
              <a:rPr lang="cs-CZ" b="1" dirty="0" smtClean="0">
                <a:solidFill>
                  <a:srgbClr val="FF0000"/>
                </a:solidFill>
              </a:rPr>
              <a:t>při furunklech a osteomyelitidách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dirty="0" smtClean="0"/>
              <a:t>Prevalence se pohybuje okolo 2-3 pacientů na milion obyvatel za rok. Větší výskyt je v rozvojových zemích a u pacientů s </a:t>
            </a:r>
            <a:r>
              <a:rPr lang="cs-CZ" dirty="0" err="1" smtClean="0"/>
              <a:t>imunodeficitem</a:t>
            </a:r>
            <a:r>
              <a:rPr lang="cs-CZ" dirty="0" smtClean="0"/>
              <a:t> nebo u lidí s malnutricí. Větší výskyt abscesů je po období viróz, chřipek. Dvakrát častěji jsou postiženi muži.</a:t>
            </a:r>
          </a:p>
          <a:p>
            <a:r>
              <a:rPr lang="cs-CZ" dirty="0" smtClean="0"/>
              <a:t>Mortalita se díky vyspělé diagnostice a cílené léčbě pohybuje mezi 10 – 20 %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Klinická praxe nám ukázala, že mezi jeden z nejčastějších zdrojů infekce spadají neošetřené fokusy z dutiny ústní, proto se záněty v této oblasti nesmí podceňovat</a:t>
            </a:r>
            <a:endParaRPr lang="cs-CZ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Spinální epidurální absces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Jedná se o zánětlivý proces v epidurálním prostoru vyskytující se relativně vzácně, šířící se hematogenně či přímou cestou. Ve většině než polovině příznaků se původní zdroj infekce nezjistí.</a:t>
            </a:r>
          </a:p>
          <a:p>
            <a:r>
              <a:rPr lang="cs-CZ" dirty="0" smtClean="0"/>
              <a:t>Nejčastěji bývá postižena hrudní páteř, dále bederní a nejméně často krční.</a:t>
            </a:r>
          </a:p>
          <a:p>
            <a:r>
              <a:rPr lang="cs-CZ" dirty="0" smtClean="0"/>
              <a:t>Predispozici k tomuto onemocnění mají pacienti s </a:t>
            </a:r>
            <a:r>
              <a:rPr lang="cs-CZ" dirty="0" err="1" smtClean="0"/>
              <a:t>imunodeficitem</a:t>
            </a:r>
            <a:r>
              <a:rPr lang="cs-CZ" dirty="0" smtClean="0"/>
              <a:t> (renální selhání, diabetes </a:t>
            </a:r>
            <a:r>
              <a:rPr lang="cs-CZ" dirty="0" err="1" smtClean="0"/>
              <a:t>mellitus</a:t>
            </a:r>
            <a:r>
              <a:rPr lang="cs-CZ" dirty="0" smtClean="0"/>
              <a:t>, imunosuprese, narkomani).</a:t>
            </a:r>
          </a:p>
          <a:p>
            <a:r>
              <a:rPr lang="cs-CZ" dirty="0" smtClean="0"/>
              <a:t>Jedná se o závažný stav, pokud dojde k rozvoji paraplegie po několika dní, není již příliš šancí na zlepšení stavu. Komplikací léčby je více etážové rozšíření abscesu a vyšší věk pacientů.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Klinický obraz </a:t>
            </a:r>
            <a:r>
              <a:rPr lang="cs-CZ" dirty="0" smtClean="0"/>
              <a:t>spinálního </a:t>
            </a:r>
            <a:r>
              <a:rPr lang="cs-CZ" dirty="0" err="1" smtClean="0"/>
              <a:t>epid.abscesu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bolest</a:t>
            </a:r>
          </a:p>
          <a:p>
            <a:pPr lvl="0"/>
            <a:r>
              <a:rPr lang="cs-CZ" dirty="0" smtClean="0"/>
              <a:t> paraparézy či </a:t>
            </a:r>
            <a:r>
              <a:rPr lang="cs-CZ" dirty="0" err="1" smtClean="0"/>
              <a:t>kvadruparézy</a:t>
            </a:r>
            <a:r>
              <a:rPr lang="cs-CZ" dirty="0" smtClean="0"/>
              <a:t> dle lokalizace</a:t>
            </a:r>
          </a:p>
          <a:p>
            <a:pPr lvl="0"/>
            <a:r>
              <a:rPr lang="cs-CZ" dirty="0" err="1" smtClean="0"/>
              <a:t>febrilie</a:t>
            </a:r>
            <a:endParaRPr lang="cs-CZ" dirty="0" smtClean="0"/>
          </a:p>
          <a:p>
            <a:pPr lvl="0"/>
            <a:r>
              <a:rPr lang="cs-CZ" dirty="0" smtClean="0"/>
              <a:t>leukocytóza, zvýšená sedimentace</a:t>
            </a:r>
          </a:p>
          <a:p>
            <a:pPr lvl="0"/>
            <a:r>
              <a:rPr lang="cs-CZ" dirty="0" smtClean="0"/>
              <a:t>třesavka a zimnice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Diagnostika</a:t>
            </a:r>
            <a:r>
              <a:rPr lang="cs-CZ" dirty="0" smtClean="0"/>
              <a:t> spinálního </a:t>
            </a:r>
            <a:r>
              <a:rPr lang="cs-CZ" dirty="0" err="1" smtClean="0"/>
              <a:t>epid</a:t>
            </a:r>
            <a:r>
              <a:rPr lang="cs-CZ" dirty="0" smtClean="0"/>
              <a:t>. abscesu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MR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447639" cy="254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Léčba </a:t>
            </a:r>
            <a:r>
              <a:rPr lang="cs-CZ" dirty="0" smtClean="0"/>
              <a:t>spinálního </a:t>
            </a:r>
            <a:r>
              <a:rPr lang="cs-CZ" dirty="0" err="1" smtClean="0"/>
              <a:t>epid</a:t>
            </a:r>
            <a:r>
              <a:rPr lang="cs-CZ" dirty="0" smtClean="0"/>
              <a:t>. abscesu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Cílené podávání ATB</a:t>
            </a:r>
          </a:p>
          <a:p>
            <a:pPr lvl="0"/>
            <a:r>
              <a:rPr lang="cs-CZ" dirty="0" smtClean="0"/>
              <a:t>Evakuace abscesu z </a:t>
            </a:r>
            <a:r>
              <a:rPr lang="cs-CZ" dirty="0" err="1" smtClean="0"/>
              <a:t>laminektomie</a:t>
            </a:r>
            <a:r>
              <a:rPr lang="cs-CZ" dirty="0" smtClean="0"/>
              <a:t> – při dorzálním uložení</a:t>
            </a:r>
          </a:p>
          <a:p>
            <a:pPr lvl="0"/>
            <a:r>
              <a:rPr lang="cs-CZ" dirty="0" smtClean="0"/>
              <a:t>Odsátí ze předního přístupu – při lokalizaci mezi míchou a obratlovým tělem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cs-CZ" dirty="0" err="1" smtClean="0"/>
              <a:t>laminektomie</a:t>
            </a:r>
            <a:r>
              <a:rPr lang="cs-CZ" dirty="0" smtClean="0"/>
              <a:t> – operace, při níž se odstraňuje zadní oblouk jednoho či více obratlů popř. jeho polovina – tzv. </a:t>
            </a:r>
            <a:r>
              <a:rPr lang="cs-CZ" dirty="0" err="1" smtClean="0"/>
              <a:t>hemilaminektomie</a:t>
            </a:r>
            <a:r>
              <a:rPr lang="cs-CZ" dirty="0" smtClean="0"/>
              <a:t>. Výkon umožňuje získat přístup do páteřního kanálu k míše. Užívá se k operativní léčbě nádorů, výhřezů meziobratlové ploténky aj. lamina; ektomie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encrypted-tbn0.gstatic.com/images?q=tbn:ANd9GcS352P71PJHaPvp_nwlGyofZo5y3rEJh3xkosvjd4QyEV6-v_X98lQHJ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403225"/>
            <a:ext cx="10382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71600" y="1844824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Spolupráce s klinikou infekčních chorob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Hospitalizace na izolačních boxech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Nejčastěji se setkáváme s mozkovým abscesem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96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2420888"/>
            <a:ext cx="7920880" cy="432048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60000"/>
              </a:lnSpc>
            </a:pPr>
            <a:r>
              <a:rPr lang="cs-CZ" dirty="0"/>
              <a:t>monitoring vědomí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vitálních funkcí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přítomnosti meningeálních příznaků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ložiskových příznaků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</a:t>
            </a:r>
            <a:r>
              <a:rPr lang="cs-CZ" dirty="0" err="1"/>
              <a:t>likvorei</a:t>
            </a:r>
            <a:r>
              <a:rPr lang="cs-CZ" dirty="0"/>
              <a:t>, otorei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asistence při lumbální punkci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podílet se na odběrech biologického materiálu, zajištění přepravy vzorků do laboratoře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monitoring nespecifických příznaků</a:t>
            </a:r>
          </a:p>
          <a:p>
            <a:pPr lvl="0">
              <a:lnSpc>
                <a:spcPct val="160000"/>
              </a:lnSpc>
            </a:pPr>
            <a:r>
              <a:rPr lang="cs-CZ" dirty="0"/>
              <a:t>podílení se na zjištění předchorobí (anamnézy)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9256" cy="186653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Specifika ošetřovatelské péče při podílení se na diagnostice zánětlivých onemocnění mozku, páteře a míchy</a:t>
            </a:r>
          </a:p>
        </p:txBody>
      </p:sp>
    </p:spTree>
    <p:extLst>
      <p:ext uri="{BB962C8B-B14F-4D97-AF65-F5344CB8AC3E}">
        <p14:creationId xmlns:p14="http://schemas.microsoft.com/office/powerpoint/2010/main" val="33845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424847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cs-CZ" dirty="0" err="1"/>
              <a:t>cefalea</a:t>
            </a:r>
            <a:endParaRPr lang="cs-CZ" dirty="0"/>
          </a:p>
          <a:p>
            <a:pPr lvl="0">
              <a:lnSpc>
                <a:spcPct val="150000"/>
              </a:lnSpc>
            </a:pPr>
            <a:r>
              <a:rPr lang="cs-CZ" dirty="0"/>
              <a:t>fotofobie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nauzea, vomitus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zvýšená teplota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možná alterace vědomí, změna chování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meningeální příznaky – horní (opozice šíje, </a:t>
            </a:r>
            <a:r>
              <a:rPr lang="cs-CZ" dirty="0" err="1"/>
              <a:t>Brudzinského</a:t>
            </a:r>
            <a:r>
              <a:rPr lang="cs-CZ" dirty="0"/>
              <a:t> příznak), střední (spinální příznak, příznak trojnožky), dolní (</a:t>
            </a:r>
            <a:r>
              <a:rPr lang="cs-CZ" dirty="0" err="1"/>
              <a:t>Lasegeův</a:t>
            </a:r>
            <a:r>
              <a:rPr lang="cs-CZ" dirty="0"/>
              <a:t> příznak, </a:t>
            </a:r>
            <a:r>
              <a:rPr lang="cs-CZ" dirty="0" err="1"/>
              <a:t>Kernigův</a:t>
            </a:r>
            <a:r>
              <a:rPr lang="cs-CZ" dirty="0"/>
              <a:t> příznak)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5064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Monitoring přítomnosti meningeálního syndromu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2646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0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88840"/>
            <a:ext cx="7660373" cy="453650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cs-CZ" dirty="0" err="1"/>
              <a:t>hemiparéza</a:t>
            </a:r>
            <a:r>
              <a:rPr lang="cs-CZ" dirty="0"/>
              <a:t> </a:t>
            </a:r>
            <a:endParaRPr lang="cs-CZ" dirty="0" smtClean="0"/>
          </a:p>
          <a:p>
            <a:pPr lvl="0">
              <a:lnSpc>
                <a:spcPct val="150000"/>
              </a:lnSpc>
            </a:pPr>
            <a:r>
              <a:rPr lang="cs-CZ" dirty="0" smtClean="0"/>
              <a:t>hemiplegie 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paraparéza 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paraplegie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kvadruplegie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sfinkterové </a:t>
            </a:r>
            <a:r>
              <a:rPr lang="cs-CZ" dirty="0"/>
              <a:t>poruchy (inkontinence moči, </a:t>
            </a:r>
            <a:r>
              <a:rPr lang="cs-CZ" dirty="0" smtClean="0"/>
              <a:t>stolice)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péče  </a:t>
            </a:r>
            <a:r>
              <a:rPr lang="cs-CZ" dirty="0"/>
              <a:t>o kůži a </a:t>
            </a:r>
            <a:r>
              <a:rPr lang="cs-CZ" dirty="0" smtClean="0"/>
              <a:t>sliznice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domluvě s lékařem se zavádí PMK </a:t>
            </a:r>
            <a:endParaRPr lang="cs-CZ" dirty="0" smtClean="0"/>
          </a:p>
          <a:p>
            <a:pPr lvl="0">
              <a:lnSpc>
                <a:spcPct val="150000"/>
              </a:lnSpc>
            </a:pPr>
            <a:r>
              <a:rPr lang="cs-CZ" dirty="0" smtClean="0"/>
              <a:t>psychologická </a:t>
            </a:r>
            <a:r>
              <a:rPr lang="cs-CZ" dirty="0"/>
              <a:t>podpora </a:t>
            </a:r>
            <a:r>
              <a:rPr lang="cs-CZ" dirty="0" smtClean="0"/>
              <a:t>nemocného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Monitoring ložiskových </a:t>
            </a:r>
            <a:r>
              <a:rPr lang="cs-CZ" b="1" dirty="0" smtClean="0">
                <a:solidFill>
                  <a:schemeClr val="tx1"/>
                </a:solidFill>
              </a:rPr>
              <a:t>příznaků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přítomnost vodnatého výtoku z nosní dutiny/ ucha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pacient může popisovat </a:t>
            </a:r>
            <a:r>
              <a:rPr lang="cs-CZ" dirty="0" err="1"/>
              <a:t>slannou</a:t>
            </a:r>
            <a:r>
              <a:rPr lang="cs-CZ" dirty="0"/>
              <a:t> chuť v dutině ústní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pozor na záměnu </a:t>
            </a:r>
            <a:r>
              <a:rPr lang="cs-CZ" dirty="0" err="1"/>
              <a:t>likvorei</a:t>
            </a:r>
            <a:r>
              <a:rPr lang="cs-CZ" dirty="0"/>
              <a:t> s prostou rinoreou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odběr tekutiny do sterilní zkumavky – vyšetření ß 2-transferrin - jde o vysoce specifický protein </a:t>
            </a:r>
            <a:r>
              <a:rPr lang="cs-CZ" dirty="0" err="1"/>
              <a:t>likvoru</a:t>
            </a:r>
            <a:r>
              <a:rPr lang="cs-CZ" dirty="0"/>
              <a:t>, senzitivita a specificita 100 % (potřebná kolekce 0,5 ml)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Monitoring </a:t>
            </a:r>
            <a:r>
              <a:rPr lang="cs-CZ" b="1" dirty="0" err="1">
                <a:solidFill>
                  <a:schemeClr val="tx1"/>
                </a:solidFill>
              </a:rPr>
              <a:t>likvorei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smtClean="0">
                <a:solidFill>
                  <a:schemeClr val="tx1"/>
                </a:solidFill>
              </a:rPr>
              <a:t>otorei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2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060848"/>
            <a:ext cx="7380808" cy="40653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Ošetřující personál si musí všímat i případné skryté </a:t>
            </a:r>
            <a:r>
              <a:rPr lang="cs-CZ" dirty="0" err="1"/>
              <a:t>likvorei</a:t>
            </a:r>
            <a:r>
              <a:rPr lang="cs-CZ" dirty="0"/>
              <a:t>, kdy nám pacient příznaky sám nepopisuje (sekrece z dutiny nosní, mokrý polštář…) a ihned informovat lékaře. Nerozpoznaná </a:t>
            </a:r>
            <a:r>
              <a:rPr lang="cs-CZ" dirty="0" err="1"/>
              <a:t>likvorea</a:t>
            </a:r>
            <a:r>
              <a:rPr lang="cs-CZ" dirty="0"/>
              <a:t> může být vstupní branou infekce.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Lumbální punkce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r>
              <a:rPr lang="cs-CZ" dirty="0" smtClean="0"/>
              <a:t>Lumbální punkce je lékařské vyšetření, při kterém dojde punkcí k odběru malého množství mozkomíšního moku (</a:t>
            </a:r>
            <a:r>
              <a:rPr lang="cs-CZ" dirty="0" err="1" smtClean="0"/>
              <a:t>likvoru</a:t>
            </a:r>
            <a:r>
              <a:rPr lang="cs-CZ" dirty="0" smtClean="0"/>
              <a:t>) z páteřního kanálu v oblasti bederní páteře L3/4, L4/5 L5/S1.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392" y="3933056"/>
            <a:ext cx="3581936" cy="22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988840"/>
            <a:ext cx="7920880" cy="453650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b="1" dirty="0"/>
              <a:t>příprav pomůcek </a:t>
            </a:r>
            <a:endParaRPr lang="cs-CZ" b="1" dirty="0" smtClean="0"/>
          </a:p>
          <a:p>
            <a:pPr lvl="0">
              <a:lnSpc>
                <a:spcPct val="170000"/>
              </a:lnSpc>
            </a:pPr>
            <a:r>
              <a:rPr lang="cs-CZ" u="sng" dirty="0" smtClean="0"/>
              <a:t> </a:t>
            </a:r>
            <a:r>
              <a:rPr lang="cs-CZ" u="sng" dirty="0"/>
              <a:t>sterilní stolek (</a:t>
            </a:r>
            <a:r>
              <a:rPr lang="cs-CZ" dirty="0"/>
              <a:t>perforovaná rouška, sterilní tampony, sterilní krytí, černá jehla, 10 ml stříkačka, lumbální jehla)     </a:t>
            </a:r>
          </a:p>
          <a:p>
            <a:pPr lvl="0">
              <a:lnSpc>
                <a:spcPct val="170000"/>
              </a:lnSpc>
            </a:pPr>
            <a:r>
              <a:rPr lang="cs-CZ" u="sng" dirty="0"/>
              <a:t>pod sterilní stolek</a:t>
            </a:r>
            <a:r>
              <a:rPr lang="cs-CZ" dirty="0"/>
              <a:t> (dezinfekce, </a:t>
            </a:r>
            <a:r>
              <a:rPr lang="cs-CZ" dirty="0" err="1"/>
              <a:t>amp</a:t>
            </a:r>
            <a:r>
              <a:rPr lang="cs-CZ" dirty="0"/>
              <a:t>. </a:t>
            </a:r>
            <a:r>
              <a:rPr lang="cs-CZ" dirty="0" err="1"/>
              <a:t>Mesocain</a:t>
            </a:r>
            <a:r>
              <a:rPr lang="cs-CZ" dirty="0"/>
              <a:t> 1 % k lokální anestezii, sterilní odběrová zkumavka, emitní miska)    </a:t>
            </a:r>
          </a:p>
          <a:p>
            <a:pPr lvl="0">
              <a:lnSpc>
                <a:spcPct val="170000"/>
              </a:lnSpc>
            </a:pPr>
            <a:r>
              <a:rPr lang="cs-CZ" u="sng" dirty="0"/>
              <a:t>ochranné pomůcky</a:t>
            </a:r>
            <a:r>
              <a:rPr lang="cs-CZ" dirty="0"/>
              <a:t>: sterilní rukavice, sterilní plášť, čepice, ústenka</a:t>
            </a:r>
          </a:p>
          <a:p>
            <a:pPr marL="0" indent="0">
              <a:lnSpc>
                <a:spcPct val="170000"/>
              </a:lnSpc>
              <a:buNone/>
            </a:pPr>
            <a:endParaRPr lang="cs-CZ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cs-CZ" dirty="0" smtClean="0"/>
              <a:t>Při </a:t>
            </a:r>
            <a:r>
              <a:rPr lang="cs-CZ" dirty="0"/>
              <a:t>výkonu asistují 2 NLZP, jedna sestra zajišťuje polohu pacienta a druhá asistuje lékaři při výkonu.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Asistence při lumbální </a:t>
            </a:r>
            <a:r>
              <a:rPr lang="cs-CZ" b="1" dirty="0" smtClean="0">
                <a:solidFill>
                  <a:schemeClr val="tx1"/>
                </a:solidFill>
              </a:rPr>
              <a:t>punkci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Lumbální punkce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71244"/>
            <a:ext cx="3362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61131"/>
            <a:ext cx="2236465" cy="29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http://ose.</a:t>
            </a:r>
            <a:r>
              <a:rPr lang="cs-CZ" dirty="0" err="1" smtClean="0"/>
              <a:t>zshk.cz</a:t>
            </a:r>
            <a:r>
              <a:rPr lang="cs-CZ" dirty="0" smtClean="0"/>
              <a:t>/</a:t>
            </a:r>
            <a:r>
              <a:rPr lang="cs-CZ" dirty="0" err="1" smtClean="0"/>
              <a:t>vyuka</a:t>
            </a:r>
            <a:r>
              <a:rPr lang="cs-CZ" dirty="0" smtClean="0"/>
              <a:t>/diagnostika.</a:t>
            </a:r>
            <a:r>
              <a:rPr lang="cs-CZ" dirty="0" err="1" smtClean="0"/>
              <a:t>aspx</a:t>
            </a:r>
            <a:r>
              <a:rPr lang="cs-CZ" dirty="0" smtClean="0"/>
              <a:t>?id=185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Osteomyelitida kostního laloku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cs-CZ" dirty="0" smtClean="0"/>
              <a:t>pooperační komplikace (častěji při déle trvajících operací)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4729708" cy="338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10" y="260648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3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060848"/>
            <a:ext cx="8136904" cy="460851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cs-CZ" dirty="0"/>
              <a:t>odebraný materiál se posílá na biochemické a bakteriologické vyšetření </a:t>
            </a:r>
            <a:r>
              <a:rPr lang="cs-CZ" dirty="0" err="1"/>
              <a:t>likvoru</a:t>
            </a:r>
            <a:r>
              <a:rPr lang="cs-CZ" dirty="0"/>
              <a:t> (odběry na cytologické vyšetření je nutné transportovat na vyšetření do 30 minut od odběru)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během výkonu sestra sleduje vitální funkce pacienta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 výkonu je nutné dodržování 24 hodinového klidového režimu, komprese místa vpichu a zajištění dostatečné hydratace pacienta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ODBĚRY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556792"/>
            <a:ext cx="7920879" cy="5112568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sz="3400" dirty="0" smtClean="0"/>
              <a:t>nepříjemný stav spojený s bolestí hlavy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další obtíže (poruchy zraku a sluchu nebo nevolnost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 příčina není zcela jasná, snad následkem perforace </a:t>
            </a:r>
            <a:r>
              <a:rPr lang="cs-CZ" sz="3400" dirty="0" err="1" smtClean="0"/>
              <a:t>meningů</a:t>
            </a:r>
            <a:r>
              <a:rPr lang="cs-CZ" sz="3400" dirty="0" smtClean="0"/>
              <a:t> a nitrolební hypotenze. 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dochází k němu zpravidla 24–48 hodin po provedení punkce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bolesti se vyskytují zpravidla po zaujmutí vertikální polohy, po uložení páteře do horizontální polohy zpravidla mizí</a:t>
            </a:r>
          </a:p>
          <a:p>
            <a:pPr>
              <a:lnSpc>
                <a:spcPct val="170000"/>
              </a:lnSpc>
            </a:pPr>
            <a:r>
              <a:rPr lang="cs-CZ" sz="3400" dirty="0" smtClean="0"/>
              <a:t>potíže trvají typicky dny (nejčastěji 4 dny), mohou ale přetrvávat i měsíce</a:t>
            </a:r>
          </a:p>
          <a:p>
            <a:pPr>
              <a:lnSpc>
                <a:spcPct val="170000"/>
              </a:lnSpc>
            </a:pPr>
            <a:endParaRPr lang="cs-CZ" sz="3400" dirty="0" smtClean="0"/>
          </a:p>
          <a:p>
            <a:pPr>
              <a:lnSpc>
                <a:spcPct val="170000"/>
              </a:lnSpc>
            </a:pPr>
            <a:endParaRPr lang="cs-CZ" sz="3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Postpunkční</a:t>
            </a:r>
            <a:r>
              <a:rPr lang="cs-CZ" dirty="0" smtClean="0">
                <a:solidFill>
                  <a:schemeClr val="tx1"/>
                </a:solidFill>
              </a:rPr>
              <a:t> syndrom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dirty="0" smtClean="0"/>
              <a:t>Potíže zpravidla samy vymizí, doporučuje se klidový režim – ležet, dostatek tekutin, analgetika, kofein (způsobuje vazokonstrikci).</a:t>
            </a:r>
          </a:p>
          <a:p>
            <a:pPr>
              <a:lnSpc>
                <a:spcPct val="170000"/>
              </a:lnSpc>
              <a:buNone/>
            </a:pPr>
            <a:endParaRPr lang="cs-CZ" dirty="0" smtClean="0"/>
          </a:p>
          <a:p>
            <a:pPr>
              <a:lnSpc>
                <a:spcPct val="170000"/>
              </a:lnSpc>
              <a:buNone/>
            </a:pPr>
            <a:r>
              <a:rPr lang="cs-CZ" u="sng" dirty="0" smtClean="0"/>
              <a:t>Případně je možná terapie, která se ale neprovádí na všech pracovištích: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tzv. krevní zátka (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patch</a:t>
            </a:r>
            <a:r>
              <a:rPr lang="cs-CZ" dirty="0" smtClean="0"/>
              <a:t>) – vpich autologní (tzn. pacientovy) krve do epidurálního prostoru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kompenzace odebraného </a:t>
            </a:r>
            <a:r>
              <a:rPr lang="cs-CZ" dirty="0" err="1" smtClean="0"/>
              <a:t>likvoru</a:t>
            </a:r>
            <a:r>
              <a:rPr lang="cs-CZ" dirty="0" smtClean="0"/>
              <a:t> fyziologickým roztokem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Postpunkční</a:t>
            </a:r>
            <a:r>
              <a:rPr lang="cs-CZ" dirty="0" smtClean="0">
                <a:solidFill>
                  <a:schemeClr val="tx1"/>
                </a:solidFill>
              </a:rPr>
              <a:t> syndrom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- léčba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276872"/>
            <a:ext cx="8064896" cy="417646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/>
              <a:t>plnění ordinací lékaře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asistence při nasazování stereotaktického kruhu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podílení se na předoperační a pooperační péči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péče o poplachovou drenáž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saturace potřeb pacienta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Specifika ošetřovatelské péče při podílení se na terapii zánětlivých onemocnění mozku, páteře a </a:t>
            </a:r>
            <a:r>
              <a:rPr lang="cs-CZ" dirty="0" smtClean="0">
                <a:solidFill>
                  <a:schemeClr val="tx1"/>
                </a:solidFill>
              </a:rPr>
              <a:t>míchy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5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1" cy="4392488"/>
          </a:xfrm>
        </p:spPr>
        <p:txBody>
          <a:bodyPr>
            <a:normAutofit/>
          </a:bodyPr>
          <a:lstStyle/>
          <a:p>
            <a:pPr lvl="4">
              <a:lnSpc>
                <a:spcPct val="150000"/>
              </a:lnSpc>
            </a:pPr>
            <a:r>
              <a:rPr lang="cs-CZ" dirty="0"/>
              <a:t>kontinuální </a:t>
            </a:r>
            <a:r>
              <a:rPr lang="cs-CZ" dirty="0" err="1"/>
              <a:t>proplachová</a:t>
            </a:r>
            <a:r>
              <a:rPr lang="cs-CZ" dirty="0"/>
              <a:t> drenáž se zavádí u epidurálních </a:t>
            </a:r>
            <a:r>
              <a:rPr lang="cs-CZ" dirty="0" err="1"/>
              <a:t>empyemů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/>
              <a:t>přísně indikovaně se zavádí do oblasti subdurální (spíše se aplikují bolusové dávky léků)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 err="1"/>
              <a:t>proplachová</a:t>
            </a:r>
            <a:r>
              <a:rPr lang="cs-CZ" dirty="0"/>
              <a:t> drenáž u mozkových abscesů má také svůj zvláštní individuální režim (aplikace ATB, bolusový proplach…), kontinuální proplachování abscesové dutiny nebývá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 err="1"/>
              <a:t>vyjímku</a:t>
            </a:r>
            <a:r>
              <a:rPr lang="cs-CZ" dirty="0"/>
              <a:t> tvoří dg. abscesy páteře v epidurálním prostoru, kdy může být </a:t>
            </a:r>
            <a:r>
              <a:rPr lang="cs-CZ" dirty="0" err="1"/>
              <a:t>proplachová</a:t>
            </a:r>
            <a:r>
              <a:rPr lang="cs-CZ" dirty="0"/>
              <a:t> drenáž s kontinuálním napojením a aplikací např. roztoku </a:t>
            </a:r>
            <a:r>
              <a:rPr lang="cs-CZ" dirty="0" err="1"/>
              <a:t>Betadiny</a:t>
            </a:r>
            <a:endParaRPr lang="cs-CZ" sz="2000" dirty="0"/>
          </a:p>
          <a:p>
            <a:pPr lvl="4">
              <a:lnSpc>
                <a:spcPct val="150000"/>
              </a:lnSpc>
            </a:pPr>
            <a:r>
              <a:rPr lang="cs-CZ" dirty="0"/>
              <a:t>do jiných anatomických struktur páteře se </a:t>
            </a:r>
            <a:r>
              <a:rPr lang="cs-CZ" dirty="0" err="1"/>
              <a:t>proplachové</a:t>
            </a:r>
            <a:r>
              <a:rPr lang="cs-CZ" dirty="0"/>
              <a:t> drenáže nezavádí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Péče o poplachovou </a:t>
            </a:r>
            <a:r>
              <a:rPr lang="cs-CZ" b="1" dirty="0" smtClean="0">
                <a:solidFill>
                  <a:schemeClr val="tx1"/>
                </a:solidFill>
              </a:rPr>
              <a:t>drenáž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nchkfnbrno\Desktop\proplachová drenáž\P100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36969" y="931780"/>
            <a:ext cx="6020551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chkfnbrno\Desktop\proplachová drenáž\P100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3486" y="600287"/>
            <a:ext cx="6020552" cy="482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132856"/>
            <a:ext cx="7920879" cy="41764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</a:t>
            </a:r>
            <a:r>
              <a:rPr lang="cs-CZ" dirty="0" smtClean="0"/>
              <a:t>acient </a:t>
            </a:r>
            <a:r>
              <a:rPr lang="cs-CZ" dirty="0"/>
              <a:t>po operaci uložen na JIP (izolační box)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éče </a:t>
            </a:r>
            <a:r>
              <a:rPr lang="cs-CZ" dirty="0"/>
              <a:t>o poplachovou drenáž – nutná přísná bilance /co jde do drénu, musí bezpodmínečně ven, aby nedocházelo k hromadění uvnitř hlavy/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odávání </a:t>
            </a:r>
            <a:r>
              <a:rPr lang="cs-CZ" dirty="0"/>
              <a:t>ATB do drenáže vždy lékařem, sestra asistuje – po aplikaci se odvodná drenáž zastaví na 30 minut, aby ATB měla prostor účinkovat</a:t>
            </a:r>
          </a:p>
          <a:p>
            <a:pPr lvl="0"/>
            <a:r>
              <a:rPr lang="cs-CZ" dirty="0"/>
              <a:t>n</a:t>
            </a:r>
            <a:r>
              <a:rPr lang="cs-CZ" dirty="0" smtClean="0"/>
              <a:t>ěkdy </a:t>
            </a:r>
            <a:r>
              <a:rPr lang="cs-CZ" dirty="0"/>
              <a:t>se setkáme s poplachovou drenáží pomocí 1 % roztoku </a:t>
            </a:r>
            <a:r>
              <a:rPr lang="cs-CZ" dirty="0" err="1"/>
              <a:t>betadiny</a:t>
            </a:r>
            <a:r>
              <a:rPr lang="cs-CZ" dirty="0"/>
              <a:t>, v tomto případě máme 2 zavedené drény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éče </a:t>
            </a:r>
            <a:r>
              <a:rPr lang="cs-CZ" dirty="0"/>
              <a:t>o potřeby pacienta</a:t>
            </a:r>
          </a:p>
          <a:p>
            <a:pPr lvl="0"/>
            <a:r>
              <a:rPr lang="cs-CZ" dirty="0"/>
              <a:t>n</a:t>
            </a:r>
            <a:r>
              <a:rPr lang="cs-CZ" dirty="0" smtClean="0"/>
              <a:t>utná </a:t>
            </a:r>
            <a:r>
              <a:rPr lang="cs-CZ" dirty="0"/>
              <a:t>psychologická podpora – hlavně ve stádiích diferenciální diagnostiky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Shrnutí specifik ošetřovatelské péče u pacienta s </a:t>
            </a:r>
            <a:r>
              <a:rPr lang="cs-CZ" b="1" dirty="0" err="1">
                <a:solidFill>
                  <a:schemeClr val="tx1"/>
                </a:solidFill>
              </a:rPr>
              <a:t>proplachovou</a:t>
            </a:r>
            <a:r>
              <a:rPr lang="cs-CZ" b="1" dirty="0">
                <a:solidFill>
                  <a:schemeClr val="tx1"/>
                </a:solidFill>
              </a:rPr>
              <a:t> drenáží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4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3" cy="4824536"/>
          </a:xfrm>
        </p:spPr>
        <p:txBody>
          <a:bodyPr>
            <a:normAutofit fontScale="62500" lnSpcReduction="20000"/>
          </a:bodyPr>
          <a:lstStyle/>
          <a:p>
            <a:pPr lvl="2">
              <a:lnSpc>
                <a:spcPct val="170000"/>
              </a:lnSpc>
            </a:pPr>
            <a:r>
              <a:rPr lang="cs-CZ" sz="2900" dirty="0"/>
              <a:t>odvodný drén je ponechán na pasivním </a:t>
            </a:r>
            <a:r>
              <a:rPr lang="cs-CZ" sz="2900" dirty="0" smtClean="0"/>
              <a:t>sání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dutina </a:t>
            </a:r>
            <a:r>
              <a:rPr lang="cs-CZ" sz="2900" dirty="0"/>
              <a:t>se vyplachuje nejčastěji 1% roztokem </a:t>
            </a:r>
            <a:r>
              <a:rPr lang="cs-CZ" sz="2900" dirty="0" err="1"/>
              <a:t>betadiny</a:t>
            </a:r>
            <a:r>
              <a:rPr lang="cs-CZ" sz="2900" dirty="0"/>
              <a:t> /FR + </a:t>
            </a:r>
            <a:r>
              <a:rPr lang="cs-CZ" sz="2900" dirty="0" err="1"/>
              <a:t>Betadine</a:t>
            </a:r>
            <a:r>
              <a:rPr lang="cs-CZ" sz="2900" dirty="0"/>
              <a:t>, koncentraci roztoku i rychlost průtoku určí lékař/, roztok musí být chráněn před </a:t>
            </a:r>
            <a:r>
              <a:rPr lang="cs-CZ" sz="2900" dirty="0" smtClean="0"/>
              <a:t>světlem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je </a:t>
            </a:r>
            <a:r>
              <a:rPr lang="cs-CZ" sz="2900" dirty="0"/>
              <a:t>nutné sledovat množství roztoku odváděného dovnitř i ven z </a:t>
            </a:r>
            <a:r>
              <a:rPr lang="cs-CZ" sz="2900" dirty="0" smtClean="0"/>
              <a:t>dutiny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do </a:t>
            </a:r>
            <a:r>
              <a:rPr lang="cs-CZ" sz="2900" dirty="0"/>
              <a:t>abscesového prostoru se mohou aplikovat léčiva /ATB</a:t>
            </a:r>
            <a:r>
              <a:rPr lang="cs-CZ" sz="2900" dirty="0" smtClean="0"/>
              <a:t>/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 </a:t>
            </a:r>
            <a:r>
              <a:rPr lang="cs-CZ" sz="2900" dirty="0"/>
              <a:t>a</a:t>
            </a:r>
            <a:r>
              <a:rPr lang="cs-CZ" sz="2900" dirty="0" smtClean="0"/>
              <a:t>plikaci </a:t>
            </a:r>
            <a:r>
              <a:rPr lang="cs-CZ" sz="2900" dirty="0"/>
              <a:t>provádí lékař za</a:t>
            </a:r>
            <a:r>
              <a:rPr lang="cs-CZ" sz="2900" b="1" dirty="0"/>
              <a:t> </a:t>
            </a:r>
            <a:r>
              <a:rPr lang="cs-CZ" sz="2900" dirty="0"/>
              <a:t>asistence </a:t>
            </a:r>
            <a:r>
              <a:rPr lang="cs-CZ" sz="2900" dirty="0" smtClean="0"/>
              <a:t>sestry</a:t>
            </a:r>
          </a:p>
          <a:p>
            <a:pPr lvl="2">
              <a:lnSpc>
                <a:spcPct val="170000"/>
              </a:lnSpc>
            </a:pPr>
            <a:r>
              <a:rPr lang="cs-CZ" sz="2900" dirty="0" smtClean="0"/>
              <a:t>drenáž </a:t>
            </a:r>
            <a:r>
              <a:rPr lang="cs-CZ" sz="2900" dirty="0"/>
              <a:t>se ponechává 5 - 7 dnů</a:t>
            </a:r>
          </a:p>
          <a:p>
            <a:pPr lvl="0">
              <a:lnSpc>
                <a:spcPct val="170000"/>
              </a:lnSpc>
            </a:pPr>
            <a:r>
              <a:rPr lang="cs-CZ" sz="2900" dirty="0"/>
              <a:t>sestra provádí pravidelný záznam do dokumentace</a:t>
            </a:r>
          </a:p>
          <a:p>
            <a:pPr lvl="0">
              <a:lnSpc>
                <a:spcPct val="170000"/>
              </a:lnSpc>
            </a:pPr>
            <a:r>
              <a:rPr lang="cs-CZ" sz="2900" dirty="0"/>
              <a:t>nutná současná dlouhodobá ATB terapie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0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7094562" cy="380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1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Klinický obraz </a:t>
            </a:r>
            <a:r>
              <a:rPr lang="cs-CZ" dirty="0" smtClean="0"/>
              <a:t>osteomyelitidy kostního laloku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cs-CZ" dirty="0" smtClean="0"/>
              <a:t>Komplikace v hojení rány</a:t>
            </a:r>
          </a:p>
          <a:p>
            <a:r>
              <a:rPr lang="cs-CZ" dirty="0" smtClean="0"/>
              <a:t>Píštěle v jizvě v měkkých lebečních pokrývkách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Přítomnost fluktuace, kost „pruží“</a:t>
            </a:r>
          </a:p>
          <a:p>
            <a:r>
              <a:rPr lang="cs-CZ" dirty="0" smtClean="0"/>
              <a:t>Pod kostním lalokem jsou v epidurálním prostoru okrsky hnisu</a:t>
            </a:r>
          </a:p>
          <a:p>
            <a:r>
              <a:rPr lang="cs-CZ" dirty="0" smtClean="0"/>
              <a:t>Jde o lokální komplikaci</a:t>
            </a:r>
          </a:p>
          <a:p>
            <a:pPr>
              <a:buNone/>
            </a:pPr>
            <a:r>
              <a:rPr lang="cs-CZ" dirty="0" smtClean="0">
                <a:solidFill>
                  <a:schemeClr val="accent2"/>
                </a:solidFill>
              </a:rPr>
              <a:t>    Velmi důležitý je uzávěr tvrdé pleny  „vodotěsným stehem“!</a:t>
            </a:r>
            <a:endParaRPr lang="cs-CZ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Terapie</a:t>
            </a:r>
            <a:r>
              <a:rPr lang="cs-CZ" dirty="0" smtClean="0"/>
              <a:t> osteomyelitidy kostního laloku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88840"/>
            <a:ext cx="7408333" cy="4137323"/>
          </a:xfrm>
        </p:spPr>
        <p:txBody>
          <a:bodyPr/>
          <a:lstStyle/>
          <a:p>
            <a:r>
              <a:rPr lang="cs-CZ" dirty="0" smtClean="0"/>
              <a:t>Operační revize             otevření rány v měkkých lebečních pokrývkách            odstranění hnisavých granulací a odstranění osteomyelitidou postiženého kostního laloku</a:t>
            </a:r>
          </a:p>
          <a:p>
            <a:r>
              <a:rPr lang="cs-CZ" dirty="0" smtClean="0"/>
              <a:t>Rána se musí široce drénovat, lokálně aplikovat ATB dle citlivosti</a:t>
            </a:r>
          </a:p>
          <a:p>
            <a:r>
              <a:rPr lang="cs-CZ" dirty="0" smtClean="0"/>
              <a:t>Po delším časovém úseku se provede plastika defektu </a:t>
            </a:r>
            <a:r>
              <a:rPr lang="cs-CZ" dirty="0" err="1" smtClean="0"/>
              <a:t>kalvy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275856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923928" y="234888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18438" cy="48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 oblasti neurochirurgie </a:t>
            </a:r>
            <a:r>
              <a:rPr lang="cs-CZ" b="1" dirty="0" smtClean="0"/>
              <a:t>nespadají meningitidy virové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Neurochirurgická </a:t>
            </a:r>
            <a:r>
              <a:rPr lang="cs-CZ" b="1" dirty="0" smtClean="0"/>
              <a:t>operace</a:t>
            </a:r>
            <a:r>
              <a:rPr lang="cs-CZ" dirty="0" smtClean="0"/>
              <a:t> přichází v úvahu vždy až </a:t>
            </a:r>
            <a:r>
              <a:rPr lang="cs-CZ" b="1" dirty="0" smtClean="0"/>
              <a:t>po odeznění akutní fáze meningitidy.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Prevencí meningitid vzniklých jako pooperační komplikace </a:t>
            </a:r>
            <a:r>
              <a:rPr lang="cs-CZ" b="1" dirty="0" smtClean="0">
                <a:solidFill>
                  <a:srgbClr val="FF0000"/>
                </a:solidFill>
              </a:rPr>
              <a:t>je podání širokospektrých ATB v bolusové dávce před a po výkonu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Etiologie</a:t>
            </a:r>
            <a:r>
              <a:rPr lang="cs-CZ" dirty="0" smtClean="0"/>
              <a:t> 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zlomeniny lebeční báze – skrytě otevřené a pronikající poranění, přítomnost </a:t>
            </a:r>
            <a:r>
              <a:rPr lang="cs-CZ" dirty="0" err="1" smtClean="0"/>
              <a:t>likvorei</a:t>
            </a:r>
            <a:r>
              <a:rPr lang="cs-CZ" dirty="0" smtClean="0"/>
              <a:t> a následné pronikání bakterií z dutiny nosní do CNS</a:t>
            </a:r>
          </a:p>
          <a:p>
            <a:pPr lvl="0"/>
            <a:r>
              <a:rPr lang="cs-CZ" dirty="0" smtClean="0"/>
              <a:t>vznik meningitidy v souvislosti s mozkovým abscesem</a:t>
            </a:r>
          </a:p>
          <a:p>
            <a:pPr lvl="0"/>
            <a:r>
              <a:rPr lang="cs-CZ" dirty="0" smtClean="0"/>
              <a:t>komplikace po neurochirurgické operaci (infekce stafylokokem při operaci, infekce </a:t>
            </a:r>
            <a:r>
              <a:rPr lang="cs-CZ" dirty="0" err="1" smtClean="0"/>
              <a:t>shuntu</a:t>
            </a:r>
            <a:r>
              <a:rPr lang="cs-CZ" dirty="0" smtClean="0"/>
              <a:t> – jak trvalého, tak ZKD)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Klinický obraz </a:t>
            </a:r>
            <a:r>
              <a:rPr lang="cs-CZ" dirty="0" smtClean="0"/>
              <a:t>bakteriální meningitidy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lvl="0"/>
            <a:r>
              <a:rPr lang="cs-CZ" dirty="0" smtClean="0"/>
              <a:t>zvýšená teplota</a:t>
            </a:r>
          </a:p>
          <a:p>
            <a:pPr lvl="0"/>
            <a:r>
              <a:rPr lang="cs-CZ" dirty="0" err="1" smtClean="0"/>
              <a:t>cefalea</a:t>
            </a:r>
            <a:endParaRPr lang="cs-CZ" dirty="0" smtClean="0"/>
          </a:p>
          <a:p>
            <a:pPr lvl="0"/>
            <a:r>
              <a:rPr lang="cs-CZ" dirty="0" smtClean="0"/>
              <a:t>opozice šíje (pacient nepředkloní hlavu na prsa)</a:t>
            </a:r>
          </a:p>
          <a:p>
            <a:pPr lvl="0"/>
            <a:r>
              <a:rPr lang="cs-CZ" dirty="0" smtClean="0"/>
              <a:t>fotofobie</a:t>
            </a:r>
          </a:p>
          <a:p>
            <a:pPr lvl="0"/>
            <a:r>
              <a:rPr lang="cs-CZ" dirty="0" smtClean="0"/>
              <a:t>nauzea, zvracení</a:t>
            </a:r>
          </a:p>
          <a:p>
            <a:pPr lvl="0"/>
            <a:r>
              <a:rPr lang="cs-CZ" dirty="0" smtClean="0"/>
              <a:t>možná alterace vědomí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326525" cy="205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. oš. péče u zánětů CNS 2016[2019032009430436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1049</Words>
  <Application>Microsoft Office PowerPoint</Application>
  <PresentationFormat>Předvádění na obrazovce (4:3)</PresentationFormat>
  <Paragraphs>163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Candara</vt:lpstr>
      <vt:lpstr>Symbol</vt:lpstr>
      <vt:lpstr>Vlnění</vt:lpstr>
      <vt:lpstr>Péče o pacienta se zánětlivým onemocněním CNS</vt:lpstr>
      <vt:lpstr>Úvodem</vt:lpstr>
      <vt:lpstr>Osteomyelitida kostního laloku</vt:lpstr>
      <vt:lpstr>Klinický obraz osteomyelitidy kostního laloku</vt:lpstr>
      <vt:lpstr>Terapie osteomyelitidy kostního laloku</vt:lpstr>
      <vt:lpstr>Prezentace aplikace PowerPoint</vt:lpstr>
      <vt:lpstr>Bakteriální meningitidy</vt:lpstr>
      <vt:lpstr>Etiologie bakteriální meningitidy</vt:lpstr>
      <vt:lpstr>Klinický obraz bakteriální meningitidy</vt:lpstr>
      <vt:lpstr>Léčba bakteriální meningitidy</vt:lpstr>
      <vt:lpstr>Prezentace aplikace PowerPoint</vt:lpstr>
      <vt:lpstr>POZOR</vt:lpstr>
      <vt:lpstr>Mozkový absces</vt:lpstr>
      <vt:lpstr>Prezentace aplikace PowerPoint</vt:lpstr>
      <vt:lpstr>Spinální epidurální absces</vt:lpstr>
      <vt:lpstr>Klinický obraz spinálního epid.abscesu</vt:lpstr>
      <vt:lpstr>Diagnostika spinálního epid. abscesu</vt:lpstr>
      <vt:lpstr>Léčba spinálního epid. abscesu</vt:lpstr>
      <vt:lpstr>Prezentace aplikace PowerPoint</vt:lpstr>
      <vt:lpstr>Specifika ošetřovatelské péče při podílení se na diagnostice zánětlivých onemocnění mozku, páteře a míchy</vt:lpstr>
      <vt:lpstr>Monitoring přítomnosti meningeálního syndromu</vt:lpstr>
      <vt:lpstr>Prezentace aplikace PowerPoint</vt:lpstr>
      <vt:lpstr>Monitoring ložiskových příznaků</vt:lpstr>
      <vt:lpstr>Monitoring likvorei, otorei</vt:lpstr>
      <vt:lpstr>Prezentace aplikace PowerPoint</vt:lpstr>
      <vt:lpstr>Lumbální punkce</vt:lpstr>
      <vt:lpstr>Asistence při lumbální punkci</vt:lpstr>
      <vt:lpstr>Lumbální punkce</vt:lpstr>
      <vt:lpstr>Prezentace aplikace PowerPoint</vt:lpstr>
      <vt:lpstr>Prezentace aplikace PowerPoint</vt:lpstr>
      <vt:lpstr>ODBĚRY</vt:lpstr>
      <vt:lpstr>Postpunkční syndrom</vt:lpstr>
      <vt:lpstr>Postpunkční syndrom  - léčba</vt:lpstr>
      <vt:lpstr>Specifika ošetřovatelské péče při podílení se na terapii zánětlivých onemocnění mozku, páteře a míchy </vt:lpstr>
      <vt:lpstr>Péče o poplachovou drenáž</vt:lpstr>
      <vt:lpstr>Prezentace aplikace PowerPoint</vt:lpstr>
      <vt:lpstr>Shrnutí specifik ošetřovatelské péče u pacienta s proplachovou drenáží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pacienta se zánětlivým onemocněním CNS</dc:title>
  <dc:creator>nchkfnbrno</dc:creator>
  <cp:lastModifiedBy>ucitel</cp:lastModifiedBy>
  <cp:revision>18</cp:revision>
  <dcterms:created xsi:type="dcterms:W3CDTF">2014-10-20T13:54:23Z</dcterms:created>
  <dcterms:modified xsi:type="dcterms:W3CDTF">2019-03-20T08:43:04Z</dcterms:modified>
</cp:coreProperties>
</file>