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7" r:id="rId14"/>
    <p:sldId id="287" r:id="rId15"/>
    <p:sldId id="288" r:id="rId16"/>
    <p:sldId id="289" r:id="rId17"/>
    <p:sldId id="29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3" r:id="rId28"/>
    <p:sldId id="277" r:id="rId29"/>
    <p:sldId id="278" r:id="rId30"/>
    <p:sldId id="279" r:id="rId31"/>
    <p:sldId id="280" r:id="rId32"/>
    <p:sldId id="281" r:id="rId33"/>
    <p:sldId id="282" r:id="rId34"/>
    <p:sldId id="285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6F01BF7-731A-4207-AD86-610BCE3C2A4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86"/>
            <p14:sldId id="264"/>
            <p14:sldId id="265"/>
            <p14:sldId id="266"/>
            <p14:sldId id="267"/>
            <p14:sldId id="287"/>
            <p14:sldId id="288"/>
            <p14:sldId id="289"/>
            <p14:sldId id="290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3"/>
            <p14:sldId id="277"/>
            <p14:sldId id="278"/>
            <p14:sldId id="279"/>
            <p14:sldId id="280"/>
            <p14:sldId id="281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84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intenzivní </a:t>
            </a:r>
            <a:r>
              <a:rPr lang="cs-CZ" dirty="0" err="1"/>
              <a:t>oš</a:t>
            </a:r>
            <a:r>
              <a:rPr lang="cs-CZ" dirty="0"/>
              <a:t>. </a:t>
            </a:r>
            <a:r>
              <a:rPr lang="cs-CZ"/>
              <a:t>péče </a:t>
            </a:r>
            <a:r>
              <a:rPr lang="cs-CZ" dirty="0"/>
              <a:t>o pacienta v křečovém stavu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87" y="5030802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Epilepsie  - klasifikace (starší dělení)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all" dirty="0"/>
              <a:t>Fokální (parciální) záchvaty</a:t>
            </a:r>
          </a:p>
          <a:p>
            <a:endParaRPr lang="cs-CZ" dirty="0"/>
          </a:p>
          <a:p>
            <a:r>
              <a:rPr lang="cs-CZ" dirty="0"/>
              <a:t>GENERALIZOVANÉ ZÁCHVATY</a:t>
            </a:r>
          </a:p>
          <a:p>
            <a:endParaRPr lang="cs-CZ" dirty="0"/>
          </a:p>
          <a:p>
            <a:r>
              <a:rPr lang="cs-CZ" cap="all" dirty="0"/>
              <a:t>Neklasifikovatelné záchvaty</a:t>
            </a:r>
          </a:p>
          <a:p>
            <a:endParaRPr lang="cs-CZ" dirty="0"/>
          </a:p>
          <a:p>
            <a:r>
              <a:rPr lang="cs-CZ" dirty="0"/>
              <a:t>STATUS EPILEPTICUS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55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cap="all" dirty="0"/>
              <a:t>Fokální (parciální) záchvaty</a:t>
            </a:r>
          </a:p>
          <a:p>
            <a:pPr marL="0" indent="0">
              <a:buNone/>
            </a:pPr>
            <a:r>
              <a:rPr lang="cs-CZ" b="1" dirty="0"/>
              <a:t>     A. Jednoduché fokální záchvaty </a:t>
            </a:r>
            <a:r>
              <a:rPr lang="cs-CZ" dirty="0"/>
              <a:t>(bez poruchy vědomí) </a:t>
            </a:r>
          </a:p>
          <a:p>
            <a:pPr marL="0" indent="0">
              <a:buNone/>
            </a:pPr>
            <a:r>
              <a:rPr lang="cs-CZ" dirty="0"/>
              <a:t>	     - s motorickou </a:t>
            </a:r>
            <a:r>
              <a:rPr lang="cs-CZ" dirty="0" err="1"/>
              <a:t>symp</a:t>
            </a:r>
            <a:r>
              <a:rPr lang="cs-CZ" dirty="0"/>
              <a:t>. </a:t>
            </a:r>
            <a:r>
              <a:rPr lang="cs-CZ" dirty="0">
                <a:cs typeface="Times New Roman"/>
              </a:rPr>
              <a:t>= motorická </a:t>
            </a:r>
            <a:r>
              <a:rPr lang="cs-CZ" dirty="0" err="1">
                <a:cs typeface="Times New Roman"/>
              </a:rPr>
              <a:t>jacksonská</a:t>
            </a:r>
            <a:r>
              <a:rPr lang="cs-CZ" dirty="0">
                <a:cs typeface="Times New Roman"/>
              </a:rPr>
              <a:t> epilepsie</a:t>
            </a:r>
          </a:p>
          <a:p>
            <a:pPr marL="0" indent="0">
              <a:buNone/>
            </a:pPr>
            <a:r>
              <a:rPr lang="cs-CZ" dirty="0">
                <a:cs typeface="Times New Roman"/>
              </a:rPr>
              <a:t>              - </a:t>
            </a:r>
            <a:r>
              <a:rPr lang="cs-CZ" dirty="0"/>
              <a:t> se senzitivními nebo senzorickými </a:t>
            </a:r>
            <a:r>
              <a:rPr lang="cs-CZ" dirty="0" err="1"/>
              <a:t>přízn</a:t>
            </a:r>
            <a:r>
              <a:rPr lang="cs-CZ" dirty="0"/>
              <a:t>. (blesky, 			akustické vjemy, čichové, chuťové halucinace)</a:t>
            </a:r>
          </a:p>
          <a:p>
            <a:pPr marL="0" indent="0">
              <a:buNone/>
            </a:pPr>
            <a:r>
              <a:rPr lang="cs-CZ" dirty="0"/>
              <a:t>              - s vegetativními </a:t>
            </a:r>
            <a:r>
              <a:rPr lang="cs-CZ" dirty="0" err="1"/>
              <a:t>přízn</a:t>
            </a:r>
            <a:r>
              <a:rPr lang="cs-CZ" dirty="0"/>
              <a:t>. (bledost, nevolnost, pocení)</a:t>
            </a:r>
          </a:p>
          <a:p>
            <a:pPr marL="0" indent="0">
              <a:buNone/>
            </a:pPr>
            <a:r>
              <a:rPr lang="cs-CZ" dirty="0"/>
              <a:t>              - s psychickými příznaky (</a:t>
            </a:r>
            <a:r>
              <a:rPr lang="cs-CZ" dirty="0" err="1"/>
              <a:t>déjá</a:t>
            </a:r>
            <a:r>
              <a:rPr lang="cs-CZ" dirty="0"/>
              <a:t> </a:t>
            </a:r>
            <a:r>
              <a:rPr lang="cs-CZ" dirty="0" err="1"/>
              <a:t>vu</a:t>
            </a:r>
            <a:r>
              <a:rPr lang="cs-CZ" dirty="0"/>
              <a:t>, afekty, iluze, mrákotný 		stav, úzkost)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56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u="sng" cap="all" dirty="0"/>
                  <a:t>Fokální (parciální) záchvaty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:r>
                  <a:rPr lang="cs-CZ" b="1" dirty="0"/>
                  <a:t>B. Komplexní fokální záchvaty</a:t>
                </a:r>
                <a:r>
                  <a:rPr lang="cs-CZ" dirty="0"/>
                  <a:t> (s poruchou vědomí </a:t>
                </a:r>
                <a:r>
                  <a:rPr lang="cs-CZ" dirty="0">
                    <a:latin typeface="Times New Roman"/>
                    <a:cs typeface="Times New Roman"/>
                  </a:rPr>
                  <a:t>=  	</a:t>
                </a:r>
                <a:r>
                  <a:rPr lang="cs-CZ" dirty="0"/>
                  <a:t>psychomotorický záchvat)</a:t>
                </a:r>
              </a:p>
              <a:p>
                <a:pPr marL="0" indent="0">
                  <a:buNone/>
                </a:pPr>
                <a:r>
                  <a:rPr lang="cs-CZ" dirty="0"/>
                  <a:t>       - projevuje se změnou vědomí, které předchází aura, po 	záchvatu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cs-CZ" dirty="0" err="1"/>
                  <a:t>amnezie</a:t>
                </a:r>
                <a:r>
                  <a:rPr lang="cs-CZ" dirty="0"/>
                  <a:t>. Často automatizmy!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</a:p>
              <a:p>
                <a:pPr marL="0" indent="0">
                  <a:buNone/>
                </a:pPr>
                <a:r>
                  <a:rPr lang="cs-CZ" dirty="0"/>
                  <a:t>    </a:t>
                </a:r>
                <a:r>
                  <a:rPr lang="cs-CZ" b="1" dirty="0"/>
                  <a:t>C. Parciální záchvaty se sekundární generalizací </a:t>
                </a:r>
                <a:r>
                  <a:rPr lang="cs-CZ" dirty="0"/>
                  <a:t>(fokálně 	navozený grand </a:t>
                </a:r>
                <a:r>
                  <a:rPr lang="cs-CZ" dirty="0" err="1"/>
                  <a:t>mall</a:t>
                </a:r>
                <a:r>
                  <a:rPr lang="cs-CZ" dirty="0"/>
                  <a:t>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34" t="-27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83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III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29"/>
          </p:nvPr>
        </p:nvSpPr>
        <p:spPr>
          <a:xfrm>
            <a:off x="719999" y="1442434"/>
            <a:ext cx="6131562" cy="4778062"/>
          </a:xfrm>
        </p:spPr>
        <p:txBody>
          <a:bodyPr/>
          <a:lstStyle/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/>
              <a:buChar char=""/>
            </a:pPr>
            <a:r>
              <a:rPr lang="cs-CZ" sz="2200" b="1" u="sng" kern="1200" dirty="0">
                <a:solidFill>
                  <a:prstClr val="black"/>
                </a:solidFill>
                <a:latin typeface="Century Schoolbook"/>
              </a:rPr>
              <a:t>GENERALIZOVANÉ ZÁCHVATY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2200" kern="1200" dirty="0">
                <a:solidFill>
                  <a:prstClr val="black"/>
                </a:solidFill>
                <a:latin typeface="Century Schoolbook"/>
              </a:rPr>
              <a:t>    A. Absence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2200" kern="1200" dirty="0">
                <a:solidFill>
                  <a:prstClr val="black"/>
                </a:solidFill>
                <a:latin typeface="Century Schoolbook"/>
              </a:rPr>
              <a:t>    B. Myoklonické záchvaty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2200" kern="1200" dirty="0">
                <a:solidFill>
                  <a:prstClr val="black"/>
                </a:solidFill>
                <a:latin typeface="Century Schoolbook"/>
              </a:rPr>
              <a:t>    C. Tonické záchvaty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2200" kern="1200" dirty="0">
                <a:solidFill>
                  <a:prstClr val="black"/>
                </a:solidFill>
                <a:latin typeface="Century Schoolbook"/>
              </a:rPr>
              <a:t>    D. Klonické záchvaty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2200" kern="1200" dirty="0">
                <a:solidFill>
                  <a:prstClr val="black"/>
                </a:solidFill>
                <a:latin typeface="Century Schoolbook"/>
              </a:rPr>
              <a:t>    E. Tonicko-klonické záchvaty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2200" kern="1200" dirty="0">
                <a:solidFill>
                  <a:prstClr val="black"/>
                </a:solidFill>
                <a:latin typeface="Century Schoolbook"/>
              </a:rPr>
              <a:t>    F. Atonické záchvaty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2200" kern="1200" dirty="0">
                <a:solidFill>
                  <a:prstClr val="black"/>
                </a:solidFill>
                <a:latin typeface="Century Schoolbook"/>
              </a:rPr>
              <a:t>    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Courier New" pitchFamily="49" charset="0"/>
              <a:buChar char="o"/>
            </a:pPr>
            <a:r>
              <a:rPr lang="cs-CZ" sz="2200" b="1" u="sng" kern="1200" dirty="0">
                <a:solidFill>
                  <a:prstClr val="black"/>
                </a:solidFill>
                <a:latin typeface="Century Schoolbook"/>
              </a:rPr>
              <a:t>NEKLASIFIKOVATELNÉ ZÁCHVATY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Courier New" pitchFamily="49" charset="0"/>
              <a:buChar char="o"/>
            </a:pPr>
            <a:r>
              <a:rPr lang="cs-CZ" sz="2200" b="1" u="sng" kern="1200" dirty="0">
                <a:solidFill>
                  <a:prstClr val="black"/>
                </a:solidFill>
                <a:latin typeface="Century Schoolbook"/>
              </a:rPr>
              <a:t>STATUS EPILEPTICUS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34" y="1704461"/>
            <a:ext cx="4323347" cy="350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2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epilepsie od roku 2017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400015"/>
            <a:ext cx="8976574" cy="4669713"/>
          </a:xfrm>
        </p:spPr>
      </p:pic>
    </p:spTree>
    <p:extLst>
      <p:ext uri="{BB962C8B-B14F-4D97-AF65-F5344CB8AC3E}">
        <p14:creationId xmlns:p14="http://schemas.microsoft.com/office/powerpoint/2010/main" val="38273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16620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Fokální epileptické záchvaty 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063986"/>
              </p:ext>
            </p:extLst>
          </p:nvPr>
        </p:nvGraphicFramePr>
        <p:xfrm>
          <a:off x="424511" y="757134"/>
          <a:ext cx="1075213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Bez poruchy vědomí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 poruchou vědomí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Motorické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Automatismy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Atonické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Klonické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Epileptické spasmy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Hyperkinetické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Myoklonické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Tonické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Bez motorických</a:t>
                      </a:r>
                      <a:r>
                        <a:rPr lang="cs-CZ" b="1" baseline="0" dirty="0"/>
                        <a:t> projevů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Autonomní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Záraz v chování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Kognitivní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Emoční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Senzorický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Fokální přecházející do</a:t>
                      </a:r>
                      <a:r>
                        <a:rPr lang="cs-CZ" b="1" baseline="0" dirty="0"/>
                        <a:t> bilaterálního tonicko-klonického (FBTCS)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12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5" y="30787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Generalizované epileptické záchvaty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49672"/>
              </p:ext>
            </p:extLst>
          </p:nvPr>
        </p:nvGraphicFramePr>
        <p:xfrm>
          <a:off x="617693" y="958179"/>
          <a:ext cx="1075213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Motorické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Tonické-klonické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Klonické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Tonické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Myoklonické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Myoklonicko-tonicko-klonické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Myoklonické-atonické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Atonické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Epileptické</a:t>
                      </a:r>
                      <a:r>
                        <a:rPr lang="cs-CZ" baseline="0" dirty="0"/>
                        <a:t> spasmy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Bez motorických projevů (absence)</a:t>
                      </a:r>
                    </a:p>
                  </a:txBody>
                  <a:tcPr>
                    <a:solidFill>
                      <a:srgbClr val="00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Atypické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Myoklonické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 myokloniemi víček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60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Epileptické záchvaty s neznámým začátkem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19632077"/>
              </p:ext>
            </p:extLst>
          </p:nvPr>
        </p:nvGraphicFramePr>
        <p:xfrm>
          <a:off x="1081825" y="1637406"/>
          <a:ext cx="9736427" cy="205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76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Motorické</a:t>
                      </a:r>
                    </a:p>
                  </a:txBody>
                  <a:tcPr marL="44390" marR="443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66">
                <a:tc>
                  <a:txBody>
                    <a:bodyPr/>
                    <a:lstStyle/>
                    <a:p>
                      <a:r>
                        <a:rPr lang="cs-CZ" dirty="0"/>
                        <a:t>Tonicko-klonické</a:t>
                      </a:r>
                    </a:p>
                  </a:txBody>
                  <a:tcPr marL="44390" marR="443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66">
                <a:tc>
                  <a:txBody>
                    <a:bodyPr/>
                    <a:lstStyle/>
                    <a:p>
                      <a:r>
                        <a:rPr lang="cs-CZ" dirty="0"/>
                        <a:t>Epileptické spasmy</a:t>
                      </a:r>
                    </a:p>
                  </a:txBody>
                  <a:tcPr marL="44390" marR="443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66">
                <a:tc>
                  <a:txBody>
                    <a:bodyPr/>
                    <a:lstStyle/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Bez motorických projevů</a:t>
                      </a:r>
                    </a:p>
                  </a:txBody>
                  <a:tcPr marL="44390" marR="44390">
                    <a:solidFill>
                      <a:srgbClr val="00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66">
                <a:tc>
                  <a:txBody>
                    <a:bodyPr/>
                    <a:lstStyle/>
                    <a:p>
                      <a:r>
                        <a:rPr lang="cs-CZ" dirty="0"/>
                        <a:t>Záraz v chování</a:t>
                      </a:r>
                    </a:p>
                  </a:txBody>
                  <a:tcPr marL="44390" marR="443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Zástupný symbol pro obsah 11"/>
          <p:cNvSpPr>
            <a:spLocks noGrp="1"/>
          </p:cNvSpPr>
          <p:nvPr>
            <p:ph idx="30"/>
          </p:nvPr>
        </p:nvSpPr>
        <p:spPr>
          <a:xfrm>
            <a:off x="850006" y="4121239"/>
            <a:ext cx="10621272" cy="1720264"/>
          </a:xfrm>
        </p:spPr>
        <p:txBody>
          <a:bodyPr/>
          <a:lstStyle/>
          <a:p>
            <a:pPr marL="72000" indent="0">
              <a:buNone/>
            </a:pPr>
            <a:endParaRPr lang="cs-CZ" sz="4000" b="1" dirty="0">
              <a:solidFill>
                <a:srgbClr val="0000DC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20448"/>
              </p:ext>
            </p:extLst>
          </p:nvPr>
        </p:nvGraphicFramePr>
        <p:xfrm>
          <a:off x="1194873" y="5034088"/>
          <a:ext cx="96233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Neklasifikované </a:t>
                      </a:r>
                      <a:r>
                        <a:rPr lang="cs-CZ" dirty="0" err="1"/>
                        <a:t>epi</a:t>
                      </a:r>
                      <a:r>
                        <a:rPr lang="cs-CZ" dirty="0"/>
                        <a:t> záchvaty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Epilepsie – </a:t>
            </a:r>
            <a:r>
              <a:rPr lang="cs-CZ" dirty="0" err="1"/>
              <a:t>charakt</a:t>
            </a:r>
            <a:r>
              <a:rPr lang="cs-CZ" dirty="0"/>
              <a:t>. klinické příznaky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681363" y="1357151"/>
                <a:ext cx="10753200" cy="4876224"/>
              </a:xfrm>
            </p:spPr>
            <p:txBody>
              <a:bodyPr/>
              <a:lstStyle/>
              <a:p>
                <a:pPr marL="457200" lvl="0" indent="-457200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F81BD"/>
                  </a:buClr>
                  <a:buSzPct val="70000"/>
                  <a:buFont typeface="Wingdings"/>
                  <a:buAutoNum type="arabicPeriod"/>
                </a:pPr>
                <a:r>
                  <a:rPr lang="cs-CZ" sz="2400" b="1" kern="1200" dirty="0">
                    <a:solidFill>
                      <a:prstClr val="black"/>
                    </a:solidFill>
                    <a:latin typeface="Century Schoolbook"/>
                  </a:rPr>
                  <a:t>Poruchy vědomí: </a:t>
                </a:r>
                <a:r>
                  <a:rPr lang="cs-CZ" sz="2400" kern="1200" dirty="0">
                    <a:solidFill>
                      <a:prstClr val="black"/>
                    </a:solidFill>
                    <a:latin typeface="Century Schoolbook"/>
                  </a:rPr>
                  <a:t>generalizovaný záchvat je spojen s krátkodobým bezvědomím, po kterém následuje návrat vědomí, přetrvává zmatenost a amnézie</a:t>
                </a:r>
              </a:p>
              <a:p>
                <a:pPr marL="457200" lvl="0" indent="-457200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F81BD"/>
                  </a:buClr>
                  <a:buSzPct val="70000"/>
                  <a:buFont typeface="Wingdings"/>
                  <a:buAutoNum type="arabicPeriod"/>
                </a:pPr>
                <a:r>
                  <a:rPr lang="cs-CZ" sz="2400" b="1" kern="1200" dirty="0">
                    <a:solidFill>
                      <a:prstClr val="black"/>
                    </a:solidFill>
                    <a:latin typeface="Century Schoolbook"/>
                  </a:rPr>
                  <a:t>Motorické projevy: </a:t>
                </a:r>
                <a:r>
                  <a:rPr lang="cs-CZ" sz="2400" kern="1200" dirty="0">
                    <a:solidFill>
                      <a:prstClr val="black"/>
                    </a:solidFill>
                    <a:latin typeface="Century Schoolbook"/>
                  </a:rPr>
                  <a:t>křeče </a:t>
                </a:r>
                <a14:m>
                  <m:oMath xmlns:m="http://schemas.openxmlformats.org/officeDocument/2006/math">
                    <m:r>
                      <a:rPr lang="cs-CZ" sz="2400" i="1" kern="1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sz="2400" kern="1200" dirty="0">
                    <a:solidFill>
                      <a:prstClr val="black"/>
                    </a:solidFill>
                    <a:latin typeface="Century Schoolbook"/>
                  </a:rPr>
                  <a:t> tonické nebo klonické, nejvýraznější projev </a:t>
                </a:r>
                <a:r>
                  <a:rPr lang="cs-CZ" sz="2400" kern="1200" dirty="0" err="1">
                    <a:solidFill>
                      <a:prstClr val="black"/>
                    </a:solidFill>
                    <a:latin typeface="Century Schoolbook"/>
                  </a:rPr>
                  <a:t>epi</a:t>
                </a:r>
                <a:r>
                  <a:rPr lang="cs-CZ" sz="2400" kern="1200" dirty="0">
                    <a:solidFill>
                      <a:prstClr val="black"/>
                    </a:solidFill>
                    <a:latin typeface="Century Schoolbook"/>
                  </a:rPr>
                  <a:t> záchvatu, dále snížení nebo ztráta svalového tonu a automatizmy (koordinované mimovolné pohyby) u některých forem epilepsie</a:t>
                </a:r>
              </a:p>
              <a:p>
                <a:pPr marL="457200" lvl="0" indent="-457200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F81BD"/>
                  </a:buClr>
                  <a:buSzPct val="70000"/>
                  <a:buFont typeface="Wingdings"/>
                  <a:buAutoNum type="arabicPeriod"/>
                </a:pPr>
                <a:r>
                  <a:rPr lang="cs-CZ" sz="2400" b="1" kern="1200" dirty="0" err="1">
                    <a:solidFill>
                      <a:prstClr val="black"/>
                    </a:solidFill>
                    <a:latin typeface="Century Schoolbook"/>
                  </a:rPr>
                  <a:t>Somatosenzorické</a:t>
                </a:r>
                <a:r>
                  <a:rPr lang="cs-CZ" sz="2400" b="1" kern="1200" dirty="0">
                    <a:solidFill>
                      <a:prstClr val="black"/>
                    </a:solidFill>
                    <a:latin typeface="Century Schoolbook"/>
                  </a:rPr>
                  <a:t> příznaky: </a:t>
                </a:r>
                <a:r>
                  <a:rPr lang="cs-CZ" sz="2400" kern="1200" dirty="0">
                    <a:solidFill>
                      <a:prstClr val="black"/>
                    </a:solidFill>
                    <a:latin typeface="Century Schoolbook"/>
                  </a:rPr>
                  <a:t>parestezie a čichové, zrakové nebo sluchové poruchy.</a:t>
                </a:r>
              </a:p>
              <a:p>
                <a:pPr marL="457200" lvl="0" indent="-457200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F81BD"/>
                  </a:buClr>
                  <a:buSzPct val="70000"/>
                  <a:buFont typeface="Wingdings"/>
                  <a:buAutoNum type="arabicPeriod"/>
                </a:pPr>
                <a:r>
                  <a:rPr lang="cs-CZ" sz="2400" b="1" kern="1200" dirty="0">
                    <a:solidFill>
                      <a:prstClr val="black"/>
                    </a:solidFill>
                    <a:latin typeface="Century Schoolbook"/>
                  </a:rPr>
                  <a:t>Vegetativní příznaky </a:t>
                </a:r>
                <a:r>
                  <a:rPr lang="cs-CZ" sz="2400" kern="1200" dirty="0">
                    <a:solidFill>
                      <a:prstClr val="black"/>
                    </a:solidFill>
                    <a:latin typeface="Century Schoolbook"/>
                  </a:rPr>
                  <a:t>- změny reakcí zornic, změny barvy kůže, zvracení, pocení apod.</a:t>
                </a:r>
              </a:p>
              <a:p>
                <a:pPr marL="457200" lvl="0" indent="-457200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F81BD"/>
                  </a:buClr>
                  <a:buSzPct val="70000"/>
                  <a:buFont typeface="Wingdings"/>
                  <a:buAutoNum type="arabicPeriod"/>
                </a:pPr>
                <a:r>
                  <a:rPr lang="cs-CZ" sz="2400" b="1" kern="1200" dirty="0">
                    <a:solidFill>
                      <a:prstClr val="black"/>
                    </a:solidFill>
                    <a:latin typeface="Century Schoolbook"/>
                  </a:rPr>
                  <a:t>Psychické příznaky</a:t>
                </a:r>
                <a:r>
                  <a:rPr lang="cs-CZ" sz="2400" kern="1200" dirty="0">
                    <a:solidFill>
                      <a:prstClr val="black"/>
                    </a:solidFill>
                    <a:latin typeface="Century Schoolbook"/>
                  </a:rPr>
                  <a:t> -souvisí s poruchami vědomí – bludy, halucinace apod.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363" y="1357151"/>
                <a:ext cx="10753200" cy="4876224"/>
              </a:xfrm>
              <a:blipFill rotWithShape="1">
                <a:blip r:embed="rId2"/>
                <a:stretch>
                  <a:fillRect l="-1247" t="-2000" r="-23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89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6969" y="269239"/>
            <a:ext cx="10753200" cy="451576"/>
          </a:xfrm>
        </p:spPr>
        <p:txBody>
          <a:bodyPr/>
          <a:lstStyle/>
          <a:p>
            <a:r>
              <a:rPr lang="cs-CZ" dirty="0"/>
              <a:t>Časté příčiny </a:t>
            </a:r>
            <a:r>
              <a:rPr lang="cs-CZ" dirty="0" err="1"/>
              <a:t>epi</a:t>
            </a:r>
            <a:r>
              <a:rPr lang="cs-CZ" dirty="0"/>
              <a:t> záchvatů dle věku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746976"/>
            <a:ext cx="10187190" cy="547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23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3" y="681362"/>
            <a:ext cx="10753200" cy="451576"/>
          </a:xfrm>
        </p:spPr>
        <p:txBody>
          <a:bodyPr/>
          <a:lstStyle/>
          <a:p>
            <a:r>
              <a:rPr lang="cs-CZ" dirty="0"/>
              <a:t>Křeče – definice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727" y="1730638"/>
            <a:ext cx="10753200" cy="4139998"/>
          </a:xfrm>
        </p:spPr>
        <p:txBody>
          <a:bodyPr/>
          <a:lstStyle/>
          <a:p>
            <a:r>
              <a:rPr lang="cs-CZ" sz="3600" b="1" u="sng" dirty="0"/>
              <a:t>Křeče (konvulze)</a:t>
            </a:r>
            <a:r>
              <a:rPr lang="cs-CZ" sz="3600" b="1" dirty="0"/>
              <a:t> </a:t>
            </a:r>
            <a:r>
              <a:rPr lang="cs-CZ" sz="3600" dirty="0"/>
              <a:t>– akutní epizoda, která vzniká v  průběhu chronického onemocnění nebo na základě změny vnitřního prostředí nebo intoxikace.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b="1" u="sng" dirty="0"/>
              <a:t>Epilepsie</a:t>
            </a:r>
            <a:r>
              <a:rPr lang="cs-CZ" sz="3600" dirty="0"/>
              <a:t> - chronické neurologické onemocnění projevující se opakovanými </a:t>
            </a:r>
            <a:r>
              <a:rPr lang="cs-CZ" sz="3600" dirty="0" err="1"/>
              <a:t>epi</a:t>
            </a:r>
            <a:r>
              <a:rPr lang="cs-CZ" sz="3600" dirty="0"/>
              <a:t> záchvaty (min. 2 záchvaty křečí za určité období)</a:t>
            </a:r>
            <a:r>
              <a:rPr lang="pt-BR" sz="3600" dirty="0"/>
              <a:t> Na světě žije asi </a:t>
            </a:r>
            <a:r>
              <a:rPr lang="cs-CZ" sz="3600" dirty="0"/>
              <a:t>50 </a:t>
            </a:r>
            <a:r>
              <a:rPr lang="pt-BR" sz="3600" dirty="0"/>
              <a:t>mil</a:t>
            </a:r>
            <a:r>
              <a:rPr lang="cs-CZ" sz="3600" dirty="0"/>
              <a:t>ionů</a:t>
            </a:r>
            <a:r>
              <a:rPr lang="pt-BR" sz="3600" dirty="0"/>
              <a:t> lidí s epilepsií!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64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provokační faktory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Alkohol (nebo jeho odnětí u </a:t>
            </a:r>
            <a:r>
              <a:rPr lang="cs-CZ" dirty="0" err="1"/>
              <a:t>etylika</a:t>
            </a:r>
            <a:r>
              <a:rPr lang="cs-CZ" dirty="0"/>
              <a:t>)</a:t>
            </a:r>
          </a:p>
          <a:p>
            <a:r>
              <a:rPr lang="cs-CZ" dirty="0"/>
              <a:t>Nedostatek nebo nepravidelný rytmus spánku (noční směny!)</a:t>
            </a:r>
          </a:p>
          <a:p>
            <a:r>
              <a:rPr lang="cs-CZ" dirty="0"/>
              <a:t>Blikající světla (diskotéky, počítačové kluby)</a:t>
            </a:r>
          </a:p>
          <a:p>
            <a:r>
              <a:rPr lang="cs-CZ" dirty="0"/>
              <a:t>Požití omamných látek</a:t>
            </a:r>
          </a:p>
          <a:p>
            <a:r>
              <a:rPr lang="cs-CZ" dirty="0"/>
              <a:t>U léčených epileptiků – náhlé vysazení léků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Hormonální změny (menstruace)</a:t>
            </a:r>
          </a:p>
          <a:p>
            <a:r>
              <a:rPr lang="cs-CZ" dirty="0"/>
              <a:t>Nadměrná únava, horečka, fyzická zátěž atd.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14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Epilepsie - diagnostika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  <a:p>
            <a:r>
              <a:rPr lang="cs-CZ" dirty="0"/>
              <a:t>Neurologické vyšetření</a:t>
            </a:r>
          </a:p>
          <a:p>
            <a:r>
              <a:rPr lang="cs-CZ" dirty="0"/>
              <a:t>Laboratoř</a:t>
            </a:r>
          </a:p>
          <a:p>
            <a:r>
              <a:rPr lang="cs-CZ" dirty="0"/>
              <a:t>EEG</a:t>
            </a:r>
          </a:p>
          <a:p>
            <a:r>
              <a:rPr lang="cs-CZ" dirty="0"/>
              <a:t>CT event. MRI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16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38941" y="191966"/>
            <a:ext cx="10753200" cy="451576"/>
          </a:xfrm>
        </p:spPr>
        <p:txBody>
          <a:bodyPr/>
          <a:lstStyle/>
          <a:p>
            <a:r>
              <a:rPr lang="cs-CZ" dirty="0"/>
              <a:t>Prognóza </a:t>
            </a:r>
            <a:r>
              <a:rPr lang="cs-CZ" dirty="0" err="1"/>
              <a:t>epi</a:t>
            </a:r>
            <a:r>
              <a:rPr lang="cs-CZ" dirty="0"/>
              <a:t> záchvatů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6" y="772734"/>
            <a:ext cx="10439166" cy="548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49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179087"/>
            <a:ext cx="10753200" cy="451576"/>
          </a:xfrm>
        </p:spPr>
        <p:txBody>
          <a:bodyPr/>
          <a:lstStyle/>
          <a:p>
            <a:r>
              <a:rPr lang="cs-CZ" dirty="0"/>
              <a:t>Diferenciální diagnostika 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726410"/>
            <a:ext cx="9285669" cy="5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663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Diferenciální diagnostika II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0" y="1146219"/>
            <a:ext cx="9955368" cy="50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67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8637" y="294996"/>
            <a:ext cx="10753200" cy="451576"/>
          </a:xfrm>
        </p:spPr>
        <p:txBody>
          <a:bodyPr/>
          <a:lstStyle/>
          <a:p>
            <a:r>
              <a:rPr lang="cs-CZ" dirty="0"/>
              <a:t>Epilepsie - léčba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41996"/>
            <a:ext cx="10753200" cy="4139998"/>
          </a:xfrm>
        </p:spPr>
        <p:txBody>
          <a:bodyPr/>
          <a:lstStyle/>
          <a:p>
            <a:r>
              <a:rPr lang="cs-CZ" dirty="0"/>
              <a:t>První pomoc</a:t>
            </a:r>
          </a:p>
          <a:p>
            <a:r>
              <a:rPr lang="cs-CZ" dirty="0"/>
              <a:t>Zahájení dlouhodobé léčby antiepileptiky - závisí na etiologii křečí, věku pacienta a okolnostech výskytu křečí. Indikací k jejímu zavedení je prokázané strukturální mozkové poškození a přítomnost rizikových faktorů</a:t>
            </a:r>
          </a:p>
          <a:p>
            <a:r>
              <a:rPr lang="cs-CZ" dirty="0"/>
              <a:t>Elektrická stimulace n. vagus</a:t>
            </a:r>
          </a:p>
          <a:p>
            <a:r>
              <a:rPr lang="cs-CZ" dirty="0" err="1"/>
              <a:t>Ketogenní</a:t>
            </a:r>
            <a:r>
              <a:rPr lang="cs-CZ" dirty="0"/>
              <a:t> dieta u pac. rezistentních na farmakoterapii</a:t>
            </a:r>
          </a:p>
          <a:p>
            <a:r>
              <a:rPr lang="cs-CZ" dirty="0"/>
              <a:t>Režimová opatření</a:t>
            </a:r>
          </a:p>
          <a:p>
            <a:r>
              <a:rPr lang="cs-CZ" dirty="0"/>
              <a:t>Zásady chronické </a:t>
            </a:r>
            <a:r>
              <a:rPr lang="cs-CZ" dirty="0" err="1"/>
              <a:t>antiepileptické</a:t>
            </a:r>
            <a:r>
              <a:rPr lang="cs-CZ" dirty="0"/>
              <a:t> terapie – </a:t>
            </a:r>
          </a:p>
          <a:p>
            <a:pPr marL="0" indent="0">
              <a:buNone/>
            </a:pPr>
            <a:r>
              <a:rPr lang="cs-CZ" dirty="0"/>
              <a:t>         - zahájit léčbu až po nabytí jistoty, že se jedná o epilepsii</a:t>
            </a:r>
          </a:p>
          <a:p>
            <a:pPr marL="0" indent="0">
              <a:buNone/>
            </a:pPr>
            <a:r>
              <a:rPr lang="cs-CZ" dirty="0"/>
              <a:t>         - l</a:t>
            </a:r>
            <a:r>
              <a:rPr lang="nl-NL" dirty="0"/>
              <a:t>éčbu zahájit monoterapií </a:t>
            </a:r>
            <a:r>
              <a:rPr lang="cs-CZ" dirty="0"/>
              <a:t>dle typu </a:t>
            </a:r>
            <a:r>
              <a:rPr lang="cs-CZ" dirty="0" err="1"/>
              <a:t>epi</a:t>
            </a:r>
            <a:endParaRPr lang="cs-CZ" dirty="0"/>
          </a:p>
          <a:p>
            <a:r>
              <a:rPr lang="cs-CZ" dirty="0"/>
              <a:t>Neurochirurgické odstranění </a:t>
            </a:r>
            <a:r>
              <a:rPr lang="cs-CZ" dirty="0" err="1"/>
              <a:t>epi</a:t>
            </a:r>
            <a:r>
              <a:rPr lang="cs-CZ" dirty="0"/>
              <a:t> ložiska v indikovaných případech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76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STATUS EPILEPTICUS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Generalizovaný tonicko-klonický status </a:t>
            </a:r>
            <a:r>
              <a:rPr lang="cs-CZ" dirty="0" err="1"/>
              <a:t>epilepticus</a:t>
            </a:r>
            <a:r>
              <a:rPr lang="cs-CZ" dirty="0"/>
              <a:t> je akutní stav ohrožující život. </a:t>
            </a:r>
          </a:p>
          <a:p>
            <a:r>
              <a:rPr lang="cs-CZ" dirty="0"/>
              <a:t>Končí smrtí u 5 – 10 % - rozhoduje délka trvání křečí.</a:t>
            </a:r>
          </a:p>
          <a:p>
            <a:r>
              <a:rPr lang="cs-CZ" dirty="0"/>
              <a:t>Opakované křeče provází zrychlený tep, ↑ TK, ↑ TT.</a:t>
            </a:r>
          </a:p>
          <a:p>
            <a:r>
              <a:rPr lang="cs-CZ" dirty="0"/>
              <a:t>Léčba: JIP, O2, infúze, Diazepam 10mg </a:t>
            </a:r>
            <a:r>
              <a:rPr lang="cs-CZ" dirty="0" err="1"/>
              <a:t>i.v</a:t>
            </a:r>
            <a:r>
              <a:rPr lang="cs-CZ" dirty="0"/>
              <a:t>, při křečích z hypoglykemie → 40% glukóza. U </a:t>
            </a:r>
            <a:r>
              <a:rPr lang="cs-CZ" dirty="0" err="1"/>
              <a:t>chronic</a:t>
            </a:r>
            <a:r>
              <a:rPr lang="cs-CZ" dirty="0"/>
              <a:t>. </a:t>
            </a:r>
            <a:r>
              <a:rPr lang="cs-CZ" dirty="0" err="1"/>
              <a:t>etyliků</a:t>
            </a:r>
            <a:r>
              <a:rPr lang="cs-CZ" dirty="0"/>
              <a:t> → </a:t>
            </a:r>
            <a:r>
              <a:rPr lang="cs-CZ" dirty="0" err="1"/>
              <a:t>Thiamin</a:t>
            </a:r>
            <a:r>
              <a:rPr lang="cs-CZ" dirty="0"/>
              <a:t>, antikonvulziva. V případě nezvladatelného stavu – </a:t>
            </a:r>
            <a:r>
              <a:rPr lang="cs-CZ" dirty="0" err="1"/>
              <a:t>Thiopental</a:t>
            </a:r>
            <a:r>
              <a:rPr lang="cs-CZ" dirty="0"/>
              <a:t>, </a:t>
            </a:r>
            <a:r>
              <a:rPr lang="cs-CZ" dirty="0" err="1"/>
              <a:t>Etomidát</a:t>
            </a:r>
            <a:endParaRPr lang="cs-CZ" dirty="0"/>
          </a:p>
          <a:p>
            <a:r>
              <a:rPr lang="cs-CZ" dirty="0"/>
              <a:t>Při nemožnosti zajistit žilní přístup – Diazepam 10mg per </a:t>
            </a:r>
            <a:r>
              <a:rPr lang="cs-CZ" dirty="0" err="1"/>
              <a:t>rectum</a:t>
            </a:r>
            <a:r>
              <a:rPr lang="cs-CZ" dirty="0"/>
              <a:t> nebo 5mg Midazolamu nazálně</a:t>
            </a:r>
          </a:p>
        </p:txBody>
      </p:sp>
    </p:spTree>
    <p:extLst>
      <p:ext uri="{BB962C8B-B14F-4D97-AF65-F5344CB8AC3E}">
        <p14:creationId xmlns:p14="http://schemas.microsoft.com/office/powerpoint/2010/main" val="58782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71515" y="230602"/>
            <a:ext cx="10753200" cy="451576"/>
          </a:xfrm>
        </p:spPr>
        <p:txBody>
          <a:bodyPr/>
          <a:lstStyle/>
          <a:p>
            <a:r>
              <a:rPr lang="cs-CZ" dirty="0"/>
              <a:t>Status </a:t>
            </a:r>
            <a:r>
              <a:rPr lang="cs-CZ" dirty="0" err="1"/>
              <a:t>epilepticus</a:t>
            </a:r>
            <a:r>
              <a:rPr lang="cs-CZ" dirty="0"/>
              <a:t> - klasifikace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3" y="880633"/>
            <a:ext cx="10753200" cy="4139998"/>
          </a:xfrm>
        </p:spPr>
        <p:txBody>
          <a:bodyPr/>
          <a:lstStyle/>
          <a:p>
            <a:r>
              <a:rPr lang="cs-CZ" b="1" dirty="0"/>
              <a:t>Generalizovaný konvulzivní SE </a:t>
            </a:r>
            <a:r>
              <a:rPr lang="cs-CZ" dirty="0"/>
              <a:t>- protrahované nebo opakující se generalizované tonicko-klonic­ké, tonické či jen klonické křeče, mezi jednotli­vými záchvaty nedochází k plnému návratu vě­domí - trvání &gt; 5 minut.</a:t>
            </a:r>
          </a:p>
          <a:p>
            <a:r>
              <a:rPr lang="cs-CZ" b="1" dirty="0" err="1"/>
              <a:t>Nonkonvulzívní</a:t>
            </a:r>
            <a:r>
              <a:rPr lang="cs-CZ" b="1" dirty="0"/>
              <a:t> SE (komplexní parciální SE)</a:t>
            </a:r>
            <a:r>
              <a:rPr lang="cs-CZ" dirty="0"/>
              <a:t> - epileptická kvalitativní porucha vědomí. Mnohdy bývá porucha vědomí prováze­na různými pohybovými automatismy (protraho­vaný psychomotorický záchvat nad 30 min), jin­dy mohou být přítomny pouze diskrétní záškuby očních víček.</a:t>
            </a:r>
          </a:p>
          <a:p>
            <a:r>
              <a:rPr lang="cs-CZ" b="1" dirty="0"/>
              <a:t>Simplexní parciální SE </a:t>
            </a:r>
            <a:r>
              <a:rPr lang="cs-CZ" dirty="0"/>
              <a:t>- více než 30 min přetrvávající lokální motorické nebo senzitivní proje­vy, bez současné ztráty vědomí.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209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3" y="320755"/>
            <a:ext cx="10753200" cy="451576"/>
          </a:xfrm>
        </p:spPr>
        <p:txBody>
          <a:bodyPr/>
          <a:lstStyle/>
          <a:p>
            <a:r>
              <a:rPr lang="pl-PL" dirty="0"/>
              <a:t>Status epi u dospělých – příčiny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95788"/>
            <a:ext cx="10753200" cy="4139998"/>
          </a:xfrm>
        </p:spPr>
        <p:txBody>
          <a:bodyPr/>
          <a:lstStyle/>
          <a:p>
            <a:r>
              <a:rPr lang="cs-CZ" dirty="0"/>
              <a:t>Nízká hl. AED včetně non-</a:t>
            </a:r>
            <a:r>
              <a:rPr lang="cs-CZ" dirty="0" err="1"/>
              <a:t>compliance</a:t>
            </a:r>
            <a:endParaRPr lang="cs-CZ" dirty="0"/>
          </a:p>
          <a:p>
            <a:r>
              <a:rPr lang="cs-CZ" dirty="0"/>
              <a:t>Chronická strukturální léze</a:t>
            </a:r>
          </a:p>
          <a:p>
            <a:r>
              <a:rPr lang="cs-CZ" dirty="0"/>
              <a:t>Cerebrovaskulární příhoda</a:t>
            </a:r>
          </a:p>
          <a:p>
            <a:r>
              <a:rPr lang="cs-CZ" dirty="0"/>
              <a:t>Metabolický rozvrat</a:t>
            </a:r>
          </a:p>
          <a:p>
            <a:r>
              <a:rPr lang="cs-CZ" dirty="0"/>
              <a:t>Ve vztahu k alkoholu (obvykle abstinenční)</a:t>
            </a:r>
          </a:p>
          <a:p>
            <a:r>
              <a:rPr lang="cs-CZ" dirty="0"/>
              <a:t>Hypoxie a anoxie (kardiogenní, KPR, asfyxie)</a:t>
            </a:r>
          </a:p>
          <a:p>
            <a:r>
              <a:rPr lang="cs-CZ" dirty="0"/>
              <a:t>Tumor CNS</a:t>
            </a:r>
          </a:p>
          <a:p>
            <a:r>
              <a:rPr lang="cs-CZ" dirty="0"/>
              <a:t>Infekce celková nebo CNS</a:t>
            </a:r>
          </a:p>
          <a:p>
            <a:r>
              <a:rPr lang="cs-CZ" dirty="0"/>
              <a:t>Jiné: předávkování drogami, abstinenční </a:t>
            </a:r>
            <a:r>
              <a:rPr lang="cs-CZ" dirty="0" err="1"/>
              <a:t>sy</a:t>
            </a:r>
            <a:r>
              <a:rPr lang="cs-CZ" dirty="0"/>
              <a:t>, akutní trauma, idiopatické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134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SE– změny v jeho průběhu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Tachykardie</a:t>
            </a:r>
          </a:p>
          <a:p>
            <a:r>
              <a:rPr lang="cs-CZ" dirty="0"/>
              <a:t>Vzestup TT</a:t>
            </a:r>
          </a:p>
          <a:p>
            <a:r>
              <a:rPr lang="cs-CZ" dirty="0"/>
              <a:t>Arytmie</a:t>
            </a:r>
          </a:p>
          <a:p>
            <a:r>
              <a:rPr lang="cs-CZ" dirty="0"/>
              <a:t>Hyperglykémie</a:t>
            </a:r>
          </a:p>
          <a:p>
            <a:r>
              <a:rPr lang="cs-CZ" dirty="0"/>
              <a:t>Laktátová acidóza</a:t>
            </a:r>
          </a:p>
          <a:p>
            <a:r>
              <a:rPr lang="cs-CZ" dirty="0"/>
              <a:t>Hypertermie</a:t>
            </a:r>
          </a:p>
          <a:p>
            <a:r>
              <a:rPr lang="cs-CZ" dirty="0"/>
              <a:t>Bronchiální hypersekrece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12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Křeče – definice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u="sng" dirty="0"/>
              <a:t>Epileptický záchvat</a:t>
            </a:r>
            <a:r>
              <a:rPr lang="cs-CZ" sz="3600" dirty="0"/>
              <a:t> - vzniká v důsledku synchronizovaných výbojů neuronů a projevující se přechodnou poruchou funkce mozku</a:t>
            </a:r>
          </a:p>
          <a:p>
            <a:pPr marL="72000" indent="0">
              <a:buNone/>
            </a:pPr>
            <a:endParaRPr lang="cs-CZ" sz="3600" dirty="0"/>
          </a:p>
          <a:p>
            <a:endParaRPr lang="cs-CZ" sz="3600" dirty="0"/>
          </a:p>
          <a:p>
            <a:r>
              <a:rPr lang="cs-CZ" sz="3600" b="1" u="sng" dirty="0"/>
              <a:t>Status </a:t>
            </a:r>
            <a:r>
              <a:rPr lang="cs-CZ" sz="3600" b="1" u="sng" dirty="0" err="1"/>
              <a:t>epilepticus</a:t>
            </a:r>
            <a:r>
              <a:rPr lang="cs-CZ" sz="3600" dirty="0"/>
              <a:t> – série záchvatů, mezi jednotlivými záchvaty nedochází k plnému návratu k vědomí – trvání více než 5 minut, jde o život ohrožující stav!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999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SE– změny v jeho průběhu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 cca 5-7min selhávají kompenzační mechanismy:</a:t>
            </a:r>
          </a:p>
          <a:p>
            <a:r>
              <a:rPr lang="cs-CZ" dirty="0"/>
              <a:t>Hypoglykémie</a:t>
            </a:r>
          </a:p>
          <a:p>
            <a:r>
              <a:rPr lang="cs-CZ" dirty="0"/>
              <a:t>Metabolická a respirační acidóza</a:t>
            </a:r>
          </a:p>
          <a:p>
            <a:r>
              <a:rPr lang="cs-CZ" dirty="0"/>
              <a:t>Poškození neuronů v důsledku expresivního ↑ koncentrace excitačních aminokyselin a masivním vstupem toxických dávek vápníku intracelulárně a otokem mozku</a:t>
            </a:r>
          </a:p>
          <a:p>
            <a:r>
              <a:rPr lang="cs-CZ" dirty="0"/>
              <a:t>Interní komplikace (metabolické poruchy, myokardiální dysfunkce, iontové </a:t>
            </a:r>
            <a:r>
              <a:rPr lang="cs-CZ" dirty="0" err="1"/>
              <a:t>dysbalance</a:t>
            </a:r>
            <a:r>
              <a:rPr lang="cs-CZ" dirty="0"/>
              <a:t>, </a:t>
            </a:r>
            <a:r>
              <a:rPr lang="cs-CZ" dirty="0" err="1"/>
              <a:t>rhabdomyolýza</a:t>
            </a:r>
            <a:r>
              <a:rPr lang="cs-CZ" dirty="0"/>
              <a:t> s renálním selháním, DIC…)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923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status </a:t>
            </a:r>
            <a:r>
              <a:rPr lang="cs-CZ" dirty="0" err="1"/>
              <a:t>epilepticus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204232"/>
            <a:ext cx="9839459" cy="50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53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PP při velkém </a:t>
            </a:r>
            <a:r>
              <a:rPr lang="cs-CZ" dirty="0" err="1"/>
              <a:t>epi</a:t>
            </a:r>
            <a:r>
              <a:rPr lang="cs-CZ" dirty="0"/>
              <a:t>. záchvatu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92888"/>
          </a:xfrm>
        </p:spPr>
        <p:txBody>
          <a:bodyPr/>
          <a:lstStyle/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1. Zachovejte klid. Uklidněte přítomné.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2. Chraňte nemocného před nebezpečnými předměty (hrany, kameny, topení)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3. Položte něco měkkého pod hlavu pacienta v křečích (bunda, pokrývka)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4. Povolte těsné části oděvu na krku, aby se zabránilo škrcení (vázanky, úzký límec, obojek)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5. Obraťte nemocného na bok, aby se udržely DC volné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6. Nezkoušejte vkládat cokoli mezi zuby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7. Nestlačujte jazyk, neprovádějte umělé dýchání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8. Po záchvatu nechte nemocného v klidu přijít k sobě, netřeste jím, nevolejte na něho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9. Hlídejte nemocného do doby návratu vědomí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10. Nedávejte nemocnému těsně po záchvatu tekutiny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r>
              <a:rPr lang="cs-CZ" sz="1900" kern="1200" dirty="0">
                <a:solidFill>
                  <a:prstClr val="black"/>
                </a:solidFill>
                <a:latin typeface="Century Schoolbook"/>
              </a:rPr>
              <a:t>11. Při jednom záchvatu rozhoduje anamnéza a stav nemocného o tom, zda je nutná hospitalizace. Při sérii záchvatů je nutno volat záchrannou službu.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None/>
            </a:pPr>
            <a:endParaRPr lang="cs-CZ" sz="1900" kern="1200" dirty="0">
              <a:solidFill>
                <a:prstClr val="black"/>
              </a:solidFill>
              <a:latin typeface="Century Schoolbook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481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sestry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1460182"/>
            <a:ext cx="10753200" cy="4139998"/>
          </a:xfrm>
        </p:spPr>
        <p:txBody>
          <a:bodyPr/>
          <a:lstStyle/>
          <a:p>
            <a:r>
              <a:rPr lang="cs-CZ" dirty="0"/>
              <a:t>Zajistit bezpečnost!</a:t>
            </a:r>
          </a:p>
          <a:p>
            <a:r>
              <a:rPr lang="cs-CZ" dirty="0"/>
              <a:t>Pozor při toaletě DÚ!</a:t>
            </a:r>
          </a:p>
          <a:p>
            <a:r>
              <a:rPr lang="cs-CZ" dirty="0"/>
              <a:t>Zajistit O2 terapii</a:t>
            </a:r>
          </a:p>
          <a:p>
            <a:r>
              <a:rPr lang="cs-CZ" dirty="0"/>
              <a:t>Plnit ordinaci lékaře – hl. glykemie, podání farmak, péče o invazivní vstupy…)</a:t>
            </a:r>
          </a:p>
          <a:p>
            <a:r>
              <a:rPr lang="cs-CZ" dirty="0"/>
              <a:t>Monitorace vitálních funkcí - ! Arytmie!</a:t>
            </a:r>
          </a:p>
          <a:p>
            <a:r>
              <a:rPr lang="cs-CZ" dirty="0"/>
              <a:t>Při podání antikonvulziva – pamatujte na možnost toxicity!</a:t>
            </a:r>
          </a:p>
          <a:p>
            <a:r>
              <a:rPr lang="cs-CZ" dirty="0"/>
              <a:t>Po podání </a:t>
            </a:r>
            <a:r>
              <a:rPr lang="cs-CZ" dirty="0" err="1"/>
              <a:t>Fenytoinu</a:t>
            </a:r>
            <a:r>
              <a:rPr lang="cs-CZ" dirty="0"/>
              <a:t> – během a po ukončení podání cca 20 minut hrozí hypotenze!</a:t>
            </a:r>
          </a:p>
          <a:p>
            <a:r>
              <a:rPr lang="cs-CZ" dirty="0"/>
              <a:t>Sleduj hladinu léku!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11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38800" y="707122"/>
            <a:ext cx="10753200" cy="451576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7" y="1349571"/>
            <a:ext cx="7340957" cy="48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8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5910" y="320755"/>
            <a:ext cx="10753200" cy="451576"/>
          </a:xfrm>
        </p:spPr>
        <p:txBody>
          <a:bodyPr/>
          <a:lstStyle/>
          <a:p>
            <a:r>
              <a:rPr lang="cs-CZ" dirty="0"/>
              <a:t>Křeče – diferenciální diagnostika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4090" y="1138210"/>
            <a:ext cx="10753200" cy="5211074"/>
          </a:xfrm>
        </p:spPr>
        <p:txBody>
          <a:bodyPr/>
          <a:lstStyle/>
          <a:p>
            <a:r>
              <a:rPr lang="cs-CZ" b="1" u="sng" cap="all" dirty="0"/>
              <a:t>Psychogenní tetanické křeče</a:t>
            </a:r>
            <a:r>
              <a:rPr lang="cs-CZ" cap="all" dirty="0"/>
              <a:t> </a:t>
            </a:r>
            <a:r>
              <a:rPr lang="cs-CZ" dirty="0"/>
              <a:t>- u hyperventilační poruchy. Parestezie a křeče na končetinách jsou symetrické. Tetanické křeče horních končetin se označují jako „porodnická ruka“, křeče mimického svalstva jako „kapří ústa“, jsou způsobené poklesem ionizovaného kalcia při déle trvající hyperventilaci.</a:t>
            </a:r>
          </a:p>
          <a:p>
            <a:endParaRPr lang="cs-CZ" dirty="0"/>
          </a:p>
          <a:p>
            <a:r>
              <a:rPr lang="cs-CZ" b="1" u="sng" cap="all" dirty="0"/>
              <a:t>Metabolické příčiny</a:t>
            </a:r>
            <a:r>
              <a:rPr lang="cs-CZ" cap="all" dirty="0"/>
              <a:t> </a:t>
            </a:r>
            <a:r>
              <a:rPr lang="cs-CZ" dirty="0"/>
              <a:t>- elektrolytová </a:t>
            </a:r>
            <a:r>
              <a:rPr lang="cs-CZ" dirty="0" err="1"/>
              <a:t>dysbalance</a:t>
            </a:r>
            <a:r>
              <a:rPr lang="cs-CZ" dirty="0"/>
              <a:t>: </a:t>
            </a:r>
            <a:r>
              <a:rPr lang="cs-CZ" dirty="0" err="1"/>
              <a:t>hyponatremie</a:t>
            </a:r>
            <a:r>
              <a:rPr lang="cs-CZ" dirty="0"/>
              <a:t>, </a:t>
            </a:r>
            <a:r>
              <a:rPr lang="cs-CZ" dirty="0" err="1"/>
              <a:t>hypokalcemie</a:t>
            </a:r>
            <a:r>
              <a:rPr lang="cs-CZ" dirty="0"/>
              <a:t>, </a:t>
            </a:r>
            <a:r>
              <a:rPr lang="cs-CZ" dirty="0" err="1"/>
              <a:t>hypomagnezemie</a:t>
            </a:r>
            <a:r>
              <a:rPr lang="cs-CZ" dirty="0"/>
              <a:t>, hypoglykemie, jaterní nebo renální selhání. Funkční změny mozku v závislosti na změnách </a:t>
            </a:r>
            <a:r>
              <a:rPr lang="cs-CZ" dirty="0" err="1"/>
              <a:t>vnitř</a:t>
            </a:r>
            <a:r>
              <a:rPr lang="cs-CZ" dirty="0"/>
              <a:t>. prostředí= metabolická encefalopatie, projev → </a:t>
            </a:r>
            <a:r>
              <a:rPr lang="cs-CZ" dirty="0" err="1"/>
              <a:t>parc</a:t>
            </a:r>
            <a:r>
              <a:rPr lang="cs-CZ" dirty="0"/>
              <a:t>. nebo </a:t>
            </a:r>
            <a:r>
              <a:rPr lang="cs-CZ" dirty="0" err="1"/>
              <a:t>gener</a:t>
            </a:r>
            <a:r>
              <a:rPr lang="cs-CZ" dirty="0"/>
              <a:t>. křeče.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24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Křeče – diferenciální diagnostika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cap="all" dirty="0"/>
              <a:t>Infekční příčiny</a:t>
            </a:r>
            <a:r>
              <a:rPr lang="cs-CZ" cap="all" dirty="0"/>
              <a:t> </a:t>
            </a:r>
            <a:r>
              <a:rPr lang="cs-CZ" dirty="0"/>
              <a:t>– meningitida, encefalitida, mozkový absces. V dětském věku je velmi častou příčinou křečí horečka. Febrilní křeče jsou věkově vázané, typicky mezi 6 měsíci a 6lety, jsou generalizované a délka trvání je do 15 minut.</a:t>
            </a:r>
          </a:p>
          <a:p>
            <a:endParaRPr lang="cs-CZ" dirty="0"/>
          </a:p>
          <a:p>
            <a:r>
              <a:rPr lang="cs-CZ" b="1" u="sng" cap="all" dirty="0"/>
              <a:t>Záchvat křečí při intoxikaci</a:t>
            </a:r>
            <a:r>
              <a:rPr lang="cs-CZ" cap="all" dirty="0"/>
              <a:t> </a:t>
            </a:r>
            <a:r>
              <a:rPr lang="cs-CZ" dirty="0"/>
              <a:t>- při předávkování teofylinem, </a:t>
            </a:r>
            <a:r>
              <a:rPr lang="cs-CZ" dirty="0" err="1"/>
              <a:t>tricyklickými</a:t>
            </a:r>
            <a:r>
              <a:rPr lang="cs-CZ" dirty="0"/>
              <a:t> antidepresivy, antikonvulzivy, sympatomimetiky, antihistaminiky, nikotinem, salicyláty a dalšími látkami. Křeče se vyskytují i při syndromu z odnětí u závislosti na etanolu, opiátech, benzodiazepinech a barbiturátech.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9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501059"/>
            <a:ext cx="10753200" cy="451576"/>
          </a:xfrm>
        </p:spPr>
        <p:txBody>
          <a:bodyPr/>
          <a:lstStyle/>
          <a:p>
            <a:r>
              <a:rPr lang="cs-CZ" dirty="0"/>
              <a:t>Křeče – diferenciální diagnostika III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5" y="1408667"/>
            <a:ext cx="10753200" cy="4139998"/>
          </a:xfrm>
        </p:spPr>
        <p:txBody>
          <a:bodyPr/>
          <a:lstStyle/>
          <a:p>
            <a:r>
              <a:rPr lang="cs-CZ" b="1" u="sng" dirty="0"/>
              <a:t>CRAMPI A KŘEČE Z ÚNAVY </a:t>
            </a:r>
            <a:r>
              <a:rPr lang="cs-CZ" dirty="0"/>
              <a:t>– není porucha vědomí, po intenzivní zátěži dojde k tonické křeči svalstva namáhané svalové skupiny, křeč je omezena pouze na tuto svalovou skupinu a je doprovázena silnou bolestí, odezní většinou spontánně nebo po aplikaci glukózy, diazepamu nebo inhalaci O2. Při extrémní únavě spojené se zvýšenou teplotou až horečkou a svalovou slabostí může signalizovat </a:t>
            </a:r>
            <a:r>
              <a:rPr lang="cs-CZ" dirty="0" err="1"/>
              <a:t>rabdomyolýzu</a:t>
            </a:r>
            <a:endParaRPr lang="cs-CZ" dirty="0"/>
          </a:p>
          <a:p>
            <a:endParaRPr lang="cs-CZ" dirty="0"/>
          </a:p>
          <a:p>
            <a:r>
              <a:rPr lang="cs-CZ" b="1" u="sng" cap="all" dirty="0"/>
              <a:t>Kardiovaskulární příčiny křečí </a:t>
            </a:r>
            <a:r>
              <a:rPr lang="cs-CZ" dirty="0"/>
              <a:t>– hypertenzní krize, arytmie – AV blok III. stupně, </a:t>
            </a:r>
            <a:r>
              <a:rPr lang="cs-CZ" dirty="0" err="1"/>
              <a:t>sick</a:t>
            </a:r>
            <a:r>
              <a:rPr lang="cs-CZ" dirty="0"/>
              <a:t> sinus syndrom a zástava oběhu.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0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694242"/>
            <a:ext cx="10753200" cy="451576"/>
          </a:xfrm>
        </p:spPr>
        <p:txBody>
          <a:bodyPr/>
          <a:lstStyle/>
          <a:p>
            <a:r>
              <a:rPr lang="cs-CZ" dirty="0"/>
              <a:t>Epilepsie - pojmy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382909"/>
            <a:ext cx="10753200" cy="4139998"/>
          </a:xfrm>
        </p:spPr>
        <p:txBody>
          <a:bodyPr/>
          <a:lstStyle/>
          <a:p>
            <a:r>
              <a:rPr lang="cs-CZ" sz="4000" b="1" u="sng" dirty="0"/>
              <a:t>Prodromy</a:t>
            </a:r>
            <a:r>
              <a:rPr lang="cs-CZ" sz="4000" dirty="0"/>
              <a:t> – změna chování, reaktivity či nálady, která předchází záchvat řádově v hodinách i dnech.</a:t>
            </a:r>
          </a:p>
          <a:p>
            <a:pPr marL="72000" indent="0">
              <a:buNone/>
            </a:pPr>
            <a:endParaRPr lang="cs-CZ" sz="4000" dirty="0"/>
          </a:p>
          <a:p>
            <a:r>
              <a:rPr lang="cs-CZ" sz="4000" b="1" u="sng" dirty="0"/>
              <a:t>Aura</a:t>
            </a:r>
            <a:r>
              <a:rPr lang="cs-CZ" sz="4000" dirty="0"/>
              <a:t> – symptomy bezprostředně předcházející záchvatu (mohou mít lokalizační či </a:t>
            </a:r>
            <a:r>
              <a:rPr lang="cs-CZ" sz="4000" dirty="0" err="1"/>
              <a:t>lateralizační</a:t>
            </a:r>
            <a:r>
              <a:rPr lang="cs-CZ" sz="4000" dirty="0"/>
              <a:t> význam).</a:t>
            </a:r>
          </a:p>
          <a:p>
            <a:pPr marL="72000" indent="0">
              <a:buNone/>
            </a:pPr>
            <a:endParaRPr lang="cs-CZ" sz="4000" dirty="0"/>
          </a:p>
          <a:p>
            <a:r>
              <a:rPr lang="cs-CZ" sz="4000" b="1" u="sng" dirty="0" err="1"/>
              <a:t>Postiktální</a:t>
            </a:r>
            <a:r>
              <a:rPr lang="cs-CZ" sz="4000" b="1" u="sng" dirty="0"/>
              <a:t> perioda (</a:t>
            </a:r>
            <a:r>
              <a:rPr lang="cs-CZ" sz="4000" b="1" u="sng" dirty="0" err="1"/>
              <a:t>pozáchvatové</a:t>
            </a:r>
            <a:r>
              <a:rPr lang="cs-CZ" sz="4000" b="1" u="sng" dirty="0"/>
              <a:t> období) </a:t>
            </a:r>
            <a:r>
              <a:rPr lang="cs-CZ" sz="4000" dirty="0"/>
              <a:t>– pacient může být zmatený, dezorientovaný.</a:t>
            </a:r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65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EPILEPSIE – první záchvat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34425"/>
            <a:ext cx="10753200" cy="4139998"/>
          </a:xfrm>
        </p:spPr>
        <p:txBody>
          <a:bodyPr/>
          <a:lstStyle/>
          <a:p>
            <a:r>
              <a:rPr lang="cs-CZ" sz="3600" dirty="0"/>
              <a:t>Všichni pacienti s prvním záchvatem potencionálně mohou mít epilepsii → ta se vyvine jen asi u poloviny z nich.</a:t>
            </a:r>
          </a:p>
          <a:p>
            <a:r>
              <a:rPr lang="cs-CZ" sz="3600" dirty="0"/>
              <a:t>Rozeznáváme idiopatickou a sekundární </a:t>
            </a:r>
            <a:r>
              <a:rPr lang="cs-CZ" sz="3600" dirty="0" err="1"/>
              <a:t>epi</a:t>
            </a:r>
            <a:r>
              <a:rPr lang="cs-CZ" sz="3600" dirty="0"/>
              <a:t> vznikající v důsledku identifikovatelné neurologické nebo jiné patologie.</a:t>
            </a:r>
          </a:p>
          <a:p>
            <a:r>
              <a:rPr lang="cs-CZ" sz="3600" dirty="0"/>
              <a:t>Při prvním záchvatu se většinou jedná o záchvat konvulzívní → primárně nebo sekundárně generalizovaný tonicko-klonický záchvat, často první projev </a:t>
            </a:r>
            <a:r>
              <a:rPr lang="cs-CZ" sz="3600" dirty="0" err="1"/>
              <a:t>epi</a:t>
            </a:r>
            <a:r>
              <a:rPr lang="cs-CZ" sz="3600" dirty="0"/>
              <a:t>!</a:t>
            </a:r>
          </a:p>
          <a:p>
            <a:pPr marL="72000" indent="0">
              <a:buNone/>
            </a:pPr>
            <a:endParaRPr lang="cs-CZ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94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372271"/>
            <a:ext cx="10753200" cy="451576"/>
          </a:xfrm>
        </p:spPr>
        <p:txBody>
          <a:bodyPr/>
          <a:lstStyle/>
          <a:p>
            <a:r>
              <a:rPr lang="cs-CZ" dirty="0"/>
              <a:t>Epilepsie - etiologie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69194" y="1099573"/>
            <a:ext cx="11822806" cy="4139998"/>
          </a:xfrm>
        </p:spPr>
        <p:txBody>
          <a:bodyPr/>
          <a:lstStyle/>
          <a:p>
            <a:r>
              <a:rPr lang="cs-CZ" b="1" dirty="0"/>
              <a:t>Strukturální:</a:t>
            </a:r>
            <a:r>
              <a:rPr lang="cs-CZ" dirty="0"/>
              <a:t> může mít podklad genetický (např. vývoj. </a:t>
            </a:r>
            <a:r>
              <a:rPr lang="cs-CZ" dirty="0" err="1"/>
              <a:t>malfor</a:t>
            </a:r>
            <a:r>
              <a:rPr lang="cs-CZ" dirty="0"/>
              <a:t>. mozkové</a:t>
            </a:r>
          </a:p>
          <a:p>
            <a:pPr marL="72000" indent="0">
              <a:buNone/>
            </a:pPr>
            <a:r>
              <a:rPr lang="cs-CZ" dirty="0"/>
              <a:t>   kůry) anebo získaný (úraz, CMP). Lze vidět na </a:t>
            </a:r>
            <a:r>
              <a:rPr lang="cs-CZ" dirty="0" err="1"/>
              <a:t>zobr</a:t>
            </a:r>
            <a:r>
              <a:rPr lang="cs-CZ" dirty="0"/>
              <a:t>. metodách.</a:t>
            </a:r>
          </a:p>
          <a:p>
            <a:r>
              <a:rPr lang="cs-CZ" b="1" dirty="0"/>
              <a:t>Genetická:</a:t>
            </a:r>
            <a:r>
              <a:rPr lang="cs-CZ" dirty="0"/>
              <a:t> Zahrnuje genetické mutace</a:t>
            </a:r>
          </a:p>
          <a:p>
            <a:r>
              <a:rPr lang="cs-CZ" b="1"/>
              <a:t>Infekční:</a:t>
            </a:r>
            <a:r>
              <a:rPr lang="cs-CZ"/>
              <a:t> </a:t>
            </a:r>
            <a:r>
              <a:rPr lang="cs-CZ" dirty="0"/>
              <a:t>vyžadují </a:t>
            </a:r>
            <a:r>
              <a:rPr lang="cs-CZ" dirty="0" err="1"/>
              <a:t>specif</a:t>
            </a:r>
            <a:r>
              <a:rPr lang="cs-CZ" dirty="0"/>
              <a:t>. léčbu (</a:t>
            </a:r>
            <a:r>
              <a:rPr lang="cs-CZ" dirty="0" err="1"/>
              <a:t>neurocysticerkóza</a:t>
            </a:r>
            <a:r>
              <a:rPr lang="cs-CZ" dirty="0"/>
              <a:t>, TBC).</a:t>
            </a:r>
          </a:p>
          <a:p>
            <a:r>
              <a:rPr lang="cs-CZ" b="1" dirty="0"/>
              <a:t>Metabolická: </a:t>
            </a:r>
            <a:r>
              <a:rPr lang="cs-CZ" dirty="0"/>
              <a:t>důsledek metabolického onemocnění (porfyrie, urémie).</a:t>
            </a:r>
          </a:p>
          <a:p>
            <a:r>
              <a:rPr lang="cs-CZ" b="1" dirty="0"/>
              <a:t>Autoimunitní: </a:t>
            </a:r>
            <a:r>
              <a:rPr lang="cs-CZ" dirty="0"/>
              <a:t>následkem imunitně způsobeného zánětu CNS </a:t>
            </a:r>
          </a:p>
          <a:p>
            <a:r>
              <a:rPr lang="cs-CZ" b="1" dirty="0"/>
              <a:t>Idiopatická generalizovaná epilepsie: </a:t>
            </a:r>
            <a:r>
              <a:rPr lang="cs-CZ" dirty="0"/>
              <a:t>4. syndromy: dětské absence, juvenilní absence, juvenilní myoklonická </a:t>
            </a:r>
            <a:r>
              <a:rPr lang="cs-CZ" dirty="0" err="1"/>
              <a:t>epi</a:t>
            </a:r>
            <a:r>
              <a:rPr lang="cs-CZ" dirty="0"/>
              <a:t> a </a:t>
            </a:r>
            <a:r>
              <a:rPr lang="cs-CZ" dirty="0" err="1"/>
              <a:t>epi</a:t>
            </a:r>
            <a:r>
              <a:rPr lang="cs-CZ" dirty="0"/>
              <a:t> výlučně s </a:t>
            </a:r>
            <a:r>
              <a:rPr lang="cs-CZ" dirty="0" err="1"/>
              <a:t>general</a:t>
            </a:r>
            <a:r>
              <a:rPr lang="cs-CZ" dirty="0"/>
              <a:t>. tonicko-klonickými záchvaty. Při identifikaci konkrétní genetické příčiny jde o genetickou generalizovanou epilepsii.</a:t>
            </a:r>
          </a:p>
          <a:p>
            <a:r>
              <a:rPr lang="cs-CZ" b="1" dirty="0"/>
              <a:t>Neznámá etiologie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998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pecifická intenzivní oš péče u pac. v křečovém stavu[2021031910500210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247</TotalTime>
  <Words>2004</Words>
  <Application>Microsoft Office PowerPoint</Application>
  <PresentationFormat>Širokoúhlá obrazovka</PresentationFormat>
  <Paragraphs>275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Cambria Math</vt:lpstr>
      <vt:lpstr>Century Schoolbook</vt:lpstr>
      <vt:lpstr>Courier New</vt:lpstr>
      <vt:lpstr>Tahoma</vt:lpstr>
      <vt:lpstr>Times New Roman</vt:lpstr>
      <vt:lpstr>Wingdings</vt:lpstr>
      <vt:lpstr>muni-med-prezentace-16-9-cz-v11</vt:lpstr>
      <vt:lpstr>Specifická intenzivní oš. péče o pacienta v křečovém stavu</vt:lpstr>
      <vt:lpstr>Křeče – definice I</vt:lpstr>
      <vt:lpstr>Křeče – definice II</vt:lpstr>
      <vt:lpstr>Křeče – diferenciální diagnostika I</vt:lpstr>
      <vt:lpstr>Křeče – diferenciální diagnostika II</vt:lpstr>
      <vt:lpstr>Křeče – diferenciální diagnostika III</vt:lpstr>
      <vt:lpstr>Epilepsie - pojmy</vt:lpstr>
      <vt:lpstr>EPILEPSIE – první záchvat</vt:lpstr>
      <vt:lpstr>Epilepsie - etiologie</vt:lpstr>
      <vt:lpstr>Epilepsie  - klasifikace (starší dělení)</vt:lpstr>
      <vt:lpstr>Dělení I</vt:lpstr>
      <vt:lpstr>Dělení II</vt:lpstr>
      <vt:lpstr>Dělení III</vt:lpstr>
      <vt:lpstr>Klasifikace epilepsie od roku 2017</vt:lpstr>
      <vt:lpstr>Fokální epileptické záchvaty </vt:lpstr>
      <vt:lpstr>Generalizované epileptické záchvaty</vt:lpstr>
      <vt:lpstr>Epileptické záchvaty s neznámým začátkem</vt:lpstr>
      <vt:lpstr>Epilepsie – charakt. klinické příznaky </vt:lpstr>
      <vt:lpstr>Časté příčiny epi záchvatů dle věku</vt:lpstr>
      <vt:lpstr>Časté provokační faktory</vt:lpstr>
      <vt:lpstr>Epilepsie - diagnostika</vt:lpstr>
      <vt:lpstr>Prognóza epi záchvatů</vt:lpstr>
      <vt:lpstr>Diferenciální diagnostika I</vt:lpstr>
      <vt:lpstr>Diferenciální diagnostika II</vt:lpstr>
      <vt:lpstr>Epilepsie - léčba</vt:lpstr>
      <vt:lpstr>STATUS EPILEPTICUS</vt:lpstr>
      <vt:lpstr>Status epilepticus - klasifikace</vt:lpstr>
      <vt:lpstr>Status epi u dospělých – příčiny </vt:lpstr>
      <vt:lpstr>SE– změny v jeho průběhu I</vt:lpstr>
      <vt:lpstr>SE– změny v jeho průběhu I</vt:lpstr>
      <vt:lpstr>Léčba status epilepticus</vt:lpstr>
      <vt:lpstr>Pravidla PP při velkém epi. záchvatu</vt:lpstr>
      <vt:lpstr>Úkoly sestry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Specifická intenzivní oš. Péče o pacienta v křečovém stavu</dc:title>
  <dc:creator>user</dc:creator>
  <cp:lastModifiedBy>Simona Saibertová</cp:lastModifiedBy>
  <cp:revision>22</cp:revision>
  <cp:lastPrinted>1601-01-01T00:00:00Z</cp:lastPrinted>
  <dcterms:created xsi:type="dcterms:W3CDTF">2021-03-07T21:26:56Z</dcterms:created>
  <dcterms:modified xsi:type="dcterms:W3CDTF">2021-03-19T09:57:10Z</dcterms:modified>
</cp:coreProperties>
</file>