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</p:sldMasterIdLst>
  <p:notesMasterIdLst>
    <p:notesMasterId r:id="rId62"/>
  </p:notesMasterIdLst>
  <p:handoutMasterIdLst>
    <p:handoutMasterId r:id="rId63"/>
  </p:handoutMasterIdLst>
  <p:sldIdLst>
    <p:sldId id="451" r:id="rId2"/>
    <p:sldId id="438" r:id="rId3"/>
    <p:sldId id="439" r:id="rId4"/>
    <p:sldId id="440" r:id="rId5"/>
    <p:sldId id="441" r:id="rId6"/>
    <p:sldId id="442" r:id="rId7"/>
    <p:sldId id="443" r:id="rId8"/>
    <p:sldId id="444" r:id="rId9"/>
    <p:sldId id="445" r:id="rId10"/>
    <p:sldId id="446" r:id="rId11"/>
    <p:sldId id="447" r:id="rId12"/>
    <p:sldId id="448" r:id="rId13"/>
    <p:sldId id="461" r:id="rId14"/>
    <p:sldId id="450" r:id="rId15"/>
    <p:sldId id="315" r:id="rId16"/>
    <p:sldId id="408" r:id="rId17"/>
    <p:sldId id="409" r:id="rId18"/>
    <p:sldId id="394" r:id="rId19"/>
    <p:sldId id="426" r:id="rId20"/>
    <p:sldId id="455" r:id="rId21"/>
    <p:sldId id="377" r:id="rId22"/>
    <p:sldId id="380" r:id="rId23"/>
    <p:sldId id="403" r:id="rId24"/>
    <p:sldId id="381" r:id="rId25"/>
    <p:sldId id="378" r:id="rId26"/>
    <p:sldId id="435" r:id="rId27"/>
    <p:sldId id="462" r:id="rId28"/>
    <p:sldId id="357" r:id="rId29"/>
    <p:sldId id="399" r:id="rId30"/>
    <p:sldId id="379" r:id="rId31"/>
    <p:sldId id="421" r:id="rId32"/>
    <p:sldId id="375" r:id="rId33"/>
    <p:sldId id="376" r:id="rId34"/>
    <p:sldId id="459" r:id="rId35"/>
    <p:sldId id="457" r:id="rId36"/>
    <p:sldId id="458" r:id="rId37"/>
    <p:sldId id="454" r:id="rId38"/>
    <p:sldId id="460" r:id="rId39"/>
    <p:sldId id="382" r:id="rId40"/>
    <p:sldId id="405" r:id="rId41"/>
    <p:sldId id="387" r:id="rId42"/>
    <p:sldId id="388" r:id="rId43"/>
    <p:sldId id="434" r:id="rId44"/>
    <p:sldId id="400" r:id="rId45"/>
    <p:sldId id="389" r:id="rId46"/>
    <p:sldId id="392" r:id="rId47"/>
    <p:sldId id="385" r:id="rId48"/>
    <p:sldId id="384" r:id="rId49"/>
    <p:sldId id="432" r:id="rId50"/>
    <p:sldId id="456" r:id="rId51"/>
    <p:sldId id="397" r:id="rId52"/>
    <p:sldId id="433" r:id="rId53"/>
    <p:sldId id="383" r:id="rId54"/>
    <p:sldId id="431" r:id="rId55"/>
    <p:sldId id="390" r:id="rId56"/>
    <p:sldId id="401" r:id="rId57"/>
    <p:sldId id="407" r:id="rId58"/>
    <p:sldId id="453" r:id="rId59"/>
    <p:sldId id="436" r:id="rId60"/>
    <p:sldId id="437" r:id="rId61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7" autoAdjust="0"/>
    <p:restoredTop sz="94660"/>
  </p:normalViewPr>
  <p:slideViewPr>
    <p:cSldViewPr>
      <p:cViewPr varScale="1">
        <p:scale>
          <a:sx n="115" d="100"/>
          <a:sy n="115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768"/>
    </p:cViewPr>
  </p:sorterViewPr>
  <p:notesViewPr>
    <p:cSldViewPr>
      <p:cViewPr varScale="1">
        <p:scale>
          <a:sx n="52" d="100"/>
          <a:sy n="52" d="100"/>
        </p:scale>
        <p:origin x="-1956" y="-96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45625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54A8E1F9-CAF1-435A-B134-E9E33725116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22813"/>
            <a:ext cx="4957763" cy="44735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5625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24D8C4FD-0A47-486E-92A0-C7CBB643ADD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65563" y="8699500"/>
            <a:ext cx="2955925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fld id="{D56A9CD3-7BED-4AE9-AD7B-F1C73F8566BA}" type="slidenum">
              <a:rPr lang="cs-CZ" altLang="en-US" smtClean="0">
                <a:latin typeface="Arial" charset="0"/>
                <a:cs typeface="Arial" charset="0"/>
              </a:rPr>
              <a:pPr eaLnBrk="1" hangingPunct="1">
                <a:buFont typeface="Arial" charset="0"/>
                <a:buNone/>
              </a:pPr>
              <a:t>10</a:t>
            </a:fld>
            <a:endParaRPr lang="cs-CZ" altLang="en-US">
              <a:latin typeface="Arial" charset="0"/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endParaRPr lang="cs-CZ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C5C90-A914-4ABF-8EC9-6F17CD113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A2EEB1-9B45-4209-8343-66964C0EB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72A1CD-5C00-471E-B749-77D32197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C47F5B-95E6-406E-8ED1-BBEDE84A4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620B98-9EBD-4C3D-A556-D9F23A74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EC24F-B843-40DE-905B-C33404A3B402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6499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1344F-FB33-44C5-B0DE-0A36BA80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895BD14-73C4-4D19-A27D-CB30E9D87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7A072-C70E-4DDE-A710-2FB3D2787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95B59F-0400-46B9-A8B4-95D3EEF0C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CD1303-06D6-465E-AC56-B8488203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8246F-9361-42B3-BEF3-B784AB64265E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0320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32D718-6706-4A9A-9282-BE27EE286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2911E0-4455-4EFA-BF81-DCB546B84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AB626B-6A20-4892-9023-9A28ADFB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E9872E-8397-4F5C-8643-360D9CB3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AE7B41-7AEC-435E-8AE7-2E4055D4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3B781-4717-4212-A6E2-06A440F62D9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897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083C02-08AC-429F-8347-5612FD467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75E0B-0F53-4CC2-A48A-454F8FD08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2595CD-71D3-4E82-AC83-F907DDE6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798243-DD53-4907-A7A4-224AB35C7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E1BE6E-6D53-4580-8A2F-EFEB1523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BD223-920F-4F0A-A668-57FEE2DC751A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7660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DE975C-2DCC-440B-9F53-A21CD0276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411140-1E22-4434-9B17-6E30373B2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1664B5-61DF-459F-9B69-77D7E7C32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A08E70-C6C1-4462-BD41-2F484C36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0FE43-A6CB-45F7-B440-E685A02A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90149-5D7D-46B0-8B04-EA65EED20001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5113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AD1FD-7E89-42CC-A222-8D1259CAD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A51775-E635-4B0B-8DA5-5BDE85DDE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D14CF0-6148-42D5-A5A6-6D54EA26C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4AD3F3-36D1-49B0-8921-A0E4F9C4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73E105-B3F1-464E-9EC7-BD5C90272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730ACA-FA4B-488A-BB43-7D08EC15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26218-58E5-484E-AB63-24BA48295668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9710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44780-FA5B-431D-BBC8-7DE188DF9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92C47F-8C12-4941-A558-55801569A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157300-943D-4FC5-9E6D-AB336AADA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BE58FA-2017-48DB-9B82-A98DA337C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EAE039-8CF9-43C7-9253-383852678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D33E814-FD7C-4201-BF8B-09EE20C9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199752-8418-45F0-8231-E9C871FA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2786195-181C-4FFB-9B17-CC3D18062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3D43F-5813-489A-B9F9-2C8C4F0DDB1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5875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9A906-C46A-485A-B36C-FCA796B8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7B8D746-0185-4CE3-B3F9-D0E187BA4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12279E-F383-46BA-B165-8269C2A58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DC1C40-87C8-44F6-B61B-8FB8C4EAE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90149-5D7D-46B0-8B04-EA65EED20001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62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C407B9-DE42-41C6-AA40-3CA75F79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76BBC0E-E36D-4E04-AA4A-D5205557F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AC96D0-D47C-4A67-B773-943952E8C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730E-4491-4E1C-8C7F-4BAB6AFE4AA3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2484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DF8B2-1D8E-4018-A8F3-F408882C7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3E3565-1156-4232-9EFB-E776DF98C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6B4B56-323F-4ADE-BC08-BA5EC2252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974F12-A8E5-4439-AED3-DE132D1A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00DE4A-C3A0-4E44-8250-1BD8ABAD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23DD39-A11A-45E5-9317-AA3CD2D0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C0529-52BC-4F84-B63C-99C5725BB5C3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0477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BCCD3-C5D8-47A8-9FF9-01234FCCF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ACE4B5-FFFB-46BF-9FD5-FA61E963D2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FCCC727-D0C7-448F-B072-0F2515A4D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A1EC6F-FA06-477A-AE0D-1561FE21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F12A4C-F178-4CAC-AEC7-18E18F40C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E76A69-903C-4E24-A9E8-5ED7A1AB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01DA1-C44F-4CDA-A68A-3E8C75F7C8B1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7738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220989A-0F2E-4790-9157-51BD4C160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E3488D-7D56-4B01-AEDD-94FCCBFB8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50A279-6EA7-4359-BD7B-91848F85C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6C963E-2DA1-4018-92F3-7C2F91E44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85567D-A3E5-4867-82DC-FD2BEFA2C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F90149-5D7D-46B0-8B04-EA65EED20001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638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ospisilova.yvona@fnbrno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ospisilova.yvona@fnbrno.cz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dirty="0">
                <a:solidFill>
                  <a:srgbClr val="FFD54F"/>
                </a:solidFill>
                <a:cs typeface="Arial" charset="0"/>
              </a:rPr>
              <a:t>Diabetes vyvolaný léky či chemikáliemi (glukokortikoidy – steroidní diabetes)</a:t>
            </a:r>
            <a:br>
              <a:rPr lang="cs-CZ" altLang="cs-CZ" dirty="0">
                <a:solidFill>
                  <a:srgbClr val="FFD54F"/>
                </a:solidFill>
                <a:cs typeface="Arial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Yvona Pospíšilová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Interní, hematologická a onkologická klinika FN Brno a LF MU Brno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>
                <a:hlinkClick r:id="rId2"/>
              </a:rPr>
              <a:t>pospisilova.yvona@fnbrno.cz</a:t>
            </a:r>
            <a:endParaRPr lang="cs-CZ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19.5.2022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cs-CZ" altLang="en-US">
                <a:solidFill>
                  <a:srgbClr val="FFD54F"/>
                </a:solidFill>
                <a:effectLst/>
                <a:cs typeface="Arial" charset="0"/>
              </a:rPr>
              <a:t>Terapie</a:t>
            </a:r>
            <a:endParaRPr lang="en-US" altLang="en-US">
              <a:solidFill>
                <a:srgbClr val="FFD54F"/>
              </a:solidFill>
              <a:effectLst/>
              <a:cs typeface="Arial" charset="0"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idx="4294967295"/>
          </p:nvPr>
        </p:nvSpPr>
        <p:spPr>
          <a:xfrm>
            <a:off x="1371600" y="23622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tx2"/>
                </a:solidFill>
                <a:effectLst/>
                <a:cs typeface="Arial" charset="0"/>
              </a:rPr>
              <a:t>Diabetes mellitus typ 2:</a:t>
            </a:r>
          </a:p>
          <a:p>
            <a:pPr lvl="1" eaLnBrk="1" hangingPunct="1"/>
            <a:endParaRPr lang="en-US" altLang="en-US" sz="2400">
              <a:solidFill>
                <a:schemeClr val="tx2"/>
              </a:solidFill>
              <a:effectLst/>
              <a:cs typeface="Arial" charset="0"/>
            </a:endParaRPr>
          </a:p>
          <a:p>
            <a:pPr lvl="1" eaLnBrk="1" hangingPunct="1"/>
            <a:r>
              <a:rPr lang="en-US" altLang="en-US" sz="2400">
                <a:effectLst/>
                <a:cs typeface="Arial" charset="0"/>
              </a:rPr>
              <a:t>pokračovat v terapii PAD ve vyšších dávkách</a:t>
            </a:r>
          </a:p>
          <a:p>
            <a:pPr lvl="2" eaLnBrk="1" hangingPunct="1"/>
            <a:r>
              <a:rPr lang="en-US" altLang="en-US" sz="2000">
                <a:effectLst/>
                <a:cs typeface="Arial" charset="0"/>
              </a:rPr>
              <a:t>metformin, glimepirid, gliclazid, pioglitazon, inkretiny</a:t>
            </a:r>
          </a:p>
          <a:p>
            <a:pPr lvl="1" eaLnBrk="1" hangingPunct="1"/>
            <a:endParaRPr lang="en-US" altLang="en-US" sz="2400">
              <a:effectLst/>
              <a:cs typeface="Arial" charset="0"/>
            </a:endParaRPr>
          </a:p>
          <a:p>
            <a:pPr lvl="1" eaLnBrk="1" hangingPunct="1"/>
            <a:r>
              <a:rPr lang="en-US" altLang="en-US" sz="2400">
                <a:effectLst/>
                <a:cs typeface="Arial" charset="0"/>
              </a:rPr>
              <a:t>převedení na inzulinoterapii (nutné asi u poloviny pacientů)</a:t>
            </a:r>
          </a:p>
          <a:p>
            <a:pPr lvl="2" eaLnBrk="1" hangingPunct="1"/>
            <a:r>
              <a:rPr lang="en-US" altLang="en-US" sz="2000">
                <a:effectLst/>
                <a:cs typeface="Arial" charset="0"/>
              </a:rPr>
              <a:t>celkový stav pacienta </a:t>
            </a:r>
          </a:p>
          <a:p>
            <a:pPr lvl="2" eaLnBrk="1" hangingPunct="1"/>
            <a:r>
              <a:rPr lang="en-US" altLang="en-US" sz="2000">
                <a:effectLst/>
                <a:cs typeface="Arial" charset="0"/>
              </a:rPr>
              <a:t>hyperosmolární neketoacidotické koma</a:t>
            </a:r>
          </a:p>
          <a:p>
            <a:pPr lvl="2" eaLnBrk="1" hangingPunct="1"/>
            <a:r>
              <a:rPr lang="en-US" altLang="en-US" sz="2000">
                <a:effectLst/>
                <a:cs typeface="Arial" charset="0"/>
              </a:rPr>
              <a:t>zvýšení postprandiálních a večerních glykémií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cs-CZ" altLang="en-US">
                <a:solidFill>
                  <a:srgbClr val="FFD54F"/>
                </a:solidFill>
                <a:effectLst/>
                <a:cs typeface="Arial" charset="0"/>
              </a:rPr>
              <a:t>Terapie</a:t>
            </a:r>
            <a:endParaRPr lang="en-US" altLang="en-US">
              <a:solidFill>
                <a:srgbClr val="FFD54F"/>
              </a:solidFill>
              <a:effectLst/>
              <a:cs typeface="Arial" charset="0"/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idx="4294967295"/>
          </p:nvPr>
        </p:nvSpPr>
        <p:spPr>
          <a:xfrm>
            <a:off x="0" y="1557338"/>
            <a:ext cx="7772400" cy="5072062"/>
          </a:xfrm>
          <a:noFill/>
        </p:spPr>
        <p:txBody>
          <a:bodyPr/>
          <a:lstStyle/>
          <a:p>
            <a:pPr eaLnBrk="1" hangingPunct="1"/>
            <a:endParaRPr lang="cs-CZ" altLang="en-US" dirty="0">
              <a:solidFill>
                <a:schemeClr val="tx2"/>
              </a:solidFill>
              <a:effectLst/>
              <a:cs typeface="Arial" charset="0"/>
            </a:endParaRPr>
          </a:p>
          <a:p>
            <a:pPr eaLnBrk="1" hangingPunct="1"/>
            <a:endParaRPr lang="cs-CZ" altLang="en-US" dirty="0">
              <a:solidFill>
                <a:schemeClr val="tx2"/>
              </a:solidFill>
              <a:cs typeface="Arial" charset="0"/>
            </a:endParaRPr>
          </a:p>
          <a:p>
            <a:pPr eaLnBrk="1" hangingPunct="1"/>
            <a:endParaRPr lang="cs-CZ" altLang="en-US" dirty="0">
              <a:solidFill>
                <a:schemeClr val="tx2"/>
              </a:solidFill>
              <a:effectLst/>
              <a:cs typeface="Arial" charset="0"/>
            </a:endParaRPr>
          </a:p>
          <a:p>
            <a:pPr eaLnBrk="1" hangingPunct="1"/>
            <a:r>
              <a:rPr lang="en-US" altLang="en-US" dirty="0" err="1">
                <a:solidFill>
                  <a:schemeClr val="tx2"/>
                </a:solidFill>
                <a:effectLst/>
                <a:cs typeface="Arial" charset="0"/>
              </a:rPr>
              <a:t>Dosud</a:t>
            </a:r>
            <a:r>
              <a:rPr lang="en-US" altLang="en-US" dirty="0">
                <a:solidFill>
                  <a:schemeClr val="tx2"/>
                </a:solidFill>
                <a:effectLst/>
                <a:cs typeface="Arial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effectLst/>
                <a:cs typeface="Arial" charset="0"/>
              </a:rPr>
              <a:t>nediagnostikovaný</a:t>
            </a:r>
            <a:r>
              <a:rPr lang="en-US" altLang="en-US" dirty="0">
                <a:solidFill>
                  <a:schemeClr val="tx2"/>
                </a:solidFill>
                <a:effectLst/>
                <a:cs typeface="Arial" charset="0"/>
              </a:rPr>
              <a:t> diabetes:</a:t>
            </a:r>
          </a:p>
          <a:p>
            <a:pPr lvl="1" eaLnBrk="1" hangingPunct="1"/>
            <a:endParaRPr lang="en-US" altLang="en-US" dirty="0">
              <a:solidFill>
                <a:schemeClr val="tx2"/>
              </a:solidFill>
              <a:effectLst/>
              <a:cs typeface="Arial" charset="0"/>
            </a:endParaRPr>
          </a:p>
          <a:p>
            <a:pPr lvl="1" eaLnBrk="1" hangingPunct="1"/>
            <a:r>
              <a:rPr lang="en-US" altLang="en-US" dirty="0" err="1">
                <a:effectLst/>
                <a:cs typeface="Arial" charset="0"/>
              </a:rPr>
              <a:t>kontroly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postprandiálních</a:t>
            </a:r>
            <a:r>
              <a:rPr lang="en-US" altLang="en-US" dirty="0">
                <a:effectLst/>
                <a:cs typeface="Arial" charset="0"/>
              </a:rPr>
              <a:t> a </a:t>
            </a:r>
            <a:r>
              <a:rPr lang="en-US" altLang="en-US" dirty="0" err="1">
                <a:effectLst/>
                <a:cs typeface="Arial" charset="0"/>
              </a:rPr>
              <a:t>večerních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glykémií</a:t>
            </a:r>
            <a:endParaRPr lang="en-US" altLang="en-US" dirty="0">
              <a:effectLst/>
              <a:cs typeface="Arial" charset="0"/>
            </a:endParaRPr>
          </a:p>
          <a:p>
            <a:pPr lvl="1" eaLnBrk="1" hangingPunct="1"/>
            <a:endParaRPr lang="en-US" altLang="en-US" dirty="0">
              <a:effectLst/>
              <a:cs typeface="Arial" charset="0"/>
            </a:endParaRPr>
          </a:p>
          <a:p>
            <a:pPr lvl="2" eaLnBrk="1" hangingPunct="1"/>
            <a:r>
              <a:rPr lang="en-US" altLang="en-US" dirty="0" err="1">
                <a:effectLst/>
                <a:cs typeface="Arial" charset="0"/>
              </a:rPr>
              <a:t>krátkodobá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prandiální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sekretagoga</a:t>
            </a:r>
            <a:endParaRPr lang="cs-CZ" altLang="en-US" dirty="0">
              <a:effectLst/>
              <a:cs typeface="Arial" charset="0"/>
            </a:endParaRPr>
          </a:p>
          <a:p>
            <a:pPr lvl="2" eaLnBrk="1" hangingPunct="1"/>
            <a:r>
              <a:rPr lang="cs-CZ" altLang="en-US" dirty="0" err="1">
                <a:effectLst/>
                <a:cs typeface="Arial" charset="0"/>
              </a:rPr>
              <a:t>Metformin</a:t>
            </a:r>
            <a:r>
              <a:rPr lang="cs-CZ" altLang="en-US" dirty="0">
                <a:effectLst/>
                <a:cs typeface="Arial" charset="0"/>
              </a:rPr>
              <a:t> nebo </a:t>
            </a:r>
            <a:r>
              <a:rPr lang="cs-CZ" altLang="en-US" dirty="0" err="1">
                <a:effectLst/>
                <a:cs typeface="Arial" charset="0"/>
              </a:rPr>
              <a:t>Pioglitazon</a:t>
            </a:r>
            <a:r>
              <a:rPr lang="cs-CZ" altLang="en-US" dirty="0">
                <a:effectLst/>
                <a:cs typeface="Arial" charset="0"/>
              </a:rPr>
              <a:t> na snížení   	inzulinové rezistence</a:t>
            </a:r>
            <a:endParaRPr lang="en-US" altLang="en-US" dirty="0">
              <a:effectLst/>
              <a:cs typeface="Arial" charset="0"/>
            </a:endParaRPr>
          </a:p>
          <a:p>
            <a:pPr lvl="2" eaLnBrk="1" hangingPunct="1"/>
            <a:r>
              <a:rPr lang="en-US" altLang="en-US" dirty="0" err="1">
                <a:effectLst/>
                <a:cs typeface="Arial" charset="0"/>
              </a:rPr>
              <a:t>prandiální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inzulin</a:t>
            </a:r>
            <a:r>
              <a:rPr lang="en-US" altLang="en-US" dirty="0">
                <a:effectLst/>
                <a:cs typeface="Arial" charset="0"/>
              </a:rPr>
              <a:t> (</a:t>
            </a:r>
            <a:r>
              <a:rPr lang="en-US" altLang="en-US" dirty="0" err="1">
                <a:effectLst/>
                <a:cs typeface="Arial" charset="0"/>
              </a:rPr>
              <a:t>analoga</a:t>
            </a:r>
            <a:r>
              <a:rPr lang="en-US" altLang="en-US" dirty="0">
                <a:effectLst/>
                <a:cs typeface="Arial" charset="0"/>
              </a:rPr>
              <a:t>) </a:t>
            </a:r>
          </a:p>
          <a:p>
            <a:pPr lvl="3" eaLnBrk="1" hangingPunct="1"/>
            <a:r>
              <a:rPr lang="en-US" altLang="en-US" dirty="0" err="1">
                <a:effectLst/>
                <a:cs typeface="Arial" charset="0"/>
              </a:rPr>
              <a:t>např</a:t>
            </a:r>
            <a:r>
              <a:rPr lang="en-US" altLang="en-US" dirty="0">
                <a:effectLst/>
                <a:cs typeface="Arial" charset="0"/>
              </a:rPr>
              <a:t>. Humulin R 6 -10 - 4 j. </a:t>
            </a: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cs-CZ" sz="4000">
                <a:solidFill>
                  <a:srgbClr val="FFD54F"/>
                </a:solidFill>
                <a:cs typeface="Arial" charset="0"/>
              </a:rPr>
              <a:t>Trvání zhoršené glykoregulace</a:t>
            </a:r>
          </a:p>
        </p:txBody>
      </p:sp>
      <p:sp>
        <p:nvSpPr>
          <p:cNvPr id="27650" name="Rectangle 3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  <a:noFill/>
        </p:spPr>
        <p:txBody>
          <a:bodyPr/>
          <a:lstStyle/>
          <a:p>
            <a:pPr eaLnBrk="1" hangingPunct="1"/>
            <a:endParaRPr lang="cs-CZ" altLang="en-US" dirty="0">
              <a:effectLst/>
              <a:cs typeface="Arial" charset="0"/>
            </a:endParaRPr>
          </a:p>
          <a:p>
            <a:pPr eaLnBrk="1" hangingPunct="1"/>
            <a:endParaRPr lang="cs-CZ" altLang="en-US" dirty="0">
              <a:cs typeface="Arial" charset="0"/>
            </a:endParaRPr>
          </a:p>
          <a:p>
            <a:pPr eaLnBrk="1" hangingPunct="1"/>
            <a:r>
              <a:rPr lang="en-US" altLang="en-US" dirty="0" err="1">
                <a:effectLst/>
                <a:cs typeface="Arial" charset="0"/>
              </a:rPr>
              <a:t>zvýšení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glykémie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přetrvává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většinou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ještě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jeden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až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dva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dny</a:t>
            </a:r>
            <a:r>
              <a:rPr lang="en-US" altLang="en-US" dirty="0">
                <a:effectLst/>
                <a:cs typeface="Arial" charset="0"/>
              </a:rPr>
              <a:t> po </a:t>
            </a:r>
            <a:r>
              <a:rPr lang="en-US" altLang="en-US" dirty="0" err="1">
                <a:effectLst/>
                <a:cs typeface="Arial" charset="0"/>
              </a:rPr>
              <a:t>vysazení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kortikoidů</a:t>
            </a:r>
            <a:endParaRPr lang="en-US" altLang="en-US" dirty="0">
              <a:effectLst/>
              <a:cs typeface="Arial" charset="0"/>
            </a:endParaRPr>
          </a:p>
          <a:p>
            <a:pPr eaLnBrk="1" hangingPunct="1"/>
            <a:endParaRPr lang="en-US" altLang="en-US" dirty="0">
              <a:effectLst/>
              <a:cs typeface="Arial" charset="0"/>
            </a:endParaRPr>
          </a:p>
          <a:p>
            <a:pPr eaLnBrk="1" hangingPunct="1"/>
            <a:r>
              <a:rPr lang="en-US" altLang="en-US" dirty="0">
                <a:effectLst/>
                <a:cs typeface="Arial" charset="0"/>
              </a:rPr>
              <a:t>po </a:t>
            </a:r>
            <a:r>
              <a:rPr lang="en-US" altLang="en-US" dirty="0" err="1">
                <a:effectLst/>
                <a:cs typeface="Arial" charset="0"/>
              </a:rPr>
              <a:t>vysazení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steroidní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terapie</a:t>
            </a:r>
            <a:r>
              <a:rPr lang="en-US" altLang="en-US" dirty="0">
                <a:effectLst/>
                <a:cs typeface="Arial" charset="0"/>
              </a:rPr>
              <a:t> se </a:t>
            </a:r>
            <a:r>
              <a:rPr lang="en-US" altLang="en-US" dirty="0" err="1">
                <a:effectLst/>
                <a:cs typeface="Arial" charset="0"/>
              </a:rPr>
              <a:t>téměř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vždy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normalizuje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porucha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glukózové</a:t>
            </a:r>
            <a:r>
              <a:rPr lang="en-US" altLang="en-US" dirty="0">
                <a:effectLst/>
                <a:cs typeface="Arial" charset="0"/>
              </a:rPr>
              <a:t> tolerance</a:t>
            </a:r>
          </a:p>
          <a:p>
            <a:pPr eaLnBrk="1" hangingPunct="1"/>
            <a:endParaRPr lang="en-US" altLang="en-US" b="1" dirty="0">
              <a:solidFill>
                <a:schemeClr val="hlink"/>
              </a:solidFill>
              <a:effectLst/>
              <a:cs typeface="Arial" charset="0"/>
            </a:endParaRPr>
          </a:p>
          <a:p>
            <a:pPr eaLnBrk="1" hangingPunct="1"/>
            <a:r>
              <a:rPr lang="en-US" altLang="en-US" b="1" dirty="0" err="1">
                <a:solidFill>
                  <a:schemeClr val="hlink"/>
                </a:solidFill>
                <a:effectLst/>
                <a:cs typeface="Arial" charset="0"/>
              </a:rPr>
              <a:t>klinický</a:t>
            </a:r>
            <a:r>
              <a:rPr lang="en-US" altLang="en-US" b="1" dirty="0">
                <a:solidFill>
                  <a:schemeClr val="hlink"/>
                </a:solidFill>
                <a:effectLst/>
                <a:cs typeface="Arial" charset="0"/>
              </a:rPr>
              <a:t> diabetes </a:t>
            </a:r>
            <a:r>
              <a:rPr lang="en-US" altLang="en-US" b="1" dirty="0" err="1">
                <a:solidFill>
                  <a:schemeClr val="hlink"/>
                </a:solidFill>
                <a:effectLst/>
                <a:cs typeface="Arial" charset="0"/>
              </a:rPr>
              <a:t>často</a:t>
            </a:r>
            <a:r>
              <a:rPr lang="en-US" altLang="en-US" b="1" dirty="0">
                <a:solidFill>
                  <a:schemeClr val="hlink"/>
                </a:solidFill>
                <a:effectLst/>
                <a:cs typeface="Arial" charset="0"/>
              </a:rPr>
              <a:t> </a:t>
            </a:r>
            <a:r>
              <a:rPr lang="en-US" altLang="en-US" b="1" dirty="0" err="1">
                <a:solidFill>
                  <a:schemeClr val="hlink"/>
                </a:solidFill>
                <a:effectLst/>
                <a:cs typeface="Arial" charset="0"/>
              </a:rPr>
              <a:t>přetrvává</a:t>
            </a:r>
            <a:endParaRPr lang="en-US" altLang="en-US" b="1" dirty="0">
              <a:solidFill>
                <a:schemeClr val="hlink"/>
              </a:solidFill>
              <a:effectLst/>
              <a:cs typeface="Arial" charset="0"/>
            </a:endParaRPr>
          </a:p>
          <a:p>
            <a:pPr eaLnBrk="1" hangingPunct="1"/>
            <a:endParaRPr lang="en-US" altLang="en-US" b="1" dirty="0">
              <a:effectLst/>
              <a:cs typeface="Arial" charset="0"/>
            </a:endParaRPr>
          </a:p>
          <a:p>
            <a:pPr eaLnBrk="1" hangingPunct="1"/>
            <a:endParaRPr lang="en-US" altLang="en-US" dirty="0">
              <a:effectLst/>
              <a:cs typeface="Arial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5C69195-BFC8-401E-8499-237AE9EC6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292600"/>
            <a:ext cx="5329238" cy="1152525"/>
          </a:xfrm>
          <a:prstGeom prst="rect">
            <a:avLst/>
          </a:prstGeom>
          <a:solidFill>
            <a:srgbClr val="18DB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F44EB33-9812-433D-86B7-86971DE2A59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7772400" cy="1371600"/>
          </a:xfrm>
        </p:spPr>
        <p:txBody>
          <a:bodyPr lIns="92075" tIns="46038" rIns="92075" bIns="46038"/>
          <a:lstStyle/>
          <a:p>
            <a:pPr eaLnBrk="1" hangingPunct="1"/>
            <a:r>
              <a:rPr lang="cs-CZ" altLang="cs-CZ" sz="2800" noProof="1">
                <a:cs typeface="Arial" panose="020B0604020202020204" pitchFamily="34" charset="0"/>
              </a:rPr>
              <a:t>„Steroidní diabetes mellitus“</a:t>
            </a:r>
          </a:p>
        </p:txBody>
      </p:sp>
      <p:graphicFrame>
        <p:nvGraphicFramePr>
          <p:cNvPr id="30724" name="Object 6">
            <a:extLst>
              <a:ext uri="{FF2B5EF4-FFF2-40B4-BE49-F238E27FC236}">
                <a16:creationId xmlns:a16="http://schemas.microsoft.com/office/drawing/2014/main" id="{F2D4FF1E-12E1-404C-93A0-F57FCB7FFE6F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57966165"/>
              </p:ext>
            </p:extLst>
          </p:nvPr>
        </p:nvGraphicFramePr>
        <p:xfrm>
          <a:off x="1115616" y="1381125"/>
          <a:ext cx="6084676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r:id="rId3" imgW="6096000" imgH="4067251" progId="MSGraph.Chart.8">
                  <p:embed/>
                </p:oleObj>
              </mc:Choice>
              <mc:Fallback>
                <p:oleObj r:id="rId3" imgW="6096000" imgH="4067251" progId="MSGraph.Chart.8">
                  <p:embed/>
                  <p:pic>
                    <p:nvPicPr>
                      <p:cNvPr id="30724" name="Object 6">
                        <a:extLst>
                          <a:ext uri="{FF2B5EF4-FFF2-40B4-BE49-F238E27FC236}">
                            <a16:creationId xmlns:a16="http://schemas.microsoft.com/office/drawing/2014/main" id="{F2D4FF1E-12E1-404C-93A0-F57FCB7FFE6F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381125"/>
                        <a:ext cx="6084676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8" name="Text Box 4">
            <a:extLst>
              <a:ext uri="{FF2B5EF4-FFF2-40B4-BE49-F238E27FC236}">
                <a16:creationId xmlns:a16="http://schemas.microsoft.com/office/drawing/2014/main" id="{AA46FBEF-783F-4109-983D-211936719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1275" y="5734050"/>
            <a:ext cx="1014413" cy="711200"/>
          </a:xfrm>
          <a:prstGeom prst="rect">
            <a:avLst/>
          </a:prstGeom>
          <a:solidFill>
            <a:srgbClr val="18DB09"/>
          </a:solidFill>
          <a:ln w="9525">
            <a:solidFill>
              <a:srgbClr val="18DB09"/>
            </a:solidFill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cs-CZ" alt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PS-PP</a:t>
            </a:r>
          </a:p>
          <a:p>
            <a:pPr>
              <a:buFont typeface="Arial" pitchFamily="34" charset="0"/>
              <a:buNone/>
              <a:defRPr/>
            </a:pPr>
            <a:r>
              <a:rPr lang="cs-CZ" alt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IHOK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0726" name="TextovéPole 1">
            <a:extLst>
              <a:ext uri="{FF2B5EF4-FFF2-40B4-BE49-F238E27FC236}">
                <a16:creationId xmlns:a16="http://schemas.microsoft.com/office/drawing/2014/main" id="{2C245366-D8A9-4D70-96EE-DC1C48339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787650"/>
            <a:ext cx="10080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600" dirty="0"/>
              <a:t>glykémie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>
                <a:solidFill>
                  <a:srgbClr val="FFD54F"/>
                </a:solidFill>
                <a:cs typeface="Arial" charset="0"/>
              </a:rPr>
              <a:t>„Steroidní diabetes mellitus“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800" b="1"/>
              <a:t>Prakticky u všech jedinců vzniká při terapii steroidy porucha glykoregulace, asi u 25 % osob manifestní DM a u již diagnostikovaných diabetiků zhoršení kompenzace diabetu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FF0000"/>
                </a:solidFill>
              </a:rPr>
              <a:t>Nejvyšší hodnoty glykémie během odpoledne a večer a nejnižší hodnoty během noci a ráno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800" b="1"/>
              <a:t>Terapie: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altLang="cs-CZ" sz="2400" b="1"/>
              <a:t>nejlépe inzulin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altLang="cs-CZ" sz="2400" b="1"/>
              <a:t>často nutno i 1-2 dny po vysazení kortikoidů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628775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rgbClr val="FF9933"/>
                </a:solidFill>
              </a:rPr>
              <a:t>Diabetes mellitus v těhotenství </a:t>
            </a:r>
            <a:br>
              <a:rPr lang="cs-CZ">
                <a:solidFill>
                  <a:srgbClr val="FF9933"/>
                </a:solidFill>
              </a:rPr>
            </a:br>
            <a:endParaRPr lang="cs-CZ">
              <a:solidFill>
                <a:srgbClr val="FF9933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Yvona Pospíšilová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Interní, hematologická a onkologická klinika FN Brno a LF MU Brno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>
                <a:hlinkClick r:id="rId2"/>
              </a:rPr>
              <a:t>pospisilova.yvona@fnbrno.cz</a:t>
            </a:r>
            <a:endParaRPr lang="cs-CZ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19.5.2022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Diabetes a gynekologie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628775"/>
            <a:ext cx="8229600" cy="4530725"/>
          </a:xfrm>
          <a:noFill/>
        </p:spPr>
        <p:txBody>
          <a:bodyPr/>
          <a:lstStyle/>
          <a:p>
            <a:endParaRPr lang="cs-CZ" altLang="cs-CZ" dirty="0">
              <a:solidFill>
                <a:srgbClr val="FF9933"/>
              </a:solidFill>
              <a:effectLst/>
            </a:endParaRPr>
          </a:p>
          <a:p>
            <a:endParaRPr lang="cs-CZ" altLang="cs-CZ" dirty="0">
              <a:solidFill>
                <a:srgbClr val="FF9933"/>
              </a:solidFill>
              <a:effectLst/>
            </a:endParaRPr>
          </a:p>
          <a:p>
            <a:r>
              <a:rPr lang="cs-CZ" altLang="cs-CZ" dirty="0">
                <a:effectLst/>
              </a:rPr>
              <a:t>Vyšší výskyt gynekologických nádorů u diabetických žen</a:t>
            </a:r>
          </a:p>
          <a:p>
            <a:r>
              <a:rPr lang="cs-CZ" altLang="cs-CZ" dirty="0">
                <a:effectLst/>
              </a:rPr>
              <a:t>Častější gynekologické infekce u žen s diabetem </a:t>
            </a:r>
          </a:p>
          <a:p>
            <a:endParaRPr lang="cs-CZ" altLang="cs-CZ" dirty="0"/>
          </a:p>
          <a:p>
            <a:endParaRPr lang="cs-CZ" altLang="cs-CZ" dirty="0">
              <a:effectLst/>
            </a:endParaRPr>
          </a:p>
          <a:p>
            <a:endParaRPr lang="cs-CZ" altLang="cs-CZ" dirty="0"/>
          </a:p>
          <a:p>
            <a:endParaRPr lang="cs-CZ" altLang="cs-CZ" dirty="0">
              <a:effectLst/>
            </a:endParaRPr>
          </a:p>
          <a:p>
            <a:endParaRPr lang="cs-CZ" altLang="cs-CZ" dirty="0"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20713"/>
            <a:ext cx="8229600" cy="800100"/>
          </a:xfrm>
          <a:noFill/>
        </p:spPr>
        <p:txBody>
          <a:bodyPr>
            <a:normAutofit fontScale="90000"/>
          </a:bodyPr>
          <a:lstStyle/>
          <a:p>
            <a:r>
              <a:rPr lang="cs-CZ" altLang="cs-CZ" sz="4000" dirty="0" err="1">
                <a:solidFill>
                  <a:srgbClr val="FF9933"/>
                </a:solidFill>
                <a:effectLst/>
              </a:rPr>
              <a:t>Polycystická</a:t>
            </a:r>
            <a:r>
              <a:rPr lang="cs-CZ" altLang="cs-CZ" sz="4000" dirty="0">
                <a:solidFill>
                  <a:srgbClr val="FF9933"/>
                </a:solidFill>
                <a:effectLst/>
              </a:rPr>
              <a:t> ovaria</a:t>
            </a:r>
            <a:br>
              <a:rPr lang="cs-CZ" altLang="cs-CZ" sz="4000" dirty="0">
                <a:solidFill>
                  <a:srgbClr val="FF9933"/>
                </a:solidFill>
                <a:effectLst/>
              </a:rPr>
            </a:br>
            <a:endParaRPr lang="cs-CZ" altLang="cs-CZ" sz="4000" dirty="0">
              <a:solidFill>
                <a:srgbClr val="FF9933"/>
              </a:solidFill>
              <a:effectLst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988840"/>
            <a:ext cx="6858000" cy="4176464"/>
          </a:xfr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>
                <a:effectLst/>
              </a:rPr>
              <a:t>U 5-10 % žen</a:t>
            </a:r>
          </a:p>
          <a:p>
            <a:pPr>
              <a:lnSpc>
                <a:spcPct val="80000"/>
              </a:lnSpc>
            </a:pPr>
            <a:r>
              <a:rPr lang="cs-CZ" altLang="cs-CZ" sz="2400" dirty="0">
                <a:effectLst/>
              </a:rPr>
              <a:t>50 % z nich má DM 2. typu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 err="1">
                <a:effectLst/>
              </a:rPr>
              <a:t>Polycystická</a:t>
            </a:r>
            <a:r>
              <a:rPr lang="cs-CZ" altLang="cs-CZ" sz="2400" dirty="0">
                <a:effectLst/>
              </a:rPr>
              <a:t> ovaria, hirsutismus, alopecie, </a:t>
            </a:r>
            <a:r>
              <a:rPr lang="cs-CZ" altLang="cs-CZ" sz="2400" dirty="0" err="1">
                <a:effectLst/>
              </a:rPr>
              <a:t>akne</a:t>
            </a:r>
            <a:endParaRPr lang="cs-CZ" altLang="cs-CZ" sz="2400" dirty="0">
              <a:effectLst/>
            </a:endParaRPr>
          </a:p>
          <a:p>
            <a:pPr lvl="1">
              <a:lnSpc>
                <a:spcPct val="80000"/>
              </a:lnSpc>
            </a:pPr>
            <a:endParaRPr lang="cs-CZ" altLang="cs-CZ" sz="20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 err="1">
                <a:effectLst/>
              </a:rPr>
              <a:t>Hyperandrogenismus</a:t>
            </a:r>
            <a:endParaRPr lang="cs-CZ" altLang="cs-CZ" sz="24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effectLst/>
              </a:rPr>
              <a:t>Chronická anovulace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effectLst/>
              </a:rPr>
              <a:t>Součást „Metabolického syndromu“: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effectLst/>
              </a:rPr>
              <a:t>+ Diabetes </a:t>
            </a:r>
            <a:r>
              <a:rPr lang="cs-CZ" altLang="cs-CZ" sz="2000" dirty="0" err="1">
                <a:effectLst/>
              </a:rPr>
              <a:t>mellitus</a:t>
            </a:r>
            <a:r>
              <a:rPr lang="cs-CZ" altLang="cs-CZ" sz="2000" dirty="0">
                <a:effectLst/>
              </a:rPr>
              <a:t> 2. typu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effectLst/>
              </a:rPr>
              <a:t>+ Hypertenze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effectLst/>
              </a:rPr>
              <a:t>+ </a:t>
            </a:r>
            <a:r>
              <a:rPr lang="cs-CZ" altLang="cs-CZ" sz="2000" dirty="0" err="1">
                <a:effectLst/>
              </a:rPr>
              <a:t>Dyslipidémie</a:t>
            </a:r>
            <a:endParaRPr lang="cs-CZ" altLang="cs-CZ" sz="2000" dirty="0">
              <a:effectLst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effectLst/>
              </a:rPr>
              <a:t>+ Obezita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000" dirty="0"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1730573"/>
          </a:xfrm>
          <a:noFill/>
        </p:spPr>
        <p:txBody>
          <a:bodyPr/>
          <a:lstStyle/>
          <a:p>
            <a:r>
              <a:rPr lang="cs-CZ" altLang="cs-CZ" dirty="0">
                <a:solidFill>
                  <a:srgbClr val="FF9933"/>
                </a:solidFill>
                <a:effectLst/>
              </a:rPr>
              <a:t>Hormonální změny v těhotenství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2491258"/>
          </a:xfrm>
          <a:noFill/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r>
              <a:rPr lang="cs-CZ" altLang="cs-CZ" sz="2800" dirty="0">
                <a:effectLst/>
              </a:rPr>
              <a:t>snížení lačné glykémie (vychytávání glukózy placentou) mezi 8.-12. týdnem gravidity – až příznaky hypoglykémie</a:t>
            </a:r>
          </a:p>
          <a:p>
            <a:endParaRPr lang="cs-CZ" altLang="cs-CZ" sz="2800" dirty="0">
              <a:effectLst/>
            </a:endParaRPr>
          </a:p>
          <a:p>
            <a:r>
              <a:rPr lang="cs-CZ" altLang="cs-CZ" sz="2800" dirty="0">
                <a:effectLst/>
              </a:rPr>
              <a:t>zvyšování lačné glykémie mezi 28.-32. týdnem gravidity </a:t>
            </a:r>
          </a:p>
          <a:p>
            <a:pPr>
              <a:buFont typeface="Wingdings" pitchFamily="2" charset="2"/>
              <a:buNone/>
            </a:pPr>
            <a:endParaRPr lang="cs-CZ" altLang="cs-CZ" sz="2800" dirty="0">
              <a:effectLst/>
            </a:endParaRPr>
          </a:p>
          <a:p>
            <a:r>
              <a:rPr lang="cs-CZ" altLang="cs-CZ" sz="2800" dirty="0">
                <a:effectLst/>
              </a:rPr>
              <a:t>časné zvýšení glykémie po jídle – již za 60 minut </a:t>
            </a:r>
          </a:p>
          <a:p>
            <a:pPr>
              <a:buFont typeface="Wingdings" pitchFamily="2" charset="2"/>
              <a:buNone/>
            </a:pPr>
            <a:endParaRPr lang="cs-CZ" altLang="cs-CZ" sz="2800" dirty="0"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77813"/>
            <a:ext cx="8229600" cy="990600"/>
          </a:xfrm>
          <a:noFill/>
        </p:spPr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Hormonální změny v těhotenství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765175"/>
            <a:ext cx="8229600" cy="5688013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cs-CZ" altLang="cs-CZ" dirty="0">
              <a:effectLst/>
            </a:endParaRPr>
          </a:p>
          <a:p>
            <a:pPr>
              <a:defRPr/>
            </a:pPr>
            <a:endParaRPr lang="cs-CZ" altLang="cs-CZ" dirty="0">
              <a:effectLst/>
            </a:endParaRP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>
              <a:effectLst/>
            </a:endParaRP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>
              <a:effectLst/>
            </a:endParaRPr>
          </a:p>
          <a:p>
            <a:pPr>
              <a:defRPr/>
            </a:pPr>
            <a:r>
              <a:rPr lang="cs-CZ" altLang="cs-CZ" sz="2000" dirty="0">
                <a:effectLst/>
              </a:rPr>
              <a:t>zvýšená </a:t>
            </a:r>
            <a:r>
              <a:rPr lang="cs-CZ" altLang="cs-CZ" sz="2000" dirty="0" err="1">
                <a:effectLst/>
              </a:rPr>
              <a:t>inzulinorezistence</a:t>
            </a:r>
            <a:r>
              <a:rPr lang="cs-CZ" altLang="cs-CZ" sz="2000" dirty="0">
                <a:effectLst/>
              </a:rPr>
              <a:t> ve druhém a téměř celém třetím trimestru</a:t>
            </a:r>
          </a:p>
          <a:p>
            <a:pPr>
              <a:defRPr/>
            </a:pPr>
            <a:endParaRPr lang="cs-CZ" altLang="cs-CZ" sz="2000" dirty="0">
              <a:effectLst/>
            </a:endParaRPr>
          </a:p>
          <a:p>
            <a:pPr>
              <a:defRPr/>
            </a:pPr>
            <a:r>
              <a:rPr lang="cs-CZ" altLang="cs-CZ" sz="2000" dirty="0">
                <a:effectLst/>
              </a:rPr>
              <a:t>intolerance glukózy působením placentárních „</a:t>
            </a:r>
            <a:r>
              <a:rPr lang="cs-CZ" altLang="cs-CZ" sz="2000" dirty="0" err="1">
                <a:effectLst/>
              </a:rPr>
              <a:t>prodiabetogenních</a:t>
            </a:r>
            <a:r>
              <a:rPr lang="cs-CZ" altLang="cs-CZ" sz="2000" dirty="0">
                <a:effectLst/>
              </a:rPr>
              <a:t>“ hormonů (kortizol, prolaktin, humánní choriový gonadotropin)</a:t>
            </a:r>
          </a:p>
          <a:p>
            <a:pPr>
              <a:defRPr/>
            </a:pPr>
            <a:endParaRPr lang="cs-CZ" altLang="cs-CZ" sz="2000" dirty="0">
              <a:effectLst/>
            </a:endParaRPr>
          </a:p>
          <a:p>
            <a:pPr>
              <a:defRPr/>
            </a:pPr>
            <a:r>
              <a:rPr lang="cs-CZ" altLang="cs-CZ" sz="2000" dirty="0">
                <a:effectLst/>
              </a:rPr>
              <a:t>při hladovění zvýšená pohotovost ke vzniku </a:t>
            </a:r>
            <a:r>
              <a:rPr lang="cs-CZ" altLang="cs-CZ" sz="2000" dirty="0" err="1">
                <a:effectLst/>
              </a:rPr>
              <a:t>ketoacidózy</a:t>
            </a:r>
            <a:endParaRPr lang="cs-CZ" altLang="cs-CZ" sz="200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765175"/>
            <a:ext cx="82296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cs-CZ" altLang="en-US">
                <a:solidFill>
                  <a:srgbClr val="FFD54F"/>
                </a:solidFill>
                <a:effectLst/>
                <a:cs typeface="Arial" charset="0"/>
              </a:rPr>
              <a:t>Glukokortikoidy a glukózový metabolismus</a:t>
            </a:r>
            <a:endParaRPr lang="en-US" altLang="en-US">
              <a:solidFill>
                <a:srgbClr val="FFD54F"/>
              </a:solidFill>
              <a:effectLst/>
              <a:cs typeface="Arial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idx="4294967295"/>
          </p:nvPr>
        </p:nvSpPr>
        <p:spPr>
          <a:xfrm>
            <a:off x="0" y="23622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Aktivace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endogenní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tvorby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glukózy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(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zvýšení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glukoneogeneze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v 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játrech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) </a:t>
            </a:r>
          </a:p>
          <a:p>
            <a:pPr lvl="1" eaLnBrk="1" hangingPunct="1"/>
            <a:endParaRPr lang="cs-CZ" altLang="en-US" dirty="0">
              <a:effectLst/>
              <a:cs typeface="Arial" charset="0"/>
            </a:endParaRPr>
          </a:p>
          <a:p>
            <a:pPr lvl="1" eaLnBrk="1" hangingPunct="1"/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zvýšení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aktivity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klíčových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enzymů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glukoneogeneze</a:t>
            </a:r>
            <a:endParaRPr lang="en-US" altLang="en-US" dirty="0">
              <a:effectLst/>
              <a:cs typeface="Arial" charset="0"/>
            </a:endParaRPr>
          </a:p>
          <a:p>
            <a:pPr lvl="1" eaLnBrk="1" hangingPunct="1"/>
            <a:r>
              <a:rPr lang="en-US" altLang="en-US" dirty="0" err="1">
                <a:effectLst/>
                <a:cs typeface="Arial" charset="0"/>
              </a:rPr>
              <a:t>zvýšení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genové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exprese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těchto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enzymů</a:t>
            </a:r>
            <a:endParaRPr lang="en-US" altLang="en-US" dirty="0">
              <a:effectLst/>
              <a:cs typeface="Arial" charset="0"/>
            </a:endParaRPr>
          </a:p>
          <a:p>
            <a:pPr lvl="1" eaLnBrk="1" hangingPunct="1"/>
            <a:r>
              <a:rPr lang="en-US" altLang="en-US" dirty="0" err="1">
                <a:effectLst/>
                <a:cs typeface="Arial" charset="0"/>
              </a:rPr>
              <a:t>zvýšení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koncentrace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glukoneogenních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substrátů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aktivací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proteolýzy</a:t>
            </a:r>
            <a:r>
              <a:rPr lang="en-US" altLang="en-US" dirty="0">
                <a:effectLst/>
                <a:cs typeface="Arial" charset="0"/>
              </a:rPr>
              <a:t> a </a:t>
            </a:r>
            <a:r>
              <a:rPr lang="en-US" altLang="en-US" dirty="0" err="1">
                <a:effectLst/>
                <a:cs typeface="Arial" charset="0"/>
              </a:rPr>
              <a:t>lipolýzy</a:t>
            </a:r>
            <a:endParaRPr lang="en-US" altLang="en-US" dirty="0">
              <a:effectLst/>
              <a:cs typeface="Arial" charset="0"/>
            </a:endParaRPr>
          </a:p>
          <a:p>
            <a:pPr lvl="1" eaLnBrk="1" hangingPunct="1"/>
            <a:endParaRPr lang="en-US" altLang="en-US" dirty="0">
              <a:effectLst/>
              <a:cs typeface="Arial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Diabetes v graviditě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DM 1. typu A (bez komplikací), B (s komplikacemi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DM 2. typu A (bez komplikací), B (s komplikacemi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Gestační diabetes </a:t>
            </a:r>
            <a:r>
              <a:rPr lang="cs-CZ" dirty="0" err="1"/>
              <a:t>mellitus</a:t>
            </a:r>
            <a:r>
              <a:rPr lang="cs-CZ" dirty="0"/>
              <a:t> (GDM)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Ostatní typy diabetu (např. MODY)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Gestační diabetes v předchozí graviditě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endParaRPr lang="cs-CZ" altLang="cs-CZ">
              <a:effectLst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96975"/>
            <a:ext cx="8229600" cy="5327650"/>
          </a:xfrm>
          <a:noFill/>
        </p:spPr>
        <p:txBody>
          <a:bodyPr/>
          <a:lstStyle/>
          <a:p>
            <a:endParaRPr lang="cs-CZ" altLang="cs-CZ" sz="2800" dirty="0">
              <a:solidFill>
                <a:srgbClr val="FF9933"/>
              </a:solidFill>
              <a:effectLst/>
            </a:endParaRPr>
          </a:p>
          <a:p>
            <a:r>
              <a:rPr lang="cs-CZ" altLang="cs-CZ" sz="2800" dirty="0" err="1">
                <a:solidFill>
                  <a:srgbClr val="FF9933"/>
                </a:solidFill>
                <a:effectLst/>
              </a:rPr>
              <a:t>Pregestační</a:t>
            </a:r>
            <a:r>
              <a:rPr lang="cs-CZ" altLang="cs-CZ" sz="2800" dirty="0">
                <a:solidFill>
                  <a:srgbClr val="FF9933"/>
                </a:solidFill>
                <a:effectLst/>
              </a:rPr>
              <a:t> DM</a:t>
            </a:r>
            <a:r>
              <a:rPr lang="cs-CZ" altLang="cs-CZ" sz="2800" dirty="0">
                <a:effectLst/>
              </a:rPr>
              <a:t> (typ 1, typ 2, MODY atp.) </a:t>
            </a:r>
          </a:p>
          <a:p>
            <a:pPr lvl="1"/>
            <a:r>
              <a:rPr lang="cs-CZ" altLang="cs-CZ" sz="2400" dirty="0">
                <a:effectLst/>
              </a:rPr>
              <a:t>spojeno s vyšší perinatální morbiditou i mortalitou dětí</a:t>
            </a:r>
          </a:p>
          <a:p>
            <a:pPr lvl="1"/>
            <a:r>
              <a:rPr lang="cs-CZ" altLang="cs-CZ" sz="2400" dirty="0">
                <a:effectLst/>
              </a:rPr>
              <a:t>spojeno s vyšším procentem vrozených vývojových vad</a:t>
            </a:r>
          </a:p>
          <a:p>
            <a:endParaRPr lang="cs-CZ" altLang="cs-CZ" sz="2800" dirty="0">
              <a:effectLst/>
            </a:endParaRPr>
          </a:p>
          <a:p>
            <a:endParaRPr lang="cs-CZ" altLang="cs-CZ" sz="2800" dirty="0">
              <a:solidFill>
                <a:srgbClr val="FF9933"/>
              </a:solidFill>
              <a:effectLst/>
            </a:endParaRPr>
          </a:p>
          <a:p>
            <a:r>
              <a:rPr lang="cs-CZ" altLang="cs-CZ" sz="2800" dirty="0">
                <a:solidFill>
                  <a:srgbClr val="FF9933"/>
                </a:solidFill>
                <a:effectLst/>
              </a:rPr>
              <a:t>Gestační DM</a:t>
            </a:r>
            <a:r>
              <a:rPr lang="cs-CZ" altLang="cs-CZ" sz="2800" dirty="0">
                <a:effectLst/>
              </a:rPr>
              <a:t> – poprvé dg během těhotenství a po porodu do konce šestinedělí vymizí, tedy diabetes zachycený během II.-III. trimestru (ADA – 2017)</a:t>
            </a:r>
          </a:p>
          <a:p>
            <a:pPr lvl="1"/>
            <a:r>
              <a:rPr lang="cs-CZ" altLang="cs-CZ" sz="2400" dirty="0">
                <a:effectLst/>
              </a:rPr>
              <a:t>dg před 20 týdnem gravidity – většinou DM přetrvává</a:t>
            </a:r>
          </a:p>
          <a:p>
            <a:pPr lvl="1"/>
            <a:r>
              <a:rPr lang="cs-CZ" altLang="cs-CZ" sz="2400" dirty="0">
                <a:effectLst/>
              </a:rPr>
              <a:t>dg po 20. týdnu gravidity – často vymizí, je ale vyšší riziko vzniku DM 2. typu v budoucnosti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Pregestační DM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>
              <a:effectLst/>
            </a:endParaRPr>
          </a:p>
          <a:p>
            <a:endParaRPr lang="cs-CZ" altLang="cs-CZ" dirty="0"/>
          </a:p>
          <a:p>
            <a:endParaRPr lang="cs-CZ" altLang="cs-CZ" dirty="0">
              <a:effectLst/>
            </a:endParaRPr>
          </a:p>
          <a:p>
            <a:r>
              <a:rPr lang="cs-CZ" altLang="cs-CZ" dirty="0" err="1">
                <a:effectLst/>
              </a:rPr>
              <a:t>Prekoncepční</a:t>
            </a:r>
            <a:r>
              <a:rPr lang="cs-CZ" altLang="cs-CZ" dirty="0">
                <a:effectLst/>
              </a:rPr>
              <a:t> péče</a:t>
            </a:r>
          </a:p>
          <a:p>
            <a:pPr lvl="1"/>
            <a:r>
              <a:rPr lang="cs-CZ" altLang="cs-CZ" dirty="0">
                <a:effectLst/>
              </a:rPr>
              <a:t>antikoncepce</a:t>
            </a:r>
          </a:p>
          <a:p>
            <a:pPr lvl="1"/>
            <a:r>
              <a:rPr lang="cs-CZ" altLang="cs-CZ" dirty="0">
                <a:effectLst/>
              </a:rPr>
              <a:t>dobrá kompenzace diabetu (do 45 </a:t>
            </a:r>
            <a:r>
              <a:rPr lang="cs-CZ" altLang="cs-CZ" dirty="0" err="1">
                <a:effectLst/>
              </a:rPr>
              <a:t>mmol</a:t>
            </a:r>
            <a:r>
              <a:rPr lang="cs-CZ" altLang="cs-CZ" dirty="0">
                <a:effectLst/>
              </a:rPr>
              <a:t>/mol </a:t>
            </a:r>
            <a:r>
              <a:rPr lang="cs-CZ" altLang="cs-CZ" dirty="0" err="1">
                <a:effectLst/>
              </a:rPr>
              <a:t>glyk</a:t>
            </a:r>
            <a:r>
              <a:rPr lang="cs-CZ" altLang="cs-CZ" dirty="0">
                <a:effectLst/>
              </a:rPr>
              <a:t>. </a:t>
            </a:r>
            <a:r>
              <a:rPr lang="cs-CZ" altLang="cs-CZ" dirty="0" err="1">
                <a:effectLst/>
              </a:rPr>
              <a:t>Hb</a:t>
            </a:r>
            <a:r>
              <a:rPr lang="cs-CZ" altLang="cs-CZ" dirty="0">
                <a:effectLst/>
              </a:rPr>
              <a:t>) bez hypoglykémií</a:t>
            </a:r>
          </a:p>
          <a:p>
            <a:pPr lvl="1"/>
            <a:r>
              <a:rPr lang="cs-CZ" altLang="cs-CZ" dirty="0">
                <a:effectLst/>
              </a:rPr>
              <a:t>tíže očních komplikací – těhotenstvím se zhoršuje retinopatie  (včetně progrese změn i při prudkém zlepšení kompenzace diabetu)</a:t>
            </a:r>
          </a:p>
          <a:p>
            <a:pPr lvl="1"/>
            <a:r>
              <a:rPr lang="cs-CZ" altLang="cs-CZ" dirty="0">
                <a:effectLst/>
              </a:rPr>
              <a:t>tíže ledvinných komplikací</a:t>
            </a:r>
          </a:p>
          <a:p>
            <a:pPr lvl="1"/>
            <a:r>
              <a:rPr lang="cs-CZ" altLang="cs-CZ" dirty="0">
                <a:effectLst/>
              </a:rPr>
              <a:t>tíže neuropatických komplikací</a:t>
            </a:r>
          </a:p>
          <a:p>
            <a:pPr lvl="1">
              <a:buFontTx/>
              <a:buNone/>
            </a:pPr>
            <a:endParaRPr lang="cs-CZ" altLang="cs-CZ" dirty="0">
              <a:effectLst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Pregestační DM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>
              <a:effectLst/>
            </a:endParaRPr>
          </a:p>
          <a:p>
            <a:endParaRPr lang="cs-CZ" altLang="cs-CZ" dirty="0">
              <a:effectLst/>
            </a:endParaRPr>
          </a:p>
          <a:p>
            <a:endParaRPr lang="cs-CZ" altLang="cs-CZ" dirty="0"/>
          </a:p>
          <a:p>
            <a:r>
              <a:rPr lang="cs-CZ" altLang="cs-CZ" dirty="0">
                <a:effectLst/>
              </a:rPr>
              <a:t>Zvýšené riziko komplikací a vzniku patologií, pokud je DM spojený s: </a:t>
            </a:r>
          </a:p>
          <a:p>
            <a:endParaRPr lang="cs-CZ" altLang="cs-CZ" dirty="0">
              <a:effectLst/>
            </a:endParaRPr>
          </a:p>
          <a:p>
            <a:pPr lvl="1"/>
            <a:r>
              <a:rPr lang="cs-CZ" altLang="cs-CZ" dirty="0" err="1">
                <a:effectLst/>
              </a:rPr>
              <a:t>thyreopatií</a:t>
            </a:r>
            <a:r>
              <a:rPr lang="cs-CZ" altLang="cs-CZ" dirty="0">
                <a:effectLst/>
              </a:rPr>
              <a:t> (DM 1. typu)</a:t>
            </a:r>
          </a:p>
          <a:p>
            <a:pPr lvl="1"/>
            <a:r>
              <a:rPr lang="cs-CZ" altLang="cs-CZ" dirty="0">
                <a:effectLst/>
              </a:rPr>
              <a:t>celiakií (DM 1. typu)</a:t>
            </a:r>
          </a:p>
          <a:p>
            <a:pPr lvl="1"/>
            <a:r>
              <a:rPr lang="cs-CZ" altLang="cs-CZ" dirty="0">
                <a:effectLst/>
              </a:rPr>
              <a:t>hypertenzí (DM 2. typu)</a:t>
            </a:r>
          </a:p>
          <a:p>
            <a:pPr lvl="1"/>
            <a:r>
              <a:rPr lang="cs-CZ" altLang="cs-CZ" dirty="0">
                <a:effectLst/>
              </a:rPr>
              <a:t>obezitou (DM 2. typu)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Gravidita se nedoporučuje: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z="2800">
              <a:effectLst/>
            </a:endParaRPr>
          </a:p>
          <a:p>
            <a:r>
              <a:rPr lang="cs-CZ" altLang="cs-CZ" sz="2800">
                <a:effectLst/>
              </a:rPr>
              <a:t>Glyk. Hb nad (73) 87 mmol/mol</a:t>
            </a:r>
          </a:p>
          <a:p>
            <a:r>
              <a:rPr lang="cs-CZ" altLang="cs-CZ" sz="2800">
                <a:effectLst/>
              </a:rPr>
              <a:t>při pokročilém stadiu diab. nefropatie</a:t>
            </a:r>
          </a:p>
          <a:p>
            <a:r>
              <a:rPr lang="cs-CZ" altLang="cs-CZ" sz="2800">
                <a:effectLst/>
              </a:rPr>
              <a:t>při závažné arteriální hypertenzi</a:t>
            </a:r>
          </a:p>
          <a:p>
            <a:r>
              <a:rPr lang="cs-CZ" altLang="cs-CZ" sz="2800">
                <a:effectLst/>
              </a:rPr>
              <a:t>při závažné diabetické retinopatii</a:t>
            </a:r>
          </a:p>
          <a:p>
            <a:r>
              <a:rPr lang="cs-CZ" altLang="cs-CZ" sz="2800">
                <a:effectLst/>
              </a:rPr>
              <a:t>při závažné diabetická autonomní neuropatii</a:t>
            </a:r>
          </a:p>
          <a:p>
            <a:r>
              <a:rPr lang="cs-CZ" altLang="cs-CZ" sz="2800">
                <a:effectLst/>
              </a:rPr>
              <a:t>při jakýchkoliv jiných závažných cévních změnách – nebo-li při makroangiopatii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Gestační DM neléčený - matka</a:t>
            </a:r>
            <a:endParaRPr lang="cs-CZ" altLang="cs-CZ">
              <a:effectLst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2707282"/>
          </a:xfrm>
          <a:noFill/>
        </p:spPr>
        <p:txBody>
          <a:bodyPr>
            <a:normAutofit/>
          </a:bodyPr>
          <a:lstStyle/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Preeklampsie</a:t>
            </a:r>
          </a:p>
          <a:p>
            <a:r>
              <a:rPr lang="cs-CZ" altLang="cs-CZ" dirty="0">
                <a:effectLst/>
              </a:rPr>
              <a:t>Předčasný porod</a:t>
            </a:r>
          </a:p>
          <a:p>
            <a:r>
              <a:rPr lang="cs-CZ" altLang="cs-CZ" dirty="0">
                <a:effectLst/>
              </a:rPr>
              <a:t>S.C. </a:t>
            </a:r>
          </a:p>
          <a:p>
            <a:r>
              <a:rPr lang="cs-CZ" altLang="cs-CZ" dirty="0" err="1">
                <a:effectLst/>
              </a:rPr>
              <a:t>Makrosomie</a:t>
            </a:r>
            <a:r>
              <a:rPr lang="cs-CZ" altLang="cs-CZ" dirty="0">
                <a:effectLst/>
              </a:rPr>
              <a:t> plodu</a:t>
            </a:r>
          </a:p>
          <a:p>
            <a:r>
              <a:rPr lang="cs-CZ" altLang="cs-CZ" dirty="0">
                <a:effectLst/>
              </a:rPr>
              <a:t>Vysoká porodní váha</a:t>
            </a:r>
          </a:p>
          <a:p>
            <a:r>
              <a:rPr lang="cs-CZ" altLang="cs-CZ" dirty="0">
                <a:effectLst/>
              </a:rPr>
              <a:t>Intenzivní neonatální péče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77813"/>
            <a:ext cx="8229600" cy="1711325"/>
          </a:xfrm>
          <a:noFill/>
        </p:spPr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Gestační DM neléčený – „diabetická fetopatie“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348880"/>
            <a:ext cx="6858000" cy="4104456"/>
          </a:xfrm>
          <a:noFill/>
        </p:spPr>
        <p:txBody>
          <a:bodyPr>
            <a:normAutofit/>
          </a:bodyPr>
          <a:lstStyle/>
          <a:p>
            <a:endParaRPr lang="cs-CZ" altLang="cs-CZ" dirty="0">
              <a:effectLst/>
            </a:endParaRPr>
          </a:p>
          <a:p>
            <a:r>
              <a:rPr lang="cs-CZ" altLang="cs-CZ" dirty="0" err="1">
                <a:effectLst/>
              </a:rPr>
              <a:t>Makrosomie</a:t>
            </a:r>
            <a:r>
              <a:rPr lang="cs-CZ" altLang="cs-CZ" dirty="0">
                <a:effectLst/>
              </a:rPr>
              <a:t> plodu (obezita, zvětšení vnitřních orgánů)</a:t>
            </a:r>
          </a:p>
          <a:p>
            <a:r>
              <a:rPr lang="cs-CZ" altLang="cs-CZ" dirty="0" err="1">
                <a:effectLst/>
              </a:rPr>
              <a:t>Encephalopatie</a:t>
            </a:r>
            <a:endParaRPr lang="cs-CZ" altLang="cs-CZ" dirty="0">
              <a:effectLst/>
            </a:endParaRPr>
          </a:p>
          <a:p>
            <a:r>
              <a:rPr lang="cs-CZ" altLang="cs-CZ" dirty="0" err="1">
                <a:effectLst/>
              </a:rPr>
              <a:t>Hyperbilirubinémie</a:t>
            </a:r>
            <a:endParaRPr lang="cs-CZ" altLang="cs-CZ" dirty="0">
              <a:effectLst/>
            </a:endParaRPr>
          </a:p>
          <a:p>
            <a:r>
              <a:rPr lang="cs-CZ" altLang="cs-CZ" dirty="0" err="1">
                <a:effectLst/>
              </a:rPr>
              <a:t>Hypokalcémie</a:t>
            </a:r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Polycytémie</a:t>
            </a:r>
          </a:p>
          <a:p>
            <a:r>
              <a:rPr lang="cs-CZ" altLang="cs-CZ" dirty="0">
                <a:effectLst/>
              </a:rPr>
              <a:t>Hypoglykémie těsně po narození</a:t>
            </a:r>
          </a:p>
          <a:p>
            <a:r>
              <a:rPr lang="cs-CZ" altLang="cs-CZ" dirty="0">
                <a:effectLst/>
              </a:rPr>
              <a:t>Vrozené srdeční vady</a:t>
            </a:r>
          </a:p>
          <a:p>
            <a:pPr>
              <a:buFont typeface="Wingdings" pitchFamily="2" charset="2"/>
              <a:buNone/>
            </a:pPr>
            <a:endParaRPr lang="cs-CZ" altLang="cs-CZ" dirty="0">
              <a:effectLst/>
            </a:endParaRPr>
          </a:p>
          <a:p>
            <a:pPr>
              <a:buFont typeface="Wingdings" pitchFamily="2" charset="2"/>
              <a:buNone/>
            </a:pPr>
            <a:endParaRPr lang="cs-CZ" altLang="cs-CZ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cs-CZ" altLang="cs-CZ" dirty="0">
                <a:effectLst/>
              </a:rPr>
              <a:t>Důsledek hyperinzulinismu plodu na základě vysoké produkce inzulinu plodem, reagujícím na mateřskou hyperglykémii…</a:t>
            </a:r>
          </a:p>
          <a:p>
            <a:pPr>
              <a:buFont typeface="Wingdings" pitchFamily="2" charset="2"/>
              <a:buNone/>
            </a:pPr>
            <a:endParaRPr lang="cs-CZ" altLang="cs-CZ" dirty="0">
              <a:effectLst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80636-4697-4E69-85B5-4FEE5420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5CDA40-569F-4C28-854A-545E7E3FA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dirty="0">
              <a:effectLst/>
            </a:endParaRPr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r>
              <a:rPr lang="cs-CZ" altLang="cs-CZ" dirty="0">
                <a:effectLst/>
              </a:rPr>
              <a:t>dalším životě u dítěte dále zvýšené:</a:t>
            </a:r>
          </a:p>
          <a:p>
            <a:pPr>
              <a:buFont typeface="Wingdings" pitchFamily="2" charset="2"/>
              <a:buNone/>
            </a:pPr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Psychomotorická retardace</a:t>
            </a:r>
          </a:p>
          <a:p>
            <a:r>
              <a:rPr lang="cs-CZ" altLang="cs-CZ" dirty="0">
                <a:effectLst/>
              </a:rPr>
              <a:t>Riziko obezity</a:t>
            </a:r>
          </a:p>
          <a:p>
            <a:r>
              <a:rPr lang="cs-CZ" altLang="cs-CZ" dirty="0">
                <a:effectLst/>
              </a:rPr>
              <a:t>Riziko vzniku DM 2. typu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38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47050" cy="14954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>
                <a:solidFill>
                  <a:srgbClr val="FF9933"/>
                </a:solidFill>
              </a:rPr>
              <a:t>GDM </a:t>
            </a:r>
            <a:br>
              <a:rPr lang="cs-CZ" sz="4000">
                <a:solidFill>
                  <a:srgbClr val="FF9933"/>
                </a:solidFill>
              </a:rPr>
            </a:br>
            <a:r>
              <a:rPr lang="cs-CZ" sz="4000">
                <a:solidFill>
                  <a:srgbClr val="FF9933"/>
                </a:solidFill>
              </a:rPr>
              <a:t>(Gestační diabetes mellitus)</a:t>
            </a:r>
            <a:br>
              <a:rPr lang="cs-CZ" sz="4000">
                <a:solidFill>
                  <a:srgbClr val="FF9933"/>
                </a:solidFill>
              </a:rPr>
            </a:br>
            <a:endParaRPr lang="cs-CZ" sz="4000">
              <a:solidFill>
                <a:srgbClr val="FF9933"/>
              </a:solidFill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214812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/>
              <a:t>Glukóza – prochází placentou: zvýšení glykémie u matky vede ke zvýšení glykémie u plodu </a:t>
            </a:r>
            <a:r>
              <a:rPr lang="en-US" sz="2800" dirty="0">
                <a:cs typeface="Times New Roman" pitchFamily="18" charset="0"/>
              </a:rPr>
              <a:t>–</a:t>
            </a:r>
            <a:r>
              <a:rPr lang="cs-CZ" sz="2800" dirty="0">
                <a:cs typeface="Times New Roman" pitchFamily="18" charset="0"/>
              </a:rPr>
              <a:t> to </a:t>
            </a:r>
            <a:r>
              <a:rPr lang="cs-CZ" sz="2800" dirty="0"/>
              <a:t>vede ke zvýšení tvorby inzulinu pankreatu plodu a tedy pak i ke zvýšení </a:t>
            </a:r>
            <a:r>
              <a:rPr lang="cs-CZ" sz="2800" dirty="0" err="1"/>
              <a:t>inzulinorezistece</a:t>
            </a:r>
            <a:r>
              <a:rPr lang="cs-CZ" sz="2800" dirty="0"/>
              <a:t> plodu (diabetická </a:t>
            </a:r>
            <a:r>
              <a:rPr lang="cs-CZ" sz="2800" dirty="0" err="1"/>
              <a:t>fetopatie</a:t>
            </a:r>
            <a:r>
              <a:rPr lang="cs-CZ" sz="2800" dirty="0"/>
              <a:t>, vyčerpání beta-bb- </a:t>
            </a:r>
            <a:r>
              <a:rPr lang="cs-CZ" sz="2800" dirty="0" err="1"/>
              <a:t>pankretu</a:t>
            </a:r>
            <a:r>
              <a:rPr lang="cs-CZ" sz="2800" dirty="0"/>
              <a:t> a v budoucnosti vznik DM 2. typu) </a:t>
            </a:r>
          </a:p>
          <a:p>
            <a:pPr eaLnBrk="1" hangingPunct="1">
              <a:defRPr/>
            </a:pPr>
            <a:endParaRPr lang="cs-CZ" sz="2800" dirty="0"/>
          </a:p>
          <a:p>
            <a:pPr eaLnBrk="1" hangingPunct="1">
              <a:defRPr/>
            </a:pPr>
            <a:r>
              <a:rPr lang="cs-CZ" sz="2800" dirty="0">
                <a:solidFill>
                  <a:srgbClr val="FFC000"/>
                </a:solidFill>
              </a:rPr>
              <a:t>Inzulin </a:t>
            </a:r>
            <a:r>
              <a:rPr lang="cs-CZ" sz="2800" dirty="0"/>
              <a:t>– neprochází placentou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Dg gestačního DM….?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Stále nejasnosti, spory……(2015 – např. ADA versus porodnická asociace v USA, která nová dg kritéria odmítla….)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Stejně tak stran terapie (dieta? váha? léčba?)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7113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cs-CZ" altLang="en-US">
                <a:solidFill>
                  <a:srgbClr val="FFD54F"/>
                </a:solidFill>
                <a:effectLst/>
                <a:cs typeface="Arial" charset="0"/>
              </a:rPr>
              <a:t>Glukokortikoidy a glukózový metabolismus</a:t>
            </a:r>
            <a:endParaRPr lang="en-US" altLang="en-US">
              <a:solidFill>
                <a:srgbClr val="FFD54F"/>
              </a:solidFill>
              <a:effectLst/>
              <a:cs typeface="Arial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idx="4294967295"/>
          </p:nvPr>
        </p:nvSpPr>
        <p:spPr>
          <a:xfrm>
            <a:off x="0" y="24384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Snížení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utilizace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glukózy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v 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inzulin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- 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dependentních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periferních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tkáních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 (</a:t>
            </a:r>
            <a:r>
              <a:rPr lang="en-US" altLang="en-US" dirty="0" err="1">
                <a:solidFill>
                  <a:schemeClr val="hlink"/>
                </a:solidFill>
                <a:effectLst/>
                <a:cs typeface="Arial" charset="0"/>
              </a:rPr>
              <a:t>inzulinorezistence</a:t>
            </a:r>
            <a:r>
              <a:rPr lang="en-US" altLang="en-US" dirty="0">
                <a:solidFill>
                  <a:schemeClr val="hlink"/>
                </a:solidFill>
                <a:effectLst/>
                <a:cs typeface="Arial" charset="0"/>
              </a:rPr>
              <a:t>)</a:t>
            </a:r>
          </a:p>
          <a:p>
            <a:pPr lvl="1" eaLnBrk="1" hangingPunct="1"/>
            <a:endParaRPr lang="cs-CZ" altLang="en-US" dirty="0">
              <a:effectLst/>
              <a:cs typeface="Arial" charset="0"/>
            </a:endParaRPr>
          </a:p>
          <a:p>
            <a:pPr lvl="1" eaLnBrk="1" hangingPunct="1"/>
            <a:r>
              <a:rPr lang="en-US" altLang="en-US" dirty="0" err="1">
                <a:effectLst/>
                <a:cs typeface="Arial" charset="0"/>
              </a:rPr>
              <a:t>porucha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transportu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glukózy</a:t>
            </a:r>
            <a:r>
              <a:rPr lang="en-US" altLang="en-US" dirty="0">
                <a:effectLst/>
                <a:cs typeface="Arial" charset="0"/>
              </a:rPr>
              <a:t> (GLUT 4)</a:t>
            </a:r>
          </a:p>
          <a:p>
            <a:pPr lvl="1" eaLnBrk="1" hangingPunct="1"/>
            <a:r>
              <a:rPr lang="en-US" altLang="en-US" dirty="0" err="1">
                <a:effectLst/>
                <a:cs typeface="Arial" charset="0"/>
              </a:rPr>
              <a:t>snížení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počtu</a:t>
            </a:r>
            <a:r>
              <a:rPr lang="en-US" altLang="en-US" dirty="0">
                <a:effectLst/>
                <a:cs typeface="Arial" charset="0"/>
              </a:rPr>
              <a:t> a </a:t>
            </a:r>
            <a:r>
              <a:rPr lang="en-US" altLang="en-US" dirty="0" err="1">
                <a:effectLst/>
                <a:cs typeface="Arial" charset="0"/>
              </a:rPr>
              <a:t>funkce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inzulinových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receptorů</a:t>
            </a:r>
            <a:endParaRPr lang="en-US" altLang="en-US" dirty="0">
              <a:effectLst/>
              <a:cs typeface="Arial" charset="0"/>
            </a:endParaRPr>
          </a:p>
          <a:p>
            <a:pPr lvl="1" eaLnBrk="1" hangingPunct="1"/>
            <a:r>
              <a:rPr lang="en-US" altLang="en-US" dirty="0" err="1">
                <a:effectLst/>
                <a:cs typeface="Arial" charset="0"/>
              </a:rPr>
              <a:t>snížení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inzulinem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indukované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vazodilatace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ve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svalové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tkáni</a:t>
            </a:r>
            <a:endParaRPr lang="en-US" altLang="en-US" dirty="0">
              <a:effectLst/>
              <a:cs typeface="Arial" charset="0"/>
            </a:endParaRPr>
          </a:p>
          <a:p>
            <a:pPr lvl="1" eaLnBrk="1" hangingPunct="1"/>
            <a:endParaRPr lang="en-US" altLang="en-US" dirty="0">
              <a:effectLst/>
              <a:cs typeface="Arial" charset="0"/>
            </a:endParaRPr>
          </a:p>
          <a:p>
            <a:pPr lvl="1" eaLnBrk="1" hangingPunct="1"/>
            <a:endParaRPr lang="en-US" altLang="en-US" dirty="0">
              <a:effectLst/>
              <a:cs typeface="Arial" charset="0"/>
            </a:endParaRPr>
          </a:p>
          <a:p>
            <a:pPr lvl="1" eaLnBrk="1" hangingPunct="1"/>
            <a:endParaRPr lang="en-US" altLang="en-US" dirty="0">
              <a:effectLst/>
              <a:cs typeface="Arial" charset="0"/>
            </a:endParaRPr>
          </a:p>
          <a:p>
            <a:pPr marL="342900" lvl="1" indent="0" eaLnBrk="1" hangingPunct="1">
              <a:buNone/>
            </a:pPr>
            <a:endParaRPr lang="en-US" altLang="en-US" dirty="0">
              <a:effectLst/>
              <a:cs typeface="Arial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Epidemiologie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>
              <a:effectLst/>
            </a:endParaRPr>
          </a:p>
          <a:p>
            <a:endParaRPr lang="cs-CZ" altLang="cs-CZ" dirty="0">
              <a:effectLst/>
            </a:endParaRPr>
          </a:p>
          <a:p>
            <a:endParaRPr lang="cs-CZ" altLang="cs-CZ" dirty="0"/>
          </a:p>
          <a:p>
            <a:r>
              <a:rPr lang="cs-CZ" altLang="cs-CZ" dirty="0">
                <a:effectLst/>
              </a:rPr>
              <a:t>asi 0,5-2,0 % těhotných žen má </a:t>
            </a:r>
            <a:r>
              <a:rPr lang="cs-CZ" altLang="cs-CZ" dirty="0" err="1">
                <a:effectLst/>
              </a:rPr>
              <a:t>pregestační</a:t>
            </a:r>
            <a:r>
              <a:rPr lang="cs-CZ" altLang="cs-CZ" dirty="0">
                <a:effectLst/>
              </a:rPr>
              <a:t> DM (typ 1, 2, MODY, sekundární..)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5-17 % těhotných žen má GDM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Gestační DM - asi 18 % všech těhotných – </a:t>
            </a:r>
            <a:r>
              <a:rPr lang="cs-CZ" altLang="cs-CZ" sz="3200">
                <a:solidFill>
                  <a:srgbClr val="FF9933"/>
                </a:solidFill>
                <a:effectLst/>
              </a:rPr>
              <a:t>rizikové faktory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Věk (nad 30 let)</a:t>
            </a:r>
          </a:p>
          <a:p>
            <a:r>
              <a:rPr lang="cs-CZ" altLang="cs-CZ" dirty="0">
                <a:effectLst/>
              </a:rPr>
              <a:t>Obezita</a:t>
            </a:r>
          </a:p>
          <a:p>
            <a:r>
              <a:rPr lang="cs-CZ" altLang="cs-CZ" dirty="0" err="1">
                <a:effectLst/>
              </a:rPr>
              <a:t>Polycystická</a:t>
            </a:r>
            <a:r>
              <a:rPr lang="cs-CZ" altLang="cs-CZ" dirty="0">
                <a:effectLst/>
              </a:rPr>
              <a:t> ovaria</a:t>
            </a:r>
          </a:p>
          <a:p>
            <a:r>
              <a:rPr lang="cs-CZ" altLang="cs-CZ" dirty="0">
                <a:effectLst/>
              </a:rPr>
              <a:t>Kouření</a:t>
            </a:r>
          </a:p>
          <a:p>
            <a:r>
              <a:rPr lang="cs-CZ" altLang="cs-CZ" dirty="0">
                <a:effectLst/>
              </a:rPr>
              <a:t>Etnikum/rasa</a:t>
            </a:r>
          </a:p>
          <a:p>
            <a:r>
              <a:rPr lang="cs-CZ" altLang="cs-CZ" dirty="0">
                <a:effectLst/>
              </a:rPr>
              <a:t>DM 2. typu v RA</a:t>
            </a:r>
          </a:p>
          <a:p>
            <a:r>
              <a:rPr lang="cs-CZ" altLang="cs-CZ" i="1" dirty="0">
                <a:solidFill>
                  <a:srgbClr val="FF0000"/>
                </a:solidFill>
                <a:effectLst/>
              </a:rPr>
              <a:t>Porod dítěte vážícího více jak 4 kg</a:t>
            </a:r>
          </a:p>
          <a:p>
            <a:r>
              <a:rPr lang="cs-CZ" altLang="cs-CZ" dirty="0">
                <a:effectLst/>
              </a:rPr>
              <a:t>Urychlený růst plodu během těhotenství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18488" cy="1512888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FF9933"/>
                </a:solidFill>
              </a:rPr>
              <a:t>GDM – ČDS  + ČNS a ČGPS 2017 </a:t>
            </a:r>
            <a:br>
              <a:rPr lang="cs-CZ" sz="4000" dirty="0">
                <a:solidFill>
                  <a:srgbClr val="FF9933"/>
                </a:solidFill>
              </a:rPr>
            </a:br>
            <a:endParaRPr lang="cs-CZ" sz="4000" dirty="0">
              <a:solidFill>
                <a:srgbClr val="FF9933"/>
              </a:solidFill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357687"/>
          </a:xfrm>
        </p:spPr>
        <p:txBody>
          <a:bodyPr/>
          <a:lstStyle/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V prvním trimestru – max. do 14 týdne</a:t>
            </a:r>
          </a:p>
          <a:p>
            <a:pPr lvl="1" eaLnBrk="1" hangingPunct="1">
              <a:defRPr/>
            </a:pPr>
            <a:r>
              <a:rPr lang="cs-CZ" dirty="0"/>
              <a:t> u všech těhotných vyšetření glykémie nalačno (norma do 5,0 </a:t>
            </a:r>
            <a:r>
              <a:rPr lang="cs-CZ" dirty="0" err="1"/>
              <a:t>mmol</a:t>
            </a:r>
            <a:r>
              <a:rPr lang="cs-CZ" dirty="0"/>
              <a:t>/l)</a:t>
            </a:r>
          </a:p>
          <a:p>
            <a:pPr lvl="1" eaLnBrk="1" hangingPunct="1">
              <a:defRPr/>
            </a:pPr>
            <a:r>
              <a:rPr lang="cs-CZ" dirty="0"/>
              <a:t> glykémie nalačno 5,1-6,9 </a:t>
            </a:r>
            <a:r>
              <a:rPr lang="cs-CZ" dirty="0" err="1"/>
              <a:t>mmol</a:t>
            </a:r>
            <a:r>
              <a:rPr lang="cs-CZ" dirty="0"/>
              <a:t>/l – GDM</a:t>
            </a:r>
          </a:p>
          <a:p>
            <a:pPr lvl="1" eaLnBrk="1" hangingPunct="1">
              <a:defRPr/>
            </a:pPr>
            <a:r>
              <a:rPr lang="cs-CZ" dirty="0"/>
              <a:t>  glykémie ≥ 7 </a:t>
            </a:r>
            <a:r>
              <a:rPr lang="cs-CZ" dirty="0" err="1"/>
              <a:t>mmol</a:t>
            </a:r>
            <a:r>
              <a:rPr lang="cs-CZ" dirty="0"/>
              <a:t>/l nebo HbA1c ≥ 48    </a:t>
            </a:r>
            <a:r>
              <a:rPr lang="cs-CZ" dirty="0" err="1"/>
              <a:t>mmol</a:t>
            </a:r>
            <a:r>
              <a:rPr lang="cs-CZ" dirty="0"/>
              <a:t>/l - DM diagnostikovaný v těhotenství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dirty="0"/>
              <a:t>při nejasnosti (např. jeden </a:t>
            </a:r>
            <a:r>
              <a:rPr lang="cs-CZ" dirty="0" err="1"/>
              <a:t>pozit</a:t>
            </a:r>
            <a:r>
              <a:rPr lang="cs-CZ" dirty="0"/>
              <a:t>. a jeden </a:t>
            </a:r>
            <a:r>
              <a:rPr lang="cs-CZ" dirty="0" err="1"/>
              <a:t>negat</a:t>
            </a:r>
            <a:r>
              <a:rPr lang="cs-CZ" dirty="0"/>
              <a:t>. výsledek pro DM – tříbodové </a:t>
            </a:r>
            <a:r>
              <a:rPr lang="cs-CZ" dirty="0" err="1"/>
              <a:t>oGTT</a:t>
            </a:r>
            <a:r>
              <a:rPr lang="cs-CZ" dirty="0"/>
              <a:t>)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Nadpis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FF9933"/>
                </a:solidFill>
              </a:rPr>
              <a:t>GDM – ČDS  + ČNS a ČGPS 2017</a:t>
            </a:r>
            <a:br>
              <a:rPr lang="cs-CZ" sz="4000" dirty="0">
                <a:solidFill>
                  <a:srgbClr val="FF9933"/>
                </a:solidFill>
              </a:rPr>
            </a:br>
            <a:endParaRPr lang="cs-CZ" sz="4000" dirty="0">
              <a:solidFill>
                <a:srgbClr val="FF9933"/>
              </a:solidFill>
            </a:endParaRPr>
          </a:p>
        </p:txBody>
      </p:sp>
      <p:sp>
        <p:nvSpPr>
          <p:cNvPr id="11981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7772400" cy="4408487"/>
          </a:xfrm>
        </p:spPr>
        <p:txBody>
          <a:bodyPr/>
          <a:lstStyle/>
          <a:p>
            <a:pPr eaLnBrk="1" hangingPunct="1">
              <a:defRPr/>
            </a:pPr>
            <a:endParaRPr lang="cs-CZ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cs-CZ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cs-CZ" dirty="0">
                <a:solidFill>
                  <a:schemeClr val="tx2"/>
                </a:solidFill>
              </a:rPr>
              <a:t>Ve 24-28 týdnu těhotenství</a:t>
            </a:r>
          </a:p>
          <a:p>
            <a:pPr lvl="1" eaLnBrk="1" hangingPunct="1">
              <a:defRPr/>
            </a:pPr>
            <a:r>
              <a:rPr lang="cs-CZ" dirty="0">
                <a:solidFill>
                  <a:schemeClr val="tx2"/>
                </a:solidFill>
              </a:rPr>
              <a:t>u všech těhotných provedení </a:t>
            </a:r>
            <a:r>
              <a:rPr lang="cs-CZ" dirty="0" err="1">
                <a:solidFill>
                  <a:schemeClr val="tx2"/>
                </a:solidFill>
              </a:rPr>
              <a:t>oGTT</a:t>
            </a:r>
            <a:r>
              <a:rPr lang="cs-CZ" dirty="0">
                <a:solidFill>
                  <a:schemeClr val="tx2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cs-CZ" dirty="0">
                <a:solidFill>
                  <a:schemeClr val="tx2"/>
                </a:solidFill>
              </a:rPr>
              <a:t>(dg: GDM – odeslání pac. na diabetologii)</a:t>
            </a:r>
          </a:p>
          <a:p>
            <a:pPr lvl="2" eaLnBrk="1" hangingPunct="1">
              <a:defRPr/>
            </a:pPr>
            <a:r>
              <a:rPr lang="cs-CZ" dirty="0">
                <a:solidFill>
                  <a:schemeClr val="tx2"/>
                </a:solidFill>
              </a:rPr>
              <a:t>nalačno 5,1 </a:t>
            </a:r>
            <a:r>
              <a:rPr lang="cs-CZ" dirty="0" err="1">
                <a:solidFill>
                  <a:schemeClr val="tx2"/>
                </a:solidFill>
              </a:rPr>
              <a:t>mmol</a:t>
            </a:r>
            <a:r>
              <a:rPr lang="cs-CZ" dirty="0">
                <a:solidFill>
                  <a:schemeClr val="tx2"/>
                </a:solidFill>
              </a:rPr>
              <a:t>/l a více </a:t>
            </a:r>
          </a:p>
          <a:p>
            <a:pPr lvl="2" eaLnBrk="1" hangingPunct="1">
              <a:defRPr/>
            </a:pPr>
            <a:r>
              <a:rPr lang="cs-CZ" dirty="0">
                <a:solidFill>
                  <a:schemeClr val="tx2"/>
                </a:solidFill>
              </a:rPr>
              <a:t>v 1. hodině 10,0 </a:t>
            </a:r>
            <a:r>
              <a:rPr lang="cs-CZ" dirty="0" err="1">
                <a:solidFill>
                  <a:schemeClr val="tx2"/>
                </a:solidFill>
              </a:rPr>
              <a:t>mmol</a:t>
            </a:r>
            <a:r>
              <a:rPr lang="cs-CZ" dirty="0">
                <a:solidFill>
                  <a:schemeClr val="tx2"/>
                </a:solidFill>
              </a:rPr>
              <a:t>/l a více </a:t>
            </a:r>
          </a:p>
          <a:p>
            <a:pPr lvl="2" eaLnBrk="1" hangingPunct="1">
              <a:defRPr/>
            </a:pPr>
            <a:r>
              <a:rPr lang="cs-CZ" dirty="0">
                <a:solidFill>
                  <a:schemeClr val="tx2"/>
                </a:solidFill>
              </a:rPr>
              <a:t>ve 2. hodině 8,5 </a:t>
            </a:r>
            <a:r>
              <a:rPr lang="cs-CZ" dirty="0" err="1">
                <a:solidFill>
                  <a:schemeClr val="tx2"/>
                </a:solidFill>
              </a:rPr>
              <a:t>mmol</a:t>
            </a:r>
            <a:r>
              <a:rPr lang="cs-CZ" dirty="0">
                <a:solidFill>
                  <a:schemeClr val="tx2"/>
                </a:solidFill>
              </a:rPr>
              <a:t>/l a více</a:t>
            </a:r>
          </a:p>
          <a:p>
            <a:pPr eaLnBrk="1" hangingPunct="1">
              <a:defRPr/>
            </a:pPr>
            <a:endParaRPr lang="cs-CZ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cs-CZ" dirty="0">
                <a:solidFill>
                  <a:schemeClr val="tx2"/>
                </a:solidFill>
              </a:rPr>
              <a:t>Objevení s rizikového faktoru </a:t>
            </a:r>
          </a:p>
          <a:p>
            <a:pPr lvl="1" eaLnBrk="1" hangingPunct="1">
              <a:defRPr/>
            </a:pPr>
            <a:r>
              <a:rPr lang="cs-CZ" dirty="0">
                <a:solidFill>
                  <a:schemeClr val="tx2"/>
                </a:solidFill>
              </a:rPr>
              <a:t>provedení glykémie nalačno či </a:t>
            </a:r>
            <a:r>
              <a:rPr lang="cs-CZ" dirty="0" err="1">
                <a:solidFill>
                  <a:schemeClr val="tx2"/>
                </a:solidFill>
              </a:rPr>
              <a:t>oGTT</a:t>
            </a:r>
            <a:r>
              <a:rPr lang="cs-CZ" dirty="0">
                <a:solidFill>
                  <a:schemeClr val="tx2"/>
                </a:solidFill>
              </a:rPr>
              <a:t> kdykoliv  i jindy během těhotenství</a:t>
            </a:r>
          </a:p>
          <a:p>
            <a:pPr eaLnBrk="1" hangingPunct="1">
              <a:defRPr/>
            </a:pPr>
            <a:endParaRPr lang="cs-CZ" dirty="0">
              <a:solidFill>
                <a:srgbClr val="FF9933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Zopakovat zvýšenou hodnotu jiný den, nedělat závěry z jednoho měření…..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Nárůst gestačního diabetu po 30.tém roce věku rodičky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Nebyl nárůst gestačního diabetu po změně kritérií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76250"/>
            <a:ext cx="74898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765175"/>
            <a:ext cx="777557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FF9933"/>
                </a:solidFill>
              </a:rPr>
              <a:t>GDM – ČDS  + ČNS a ČGPS 2017 </a:t>
            </a:r>
            <a:r>
              <a:rPr lang="cs-CZ">
                <a:solidFill>
                  <a:srgbClr val="FF9933"/>
                </a:solidFill>
              </a:rPr>
              <a:t>- 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GDM s nízkým rizikem </a:t>
            </a:r>
            <a:r>
              <a:rPr lang="cs-CZ" dirty="0"/>
              <a:t>– dieta, ev. + </a:t>
            </a:r>
            <a:r>
              <a:rPr lang="cs-CZ" dirty="0" err="1"/>
              <a:t>metformin</a:t>
            </a:r>
            <a:r>
              <a:rPr lang="cs-CZ" dirty="0"/>
              <a:t> do 1000 mg/den nebo inzulin do 10j/den</a:t>
            </a: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GDM se zvýšeným rizikem </a:t>
            </a:r>
            <a:r>
              <a:rPr lang="cs-CZ" dirty="0"/>
              <a:t>– inzulin nad 10j./den, </a:t>
            </a:r>
            <a:r>
              <a:rPr lang="cs-CZ" dirty="0" err="1"/>
              <a:t>metformin</a:t>
            </a:r>
            <a:r>
              <a:rPr lang="cs-CZ" dirty="0"/>
              <a:t> nad 1000mg/den, abnormální růst plodu, obezita, hypertenze, neuspokojivá kompenzace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>
                <a:solidFill>
                  <a:srgbClr val="FFC000"/>
                </a:solidFill>
              </a:rPr>
              <a:t>Metformin</a:t>
            </a:r>
            <a:r>
              <a:rPr lang="cs-CZ" dirty="0">
                <a:solidFill>
                  <a:srgbClr val="FFC000"/>
                </a:solidFill>
              </a:rPr>
              <a:t> u GDM</a:t>
            </a:r>
          </a:p>
        </p:txBody>
      </p:sp>
      <p:pic>
        <p:nvPicPr>
          <p:cNvPr id="57346" name="Picture 2" descr="C:\Users\25624\Desktop\Snímek26-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108" y="1825625"/>
            <a:ext cx="5801784" cy="4351338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Selfmonitoring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>
              <a:effectLst/>
            </a:endParaRPr>
          </a:p>
          <a:p>
            <a:endParaRPr lang="cs-CZ" altLang="cs-CZ" dirty="0">
              <a:effectLst/>
            </a:endParaRPr>
          </a:p>
          <a:p>
            <a:endParaRPr lang="cs-CZ" altLang="cs-CZ" dirty="0"/>
          </a:p>
          <a:p>
            <a:r>
              <a:rPr lang="cs-CZ" altLang="cs-CZ" dirty="0">
                <a:effectLst/>
              </a:rPr>
              <a:t>„velký profil“ – 7 x denně 2 x týdně – hodinu či dvě po jídlech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„malý profil“ - 3 x denně každý den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ketonurie denně ráno není potřeba, je v těhotenství fyziologická </a:t>
            </a:r>
          </a:p>
          <a:p>
            <a:endParaRPr lang="cs-CZ" altLang="cs-CZ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  <a:noFill/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hlink"/>
                </a:solidFill>
                <a:effectLst/>
                <a:cs typeface="Arial" charset="0"/>
              </a:rPr>
              <a:t>Diabetes mellitus způsobený glukokortikoidy má charakter diabetu 2. typu </a:t>
            </a:r>
          </a:p>
          <a:p>
            <a:pPr eaLnBrk="1" hangingPunct="1"/>
            <a:endParaRPr lang="en-US" altLang="en-US">
              <a:solidFill>
                <a:schemeClr val="hlink"/>
              </a:solidFill>
              <a:effectLst/>
              <a:cs typeface="Arial" charset="0"/>
            </a:endParaRPr>
          </a:p>
          <a:p>
            <a:pPr lvl="1" eaLnBrk="1" hangingPunct="1"/>
            <a:r>
              <a:rPr lang="en-US" altLang="en-US" b="1">
                <a:effectLst/>
                <a:cs typeface="Arial" charset="0"/>
              </a:rPr>
              <a:t>inzulinorezistence</a:t>
            </a:r>
          </a:p>
          <a:p>
            <a:pPr lvl="1" eaLnBrk="1" hangingPunct="1"/>
            <a:r>
              <a:rPr lang="en-US" altLang="en-US" b="1">
                <a:effectLst/>
                <a:cs typeface="Arial" charset="0"/>
              </a:rPr>
              <a:t>zvýšení postprandiálních glykémií</a:t>
            </a:r>
          </a:p>
          <a:p>
            <a:pPr lvl="1" eaLnBrk="1" hangingPunct="1"/>
            <a:r>
              <a:rPr lang="en-US" altLang="en-US" b="1">
                <a:effectLst/>
                <a:cs typeface="Arial" charset="0"/>
              </a:rPr>
              <a:t>bez tendence ke ketoacidóze</a:t>
            </a:r>
          </a:p>
          <a:p>
            <a:pPr lvl="1" eaLnBrk="1" hangingPunct="1"/>
            <a:r>
              <a:rPr lang="en-US" altLang="en-US" b="1">
                <a:effectLst/>
                <a:cs typeface="Arial" charset="0"/>
              </a:rPr>
              <a:t>častější výskyt hyperosmolárního kómatu</a:t>
            </a:r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rgbClr val="FF9933"/>
                </a:solidFill>
              </a:rPr>
              <a:t>Cílové hodnoty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cs-CZ" altLang="cs-CZ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dirty="0"/>
              <a:t>V těhotenství (DM 1, DM 2, GDM):</a:t>
            </a:r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r>
              <a:rPr lang="cs-CZ" altLang="cs-CZ" dirty="0"/>
              <a:t>nalačno 3,3-5,3 </a:t>
            </a:r>
            <a:r>
              <a:rPr lang="cs-CZ" altLang="cs-CZ" dirty="0" err="1"/>
              <a:t>mmol</a:t>
            </a:r>
            <a:r>
              <a:rPr lang="cs-CZ" altLang="cs-CZ" dirty="0"/>
              <a:t>/l</a:t>
            </a:r>
          </a:p>
          <a:p>
            <a:pPr lvl="1">
              <a:defRPr/>
            </a:pPr>
            <a:r>
              <a:rPr lang="cs-CZ" altLang="cs-CZ" dirty="0"/>
              <a:t>1 hodinu po jídle do 7,8 </a:t>
            </a:r>
            <a:r>
              <a:rPr lang="cs-CZ" altLang="cs-CZ" dirty="0" err="1"/>
              <a:t>mmol</a:t>
            </a:r>
            <a:r>
              <a:rPr lang="cs-CZ" altLang="cs-CZ" dirty="0"/>
              <a:t>/l</a:t>
            </a:r>
          </a:p>
          <a:p>
            <a:pPr lvl="1">
              <a:defRPr/>
            </a:pPr>
            <a:r>
              <a:rPr lang="cs-CZ" altLang="cs-CZ" dirty="0"/>
              <a:t>2 hodiny po jídle do 6,7 </a:t>
            </a:r>
            <a:r>
              <a:rPr lang="cs-CZ" altLang="cs-CZ" dirty="0" err="1"/>
              <a:t>mmol</a:t>
            </a:r>
            <a:r>
              <a:rPr lang="cs-CZ" altLang="cs-CZ" dirty="0"/>
              <a:t>/l</a:t>
            </a:r>
          </a:p>
          <a:p>
            <a:pPr lvl="1">
              <a:defRPr/>
            </a:pPr>
            <a:r>
              <a:rPr lang="cs-CZ" altLang="cs-CZ" dirty="0" err="1"/>
              <a:t>glyk</a:t>
            </a:r>
            <a:r>
              <a:rPr lang="cs-CZ" altLang="cs-CZ" dirty="0"/>
              <a:t>. </a:t>
            </a:r>
            <a:r>
              <a:rPr lang="cs-CZ" altLang="cs-CZ" dirty="0" err="1"/>
              <a:t>Hb</a:t>
            </a:r>
            <a:r>
              <a:rPr lang="cs-CZ" altLang="cs-CZ" dirty="0"/>
              <a:t> </a:t>
            </a:r>
            <a:r>
              <a:rPr lang="en-US" altLang="cs-CZ" dirty="0">
                <a:cs typeface="Times New Roman" pitchFamily="18" charset="0"/>
              </a:rPr>
              <a:t>&lt;</a:t>
            </a:r>
            <a:r>
              <a:rPr lang="cs-CZ" altLang="cs-CZ" dirty="0">
                <a:cs typeface="Times New Roman" pitchFamily="18" charset="0"/>
              </a:rPr>
              <a:t> 40 </a:t>
            </a:r>
            <a:r>
              <a:rPr lang="cs-CZ" altLang="cs-CZ" dirty="0" err="1">
                <a:cs typeface="Times New Roman" pitchFamily="18" charset="0"/>
              </a:rPr>
              <a:t>mmol</a:t>
            </a:r>
            <a:r>
              <a:rPr lang="cs-CZ" altLang="cs-CZ" dirty="0">
                <a:cs typeface="Times New Roman" pitchFamily="18" charset="0"/>
              </a:rPr>
              <a:t>/mol (ale bez </a:t>
            </a:r>
            <a:r>
              <a:rPr lang="cs-CZ" altLang="cs-CZ" dirty="0" err="1">
                <a:cs typeface="Times New Roman" pitchFamily="18" charset="0"/>
              </a:rPr>
              <a:t>hypo</a:t>
            </a:r>
            <a:r>
              <a:rPr lang="cs-CZ" altLang="cs-CZ" dirty="0">
                <a:cs typeface="Times New Roman" pitchFamily="18" charset="0"/>
              </a:rPr>
              <a:t>, </a:t>
            </a:r>
            <a:r>
              <a:rPr lang="cs-CZ" altLang="cs-CZ" dirty="0" err="1">
                <a:cs typeface="Times New Roman" pitchFamily="18" charset="0"/>
              </a:rPr>
              <a:t>cave</a:t>
            </a:r>
            <a:r>
              <a:rPr lang="cs-CZ" altLang="cs-CZ" dirty="0">
                <a:cs typeface="Times New Roman" pitchFamily="18" charset="0"/>
              </a:rPr>
              <a:t> – anemie v těhotenství…</a:t>
            </a:r>
            <a:r>
              <a:rPr lang="cs-CZ" altLang="cs-CZ" dirty="0" err="1">
                <a:cs typeface="Times New Roman" pitchFamily="18" charset="0"/>
              </a:rPr>
              <a:t>glyk</a:t>
            </a:r>
            <a:r>
              <a:rPr lang="cs-CZ" altLang="cs-CZ" dirty="0">
                <a:cs typeface="Times New Roman" pitchFamily="18" charset="0"/>
              </a:rPr>
              <a:t>. </a:t>
            </a:r>
            <a:r>
              <a:rPr lang="cs-CZ" altLang="cs-CZ" dirty="0" err="1">
                <a:cs typeface="Times New Roman" pitchFamily="18" charset="0"/>
              </a:rPr>
              <a:t>Hb</a:t>
            </a:r>
            <a:r>
              <a:rPr lang="cs-CZ" altLang="cs-CZ" dirty="0">
                <a:cs typeface="Times New Roman" pitchFamily="18" charset="0"/>
              </a:rPr>
              <a:t> během gravidity klesá…)</a:t>
            </a:r>
            <a:endParaRPr lang="cs-CZ" alt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Hyperglykémie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>
              <a:effectLst/>
            </a:endParaRPr>
          </a:p>
          <a:p>
            <a:pPr marL="0" indent="0">
              <a:buNone/>
            </a:pPr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Teratogenní vliv v počátku gravidity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Akcelerace růstu plodu v druhé polovině gravidity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Zvýšená perinatální morbidita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Zvýšené riziko spontánního potratu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Hypoglykémie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>
              <a:effectLst/>
            </a:endParaRPr>
          </a:p>
          <a:p>
            <a:endParaRPr lang="cs-CZ" altLang="cs-CZ" dirty="0">
              <a:effectLst/>
            </a:endParaRPr>
          </a:p>
          <a:p>
            <a:endParaRPr lang="cs-CZ" altLang="cs-CZ" dirty="0">
              <a:effectLst/>
            </a:endParaRPr>
          </a:p>
          <a:p>
            <a:endParaRPr lang="cs-CZ" altLang="cs-CZ" dirty="0"/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Zvýšené riziko spontánního potratu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Riziko růstové retardace plodu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>
                <a:solidFill>
                  <a:srgbClr val="FF9933"/>
                </a:solidFill>
                <a:effectLst/>
              </a:rPr>
              <a:t>Terapie gestačního DM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en-US" dirty="0">
              <a:effectLst/>
            </a:endParaRPr>
          </a:p>
          <a:p>
            <a:endParaRPr lang="cs-CZ" altLang="en-US" dirty="0">
              <a:effectLst/>
            </a:endParaRPr>
          </a:p>
          <a:p>
            <a:endParaRPr lang="cs-CZ" altLang="en-US" dirty="0">
              <a:effectLst/>
            </a:endParaRPr>
          </a:p>
          <a:p>
            <a:endParaRPr lang="cs-CZ" altLang="en-US" dirty="0"/>
          </a:p>
          <a:p>
            <a:r>
              <a:rPr lang="cs-CZ" altLang="en-US" dirty="0">
                <a:effectLst/>
              </a:rPr>
              <a:t>80 % dietní opatření</a:t>
            </a:r>
          </a:p>
          <a:p>
            <a:r>
              <a:rPr lang="cs-CZ" altLang="en-US" dirty="0">
                <a:effectLst/>
              </a:rPr>
              <a:t>20 % léčba inzulinem, event. PAD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>
                <a:solidFill>
                  <a:srgbClr val="FF9933"/>
                </a:solidFill>
                <a:effectLst/>
              </a:rPr>
              <a:t>Dietní opatření při DM v graviditě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>
              <a:effectLst/>
            </a:endParaRPr>
          </a:p>
          <a:p>
            <a:endParaRPr lang="cs-CZ" altLang="cs-CZ" dirty="0"/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Není k dispozici žádná studie specifických opatření u GDM-…</a:t>
            </a:r>
          </a:p>
          <a:p>
            <a:endParaRPr lang="cs-CZ" altLang="cs-CZ" dirty="0">
              <a:effectLst/>
            </a:endParaRPr>
          </a:p>
          <a:p>
            <a:pPr lvl="1"/>
            <a:r>
              <a:rPr lang="cs-CZ" altLang="cs-CZ" dirty="0">
                <a:effectLst/>
              </a:rPr>
              <a:t>vynechání jednoduchých sacharidů</a:t>
            </a:r>
          </a:p>
          <a:p>
            <a:pPr lvl="1"/>
            <a:r>
              <a:rPr lang="cs-CZ" altLang="cs-CZ" dirty="0">
                <a:effectLst/>
              </a:rPr>
              <a:t>více složených sacharidů</a:t>
            </a:r>
          </a:p>
          <a:p>
            <a:pPr lvl="1"/>
            <a:r>
              <a:rPr lang="cs-CZ" altLang="cs-CZ" dirty="0">
                <a:effectLst/>
              </a:rPr>
              <a:t>nevhodné průmyslově upravené tuky, přirozené živočišné i rostlinné</a:t>
            </a:r>
          </a:p>
          <a:p>
            <a:pPr lvl="1"/>
            <a:r>
              <a:rPr lang="cs-CZ" altLang="cs-CZ" dirty="0">
                <a:effectLst/>
              </a:rPr>
              <a:t>více vlákniny, minerálů, vitamínů, omega3kys. </a:t>
            </a:r>
          </a:p>
          <a:p>
            <a:pPr lvl="1"/>
            <a:r>
              <a:rPr lang="cs-CZ" altLang="cs-CZ" dirty="0">
                <a:effectLst/>
              </a:rPr>
              <a:t>více bílkovin (min. 1g/kg váhy)</a:t>
            </a:r>
          </a:p>
          <a:p>
            <a:pPr lvl="1"/>
            <a:r>
              <a:rPr lang="cs-CZ" altLang="cs-CZ" dirty="0">
                <a:effectLst/>
              </a:rPr>
              <a:t>probiotika?</a:t>
            </a:r>
          </a:p>
          <a:p>
            <a:pPr lvl="1"/>
            <a:endParaRPr lang="cs-CZ" altLang="cs-CZ" dirty="0">
              <a:effectLst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>
                <a:solidFill>
                  <a:srgbClr val="FF9933"/>
                </a:solidFill>
                <a:effectLst/>
              </a:rPr>
              <a:t>Dietní opatření při DM v graviditě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>
              <a:effectLst/>
            </a:endParaRPr>
          </a:p>
          <a:p>
            <a:endParaRPr lang="cs-CZ" altLang="cs-CZ" dirty="0"/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1. trimestr beze změn</a:t>
            </a:r>
          </a:p>
          <a:p>
            <a:r>
              <a:rPr lang="cs-CZ" altLang="cs-CZ" dirty="0">
                <a:effectLst/>
              </a:rPr>
              <a:t>2.-3. trimestr – zvýšení energetického příjmu o cca 300 kcal/den</a:t>
            </a:r>
          </a:p>
          <a:p>
            <a:r>
              <a:rPr lang="cs-CZ" altLang="cs-CZ" dirty="0">
                <a:effectLst/>
              </a:rPr>
              <a:t>+ kyselina listová</a:t>
            </a:r>
          </a:p>
          <a:p>
            <a:r>
              <a:rPr lang="cs-CZ" altLang="cs-CZ" dirty="0">
                <a:effectLst/>
              </a:rPr>
              <a:t>+ jod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Přiměřená fyzická aktivita (chůze)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Obezita + těhotenství + DM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dirty="0">
              <a:effectLst/>
            </a:endParaRP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>
                <a:effectLst/>
              </a:rPr>
              <a:t>Mírná redukční dieta?</a:t>
            </a:r>
          </a:p>
          <a:p>
            <a:pPr>
              <a:defRPr/>
            </a:pPr>
            <a:endParaRPr lang="cs-CZ" altLang="cs-CZ" dirty="0">
              <a:effectLst/>
            </a:endParaRPr>
          </a:p>
          <a:p>
            <a:pPr>
              <a:defRPr/>
            </a:pPr>
            <a:r>
              <a:rPr lang="cs-CZ" altLang="cs-CZ" dirty="0">
                <a:effectLst/>
              </a:rPr>
              <a:t>Optimální váhový přírůstek:</a:t>
            </a:r>
          </a:p>
          <a:p>
            <a:pPr lvl="1">
              <a:defRPr/>
            </a:pPr>
            <a:r>
              <a:rPr lang="cs-CZ" altLang="cs-CZ" dirty="0">
                <a:effectLst/>
              </a:rPr>
              <a:t>BMI pod 18,5 +12,5 – 14? kg </a:t>
            </a:r>
          </a:p>
          <a:p>
            <a:pPr lvl="1">
              <a:defRPr/>
            </a:pPr>
            <a:r>
              <a:rPr lang="cs-CZ" altLang="cs-CZ" dirty="0">
                <a:effectLst/>
              </a:rPr>
              <a:t> </a:t>
            </a:r>
            <a:r>
              <a:rPr lang="cs-CZ" altLang="cs-CZ" dirty="0" err="1">
                <a:effectLst/>
              </a:rPr>
              <a:t>norm</a:t>
            </a:r>
            <a:r>
              <a:rPr lang="cs-CZ" altLang="cs-CZ" dirty="0">
                <a:effectLst/>
              </a:rPr>
              <a:t>. BMI + 11,5-12? kg</a:t>
            </a:r>
          </a:p>
          <a:p>
            <a:pPr lvl="1">
              <a:defRPr/>
            </a:pPr>
            <a:r>
              <a:rPr lang="cs-CZ" altLang="cs-CZ" dirty="0">
                <a:effectLst/>
              </a:rPr>
              <a:t> nadváha + 7? kg</a:t>
            </a:r>
          </a:p>
          <a:p>
            <a:pPr lvl="1">
              <a:defRPr/>
            </a:pPr>
            <a:r>
              <a:rPr lang="cs-CZ" altLang="cs-CZ" dirty="0">
                <a:effectLst/>
              </a:rPr>
              <a:t> obezita </a:t>
            </a:r>
            <a:r>
              <a:rPr lang="cs-CZ" altLang="cs-CZ">
                <a:effectLst/>
              </a:rPr>
              <a:t>+ 6? </a:t>
            </a:r>
            <a:r>
              <a:rPr lang="cs-CZ" altLang="cs-CZ" dirty="0">
                <a:effectLst/>
              </a:rPr>
              <a:t>kg</a:t>
            </a:r>
          </a:p>
          <a:p>
            <a:pPr marL="457200" lvl="1" indent="0">
              <a:buFontTx/>
              <a:buNone/>
              <a:defRPr/>
            </a:pPr>
            <a:endParaRPr lang="cs-CZ" altLang="cs-CZ" dirty="0">
              <a:effectLst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Dietní opatření při GDM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Diabetická dieta + pravidelná pohybová aktivita postačí u ¾ žen k dosažení výborné kompenzace GDM</a:t>
            </a:r>
          </a:p>
          <a:p>
            <a:pPr>
              <a:lnSpc>
                <a:spcPct val="80000"/>
              </a:lnSpc>
            </a:pPr>
            <a:endParaRPr lang="cs-CZ" altLang="cs-CZ" sz="2800">
              <a:effectLst/>
            </a:endParaRP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Obvykle dieta se 250g S (2 150 kcal/den), event. 300 g S (2 400 kcal/den)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U obézních 180- 225 g S</a:t>
            </a:r>
          </a:p>
          <a:p>
            <a:pPr>
              <a:lnSpc>
                <a:spcPct val="80000"/>
              </a:lnSpc>
            </a:pPr>
            <a:endParaRPr lang="cs-CZ" altLang="cs-CZ" sz="2800">
              <a:effectLst/>
            </a:endParaRP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23-25 kcal/kg před těhotentsvím u obézních, 30-34 kcal/kg u žen s norm. hmotností před těhotenstvím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Dietní opatření při GDM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 dirty="0">
              <a:effectLst/>
            </a:endParaRP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altLang="cs-CZ" dirty="0" err="1">
                <a:effectLst/>
              </a:rPr>
              <a:t>Review</a:t>
            </a:r>
            <a:r>
              <a:rPr lang="cs-CZ" altLang="cs-CZ" dirty="0">
                <a:effectLst/>
              </a:rPr>
              <a:t> a meta-analýza (Diabetes Care 2014):</a:t>
            </a:r>
          </a:p>
          <a:p>
            <a:pPr lvl="1">
              <a:lnSpc>
                <a:spcPct val="90000"/>
              </a:lnSpc>
            </a:pPr>
            <a:r>
              <a:rPr lang="cs-CZ" altLang="cs-CZ" dirty="0">
                <a:effectLst/>
              </a:rPr>
              <a:t>redukce příjmu sacharidů na 35-45 % z celkového příjmu potravy</a:t>
            </a:r>
          </a:p>
          <a:p>
            <a:pPr lvl="1">
              <a:lnSpc>
                <a:spcPct val="90000"/>
              </a:lnSpc>
            </a:pPr>
            <a:r>
              <a:rPr lang="cs-CZ" altLang="cs-CZ" dirty="0">
                <a:effectLst/>
              </a:rPr>
              <a:t>redukce energetické hodnoty potravy</a:t>
            </a:r>
          </a:p>
          <a:p>
            <a:pPr lvl="1">
              <a:lnSpc>
                <a:spcPct val="90000"/>
              </a:lnSpc>
            </a:pPr>
            <a:r>
              <a:rPr lang="cs-CZ" altLang="cs-CZ" dirty="0">
                <a:effectLst/>
              </a:rPr>
              <a:t>snížení glykemického indexu potravin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altLang="cs-CZ" dirty="0">
              <a:effectLst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dirty="0">
                <a:effectLst/>
              </a:rPr>
              <a:t>Dieta se snížením glykemického indexu potravin vedla k nejlepším pozitivním výsledkům 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DM 1. typu + gravidita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>
              <a:defRPr/>
            </a:pPr>
            <a:endParaRPr lang="cs-CZ" altLang="cs-CZ" sz="2800" dirty="0">
              <a:effectLst/>
            </a:endParaRPr>
          </a:p>
          <a:p>
            <a:pPr>
              <a:defRPr/>
            </a:pPr>
            <a:endParaRPr lang="cs-CZ" altLang="cs-CZ" sz="2800" dirty="0">
              <a:effectLst/>
            </a:endParaRP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>
                <a:effectLst/>
              </a:rPr>
              <a:t>Snížení dávek inzulinu v prvním trimestru (asi o 10%)</a:t>
            </a:r>
          </a:p>
          <a:p>
            <a:pPr>
              <a:defRPr/>
            </a:pPr>
            <a:endParaRPr lang="cs-CZ" altLang="cs-CZ" sz="2800" dirty="0">
              <a:effectLst/>
            </a:endParaRPr>
          </a:p>
          <a:p>
            <a:pPr>
              <a:defRPr/>
            </a:pPr>
            <a:r>
              <a:rPr lang="cs-CZ" altLang="cs-CZ" sz="2800" dirty="0">
                <a:effectLst/>
              </a:rPr>
              <a:t>Zvýšení dávek inzulinu ve druhém (méně ve  třetím trimestru (až o 100%)</a:t>
            </a:r>
          </a:p>
          <a:p>
            <a:pPr>
              <a:defRPr/>
            </a:pPr>
            <a:endParaRPr lang="cs-CZ" altLang="cs-CZ" sz="2800" dirty="0">
              <a:effectLst/>
            </a:endParaRPr>
          </a:p>
          <a:p>
            <a:pPr>
              <a:defRPr/>
            </a:pPr>
            <a:r>
              <a:rPr lang="cs-CZ" altLang="cs-CZ" sz="2800" dirty="0">
                <a:effectLst/>
              </a:rPr>
              <a:t>Snížení dávek inzulinu těsně před porodem a po porodu </a:t>
            </a:r>
          </a:p>
          <a:p>
            <a:pPr>
              <a:defRPr/>
            </a:pPr>
            <a:endParaRPr lang="cs-CZ" altLang="cs-CZ" sz="2800" dirty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2800" dirty="0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idx="4294967295"/>
          </p:nvPr>
        </p:nvSpPr>
        <p:spPr>
          <a:xfrm>
            <a:off x="1371600" y="1066800"/>
            <a:ext cx="77724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>
              <a:effectLst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en-US" dirty="0">
              <a:effectLst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effectLst/>
                <a:cs typeface="Arial" charset="0"/>
              </a:rPr>
              <a:t>různá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citlivost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tkání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ke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glukokortikoidům</a:t>
            </a:r>
            <a:r>
              <a:rPr lang="en-US" altLang="en-US" dirty="0">
                <a:effectLst/>
                <a:cs typeface="Arial" charset="0"/>
              </a:rPr>
              <a:t> u </a:t>
            </a:r>
            <a:r>
              <a:rPr lang="en-US" altLang="en-US" dirty="0" err="1">
                <a:effectLst/>
                <a:cs typeface="Arial" charset="0"/>
              </a:rPr>
              <a:t>různých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jedinců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vede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i</a:t>
            </a:r>
            <a:r>
              <a:rPr lang="en-US" altLang="en-US" dirty="0">
                <a:effectLst/>
                <a:cs typeface="Arial" charset="0"/>
              </a:rPr>
              <a:t> k </a:t>
            </a:r>
            <a:r>
              <a:rPr lang="en-US" altLang="en-US" dirty="0" err="1">
                <a:effectLst/>
                <a:cs typeface="Arial" charset="0"/>
              </a:rPr>
              <a:t>různě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vyjádřeným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vedlejším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účinkům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glukokortikoidů</a:t>
            </a:r>
            <a:endParaRPr lang="en-US" altLang="en-US" dirty="0">
              <a:effectLst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ffectLst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en-US" dirty="0">
              <a:effectLst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effectLst/>
                <a:cs typeface="Arial" charset="0"/>
              </a:rPr>
              <a:t>citlivost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tkání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na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kortikoidy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závisí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i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na</a:t>
            </a:r>
            <a:r>
              <a:rPr lang="en-US" altLang="en-US" dirty="0">
                <a:effectLst/>
                <a:cs typeface="Arial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>
                <a:effectLst/>
                <a:cs typeface="Arial" charset="0"/>
              </a:rPr>
              <a:t>roční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době</a:t>
            </a:r>
            <a:r>
              <a:rPr lang="en-US" altLang="en-US" dirty="0">
                <a:effectLst/>
                <a:cs typeface="Arial" charset="0"/>
              </a:rPr>
              <a:t> (</a:t>
            </a:r>
            <a:r>
              <a:rPr lang="en-US" altLang="en-US" dirty="0" err="1">
                <a:effectLst/>
                <a:cs typeface="Arial" charset="0"/>
              </a:rPr>
              <a:t>nejvyšší</a:t>
            </a:r>
            <a:r>
              <a:rPr lang="en-US" altLang="en-US" dirty="0">
                <a:effectLst/>
                <a:cs typeface="Arial" charset="0"/>
              </a:rPr>
              <a:t> je v </a:t>
            </a:r>
            <a:r>
              <a:rPr lang="en-US" altLang="en-US" dirty="0" err="1">
                <a:effectLst/>
                <a:cs typeface="Arial" charset="0"/>
              </a:rPr>
              <a:t>zimě</a:t>
            </a:r>
            <a:r>
              <a:rPr lang="en-US" altLang="en-US" dirty="0">
                <a:effectLst/>
                <a:cs typeface="Arial" charset="0"/>
              </a:rPr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>
                <a:effectLst/>
                <a:cs typeface="Arial" charset="0"/>
              </a:rPr>
              <a:t>denní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době</a:t>
            </a:r>
            <a:r>
              <a:rPr lang="en-US" altLang="en-US" dirty="0">
                <a:effectLst/>
                <a:cs typeface="Arial" charset="0"/>
              </a:rPr>
              <a:t> (</a:t>
            </a:r>
            <a:r>
              <a:rPr lang="en-US" altLang="en-US" dirty="0" err="1">
                <a:effectLst/>
                <a:cs typeface="Arial" charset="0"/>
              </a:rPr>
              <a:t>nejvyšší</a:t>
            </a:r>
            <a:r>
              <a:rPr lang="en-US" altLang="en-US" dirty="0">
                <a:effectLst/>
                <a:cs typeface="Arial" charset="0"/>
              </a:rPr>
              <a:t> je </a:t>
            </a:r>
            <a:r>
              <a:rPr lang="en-US" altLang="en-US" dirty="0" err="1">
                <a:effectLst/>
                <a:cs typeface="Arial" charset="0"/>
              </a:rPr>
              <a:t>večer</a:t>
            </a:r>
            <a:r>
              <a:rPr lang="en-US" altLang="en-US" dirty="0">
                <a:effectLst/>
                <a:cs typeface="Arial" charset="0"/>
              </a:rPr>
              <a:t>) </a:t>
            </a:r>
          </a:p>
        </p:txBody>
      </p:sp>
    </p:spTree>
  </p:cSld>
  <p:clrMapOvr>
    <a:masterClrMapping/>
  </p:clrMapOvr>
  <p:transition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DM 1. typu + gravidita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cs-CZ" altLang="cs-CZ" sz="2800" dirty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2800" dirty="0">
              <a:effectLst/>
            </a:endParaRPr>
          </a:p>
          <a:p>
            <a:pPr>
              <a:defRPr/>
            </a:pPr>
            <a:endParaRPr lang="cs-CZ" altLang="cs-CZ" sz="2800" dirty="0">
              <a:effectLst/>
            </a:endParaRPr>
          </a:p>
          <a:p>
            <a:pPr>
              <a:defRPr/>
            </a:pPr>
            <a:r>
              <a:rPr lang="cs-CZ" altLang="cs-CZ" sz="2800" dirty="0">
                <a:effectLst/>
              </a:rPr>
              <a:t>Snížení bazálního a zvýšení </a:t>
            </a:r>
            <a:r>
              <a:rPr lang="cs-CZ" altLang="cs-CZ" sz="2800" dirty="0" err="1">
                <a:effectLst/>
              </a:rPr>
              <a:t>prandiálního</a:t>
            </a:r>
            <a:r>
              <a:rPr lang="cs-CZ" altLang="cs-CZ" sz="2800" dirty="0">
                <a:effectLst/>
              </a:rPr>
              <a:t> inzulinu!</a:t>
            </a:r>
          </a:p>
          <a:p>
            <a:pPr>
              <a:defRPr/>
            </a:pPr>
            <a:endParaRPr lang="cs-CZ" altLang="cs-CZ" sz="2800" dirty="0">
              <a:effectLst/>
            </a:endParaRPr>
          </a:p>
          <a:p>
            <a:pPr>
              <a:defRPr/>
            </a:pPr>
            <a:r>
              <a:rPr lang="cs-CZ" altLang="cs-CZ" sz="2800" dirty="0">
                <a:effectLst/>
              </a:rPr>
              <a:t>Snížení dávek inzulinu během laktace – pozor na hypoglykémie!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DM 2. typu + gravidita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>
              <a:defRPr/>
            </a:pPr>
            <a:endParaRPr lang="cs-CZ" altLang="cs-CZ" dirty="0">
              <a:effectLst/>
            </a:endParaRP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>
              <a:effectLst/>
            </a:endParaRP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>
                <a:effectLst/>
              </a:rPr>
              <a:t>Režimová opatření</a:t>
            </a:r>
          </a:p>
          <a:p>
            <a:pPr>
              <a:defRPr/>
            </a:pPr>
            <a:r>
              <a:rPr lang="cs-CZ" altLang="cs-CZ" dirty="0" err="1">
                <a:effectLst/>
              </a:rPr>
              <a:t>Inzulinoterapie</a:t>
            </a:r>
            <a:endParaRPr lang="cs-CZ" altLang="cs-CZ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cs-CZ" altLang="cs-CZ" dirty="0">
              <a:effectLst/>
            </a:endParaRPr>
          </a:p>
          <a:p>
            <a:pPr>
              <a:defRPr/>
            </a:pPr>
            <a:r>
              <a:rPr lang="cs-CZ" altLang="cs-CZ" dirty="0" err="1">
                <a:effectLst/>
              </a:rPr>
              <a:t>Metformin</a:t>
            </a:r>
            <a:r>
              <a:rPr lang="cs-CZ" altLang="cs-CZ" dirty="0">
                <a:effectLst/>
              </a:rPr>
              <a:t>….užívá se stále častěji, i během laktace.. (?)</a:t>
            </a:r>
          </a:p>
          <a:p>
            <a:pPr>
              <a:defRPr/>
            </a:pPr>
            <a:r>
              <a:rPr lang="cs-CZ" altLang="cs-CZ" dirty="0" err="1">
                <a:effectLst/>
              </a:rPr>
              <a:t>Glibenclamid</a:t>
            </a:r>
            <a:r>
              <a:rPr lang="cs-CZ" altLang="cs-CZ" dirty="0">
                <a:effectLst/>
              </a:rPr>
              <a:t> (preparát SU)….USA</a:t>
            </a:r>
          </a:p>
          <a:p>
            <a:pPr>
              <a:defRPr/>
            </a:pPr>
            <a:endParaRPr lang="cs-CZ" altLang="cs-CZ" dirty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dirty="0">
                <a:effectLst/>
              </a:rPr>
              <a:t>Ale pozor, všechna PAD prochází placentou!</a:t>
            </a:r>
          </a:p>
          <a:p>
            <a:pPr>
              <a:defRPr/>
            </a:pPr>
            <a:endParaRPr lang="cs-CZ" altLang="cs-CZ" dirty="0">
              <a:effectLst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Gestační DM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0053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endParaRPr lang="cs-CZ" altLang="cs-CZ" sz="2800" dirty="0">
              <a:effectLst/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2800" dirty="0">
                <a:effectLst/>
              </a:rPr>
              <a:t>Režimová opatření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800" dirty="0" err="1">
                <a:effectLst/>
              </a:rPr>
              <a:t>Inzulinoterapie</a:t>
            </a:r>
            <a:endParaRPr lang="cs-CZ" altLang="cs-CZ" sz="2800" dirty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800" dirty="0">
              <a:effectLst/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2800" dirty="0" err="1">
                <a:effectLst/>
              </a:rPr>
              <a:t>Metformin</a:t>
            </a:r>
            <a:r>
              <a:rPr lang="cs-CZ" altLang="cs-CZ" sz="2800" dirty="0">
                <a:effectLst/>
              </a:rPr>
              <a:t> – vyšší počet porodů v nižším gestačním týdnu? snadno prochází placentou, NU? – i vyšší hodnoty jako v krvi matky, vhodný při glykémiích nalačno…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>
                <a:effectLst/>
              </a:rPr>
              <a:t>(neprokázáno více komplikací, není </a:t>
            </a:r>
            <a:r>
              <a:rPr lang="cs-CZ" altLang="cs-CZ" sz="2000" dirty="0" err="1">
                <a:effectLst/>
              </a:rPr>
              <a:t>hypo</a:t>
            </a:r>
            <a:r>
              <a:rPr lang="cs-CZ" altLang="cs-CZ" sz="2000" dirty="0">
                <a:effectLst/>
              </a:rPr>
              <a:t>, nutný ale souhlas pacientky)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>
              <a:effectLst/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2800" dirty="0" err="1">
                <a:effectLst/>
              </a:rPr>
              <a:t>Glibenclamid</a:t>
            </a:r>
            <a:r>
              <a:rPr lang="cs-CZ" altLang="cs-CZ" sz="2800" dirty="0">
                <a:effectLst/>
              </a:rPr>
              <a:t> (preparát SU) – pouze USA, v Evropě ne – méně přestupuje placentou, asi pouze ve 4 %, bývá ale </a:t>
            </a:r>
            <a:r>
              <a:rPr lang="cs-CZ" altLang="cs-CZ" sz="2800" dirty="0" err="1">
                <a:effectLst/>
              </a:rPr>
              <a:t>makrosomie</a:t>
            </a:r>
            <a:r>
              <a:rPr lang="cs-CZ" altLang="cs-CZ" sz="2800" dirty="0">
                <a:effectLst/>
              </a:rPr>
              <a:t> a hypoglykémie plod</a:t>
            </a:r>
            <a:endParaRPr lang="cs-CZ" altLang="cs-CZ" sz="2400" dirty="0">
              <a:effectLst/>
            </a:endParaRPr>
          </a:p>
          <a:p>
            <a:pPr>
              <a:lnSpc>
                <a:spcPct val="80000"/>
              </a:lnSpc>
              <a:defRPr/>
            </a:pPr>
            <a:endParaRPr lang="cs-CZ" altLang="cs-CZ" sz="2800" dirty="0">
              <a:effectLst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Terapie inzulinem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>
              <a:effectLst/>
            </a:endParaRPr>
          </a:p>
          <a:p>
            <a:pPr>
              <a:lnSpc>
                <a:spcPct val="90000"/>
              </a:lnSpc>
            </a:pPr>
            <a:r>
              <a:rPr lang="cs-CZ" altLang="cs-CZ" sz="2400">
                <a:effectLst/>
              </a:rPr>
              <a:t>Mírný pokles spotřeby inzulinu v prvním trimestru</a:t>
            </a:r>
          </a:p>
          <a:p>
            <a:pPr>
              <a:lnSpc>
                <a:spcPct val="90000"/>
              </a:lnSpc>
            </a:pPr>
            <a:endParaRPr lang="cs-CZ" altLang="cs-CZ" sz="2400">
              <a:effectLst/>
            </a:endParaRPr>
          </a:p>
          <a:p>
            <a:pPr>
              <a:lnSpc>
                <a:spcPct val="90000"/>
              </a:lnSpc>
            </a:pPr>
            <a:r>
              <a:rPr lang="cs-CZ" altLang="cs-CZ" sz="2400">
                <a:effectLst/>
              </a:rPr>
              <a:t>2-3 x vyšší spotřeba inzulinu od cca 24. do cca 36. týdne těhotenství (inzulinorezistence)</a:t>
            </a:r>
          </a:p>
          <a:p>
            <a:pPr>
              <a:lnSpc>
                <a:spcPct val="90000"/>
              </a:lnSpc>
            </a:pPr>
            <a:endParaRPr lang="cs-CZ" altLang="cs-CZ" sz="2400">
              <a:effectLst/>
            </a:endParaRPr>
          </a:p>
          <a:p>
            <a:pPr>
              <a:lnSpc>
                <a:spcPct val="90000"/>
              </a:lnSpc>
            </a:pPr>
            <a:r>
              <a:rPr lang="cs-CZ" altLang="cs-CZ" sz="2400">
                <a:effectLst/>
              </a:rPr>
              <a:t>Prudký pokles potřeby inzulinu před porodem a po porodu (o cca polovinu)</a:t>
            </a:r>
          </a:p>
          <a:p>
            <a:pPr>
              <a:lnSpc>
                <a:spcPct val="90000"/>
              </a:lnSpc>
            </a:pPr>
            <a:endParaRPr lang="cs-CZ" altLang="cs-CZ" sz="2400">
              <a:effectLst/>
            </a:endParaRPr>
          </a:p>
          <a:p>
            <a:pPr>
              <a:lnSpc>
                <a:spcPct val="90000"/>
              </a:lnSpc>
            </a:pPr>
            <a:r>
              <a:rPr lang="cs-CZ" altLang="cs-CZ" sz="2400">
                <a:effectLst/>
              </a:rPr>
              <a:t>Po porodu za 1-2 týdny opět zvýšení potřeby inzulinu</a:t>
            </a:r>
          </a:p>
          <a:p>
            <a:pPr>
              <a:lnSpc>
                <a:spcPct val="90000"/>
              </a:lnSpc>
            </a:pPr>
            <a:endParaRPr lang="cs-CZ" altLang="cs-CZ" sz="2400">
              <a:effectLst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Vedení porodu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cs-CZ" altLang="cs-CZ" sz="2800" dirty="0">
              <a:effectLst/>
            </a:endParaRPr>
          </a:p>
          <a:p>
            <a:pPr>
              <a:defRPr/>
            </a:pPr>
            <a:r>
              <a:rPr lang="cs-CZ" altLang="cs-CZ" sz="2800" dirty="0">
                <a:effectLst/>
              </a:rPr>
              <a:t>Asi 14 dní před porodem vhodná „preventivní hospitalizace“</a:t>
            </a:r>
          </a:p>
          <a:p>
            <a:pPr>
              <a:defRPr/>
            </a:pPr>
            <a:endParaRPr lang="cs-CZ" altLang="cs-CZ" sz="2800" dirty="0">
              <a:effectLst/>
            </a:endParaRPr>
          </a:p>
          <a:p>
            <a:pPr>
              <a:defRPr/>
            </a:pPr>
            <a:r>
              <a:rPr lang="cs-CZ" altLang="cs-CZ" sz="2800" dirty="0">
                <a:effectLst/>
              </a:rPr>
              <a:t>Snaha o porod ve 38.-39. týdnu těhotenství</a:t>
            </a:r>
          </a:p>
          <a:p>
            <a:pPr>
              <a:defRPr/>
            </a:pPr>
            <a:endParaRPr lang="cs-CZ" altLang="cs-CZ" sz="2800" dirty="0">
              <a:effectLst/>
            </a:endParaRPr>
          </a:p>
          <a:p>
            <a:pPr>
              <a:defRPr/>
            </a:pPr>
            <a:r>
              <a:rPr lang="cs-CZ" altLang="cs-CZ" sz="2800" dirty="0">
                <a:effectLst/>
              </a:rPr>
              <a:t>Podáván inzulin s glukózou, potřeba inzulinu po porodu klesá o 30-50 %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Laktace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>
              <a:effectLst/>
            </a:endParaRPr>
          </a:p>
          <a:p>
            <a:endParaRPr lang="cs-CZ" altLang="cs-CZ" dirty="0">
              <a:effectLst/>
            </a:endParaRPr>
          </a:p>
          <a:p>
            <a:endParaRPr lang="cs-CZ" altLang="cs-CZ" dirty="0"/>
          </a:p>
          <a:p>
            <a:r>
              <a:rPr lang="cs-CZ" altLang="cs-CZ" dirty="0">
                <a:effectLst/>
              </a:rPr>
              <a:t>Navýšení energetického příjmu o 300-500 kcal/den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Snížení dávky inzulinu o cca 10 %</a:t>
            </a:r>
          </a:p>
          <a:p>
            <a:r>
              <a:rPr lang="cs-CZ" altLang="cs-CZ" dirty="0" err="1">
                <a:effectLst/>
              </a:rPr>
              <a:t>Metformin</a:t>
            </a:r>
            <a:r>
              <a:rPr lang="cs-CZ" altLang="cs-CZ" dirty="0">
                <a:effectLst/>
              </a:rPr>
              <a:t> kontraindikován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Kojení může vést k hypoglykémiím matky</a:t>
            </a:r>
          </a:p>
          <a:p>
            <a:endParaRPr lang="cs-CZ" altLang="cs-CZ" dirty="0">
              <a:effectLst/>
            </a:endParaRPr>
          </a:p>
          <a:p>
            <a:pPr>
              <a:buFont typeface="Wingdings" pitchFamily="2" charset="2"/>
              <a:buNone/>
            </a:pPr>
            <a:endParaRPr lang="cs-CZ" altLang="cs-CZ" dirty="0">
              <a:effectLst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FF9933"/>
                </a:solidFill>
                <a:effectLst/>
              </a:rPr>
              <a:t>Laktace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endParaRPr lang="cs-CZ" altLang="cs-CZ" dirty="0">
              <a:effectLst/>
            </a:endParaRPr>
          </a:p>
          <a:p>
            <a:endParaRPr lang="cs-CZ" altLang="cs-CZ" dirty="0">
              <a:effectLst/>
            </a:endParaRPr>
          </a:p>
          <a:p>
            <a:endParaRPr lang="cs-CZ" altLang="cs-CZ" dirty="0"/>
          </a:p>
          <a:p>
            <a:r>
              <a:rPr lang="cs-CZ" altLang="cs-CZ" dirty="0">
                <a:effectLst/>
              </a:rPr>
              <a:t>Snížení obezity u matky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Snížení obezity u dítěte v budoucnosti</a:t>
            </a:r>
          </a:p>
          <a:p>
            <a:endParaRPr lang="cs-CZ" altLang="cs-CZ" dirty="0">
              <a:effectLst/>
            </a:endParaRPr>
          </a:p>
          <a:p>
            <a:r>
              <a:rPr lang="cs-CZ" altLang="cs-CZ" dirty="0">
                <a:effectLst/>
              </a:rPr>
              <a:t>Snížení poruchy glukózové tolerance u </a:t>
            </a:r>
            <a:r>
              <a:rPr lang="cs-CZ" altLang="cs-CZ" dirty="0" err="1">
                <a:effectLst/>
              </a:rPr>
              <a:t>dítětě</a:t>
            </a:r>
            <a:r>
              <a:rPr lang="cs-CZ" altLang="cs-CZ" dirty="0">
                <a:effectLst/>
              </a:rPr>
              <a:t> v budoucnosti </a:t>
            </a:r>
          </a:p>
          <a:p>
            <a:endParaRPr lang="cs-CZ" altLang="cs-CZ" dirty="0">
              <a:effectLst/>
            </a:endParaRPr>
          </a:p>
          <a:p>
            <a:pPr lvl="1"/>
            <a:r>
              <a:rPr lang="cs-CZ" altLang="cs-CZ" dirty="0">
                <a:effectLst/>
              </a:rPr>
              <a:t>6 měsíců…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4000" dirty="0">
                <a:solidFill>
                  <a:srgbClr val="FF9933"/>
                </a:solidFill>
              </a:rPr>
              <a:t>Gestační DM – postup po porodu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- </a:t>
            </a:r>
            <a:r>
              <a:rPr lang="cs-CZ" altLang="cs-CZ" dirty="0" err="1"/>
              <a:t>glyk</a:t>
            </a:r>
            <a:r>
              <a:rPr lang="cs-CZ" altLang="cs-CZ" dirty="0"/>
              <a:t>. profily 1-3 dny po porodu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- 3 - 6 měsíců po porodu – </a:t>
            </a:r>
            <a:r>
              <a:rPr lang="cs-CZ" altLang="cs-CZ" dirty="0" err="1"/>
              <a:t>oGTT</a:t>
            </a:r>
            <a:r>
              <a:rPr lang="cs-CZ" altLang="cs-CZ" dirty="0"/>
              <a:t>, dg </a:t>
            </a:r>
            <a:r>
              <a:rPr lang="cs-CZ" altLang="cs-CZ" dirty="0" err="1"/>
              <a:t>kriteria</a:t>
            </a:r>
            <a:r>
              <a:rPr lang="cs-CZ" altLang="cs-CZ" dirty="0"/>
              <a:t> jako pro netěhotné (7,0….11,1 </a:t>
            </a:r>
            <a:r>
              <a:rPr lang="cs-CZ" altLang="cs-CZ" dirty="0" err="1"/>
              <a:t>mmol</a:t>
            </a:r>
            <a:r>
              <a:rPr lang="cs-CZ" altLang="cs-CZ" dirty="0"/>
              <a:t>/l)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- doživotní </a:t>
            </a:r>
            <a:r>
              <a:rPr lang="cs-CZ" altLang="cs-CZ" dirty="0" err="1"/>
              <a:t>screening</a:t>
            </a:r>
            <a:r>
              <a:rPr lang="cs-CZ" altLang="cs-CZ" dirty="0"/>
              <a:t> stran možného vývoje DM – každé 3 roky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4000" dirty="0">
                <a:solidFill>
                  <a:srgbClr val="FF9933"/>
                </a:solidFill>
              </a:rPr>
              <a:t>Gestační DM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Ženy s gestačním diabetem a následně záchytem prediabetu – dop. změna životního stylu nebo + </a:t>
            </a:r>
            <a:r>
              <a:rPr lang="cs-CZ" altLang="cs-CZ" dirty="0" err="1"/>
              <a:t>metformin</a:t>
            </a: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>
                <a:effectLst/>
              </a:rPr>
              <a:t>U cca 50 % žen s GDM se během 10-20 let vyvine DM 2. typu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>
                <a:solidFill>
                  <a:srgbClr val="FF9933"/>
                </a:solidFill>
                <a:effectLst/>
              </a:rPr>
              <a:t>Gestační diabetes mellitus - závěr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en-US" dirty="0">
              <a:effectLst/>
            </a:endParaRPr>
          </a:p>
          <a:p>
            <a:endParaRPr lang="cs-CZ" altLang="en-US" dirty="0"/>
          </a:p>
          <a:p>
            <a:r>
              <a:rPr lang="cs-CZ" altLang="en-US" dirty="0">
                <a:effectLst/>
              </a:rPr>
              <a:t>Procento žen s gestačním diabetem narůstá</a:t>
            </a:r>
          </a:p>
          <a:p>
            <a:endParaRPr lang="cs-CZ" altLang="en-US" dirty="0">
              <a:effectLst/>
            </a:endParaRPr>
          </a:p>
          <a:p>
            <a:r>
              <a:rPr lang="cs-CZ" altLang="en-US" dirty="0">
                <a:effectLst/>
              </a:rPr>
              <a:t>Gestační DM představuje zdravotní riziko pro matku i dítě</a:t>
            </a:r>
          </a:p>
          <a:p>
            <a:endParaRPr lang="cs-CZ" altLang="en-US" dirty="0">
              <a:effectLst/>
            </a:endParaRPr>
          </a:p>
          <a:p>
            <a:r>
              <a:rPr lang="cs-CZ" altLang="en-US" dirty="0">
                <a:effectLst/>
              </a:rPr>
              <a:t>Jeho brzká diagnóza umožňuje jeho adekvátní terapii</a:t>
            </a:r>
          </a:p>
          <a:p>
            <a:endParaRPr lang="cs-CZ" altLang="en-US" dirty="0">
              <a:effectLst/>
            </a:endParaRPr>
          </a:p>
          <a:p>
            <a:r>
              <a:rPr lang="cs-CZ" altLang="en-US" dirty="0">
                <a:effectLst/>
              </a:rPr>
              <a:t>Ve většině případů stačí úprava režimových opatření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idx="4294967295"/>
          </p:nvPr>
        </p:nvSpPr>
        <p:spPr>
          <a:xfrm>
            <a:off x="0" y="1447800"/>
            <a:ext cx="77724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ffectLst/>
                <a:cs typeface="Arial" charset="0"/>
              </a:rPr>
              <a:t>Inzulinorezistence a hyperinzulinémie vzniklá při terapii glukokortikoidy je  závislá 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ffectLst/>
                <a:cs typeface="Arial" charset="0"/>
              </a:rPr>
              <a:t>věku pacienta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ffectLst/>
                <a:cs typeface="Arial" charset="0"/>
              </a:rPr>
              <a:t>dávce glukokortikoidů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ffectLst/>
                <a:cs typeface="Arial" charset="0"/>
              </a:rPr>
              <a:t>délce podávání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ffectLst/>
                <a:cs typeface="Arial" charset="0"/>
              </a:rPr>
              <a:t>způsobu podávání (i.v., p.o., inhal.)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ffectLst/>
                <a:cs typeface="Arial" charset="0"/>
              </a:rPr>
              <a:t>chemické struktuře podávaného léku (betamethazon, deflazacort)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>
              <a:effectLst/>
              <a:cs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effectLst/>
                <a:cs typeface="Arial" charset="0"/>
              </a:rPr>
              <a:t>30 mg prednisonu/den v dlouhodobé terapii - 10x vyšší riziko vzniku DM i bez jiných RF</a:t>
            </a:r>
          </a:p>
        </p:txBody>
      </p:sp>
    </p:spTree>
  </p:cSld>
  <p:clrMapOvr>
    <a:masterClrMapping/>
  </p:clrMapOvr>
  <p:transition>
    <p:wipe dir="d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en-US">
              <a:effectLst/>
            </a:endParaRPr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en-US">
              <a:effectLst/>
            </a:endParaRPr>
          </a:p>
        </p:txBody>
      </p:sp>
      <p:pic>
        <p:nvPicPr>
          <p:cNvPr id="79875" name="Picture 5" descr="E-shop, kde si můžete nakoupit kvalitní těhotenské a kojicí oblečení. Pokud jste nastávající maminka a je pro Vás v těhotenství nejdůležitější pohodlí a zároveň žádáte komfort, tak právě vám jsme připraveni nabídnout opravdu pestrou nabídku oblečení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476250"/>
            <a:ext cx="67691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6" name="Text Box 6"/>
          <p:cNvSpPr txBox="1">
            <a:spLocks noChangeArrowheads="1"/>
          </p:cNvSpPr>
          <p:nvPr/>
        </p:nvSpPr>
        <p:spPr bwMode="auto">
          <a:xfrm>
            <a:off x="2555875" y="5157788"/>
            <a:ext cx="5256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altLang="en-US">
                <a:solidFill>
                  <a:srgbClr val="FF0000"/>
                </a:solidFill>
              </a:rPr>
              <a:t>Děkuji vám za pozornost……………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cs-CZ" altLang="en-US">
                <a:solidFill>
                  <a:srgbClr val="FFD54F"/>
                </a:solidFill>
                <a:effectLst/>
                <a:cs typeface="Arial" charset="0"/>
              </a:rPr>
              <a:t>Dlouhodobá terapie glukokortikoidy</a:t>
            </a:r>
            <a:endParaRPr lang="en-US" altLang="en-US">
              <a:solidFill>
                <a:srgbClr val="FFD54F"/>
              </a:solidFill>
              <a:effectLst/>
              <a:cs typeface="Arial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idx="4294967295"/>
          </p:nvPr>
        </p:nvSpPr>
        <p:spPr>
          <a:xfrm>
            <a:off x="0" y="2362200"/>
            <a:ext cx="77724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ffectLst/>
                <a:cs typeface="Arial" charset="0"/>
              </a:rPr>
              <a:t>prakticky u všech jedinců vzniká porucha glykoregulace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ffectLst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ffectLst/>
                <a:cs typeface="Arial" charset="0"/>
              </a:rPr>
              <a:t>až u 25 % (4-44 %) osob manifestní DM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ffectLst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ffectLst/>
                <a:cs typeface="Arial" charset="0"/>
              </a:rPr>
              <a:t>u již diagnostikovaných diabetiků zhoršení kompenzace diabetu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ffectLst/>
              <a:cs typeface="Arial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cs-CZ" altLang="en-US">
                <a:solidFill>
                  <a:srgbClr val="FFD54F"/>
                </a:solidFill>
                <a:effectLst/>
                <a:cs typeface="Arial" charset="0"/>
              </a:rPr>
              <a:t>TERAPIE</a:t>
            </a:r>
            <a:endParaRPr lang="en-US" altLang="en-US">
              <a:solidFill>
                <a:srgbClr val="FFD54F"/>
              </a:solidFill>
              <a:effectLst/>
              <a:cs typeface="Arial" charset="0"/>
            </a:endParaRPr>
          </a:p>
        </p:txBody>
      </p:sp>
      <p:sp>
        <p:nvSpPr>
          <p:cNvPr id="22530" name="Rectangle 1027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  <a:noFill/>
        </p:spPr>
        <p:txBody>
          <a:bodyPr/>
          <a:lstStyle/>
          <a:p>
            <a:pPr eaLnBrk="1" hangingPunct="1"/>
            <a:endParaRPr lang="cs-CZ" altLang="en-US" dirty="0">
              <a:effectLst/>
              <a:cs typeface="Arial" charset="0"/>
            </a:endParaRPr>
          </a:p>
          <a:p>
            <a:pPr eaLnBrk="1" hangingPunct="1"/>
            <a:endParaRPr lang="cs-CZ" altLang="en-US" dirty="0">
              <a:cs typeface="Arial" charset="0"/>
            </a:endParaRPr>
          </a:p>
          <a:p>
            <a:pPr eaLnBrk="1" hangingPunct="1"/>
            <a:endParaRPr lang="cs-CZ" altLang="en-US" dirty="0">
              <a:effectLst/>
              <a:cs typeface="Arial" charset="0"/>
            </a:endParaRPr>
          </a:p>
          <a:p>
            <a:pPr eaLnBrk="1" hangingPunct="1"/>
            <a:r>
              <a:rPr lang="en-US" altLang="en-US" dirty="0" err="1">
                <a:effectLst/>
                <a:cs typeface="Arial" charset="0"/>
              </a:rPr>
              <a:t>Glykémie</a:t>
            </a:r>
            <a:r>
              <a:rPr lang="en-US" altLang="en-US" dirty="0">
                <a:effectLst/>
                <a:cs typeface="Arial" charset="0"/>
              </a:rPr>
              <a:t> se </a:t>
            </a:r>
            <a:r>
              <a:rPr lang="en-US" altLang="en-US" dirty="0" err="1">
                <a:effectLst/>
                <a:cs typeface="Arial" charset="0"/>
              </a:rPr>
              <a:t>začne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zvyšovat</a:t>
            </a:r>
            <a:r>
              <a:rPr lang="en-US" altLang="en-US" dirty="0">
                <a:effectLst/>
                <a:cs typeface="Arial" charset="0"/>
              </a:rPr>
              <a:t> za 4-6 </a:t>
            </a:r>
            <a:r>
              <a:rPr lang="en-US" altLang="en-US" dirty="0" err="1">
                <a:effectLst/>
                <a:cs typeface="Arial" charset="0"/>
              </a:rPr>
              <a:t>hodin</a:t>
            </a:r>
            <a:r>
              <a:rPr lang="en-US" altLang="en-US" dirty="0">
                <a:effectLst/>
                <a:cs typeface="Arial" charset="0"/>
              </a:rPr>
              <a:t> po </a:t>
            </a:r>
            <a:r>
              <a:rPr lang="en-US" altLang="en-US" dirty="0" err="1">
                <a:effectLst/>
                <a:cs typeface="Arial" charset="0"/>
              </a:rPr>
              <a:t>podání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glukokortikoidů</a:t>
            </a:r>
            <a:r>
              <a:rPr lang="en-US" altLang="en-US" dirty="0">
                <a:effectLst/>
                <a:cs typeface="Arial" charset="0"/>
              </a:rPr>
              <a:t> a </a:t>
            </a:r>
            <a:r>
              <a:rPr lang="en-US" altLang="en-US" dirty="0" err="1">
                <a:effectLst/>
                <a:cs typeface="Arial" charset="0"/>
              </a:rPr>
              <a:t>přetrvává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zvýšená</a:t>
            </a:r>
            <a:r>
              <a:rPr lang="en-US" altLang="en-US" dirty="0">
                <a:effectLst/>
                <a:cs typeface="Arial" charset="0"/>
              </a:rPr>
              <a:t> po </a:t>
            </a:r>
            <a:r>
              <a:rPr lang="en-US" altLang="en-US" dirty="0" err="1">
                <a:effectLst/>
                <a:cs typeface="Arial" charset="0"/>
              </a:rPr>
              <a:t>dobu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asi</a:t>
            </a:r>
            <a:r>
              <a:rPr lang="en-US" altLang="en-US" dirty="0">
                <a:effectLst/>
                <a:cs typeface="Arial" charset="0"/>
              </a:rPr>
              <a:t> 12 </a:t>
            </a:r>
            <a:r>
              <a:rPr lang="en-US" altLang="en-US" dirty="0" err="1">
                <a:effectLst/>
                <a:cs typeface="Arial" charset="0"/>
              </a:rPr>
              <a:t>hodin</a:t>
            </a:r>
            <a:endParaRPr lang="en-US" altLang="en-US" dirty="0">
              <a:effectLst/>
              <a:cs typeface="Arial" charset="0"/>
            </a:endParaRPr>
          </a:p>
          <a:p>
            <a:pPr lvl="1" eaLnBrk="1" hangingPunct="1"/>
            <a:r>
              <a:rPr lang="en-US" altLang="en-US" dirty="0" err="1">
                <a:effectLst/>
                <a:cs typeface="Arial" charset="0"/>
              </a:rPr>
              <a:t>nejvyšší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hodnoty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glykémie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během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odpoledne</a:t>
            </a:r>
            <a:r>
              <a:rPr lang="en-US" altLang="en-US" dirty="0">
                <a:effectLst/>
                <a:cs typeface="Arial" charset="0"/>
              </a:rPr>
              <a:t> a </a:t>
            </a:r>
            <a:r>
              <a:rPr lang="en-US" altLang="en-US" dirty="0" err="1">
                <a:effectLst/>
                <a:cs typeface="Arial" charset="0"/>
              </a:rPr>
              <a:t>večer</a:t>
            </a:r>
            <a:endParaRPr lang="en-US" altLang="en-US" dirty="0">
              <a:effectLst/>
              <a:cs typeface="Arial" charset="0"/>
            </a:endParaRPr>
          </a:p>
          <a:p>
            <a:pPr lvl="1" eaLnBrk="1" hangingPunct="1"/>
            <a:r>
              <a:rPr lang="en-US" altLang="en-US" dirty="0" err="1">
                <a:effectLst/>
                <a:cs typeface="Arial" charset="0"/>
              </a:rPr>
              <a:t>nejnižší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hodnoty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glykémie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během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noci</a:t>
            </a:r>
            <a:r>
              <a:rPr lang="en-US" altLang="en-US" dirty="0">
                <a:effectLst/>
                <a:cs typeface="Arial" charset="0"/>
              </a:rPr>
              <a:t> a </a:t>
            </a:r>
            <a:r>
              <a:rPr lang="en-US" altLang="en-US" dirty="0" err="1">
                <a:effectLst/>
                <a:cs typeface="Arial" charset="0"/>
              </a:rPr>
              <a:t>ráno</a:t>
            </a:r>
            <a:endParaRPr lang="en-US" altLang="en-US" dirty="0">
              <a:effectLst/>
              <a:cs typeface="Arial" charset="0"/>
            </a:endParaRPr>
          </a:p>
          <a:p>
            <a:pPr lvl="1" eaLnBrk="1" hangingPunct="1"/>
            <a:r>
              <a:rPr lang="en-US" altLang="en-US" dirty="0" err="1">
                <a:effectLst/>
                <a:cs typeface="Arial" charset="0"/>
              </a:rPr>
              <a:t>zhoršení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postprandiálních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glykémií</a:t>
            </a:r>
            <a:endParaRPr lang="cs-CZ" altLang="en-US" dirty="0">
              <a:effectLst/>
              <a:cs typeface="Arial" charset="0"/>
            </a:endParaRPr>
          </a:p>
          <a:p>
            <a:pPr lvl="1" eaLnBrk="1" hangingPunct="1"/>
            <a:r>
              <a:rPr lang="cs-CZ" altLang="en-US" dirty="0">
                <a:effectLst/>
                <a:cs typeface="Arial" charset="0"/>
              </a:rPr>
              <a:t>snížení inzulinové senzitivity</a:t>
            </a:r>
            <a:endParaRPr lang="en-US" altLang="en-US" dirty="0">
              <a:effectLst/>
              <a:cs typeface="Arial" charset="0"/>
            </a:endParaRPr>
          </a:p>
          <a:p>
            <a:pPr eaLnBrk="1" hangingPunct="1"/>
            <a:endParaRPr lang="en-US" altLang="en-US" dirty="0">
              <a:effectLst/>
              <a:cs typeface="Arial" charset="0"/>
            </a:endParaRPr>
          </a:p>
          <a:p>
            <a:pPr eaLnBrk="1" hangingPunct="1"/>
            <a:endParaRPr lang="en-US" altLang="en-US" dirty="0">
              <a:effectLst/>
              <a:cs typeface="Arial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cs-CZ" altLang="en-US">
                <a:solidFill>
                  <a:srgbClr val="FFD54F"/>
                </a:solidFill>
                <a:effectLst/>
                <a:cs typeface="Arial" charset="0"/>
              </a:rPr>
              <a:t>Terapie </a:t>
            </a:r>
            <a:endParaRPr lang="en-US" altLang="en-US">
              <a:solidFill>
                <a:srgbClr val="FFD54F"/>
              </a:solidFill>
              <a:effectLst/>
              <a:cs typeface="Arial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idx="4294967295"/>
          </p:nvPr>
        </p:nvSpPr>
        <p:spPr>
          <a:xfrm>
            <a:off x="0" y="1700213"/>
            <a:ext cx="7772400" cy="4852987"/>
          </a:xfrm>
          <a:noFill/>
        </p:spPr>
        <p:txBody>
          <a:bodyPr/>
          <a:lstStyle/>
          <a:p>
            <a:pPr eaLnBrk="1" hangingPunct="1"/>
            <a:endParaRPr lang="en-US" altLang="en-US" dirty="0">
              <a:effectLst/>
              <a:cs typeface="Arial" charset="0"/>
            </a:endParaRPr>
          </a:p>
          <a:p>
            <a:pPr eaLnBrk="1" hangingPunct="1"/>
            <a:endParaRPr lang="cs-CZ" altLang="en-US" dirty="0">
              <a:solidFill>
                <a:schemeClr val="tx2"/>
              </a:solidFill>
              <a:effectLst/>
              <a:cs typeface="Arial" charset="0"/>
            </a:endParaRPr>
          </a:p>
          <a:p>
            <a:pPr eaLnBrk="1" hangingPunct="1"/>
            <a:endParaRPr lang="cs-CZ" altLang="en-US" dirty="0">
              <a:solidFill>
                <a:schemeClr val="tx2"/>
              </a:solidFill>
              <a:cs typeface="Arial" charset="0"/>
            </a:endParaRPr>
          </a:p>
          <a:p>
            <a:pPr eaLnBrk="1" hangingPunct="1"/>
            <a:r>
              <a:rPr lang="en-US" altLang="en-US" dirty="0">
                <a:solidFill>
                  <a:schemeClr val="tx2"/>
                </a:solidFill>
                <a:effectLst/>
                <a:cs typeface="Arial" charset="0"/>
              </a:rPr>
              <a:t>Diabetes mellitus </a:t>
            </a:r>
            <a:r>
              <a:rPr lang="en-US" altLang="en-US" dirty="0" err="1">
                <a:solidFill>
                  <a:schemeClr val="tx2"/>
                </a:solidFill>
                <a:effectLst/>
                <a:cs typeface="Arial" charset="0"/>
              </a:rPr>
              <a:t>typ</a:t>
            </a:r>
            <a:r>
              <a:rPr lang="en-US" altLang="en-US" dirty="0">
                <a:solidFill>
                  <a:schemeClr val="tx2"/>
                </a:solidFill>
                <a:effectLst/>
                <a:cs typeface="Arial" charset="0"/>
              </a:rPr>
              <a:t> 1:</a:t>
            </a:r>
          </a:p>
          <a:p>
            <a:pPr eaLnBrk="1" hangingPunct="1"/>
            <a:endParaRPr lang="en-US" altLang="en-US" dirty="0">
              <a:solidFill>
                <a:schemeClr val="tx2"/>
              </a:solidFill>
              <a:effectLst/>
              <a:cs typeface="Arial" charset="0"/>
            </a:endParaRPr>
          </a:p>
          <a:p>
            <a:pPr lvl="1" eaLnBrk="1" hangingPunct="1"/>
            <a:r>
              <a:rPr lang="en-US" altLang="en-US" dirty="0" err="1">
                <a:effectLst/>
                <a:cs typeface="Arial" charset="0"/>
              </a:rPr>
              <a:t>zvýšení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celkové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dávky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inzulinu</a:t>
            </a:r>
            <a:r>
              <a:rPr lang="en-US" altLang="en-US" dirty="0">
                <a:effectLst/>
                <a:cs typeface="Arial" charset="0"/>
              </a:rPr>
              <a:t> (</a:t>
            </a:r>
            <a:r>
              <a:rPr lang="en-US" altLang="en-US" dirty="0" err="1">
                <a:effectLst/>
                <a:cs typeface="Arial" charset="0"/>
              </a:rPr>
              <a:t>inzulinorezistence</a:t>
            </a:r>
            <a:r>
              <a:rPr lang="en-US" altLang="en-US" dirty="0">
                <a:effectLst/>
                <a:cs typeface="Arial" charset="0"/>
              </a:rPr>
              <a:t>) a </a:t>
            </a:r>
            <a:r>
              <a:rPr lang="en-US" altLang="en-US" dirty="0" err="1">
                <a:effectLst/>
                <a:cs typeface="Arial" charset="0"/>
              </a:rPr>
              <a:t>mnohdy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i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úprava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jeho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rozložení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během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dne</a:t>
            </a:r>
            <a:r>
              <a:rPr lang="en-US" altLang="en-US" dirty="0">
                <a:effectLst/>
                <a:cs typeface="Arial" charset="0"/>
              </a:rPr>
              <a:t> (</a:t>
            </a:r>
            <a:r>
              <a:rPr lang="en-US" altLang="en-US" dirty="0" err="1">
                <a:effectLst/>
                <a:cs typeface="Arial" charset="0"/>
              </a:rPr>
              <a:t>zvýšení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dávek</a:t>
            </a:r>
            <a:r>
              <a:rPr lang="en-US" altLang="en-US" dirty="0">
                <a:effectLst/>
                <a:cs typeface="Arial" charset="0"/>
              </a:rPr>
              <a:t>  </a:t>
            </a:r>
            <a:r>
              <a:rPr lang="en-US" altLang="en-US" dirty="0" err="1">
                <a:effectLst/>
                <a:cs typeface="Arial" charset="0"/>
              </a:rPr>
              <a:t>během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dne</a:t>
            </a:r>
            <a:r>
              <a:rPr lang="en-US" altLang="en-US" dirty="0">
                <a:effectLst/>
                <a:cs typeface="Arial" charset="0"/>
              </a:rPr>
              <a:t> – </a:t>
            </a:r>
            <a:r>
              <a:rPr lang="en-US" altLang="en-US" dirty="0" err="1">
                <a:effectLst/>
                <a:cs typeface="Arial" charset="0"/>
              </a:rPr>
              <a:t>hlavně</a:t>
            </a:r>
            <a:r>
              <a:rPr lang="en-US" altLang="en-US" dirty="0">
                <a:effectLst/>
                <a:cs typeface="Arial" charset="0"/>
              </a:rPr>
              <a:t> v </a:t>
            </a:r>
            <a:r>
              <a:rPr lang="en-US" altLang="en-US" dirty="0" err="1">
                <a:effectLst/>
                <a:cs typeface="Arial" charset="0"/>
              </a:rPr>
              <a:t>poledne</a:t>
            </a:r>
            <a:r>
              <a:rPr lang="en-US" altLang="en-US" dirty="0">
                <a:effectLst/>
                <a:cs typeface="Arial" charset="0"/>
              </a:rPr>
              <a:t>, </a:t>
            </a:r>
            <a:r>
              <a:rPr lang="en-US" altLang="en-US" dirty="0" err="1">
                <a:effectLst/>
                <a:cs typeface="Arial" charset="0"/>
              </a:rPr>
              <a:t>noční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dávka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beze</a:t>
            </a:r>
            <a:r>
              <a:rPr lang="en-US" altLang="en-US" dirty="0">
                <a:effectLst/>
                <a:cs typeface="Arial" charset="0"/>
              </a:rPr>
              <a:t> </a:t>
            </a:r>
            <a:r>
              <a:rPr lang="en-US" altLang="en-US" dirty="0" err="1">
                <a:effectLst/>
                <a:cs typeface="Arial" charset="0"/>
              </a:rPr>
              <a:t>změn</a:t>
            </a:r>
            <a:r>
              <a:rPr lang="en-US" altLang="en-US" dirty="0">
                <a:effectLst/>
                <a:cs typeface="Arial" charset="0"/>
              </a:rPr>
              <a:t>)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2231</Words>
  <Application>Microsoft Office PowerPoint</Application>
  <PresentationFormat>Předvádění na obrazovce (4:3)</PresentationFormat>
  <Paragraphs>480</Paragraphs>
  <Slides>60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8" baseType="lpstr">
      <vt:lpstr>Arial</vt:lpstr>
      <vt:lpstr>Arial Black</vt:lpstr>
      <vt:lpstr>Calibri</vt:lpstr>
      <vt:lpstr>Calibri Light</vt:lpstr>
      <vt:lpstr>Times New Roman</vt:lpstr>
      <vt:lpstr>Wingdings</vt:lpstr>
      <vt:lpstr>Motiv Office</vt:lpstr>
      <vt:lpstr>Microsoft Graph Chart</vt:lpstr>
      <vt:lpstr>Diabetes vyvolaný léky či chemikáliemi (glukokortikoidy – steroidní diabetes) </vt:lpstr>
      <vt:lpstr>Glukokortikoidy a glukózový metabolismus</vt:lpstr>
      <vt:lpstr>Glukokortikoidy a glukózový metabolismus</vt:lpstr>
      <vt:lpstr>Prezentace aplikace PowerPoint</vt:lpstr>
      <vt:lpstr>Prezentace aplikace PowerPoint</vt:lpstr>
      <vt:lpstr>Prezentace aplikace PowerPoint</vt:lpstr>
      <vt:lpstr>Dlouhodobá terapie glukokortikoidy</vt:lpstr>
      <vt:lpstr>TERAPIE</vt:lpstr>
      <vt:lpstr>Terapie </vt:lpstr>
      <vt:lpstr>Terapie</vt:lpstr>
      <vt:lpstr>Terapie</vt:lpstr>
      <vt:lpstr>Trvání zhoršené glykoregulace</vt:lpstr>
      <vt:lpstr>„Steroidní diabetes mellitus“</vt:lpstr>
      <vt:lpstr>„Steroidní diabetes mellitus“</vt:lpstr>
      <vt:lpstr>Diabetes mellitus v těhotenství  </vt:lpstr>
      <vt:lpstr>Diabetes a gynekologie</vt:lpstr>
      <vt:lpstr>Polycystická ovaria </vt:lpstr>
      <vt:lpstr>Hormonální změny v těhotenství</vt:lpstr>
      <vt:lpstr>Hormonální změny v těhotenství</vt:lpstr>
      <vt:lpstr>Diabetes v graviditě</vt:lpstr>
      <vt:lpstr>Prezentace aplikace PowerPoint</vt:lpstr>
      <vt:lpstr>Pregestační DM</vt:lpstr>
      <vt:lpstr>Pregestační DM</vt:lpstr>
      <vt:lpstr>Gravidita se nedoporučuje:</vt:lpstr>
      <vt:lpstr>Gestační DM neléčený - matka</vt:lpstr>
      <vt:lpstr>Gestační DM neléčený – „diabetická fetopatie“</vt:lpstr>
      <vt:lpstr>Prezentace aplikace PowerPoint</vt:lpstr>
      <vt:lpstr>GDM  (Gestační diabetes mellitus) </vt:lpstr>
      <vt:lpstr>Dg gestačního DM….?</vt:lpstr>
      <vt:lpstr>Epidemiologie</vt:lpstr>
      <vt:lpstr>Gestační DM - asi 18 % všech těhotných – rizikové faktory</vt:lpstr>
      <vt:lpstr>GDM – ČDS  + ČNS a ČGPS 2017  </vt:lpstr>
      <vt:lpstr>GDM – ČDS  + ČNS a ČGPS 2017 </vt:lpstr>
      <vt:lpstr>Prezentace aplikace PowerPoint</vt:lpstr>
      <vt:lpstr>Prezentace aplikace PowerPoint</vt:lpstr>
      <vt:lpstr>Prezentace aplikace PowerPoint</vt:lpstr>
      <vt:lpstr>GDM – ČDS  + ČNS a ČGPS 2017 - léčba</vt:lpstr>
      <vt:lpstr>Metformin u GDM</vt:lpstr>
      <vt:lpstr>Selfmonitoring</vt:lpstr>
      <vt:lpstr>Cílové hodnoty</vt:lpstr>
      <vt:lpstr>Hyperglykémie</vt:lpstr>
      <vt:lpstr>Hypoglykémie</vt:lpstr>
      <vt:lpstr>Terapie gestačního DM</vt:lpstr>
      <vt:lpstr>Dietní opatření při DM v graviditě</vt:lpstr>
      <vt:lpstr>Dietní opatření při DM v graviditě</vt:lpstr>
      <vt:lpstr>Obezita + těhotenství + DM</vt:lpstr>
      <vt:lpstr>Dietní opatření při GDM</vt:lpstr>
      <vt:lpstr>Dietní opatření při GDM</vt:lpstr>
      <vt:lpstr>DM 1. typu + gravidita</vt:lpstr>
      <vt:lpstr>DM 1. typu + gravidita</vt:lpstr>
      <vt:lpstr>DM 2. typu + gravidita</vt:lpstr>
      <vt:lpstr>Gestační DM</vt:lpstr>
      <vt:lpstr>Terapie inzulinem</vt:lpstr>
      <vt:lpstr>Vedení porodu</vt:lpstr>
      <vt:lpstr>Laktace</vt:lpstr>
      <vt:lpstr>Laktace</vt:lpstr>
      <vt:lpstr>Gestační DM – postup po porodu</vt:lpstr>
      <vt:lpstr>Gestační DM</vt:lpstr>
      <vt:lpstr>Gestační diabetes mellitus - závěr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 - ČR - přes 600 000 postižených - přes 6 % obyvatel</dc:title>
  <dc:creator/>
  <cp:lastModifiedBy>Yvona Pospisilova</cp:lastModifiedBy>
  <cp:revision>190</cp:revision>
  <cp:lastPrinted>2014-12-09T08:17:56Z</cp:lastPrinted>
  <dcterms:created xsi:type="dcterms:W3CDTF">1601-01-01T00:00:00Z</dcterms:created>
  <dcterms:modified xsi:type="dcterms:W3CDTF">2022-05-19T14:07:31Z</dcterms:modified>
</cp:coreProperties>
</file>