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7" r:id="rId2"/>
    <p:sldId id="258" r:id="rId3"/>
    <p:sldId id="27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custDataLst>
    <p:tags r:id="rId26"/>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2" autoAdjust="0"/>
    <p:restoredTop sz="95768" autoAdjust="0"/>
  </p:normalViewPr>
  <p:slideViewPr>
    <p:cSldViewPr snapToGrid="0">
      <p:cViewPr varScale="1">
        <p:scale>
          <a:sx n="107" d="100"/>
          <a:sy n="107" d="100"/>
        </p:scale>
        <p:origin x="666" y="12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36600" indent="-282575">
              <a:spcBef>
                <a:spcPct val="30000"/>
              </a:spcBef>
              <a:defRPr sz="1200">
                <a:solidFill>
                  <a:schemeClr val="tx1"/>
                </a:solidFill>
                <a:latin typeface="Times New Roman" panose="02020603050405020304" pitchFamily="18" charset="0"/>
              </a:defRPr>
            </a:lvl2pPr>
            <a:lvl3pPr marL="1133475" indent="-225425">
              <a:spcBef>
                <a:spcPct val="30000"/>
              </a:spcBef>
              <a:defRPr sz="1200">
                <a:solidFill>
                  <a:schemeClr val="tx1"/>
                </a:solidFill>
                <a:latin typeface="Times New Roman" panose="02020603050405020304" pitchFamily="18" charset="0"/>
              </a:defRPr>
            </a:lvl3pPr>
            <a:lvl4pPr marL="1587500" indent="-225425">
              <a:spcBef>
                <a:spcPct val="30000"/>
              </a:spcBef>
              <a:defRPr sz="1200">
                <a:solidFill>
                  <a:schemeClr val="tx1"/>
                </a:solidFill>
                <a:latin typeface="Times New Roman" panose="02020603050405020304" pitchFamily="18" charset="0"/>
              </a:defRPr>
            </a:lvl4pPr>
            <a:lvl5pPr marL="2041525" indent="-225425">
              <a:spcBef>
                <a:spcPct val="30000"/>
              </a:spcBef>
              <a:defRPr sz="1200">
                <a:solidFill>
                  <a:schemeClr val="tx1"/>
                </a:solidFill>
                <a:latin typeface="Times New Roman" panose="02020603050405020304" pitchFamily="18" charset="0"/>
              </a:defRPr>
            </a:lvl5pPr>
            <a:lvl6pPr marL="2498725" indent="-225425" eaLnBrk="0" fontAlgn="base" hangingPunct="0">
              <a:spcBef>
                <a:spcPct val="30000"/>
              </a:spcBef>
              <a:spcAft>
                <a:spcPct val="0"/>
              </a:spcAft>
              <a:defRPr sz="1200">
                <a:solidFill>
                  <a:schemeClr val="tx1"/>
                </a:solidFill>
                <a:latin typeface="Times New Roman" panose="02020603050405020304" pitchFamily="18" charset="0"/>
              </a:defRPr>
            </a:lvl6pPr>
            <a:lvl7pPr marL="2955925" indent="-225425" eaLnBrk="0" fontAlgn="base" hangingPunct="0">
              <a:spcBef>
                <a:spcPct val="30000"/>
              </a:spcBef>
              <a:spcAft>
                <a:spcPct val="0"/>
              </a:spcAft>
              <a:defRPr sz="1200">
                <a:solidFill>
                  <a:schemeClr val="tx1"/>
                </a:solidFill>
                <a:latin typeface="Times New Roman" panose="02020603050405020304" pitchFamily="18" charset="0"/>
              </a:defRPr>
            </a:lvl7pPr>
            <a:lvl8pPr marL="3413125" indent="-225425" eaLnBrk="0" fontAlgn="base" hangingPunct="0">
              <a:spcBef>
                <a:spcPct val="30000"/>
              </a:spcBef>
              <a:spcAft>
                <a:spcPct val="0"/>
              </a:spcAft>
              <a:defRPr sz="1200">
                <a:solidFill>
                  <a:schemeClr val="tx1"/>
                </a:solidFill>
                <a:latin typeface="Times New Roman" panose="02020603050405020304" pitchFamily="18" charset="0"/>
              </a:defRPr>
            </a:lvl8pPr>
            <a:lvl9pPr marL="3870325" indent="-2254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2658DFE-43BF-432D-A961-D068AF07F608}" type="slidenum">
              <a:rPr lang="cs-CZ" altLang="cs-CZ" smtClean="0"/>
              <a:pPr>
                <a:spcBef>
                  <a:spcPct val="0"/>
                </a:spcBef>
              </a:pPr>
              <a:t>1</a:t>
            </a:fld>
            <a:endParaRPr lang="cs-CZ" altLang="cs-CZ"/>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cs-CZ" altLang="cs-CZ"/>
          </a:p>
        </p:txBody>
      </p:sp>
    </p:spTree>
    <p:extLst>
      <p:ext uri="{BB962C8B-B14F-4D97-AF65-F5344CB8AC3E}">
        <p14:creationId xmlns:p14="http://schemas.microsoft.com/office/powerpoint/2010/main" val="9544785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zachrannasluzba.cz/slovnicek-pojmu-a-zkrate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entrumchrlice.cz/kontakty/os-10/www.centrumchrlice.cz"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hyperlink" Target="https://zachrannasluzba.cz/wp-content/uploads/2021/04/GL2021_BLS.pdf" TargetMode="Externa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hyperlink" Target="http://video.muni.cz/public/akutne.cz/Akutni-stredy/19-akutni-streda.mp4?fbclid=IwAR2dqu3ufzhpGQFTa-pAv-XAtXsBGdasU0NlBEJwO5HFs8jOuNTSfbnGgDo" TargetMode="External"/><Relationship Id="rId4" Type="http://schemas.openxmlformats.org/officeDocument/2006/relationships/hyperlink" Target="https://zachrannasluzba.cz/wp-content/uploads/2021/04/GL2021_PBL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p:txBody>
          <a:bodyPr/>
          <a:lstStyle/>
          <a:p>
            <a:pPr algn="ctr" eaLnBrk="1" hangingPunct="1"/>
            <a:r>
              <a:rPr lang="cs-CZ" altLang="cs-CZ" dirty="0"/>
              <a:t>OŠETŘOVATELSTVÍ II</a:t>
            </a:r>
            <a:br>
              <a:rPr lang="cs-CZ" altLang="cs-CZ" dirty="0"/>
            </a:br>
            <a:endParaRPr lang="cs-CZ" altLang="cs-CZ" dirty="0"/>
          </a:p>
        </p:txBody>
      </p:sp>
    </p:spTree>
    <p:custDataLst>
      <p:tags r:id="rId1"/>
    </p:custDataLst>
    <p:extLst>
      <p:ext uri="{BB962C8B-B14F-4D97-AF65-F5344CB8AC3E}">
        <p14:creationId xmlns:p14="http://schemas.microsoft.com/office/powerpoint/2010/main" val="2237471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458499-F1B5-4CEE-BD96-C766E013FF6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406598B-B889-42FD-B87A-B9C463EA6D84}"/>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037A55CF-7CC6-4B4E-B623-A49887B77D6D}"/>
              </a:ext>
            </a:extLst>
          </p:cNvPr>
          <p:cNvSpPr>
            <a:spLocks noGrp="1"/>
          </p:cNvSpPr>
          <p:nvPr>
            <p:ph type="title"/>
          </p:nvPr>
        </p:nvSpPr>
        <p:spPr/>
        <p:txBody>
          <a:bodyPr/>
          <a:lstStyle/>
          <a:p>
            <a:r>
              <a:rPr lang="cs-CZ" dirty="0"/>
              <a:t>„PROTIŠOKOVÁ“ POLOHA</a:t>
            </a:r>
          </a:p>
        </p:txBody>
      </p:sp>
      <p:sp>
        <p:nvSpPr>
          <p:cNvPr id="5" name="Zástupný obsah 4">
            <a:extLst>
              <a:ext uri="{FF2B5EF4-FFF2-40B4-BE49-F238E27FC236}">
                <a16:creationId xmlns:a16="http://schemas.microsoft.com/office/drawing/2014/main" id="{396AFCA8-A69C-4BE3-8C3C-BEEADDA6073D}"/>
              </a:ext>
            </a:extLst>
          </p:cNvPr>
          <p:cNvSpPr>
            <a:spLocks noGrp="1"/>
          </p:cNvSpPr>
          <p:nvPr>
            <p:ph idx="1"/>
          </p:nvPr>
        </p:nvSpPr>
        <p:spPr/>
        <p:txBody>
          <a:bodyPr/>
          <a:lstStyle/>
          <a:p>
            <a:pPr algn="l">
              <a:lnSpc>
                <a:spcPct val="100000"/>
              </a:lnSpc>
            </a:pPr>
            <a:r>
              <a:rPr lang="cs-CZ" sz="1400" b="0" i="0" dirty="0">
                <a:solidFill>
                  <a:srgbClr val="333333"/>
                </a:solidFill>
                <a:effectLst/>
                <a:latin typeface="Open Sans" panose="020B0606030504020204" pitchFamily="34" charset="0"/>
              </a:rPr>
              <a:t>Jako „protišoková“ nebo také „autotransfuzní“ se označuje poloha, při níž postižený leží na zádech s nohama zdviženýma nad podložku (podloženýma např. židlí či jiným vhodným předmětem). Její podstata by měla být v tom, že krev z výše položených končetin prostě „steče“ do těla, které ji v tu chvíli více potřebuje. To je logika na první pohled správná, ale jen dokud si neuvědomíme, že</a:t>
            </a:r>
            <a:br>
              <a:rPr lang="cs-CZ" sz="1400" b="0" i="0" dirty="0">
                <a:solidFill>
                  <a:srgbClr val="333333"/>
                </a:solidFill>
                <a:effectLst/>
                <a:latin typeface="Open Sans" panose="020B0606030504020204" pitchFamily="34" charset="0"/>
              </a:rPr>
            </a:br>
            <a:r>
              <a:rPr lang="cs-CZ" sz="1400" b="1" i="0" dirty="0">
                <a:solidFill>
                  <a:srgbClr val="333333"/>
                </a:solidFill>
                <a:effectLst/>
                <a:latin typeface="Open Sans" panose="020B0606030504020204" pitchFamily="34" charset="0"/>
              </a:rPr>
              <a:t>a)</a:t>
            </a:r>
            <a:r>
              <a:rPr lang="cs-CZ" sz="1400" b="0" i="0" dirty="0">
                <a:solidFill>
                  <a:srgbClr val="333333"/>
                </a:solidFill>
                <a:effectLst/>
                <a:latin typeface="Open Sans" panose="020B0606030504020204" pitchFamily="34" charset="0"/>
              </a:rPr>
              <a:t> nejobvyklejší příčinou závažného šoku v terénu je úrazové krvácení, způsobené zlomeninami velkých kostí, pánve, atd…, kdy je každý další pohyb s pacientem zcela nežádoucí,</a:t>
            </a:r>
            <a:br>
              <a:rPr lang="cs-CZ" sz="1400" b="0" i="0" dirty="0">
                <a:solidFill>
                  <a:srgbClr val="333333"/>
                </a:solidFill>
                <a:effectLst/>
                <a:latin typeface="Open Sans" panose="020B0606030504020204" pitchFamily="34" charset="0"/>
              </a:rPr>
            </a:br>
            <a:r>
              <a:rPr lang="cs-CZ" sz="1400" b="1" i="0" dirty="0">
                <a:solidFill>
                  <a:srgbClr val="333333"/>
                </a:solidFill>
                <a:effectLst/>
                <a:latin typeface="Open Sans" panose="020B0606030504020204" pitchFamily="34" charset="0"/>
              </a:rPr>
              <a:t>b) </a:t>
            </a:r>
            <a:r>
              <a:rPr lang="cs-CZ" sz="1400" b="0" i="0" dirty="0">
                <a:solidFill>
                  <a:srgbClr val="333333"/>
                </a:solidFill>
                <a:effectLst/>
                <a:latin typeface="Open Sans" panose="020B0606030504020204" pitchFamily="34" charset="0"/>
              </a:rPr>
              <a:t>dokud není vyřešena příčina krvácení, nemá smysl mobilizovat rezervy v těle – jen se tím zhorší celková krevní ztráta, a konečně</a:t>
            </a:r>
            <a:br>
              <a:rPr lang="cs-CZ" sz="1400" b="0" i="0" dirty="0">
                <a:solidFill>
                  <a:srgbClr val="333333"/>
                </a:solidFill>
                <a:effectLst/>
                <a:latin typeface="Open Sans" panose="020B0606030504020204" pitchFamily="34" charset="0"/>
              </a:rPr>
            </a:br>
            <a:r>
              <a:rPr lang="cs-CZ" sz="1400" b="1" i="0" dirty="0">
                <a:solidFill>
                  <a:srgbClr val="333333"/>
                </a:solidFill>
                <a:effectLst/>
                <a:latin typeface="Open Sans" panose="020B0606030504020204" pitchFamily="34" charset="0"/>
              </a:rPr>
              <a:t>c) </a:t>
            </a:r>
            <a:r>
              <a:rPr lang="cs-CZ" sz="1400" b="0" i="0" dirty="0">
                <a:solidFill>
                  <a:srgbClr val="333333"/>
                </a:solidFill>
                <a:effectLst/>
                <a:latin typeface="Open Sans" panose="020B0606030504020204" pitchFamily="34" charset="0"/>
              </a:rPr>
              <a:t>poloha se zvýšenou dolní částí těla zásadně zvyšuje dechovou námahu a jen zhorší stav pacienta.</a:t>
            </a:r>
            <a:br>
              <a:rPr lang="cs-CZ" sz="1400" b="0" i="0" dirty="0">
                <a:solidFill>
                  <a:srgbClr val="333333"/>
                </a:solidFill>
                <a:effectLst/>
                <a:latin typeface="Open Sans" panose="020B0606030504020204" pitchFamily="34" charset="0"/>
              </a:rPr>
            </a:br>
            <a:endParaRPr lang="cs-CZ" sz="1400" b="0" i="0" dirty="0">
              <a:solidFill>
                <a:srgbClr val="333333"/>
              </a:solidFill>
              <a:effectLst/>
              <a:latin typeface="Open Sans" panose="020B0606030504020204" pitchFamily="34" charset="0"/>
            </a:endParaRPr>
          </a:p>
          <a:p>
            <a:pPr algn="l">
              <a:lnSpc>
                <a:spcPct val="100000"/>
              </a:lnSpc>
            </a:pPr>
            <a:r>
              <a:rPr lang="cs-CZ" sz="1400" b="1" i="0" dirty="0">
                <a:effectLst/>
                <a:latin typeface="Open Sans" panose="020B0606030504020204" pitchFamily="34" charset="0"/>
              </a:rPr>
              <a:t>Protišoková poloha“ patří mezi nebezpečné mýty první pomoci. U pacienta ve skutečném šoku je jednoznačně škodlivá.</a:t>
            </a:r>
            <a:br>
              <a:rPr lang="cs-CZ" sz="1400" b="1" i="0" dirty="0">
                <a:effectLst/>
                <a:latin typeface="Open Sans" panose="020B0606030504020204" pitchFamily="34" charset="0"/>
              </a:rPr>
            </a:br>
            <a:r>
              <a:rPr lang="cs-CZ" sz="1400" b="0" i="1" dirty="0">
                <a:effectLst/>
                <a:latin typeface="Open Sans" panose="020B0606030504020204" pitchFamily="34" charset="0"/>
              </a:rPr>
              <a:t>Poznámka: Uložení postiženého „s nohama nahoru“ má snad smysl například při kolapsu jinak zdravé osoby v souvislosti s odběrem krve, po zvednutí z postele, při poklesu atmosférického tlaku apod.</a:t>
            </a:r>
            <a:endParaRPr lang="cs-CZ" sz="1400" b="0" i="0" dirty="0">
              <a:effectLst/>
              <a:latin typeface="Open Sans" panose="020B0606030504020204" pitchFamily="34" charset="0"/>
            </a:endParaRPr>
          </a:p>
          <a:p>
            <a:pPr>
              <a:lnSpc>
                <a:spcPct val="100000"/>
              </a:lnSpc>
            </a:pPr>
            <a:endParaRPr lang="cs-CZ" sz="1600" dirty="0"/>
          </a:p>
        </p:txBody>
      </p:sp>
    </p:spTree>
    <p:extLst>
      <p:ext uri="{BB962C8B-B14F-4D97-AF65-F5344CB8AC3E}">
        <p14:creationId xmlns:p14="http://schemas.microsoft.com/office/powerpoint/2010/main" val="2266242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2B336DC-9527-48FE-B788-B284F79A60C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1C97DD8-5E0C-46E8-B8F3-1E5670843F99}"/>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182D6B06-5468-48F7-B8BC-F3AE05D2C0F4}"/>
              </a:ext>
            </a:extLst>
          </p:cNvPr>
          <p:cNvSpPr>
            <a:spLocks noGrp="1"/>
          </p:cNvSpPr>
          <p:nvPr>
            <p:ph type="title"/>
          </p:nvPr>
        </p:nvSpPr>
        <p:spPr/>
        <p:txBody>
          <a:bodyPr/>
          <a:lstStyle/>
          <a:p>
            <a:r>
              <a:rPr lang="es-ES" dirty="0"/>
              <a:t>HMATÁNÍ TEPU U PACIENTA V BEZVĚDOMÍ</a:t>
            </a:r>
            <a:endParaRPr lang="cs-CZ" dirty="0"/>
          </a:p>
        </p:txBody>
      </p:sp>
      <p:sp>
        <p:nvSpPr>
          <p:cNvPr id="5" name="Zástupný obsah 4">
            <a:extLst>
              <a:ext uri="{FF2B5EF4-FFF2-40B4-BE49-F238E27FC236}">
                <a16:creationId xmlns:a16="http://schemas.microsoft.com/office/drawing/2014/main" id="{23CC09B0-996B-4530-B3D1-323909ECAF5B}"/>
              </a:ext>
            </a:extLst>
          </p:cNvPr>
          <p:cNvSpPr>
            <a:spLocks noGrp="1"/>
          </p:cNvSpPr>
          <p:nvPr>
            <p:ph idx="1"/>
          </p:nvPr>
        </p:nvSpPr>
        <p:spPr>
          <a:xfrm>
            <a:off x="720000" y="1234802"/>
            <a:ext cx="10753200" cy="4139998"/>
          </a:xfrm>
        </p:spPr>
        <p:txBody>
          <a:bodyPr/>
          <a:lstStyle/>
          <a:p>
            <a:pPr algn="l"/>
            <a:r>
              <a:rPr lang="cs-CZ" sz="1800" b="0" i="0" dirty="0">
                <a:solidFill>
                  <a:srgbClr val="333333"/>
                </a:solidFill>
                <a:effectLst/>
                <a:latin typeface="Open Sans" panose="020B0606030504020204" pitchFamily="34" charset="0"/>
              </a:rPr>
              <a:t>Pokus o nahmatání pulsu laiky končí v případě, že postižený puls nemá, v 50 % CHYBNÝM závěrem! Laik ve stresové situaci cítí vlastní tep v konečcích prstů a mylně se domnívá, že cítí tep postiženého. Důsledkem toho nedojde k zahájení neodkladné resuscitace, ačkoliv právě ta by byla bývala mohla zachránit život oběti. Místo toho je často prováděno sice obětavé, ale naprosto zbytečné dýchání z plic do plic, protože přece „nedýchá, ale má tep!“ Nenechte se tedy zmást tím, že instrukce k hmatání tepu jsou dodnes obsahem většiny příruček první pomoci, o televizních seriálech a jiných „dílech“ nemluvě.</a:t>
            </a:r>
          </a:p>
          <a:p>
            <a:pPr algn="l"/>
            <a:r>
              <a:rPr lang="cs-CZ" sz="1800" b="1" i="0" dirty="0">
                <a:effectLst/>
                <a:latin typeface="Open Sans" panose="020B0606030504020204" pitchFamily="34" charset="0"/>
              </a:rPr>
              <a:t>Hmatání tepu při podezření na zástavu oběhu je nebezpečná chyba, která vede velmi často k falešným výsledkům. Pokud jsme svědky kolapsu postiženého, který nereaguje a nevyvíjí žádnou jinou spontánní aktivitu (s výjimkou „lapavých“ dechů – viz výše), ihned zahájíme neodkladnou resuscitaci.</a:t>
            </a:r>
            <a:endParaRPr lang="cs-CZ" sz="1800" b="0" i="0" dirty="0">
              <a:effectLst/>
              <a:latin typeface="Open Sans" panose="020B0606030504020204" pitchFamily="34" charset="0"/>
            </a:endParaRPr>
          </a:p>
          <a:p>
            <a:endParaRPr lang="cs-CZ" sz="1600" dirty="0"/>
          </a:p>
        </p:txBody>
      </p:sp>
    </p:spTree>
    <p:extLst>
      <p:ext uri="{BB962C8B-B14F-4D97-AF65-F5344CB8AC3E}">
        <p14:creationId xmlns:p14="http://schemas.microsoft.com/office/powerpoint/2010/main" val="2874910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FE0E18-0D22-4E56-8E14-31FF53FB337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D1E8F34-1EC9-45BB-9296-A403C63B802A}"/>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8D69A7BE-E4ED-41A1-87BF-30B0C2760D0D}"/>
              </a:ext>
            </a:extLst>
          </p:cNvPr>
          <p:cNvSpPr>
            <a:spLocks noGrp="1"/>
          </p:cNvSpPr>
          <p:nvPr>
            <p:ph type="title"/>
          </p:nvPr>
        </p:nvSpPr>
        <p:spPr/>
        <p:txBody>
          <a:bodyPr/>
          <a:lstStyle/>
          <a:p>
            <a:r>
              <a:rPr lang="cs-CZ" dirty="0"/>
              <a:t>ZAPADÁ MU JAZYK! PODEJTE MI KAPESNÍK, MUSÍME HO VYTÁHNOUT!</a:t>
            </a:r>
          </a:p>
        </p:txBody>
      </p:sp>
      <p:sp>
        <p:nvSpPr>
          <p:cNvPr id="5" name="Zástupný obsah 4">
            <a:extLst>
              <a:ext uri="{FF2B5EF4-FFF2-40B4-BE49-F238E27FC236}">
                <a16:creationId xmlns:a16="http://schemas.microsoft.com/office/drawing/2014/main" id="{FB782BE3-FBA2-4953-92F3-F5F06FF3D4FA}"/>
              </a:ext>
            </a:extLst>
          </p:cNvPr>
          <p:cNvSpPr>
            <a:spLocks noGrp="1"/>
          </p:cNvSpPr>
          <p:nvPr>
            <p:ph idx="1"/>
          </p:nvPr>
        </p:nvSpPr>
        <p:spPr/>
        <p:txBody>
          <a:bodyPr/>
          <a:lstStyle/>
          <a:p>
            <a:pPr algn="l"/>
            <a:r>
              <a:rPr lang="cs-CZ" b="0" i="0" dirty="0">
                <a:solidFill>
                  <a:srgbClr val="333333"/>
                </a:solidFill>
                <a:effectLst/>
                <a:latin typeface="Open Sans" panose="020B0606030504020204" pitchFamily="34" charset="0"/>
              </a:rPr>
              <a:t>Pokusy „vytáhnout jazyk“ rukou jsou poměrně časté, ale předem odsouzené k nezdaru – jazyk klouže a hlavně reálně hrozí jeho poranění o zuby s následným velkým krvácením a vdechnutím krve. Celé úsilí je přitom zcela zbytečné – záklon hlavy je daleko jednodušší, elegantnější a zejména fungující řešení.</a:t>
            </a:r>
          </a:p>
          <a:p>
            <a:pPr algn="l"/>
            <a:r>
              <a:rPr lang="cs-CZ" b="1" i="0" dirty="0">
                <a:effectLst/>
                <a:latin typeface="Open Sans" panose="020B0606030504020204" pitchFamily="34" charset="0"/>
              </a:rPr>
              <a:t>Pro zprůchodnění dýchacích cest je rozhodující uložení postiženého na záda, vyčištění úst a uvedení hlavy do přirozené polohy, nebo mírného záklonu. Funguje to!</a:t>
            </a:r>
            <a:endParaRPr lang="cs-CZ" b="0" i="0" dirty="0">
              <a:effectLst/>
              <a:latin typeface="Open Sans" panose="020B0606030504020204" pitchFamily="34" charset="0"/>
            </a:endParaRPr>
          </a:p>
          <a:p>
            <a:endParaRPr lang="cs-CZ" dirty="0"/>
          </a:p>
        </p:txBody>
      </p:sp>
    </p:spTree>
    <p:extLst>
      <p:ext uri="{BB962C8B-B14F-4D97-AF65-F5344CB8AC3E}">
        <p14:creationId xmlns:p14="http://schemas.microsoft.com/office/powerpoint/2010/main" val="41229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049FE4A-DE7F-4987-B0FC-C1601C77229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4F7B4FF-DDBE-4D75-81E5-4C6C35B01E9B}"/>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7EE2DAC7-757E-44EA-8AED-CFED4A923722}"/>
              </a:ext>
            </a:extLst>
          </p:cNvPr>
          <p:cNvSpPr>
            <a:spLocks noGrp="1"/>
          </p:cNvSpPr>
          <p:nvPr>
            <p:ph type="title"/>
          </p:nvPr>
        </p:nvSpPr>
        <p:spPr>
          <a:xfrm>
            <a:off x="720000" y="271764"/>
            <a:ext cx="10753200" cy="451576"/>
          </a:xfrm>
        </p:spPr>
        <p:txBody>
          <a:bodyPr/>
          <a:lstStyle/>
          <a:p>
            <a:r>
              <a:rPr lang="cs-CZ" dirty="0"/>
              <a:t>KŘEČE? MUSÍME MU VYPÁČIT ČELIST A VYTÁHNOUT JAZYK, VŽDYŤ SE JINAK UDUSÍ!</a:t>
            </a:r>
          </a:p>
        </p:txBody>
      </p:sp>
      <p:sp>
        <p:nvSpPr>
          <p:cNvPr id="5" name="Zástupný obsah 4">
            <a:extLst>
              <a:ext uri="{FF2B5EF4-FFF2-40B4-BE49-F238E27FC236}">
                <a16:creationId xmlns:a16="http://schemas.microsoft.com/office/drawing/2014/main" id="{483EC7C6-0F2E-45E5-8367-1CE2CB442880}"/>
              </a:ext>
            </a:extLst>
          </p:cNvPr>
          <p:cNvSpPr>
            <a:spLocks noGrp="1"/>
          </p:cNvSpPr>
          <p:nvPr>
            <p:ph idx="1"/>
          </p:nvPr>
        </p:nvSpPr>
        <p:spPr/>
        <p:txBody>
          <a:bodyPr/>
          <a:lstStyle/>
          <a:p>
            <a:pPr algn="l"/>
            <a:r>
              <a:rPr lang="cs-CZ" sz="2400" b="0" i="0" dirty="0">
                <a:solidFill>
                  <a:srgbClr val="333333"/>
                </a:solidFill>
                <a:effectLst/>
                <a:latin typeface="Open Sans" panose="020B0606030504020204" pitchFamily="34" charset="0"/>
              </a:rPr>
              <a:t>Pokus o násilné otevření úst se nám v lepším případě nezdaří, v horším dojde ke zbytečnému poraněním nebo vylomení zubů postiženého, krvácení, a může dojít až k udušení vlastní krví a úlomky zubů!</a:t>
            </a:r>
          </a:p>
          <a:p>
            <a:pPr algn="l"/>
            <a:r>
              <a:rPr lang="cs-CZ" sz="2400" b="1" i="0" dirty="0">
                <a:effectLst/>
                <a:latin typeface="Open Sans" panose="020B0606030504020204" pitchFamily="34" charset="0"/>
              </a:rPr>
              <a:t>V situaci, kdy má postižený křeče celého těla, nepoužíváme žádné násilí, </a:t>
            </a:r>
            <a:r>
              <a:rPr lang="cs-CZ" sz="2400" b="0" i="0" dirty="0">
                <a:effectLst/>
                <a:latin typeface="Open Sans" panose="020B0606030504020204" pitchFamily="34" charset="0"/>
              </a:rPr>
              <a:t>přestože stav skutečně může vypadat dramaticky. V klidu vyčkáme, až křeče pominou (hlídáme pouze, aby se postižený někam nesvalil, nespadl apod.). Jakmile křeče skončí, položíme postiženého na záda, zakloníme hlavu, </a:t>
            </a:r>
            <a:r>
              <a:rPr lang="cs-CZ" sz="2400" b="1" i="0" dirty="0">
                <a:effectLst/>
                <a:latin typeface="Open Sans" panose="020B0606030504020204" pitchFamily="34" charset="0"/>
              </a:rPr>
              <a:t>vyhodnotíme stav vědomí a dýchání </a:t>
            </a:r>
            <a:r>
              <a:rPr lang="cs-CZ" sz="2400" b="0" i="0" dirty="0">
                <a:effectLst/>
                <a:latin typeface="Open Sans" panose="020B0606030504020204" pitchFamily="34" charset="0"/>
              </a:rPr>
              <a:t>a dále postupujeme zcela standardně podle výsledku tohoto vyhodnocení.</a:t>
            </a:r>
          </a:p>
          <a:p>
            <a:endParaRPr lang="cs-CZ" sz="2400" dirty="0"/>
          </a:p>
        </p:txBody>
      </p:sp>
    </p:spTree>
    <p:extLst>
      <p:ext uri="{BB962C8B-B14F-4D97-AF65-F5344CB8AC3E}">
        <p14:creationId xmlns:p14="http://schemas.microsoft.com/office/powerpoint/2010/main" val="1264690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3B66473-8DF7-4D19-B4E1-48DDD267B18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96707BE-6B21-43FE-9C9B-008609A62612}"/>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8266C795-5061-41A8-92AB-7C6ABEC8B769}"/>
              </a:ext>
            </a:extLst>
          </p:cNvPr>
          <p:cNvSpPr>
            <a:spLocks noGrp="1"/>
          </p:cNvSpPr>
          <p:nvPr>
            <p:ph type="title"/>
          </p:nvPr>
        </p:nvSpPr>
        <p:spPr/>
        <p:txBody>
          <a:bodyPr/>
          <a:lstStyle/>
          <a:p>
            <a:r>
              <a:rPr lang="cs-CZ" dirty="0"/>
              <a:t>NEHÝBEJTE S NÍM, POŠKODÍTE MU PÁTEŘ!</a:t>
            </a:r>
          </a:p>
        </p:txBody>
      </p:sp>
      <p:sp>
        <p:nvSpPr>
          <p:cNvPr id="5" name="Zástupný obsah 4">
            <a:extLst>
              <a:ext uri="{FF2B5EF4-FFF2-40B4-BE49-F238E27FC236}">
                <a16:creationId xmlns:a16="http://schemas.microsoft.com/office/drawing/2014/main" id="{BAF1A00F-ED47-4AE2-9E8E-DD2D92E32A24}"/>
              </a:ext>
            </a:extLst>
          </p:cNvPr>
          <p:cNvSpPr>
            <a:spLocks noGrp="1"/>
          </p:cNvSpPr>
          <p:nvPr>
            <p:ph idx="1"/>
          </p:nvPr>
        </p:nvSpPr>
        <p:spPr/>
        <p:txBody>
          <a:bodyPr/>
          <a:lstStyle/>
          <a:p>
            <a:pPr algn="l"/>
            <a:r>
              <a:rPr lang="cs-CZ" b="0" i="0" dirty="0">
                <a:solidFill>
                  <a:srgbClr val="333333"/>
                </a:solidFill>
                <a:effectLst/>
                <a:latin typeface="Open Sans" panose="020B0606030504020204" pitchFamily="34" charset="0"/>
              </a:rPr>
              <a:t>Absolutní dodržování této „poučky“ již stála život mnoho zraněných… Myšlenka je to určitě správná, ale nesmí jít o člověka v bezvědomí, který nedýchá!!! Prosté uvolnění dýchacích cest (mírným záklonem, „trojitým hmatem“) je v řadě případů bezprostředně život zachraňujícím úkonem, který má přednost před teoretickou (a při šetrném zacházení zcela nepravděpodobnou) obavou z dalšího poškození poraněného.</a:t>
            </a:r>
          </a:p>
          <a:p>
            <a:pPr algn="l"/>
            <a:r>
              <a:rPr lang="cs-CZ" b="1" i="0" dirty="0">
                <a:effectLst/>
                <a:latin typeface="Open Sans" panose="020B0606030504020204" pitchFamily="34" charset="0"/>
              </a:rPr>
              <a:t>Absolutní přednost při poskytování pomoci má obnovení životních funkcí </a:t>
            </a:r>
            <a:r>
              <a:rPr lang="cs-CZ" b="0" i="0" dirty="0">
                <a:effectLst/>
                <a:latin typeface="Open Sans" panose="020B0606030504020204" pitchFamily="34" charset="0"/>
              </a:rPr>
              <a:t>(dýchání, oběh)! Pokud je to nutné, je možné šetrně ale důsledně s postiženým hýbat!</a:t>
            </a:r>
          </a:p>
          <a:p>
            <a:endParaRPr lang="cs-CZ" dirty="0"/>
          </a:p>
        </p:txBody>
      </p:sp>
    </p:spTree>
    <p:extLst>
      <p:ext uri="{BB962C8B-B14F-4D97-AF65-F5344CB8AC3E}">
        <p14:creationId xmlns:p14="http://schemas.microsoft.com/office/powerpoint/2010/main" val="203325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3C0FA3C-97FD-4AD0-894A-09A990DF57C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BB89C8C-9ADE-4625-BCB5-5AF286CADF17}"/>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8F46F807-D8A0-412F-B174-20877D6CBFFD}"/>
              </a:ext>
            </a:extLst>
          </p:cNvPr>
          <p:cNvSpPr>
            <a:spLocks noGrp="1"/>
          </p:cNvSpPr>
          <p:nvPr>
            <p:ph type="title"/>
          </p:nvPr>
        </p:nvSpPr>
        <p:spPr>
          <a:xfrm>
            <a:off x="720000" y="217977"/>
            <a:ext cx="10753200" cy="451576"/>
          </a:xfrm>
        </p:spPr>
        <p:txBody>
          <a:bodyPr/>
          <a:lstStyle/>
          <a:p>
            <a:r>
              <a:rPr lang="cs-CZ" dirty="0"/>
              <a:t>V NEJHORŠÍM JE POTŘEBA APLIKOVAT ELEKTRICKÉ ŠOKY</a:t>
            </a:r>
          </a:p>
        </p:txBody>
      </p:sp>
      <p:sp>
        <p:nvSpPr>
          <p:cNvPr id="5" name="Zástupný obsah 4">
            <a:extLst>
              <a:ext uri="{FF2B5EF4-FFF2-40B4-BE49-F238E27FC236}">
                <a16:creationId xmlns:a16="http://schemas.microsoft.com/office/drawing/2014/main" id="{1400ED93-5858-4771-B828-216A17CF8070}"/>
              </a:ext>
            </a:extLst>
          </p:cNvPr>
          <p:cNvSpPr>
            <a:spLocks noGrp="1"/>
          </p:cNvSpPr>
          <p:nvPr>
            <p:ph idx="1"/>
          </p:nvPr>
        </p:nvSpPr>
        <p:spPr>
          <a:xfrm>
            <a:off x="720000" y="1359001"/>
            <a:ext cx="10753200" cy="4139998"/>
          </a:xfrm>
        </p:spPr>
        <p:txBody>
          <a:bodyPr/>
          <a:lstStyle/>
          <a:p>
            <a:pPr algn="l"/>
            <a:r>
              <a:rPr lang="cs-CZ" sz="2000" b="0" i="0" dirty="0">
                <a:solidFill>
                  <a:srgbClr val="333333"/>
                </a:solidFill>
                <a:effectLst/>
                <a:latin typeface="Open Sans" panose="020B0606030504020204" pitchFamily="34" charset="0"/>
              </a:rPr>
              <a:t>„Elektrický šok“ – správně „defibrilace“ – se používá pro léčbu jedné z nejzávažnějších srdečních arytmií – fibrilace (kmitání) srdečních komor (viz </a:t>
            </a:r>
            <a:r>
              <a:rPr lang="cs-CZ" sz="2000" b="0" i="0" u="none" strike="noStrike" dirty="0">
                <a:solidFill>
                  <a:srgbClr val="FF6F07"/>
                </a:solidFill>
                <a:effectLst/>
                <a:latin typeface="Open Sans" panose="020B0606030504020204" pitchFamily="34" charset="0"/>
                <a:hlinkClick r:id="rId2"/>
              </a:rPr>
              <a:t>slovníček</a:t>
            </a:r>
            <a:r>
              <a:rPr lang="cs-CZ" sz="2000" b="0" i="0" dirty="0">
                <a:solidFill>
                  <a:srgbClr val="333333"/>
                </a:solidFill>
                <a:effectLst/>
                <a:latin typeface="Open Sans" panose="020B0606030504020204" pitchFamily="34" charset="0"/>
              </a:rPr>
              <a:t>). Zdaleka ne každý pacient v kritickém stavu trpí touto poruchou srdečního rytmu. U těchto pacientů nemá provedení defibrilace žádný praktický význam, a naopak zdržuje zachránce od provádění nepřímé masáže srdce a dalších výkonů. V poslední době, se vzrůstající dostupností laicky obsluhovatelných automatických defibrilátorů (AED), je někdy defibrilace prezentovaná jako univerzální metoda „nahození“ srdce. Toto pojetí je však zatíženo komerčními zájmy prodejců přístrojů – bohužel zdaleka ne vždy defibrilátor takto zafunguje, a to dokonce ani tehdy, když srdce doopravdy „</a:t>
            </a:r>
            <a:r>
              <a:rPr lang="cs-CZ" sz="2000" b="0" i="0" dirty="0" err="1">
                <a:solidFill>
                  <a:srgbClr val="333333"/>
                </a:solidFill>
                <a:effectLst/>
                <a:latin typeface="Open Sans" panose="020B0606030504020204" pitchFamily="34" charset="0"/>
              </a:rPr>
              <a:t>fibriluje</a:t>
            </a:r>
            <a:r>
              <a:rPr lang="cs-CZ" sz="2000" b="0" i="0" dirty="0">
                <a:solidFill>
                  <a:srgbClr val="333333"/>
                </a:solidFill>
                <a:effectLst/>
                <a:latin typeface="Open Sans" panose="020B0606030504020204" pitchFamily="34" charset="0"/>
              </a:rPr>
              <a:t>“.</a:t>
            </a:r>
          </a:p>
          <a:p>
            <a:pPr algn="l"/>
            <a:r>
              <a:rPr lang="cs-CZ" sz="2000" b="1" i="0" dirty="0">
                <a:effectLst/>
                <a:latin typeface="Open Sans" panose="020B0606030504020204" pitchFamily="34" charset="0"/>
              </a:rPr>
              <a:t>Pokud je AED k dispozici, je vhodné jej použít, ale jen pod podmínkou, že nedojde k prodlení nebo k přerušení provádění standardní resuscitace.</a:t>
            </a:r>
            <a:endParaRPr lang="cs-CZ" sz="2000" b="0" i="0" dirty="0">
              <a:effectLst/>
              <a:latin typeface="Open Sans" panose="020B0606030504020204" pitchFamily="34" charset="0"/>
            </a:endParaRPr>
          </a:p>
          <a:p>
            <a:endParaRPr lang="cs-CZ" sz="2000" dirty="0"/>
          </a:p>
        </p:txBody>
      </p:sp>
    </p:spTree>
    <p:extLst>
      <p:ext uri="{BB962C8B-B14F-4D97-AF65-F5344CB8AC3E}">
        <p14:creationId xmlns:p14="http://schemas.microsoft.com/office/powerpoint/2010/main" val="2591889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9B36B9E-DC63-4D94-9855-DB1A0935A8C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D2B801C-B37B-4B10-848D-494DA387B2BF}"/>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424037F5-5E0D-493F-A71A-EF6B88069936}"/>
              </a:ext>
            </a:extLst>
          </p:cNvPr>
          <p:cNvSpPr>
            <a:spLocks noGrp="1"/>
          </p:cNvSpPr>
          <p:nvPr>
            <p:ph type="title"/>
          </p:nvPr>
        </p:nvSpPr>
        <p:spPr/>
        <p:txBody>
          <a:bodyPr/>
          <a:lstStyle/>
          <a:p>
            <a:r>
              <a:rPr lang="cs-CZ" dirty="0"/>
              <a:t>ZIMA – NEVIDITELNÝ ZABIJÁK</a:t>
            </a:r>
          </a:p>
        </p:txBody>
      </p:sp>
      <p:sp>
        <p:nvSpPr>
          <p:cNvPr id="5" name="Zástupný obsah 4">
            <a:extLst>
              <a:ext uri="{FF2B5EF4-FFF2-40B4-BE49-F238E27FC236}">
                <a16:creationId xmlns:a16="http://schemas.microsoft.com/office/drawing/2014/main" id="{DA20F937-B90B-4830-82B6-499065726930}"/>
              </a:ext>
            </a:extLst>
          </p:cNvPr>
          <p:cNvSpPr>
            <a:spLocks noGrp="1"/>
          </p:cNvSpPr>
          <p:nvPr>
            <p:ph idx="1"/>
          </p:nvPr>
        </p:nvSpPr>
        <p:spPr/>
        <p:txBody>
          <a:bodyPr/>
          <a:lstStyle/>
          <a:p>
            <a:pPr algn="l"/>
            <a:r>
              <a:rPr lang="cs-CZ" b="0" i="0" dirty="0">
                <a:solidFill>
                  <a:srgbClr val="333333"/>
                </a:solidFill>
                <a:effectLst/>
                <a:latin typeface="Open Sans" panose="020B0606030504020204" pitchFamily="34" charset="0"/>
              </a:rPr>
              <a:t>Udržování stálé teploty je pro tělo energeticky velmi náročné. Jedna z nejjednodušších, a přitom nejvýznamnějších věcí, které můžeme udělat pro postiženého se závažným úrazem, je proto zabránit zbytečným ztrátám tepla. Zajištění tepla pro postiženého se dnes považuje za stejně důležité, jako zastavení krvácení!</a:t>
            </a:r>
          </a:p>
          <a:p>
            <a:pPr algn="l"/>
            <a:r>
              <a:rPr lang="cs-CZ" b="1" i="0" dirty="0">
                <a:effectLst/>
                <a:latin typeface="Open Sans" panose="020B0606030504020204" pitchFamily="34" charset="0"/>
              </a:rPr>
              <a:t>Zajištění tepla je prioritou. Použijte bundu, deku, protišokovou fólii. Pokud je odborná pomoc dosažitelná s velkým časovým odstupem, dostaňte postiženého do sucha a tepla.</a:t>
            </a:r>
            <a:endParaRPr lang="cs-CZ" b="0" i="0" dirty="0">
              <a:effectLst/>
              <a:latin typeface="Open Sans" panose="020B0606030504020204" pitchFamily="34" charset="0"/>
            </a:endParaRPr>
          </a:p>
          <a:p>
            <a:endParaRPr lang="cs-CZ" dirty="0"/>
          </a:p>
        </p:txBody>
      </p:sp>
    </p:spTree>
    <p:extLst>
      <p:ext uri="{BB962C8B-B14F-4D97-AF65-F5344CB8AC3E}">
        <p14:creationId xmlns:p14="http://schemas.microsoft.com/office/powerpoint/2010/main" val="3053421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9E8A2B0-B1EA-4EC7-A5B3-515D160A59B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C2EABDA-EFAC-4FC2-84E3-BCE5DB2A102E}"/>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4917B3F4-C240-4802-BEAD-057E8AC1FABF}"/>
              </a:ext>
            </a:extLst>
          </p:cNvPr>
          <p:cNvSpPr>
            <a:spLocks noGrp="1"/>
          </p:cNvSpPr>
          <p:nvPr>
            <p:ph type="title"/>
          </p:nvPr>
        </p:nvSpPr>
        <p:spPr>
          <a:xfrm>
            <a:off x="720000" y="271765"/>
            <a:ext cx="10753200" cy="451576"/>
          </a:xfrm>
        </p:spPr>
        <p:txBody>
          <a:bodyPr/>
          <a:lstStyle/>
          <a:p>
            <a:r>
              <a:rPr lang="cs-CZ" sz="3600" dirty="0"/>
              <a:t>„PROTIŠOKOVÁ FÓLIE“ – STŘÍBRNÁ HŘEJE, ZLATÁ CHLADÍ – NEBO NAOPAK?</a:t>
            </a:r>
          </a:p>
        </p:txBody>
      </p:sp>
      <p:sp>
        <p:nvSpPr>
          <p:cNvPr id="5" name="Zástupný obsah 4">
            <a:extLst>
              <a:ext uri="{FF2B5EF4-FFF2-40B4-BE49-F238E27FC236}">
                <a16:creationId xmlns:a16="http://schemas.microsoft.com/office/drawing/2014/main" id="{BA01ECF5-7A1F-4751-A725-1EDA4CC2DBFB}"/>
              </a:ext>
            </a:extLst>
          </p:cNvPr>
          <p:cNvSpPr>
            <a:spLocks noGrp="1"/>
          </p:cNvSpPr>
          <p:nvPr>
            <p:ph idx="1"/>
          </p:nvPr>
        </p:nvSpPr>
        <p:spPr>
          <a:xfrm>
            <a:off x="666000" y="1359001"/>
            <a:ext cx="10753200" cy="4139998"/>
          </a:xfrm>
        </p:spPr>
        <p:txBody>
          <a:bodyPr/>
          <a:lstStyle/>
          <a:p>
            <a:pPr algn="l"/>
            <a:r>
              <a:rPr lang="cs-CZ" sz="1400" b="0" i="0" dirty="0">
                <a:solidFill>
                  <a:srgbClr val="333333"/>
                </a:solidFill>
                <a:effectLst/>
                <a:latin typeface="Open Sans" panose="020B0606030504020204" pitchFamily="34" charset="0"/>
              </a:rPr>
              <a:t>Plastová fólie samozřejmě ani nehřeje, ani nechladí. Princip její činnosti spočívá jednak v tom, že brání odpařování (a tudíž ochlazování těla), a jednak v tom, že jedna strana fólie je pokovená a funguje jako „reflektor“, odrážející infračervené (teplotní) vyzařování těla. Je přirozeně úplně jedno, kterou stranou infračervené paprsky na fólii dopadají – odráží se od oné pokovené vrstvičky (je to vlastně takový tenoučký „alobal“). Někteří výrobci nanáší na druhou stranu fólie efektní žlutou (zlatou) barvu. Ani ta ovšem nic zásadního nemění na odrazivosti pokovené vrstvy fólie. Správně použitá (tj. kolem celého pacienta těsně utažená) fólie zabrání i velmi významným ztrátám tepla vznikajícím odpařováním vody z povrchu těla. Tohoto efektu lze ovšem dosáhnout třeba i použitím igelitového pytle. Nedílnou součástí zabránění ztrát tepla je také izolace (eliminace ztrát tepla přímým vedením). Těmto ztrátám tenounká fólie nijak nebrání.</a:t>
            </a:r>
          </a:p>
          <a:p>
            <a:pPr algn="l"/>
            <a:r>
              <a:rPr lang="cs-CZ" sz="1400" b="1" i="0" dirty="0">
                <a:effectLst/>
                <a:latin typeface="Open Sans" panose="020B0606030504020204" pitchFamily="34" charset="0"/>
              </a:rPr>
              <a:t>Jaká strana fólie je směrem k pacientovi a jaká od pacienta je naprosto lhostejné. Pro zajištění maximálního efektu musí být pacient oblečený, důkladně zabalený do fólie „kolem dokola, od hlavy až k patě“, a izolovaný od studené země (položený na dece, karimatce apod.)</a:t>
            </a:r>
            <a:endParaRPr lang="cs-CZ" sz="1400" b="0" i="0" dirty="0">
              <a:effectLst/>
              <a:latin typeface="Open Sans" panose="020B0606030504020204" pitchFamily="34" charset="0"/>
            </a:endParaRPr>
          </a:p>
          <a:p>
            <a:endParaRPr lang="cs-CZ" sz="1400" dirty="0"/>
          </a:p>
        </p:txBody>
      </p:sp>
    </p:spTree>
    <p:extLst>
      <p:ext uri="{BB962C8B-B14F-4D97-AF65-F5344CB8AC3E}">
        <p14:creationId xmlns:p14="http://schemas.microsoft.com/office/powerpoint/2010/main" val="1483285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48EF0C3-5479-4C20-AE64-03E644BCE22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463AF69-861A-4D4B-B3E5-CB8247F1527F}"/>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EF19159F-F5C6-4563-88A8-F8265BA1000C}"/>
              </a:ext>
            </a:extLst>
          </p:cNvPr>
          <p:cNvSpPr>
            <a:spLocks noGrp="1"/>
          </p:cNvSpPr>
          <p:nvPr>
            <p:ph type="title"/>
          </p:nvPr>
        </p:nvSpPr>
        <p:spPr/>
        <p:txBody>
          <a:bodyPr/>
          <a:lstStyle/>
          <a:p>
            <a:r>
              <a:rPr lang="cs-CZ" dirty="0"/>
              <a:t>CIZÍ TĚLESO SE Z RÁNY NIKDY NESMÍ VYNDÁVAT</a:t>
            </a:r>
          </a:p>
        </p:txBody>
      </p:sp>
      <p:sp>
        <p:nvSpPr>
          <p:cNvPr id="5" name="Zástupný obsah 4">
            <a:extLst>
              <a:ext uri="{FF2B5EF4-FFF2-40B4-BE49-F238E27FC236}">
                <a16:creationId xmlns:a16="http://schemas.microsoft.com/office/drawing/2014/main" id="{1A5730E2-4FCE-437C-BAC3-8A19895C541B}"/>
              </a:ext>
            </a:extLst>
          </p:cNvPr>
          <p:cNvSpPr>
            <a:spLocks noGrp="1"/>
          </p:cNvSpPr>
          <p:nvPr>
            <p:ph idx="1"/>
          </p:nvPr>
        </p:nvSpPr>
        <p:spPr/>
        <p:txBody>
          <a:bodyPr/>
          <a:lstStyle/>
          <a:p>
            <a:pPr algn="l"/>
            <a:r>
              <a:rPr lang="cs-CZ" sz="2400" b="0" i="0" dirty="0">
                <a:solidFill>
                  <a:srgbClr val="333333"/>
                </a:solidFill>
                <a:effectLst/>
                <a:latin typeface="Open Sans" panose="020B0606030504020204" pitchFamily="34" charset="0"/>
              </a:rPr>
              <a:t>Teoretické poučky první pomoci většinou uvádí, že cizí těleso se z rány nesmí vyndávat, protože samo těleso může „ucpat“ případně porušenou cévu a vyjmutím by mohlo dojít ke krvácení. Výsledkem jsou zcela absurdní návody na „obmotávání“ nožů a střepů vražených do dlaně, přičemž i laikovi musí být zřejmé, že „drncání“ do ostrého předmětu v průběhu takového fačování nutně způsobí v ráně další devastaci.</a:t>
            </a:r>
          </a:p>
          <a:p>
            <a:pPr algn="l"/>
            <a:r>
              <a:rPr lang="cs-CZ" sz="2400" b="1" i="0" dirty="0">
                <a:effectLst/>
                <a:latin typeface="Open Sans" panose="020B0606030504020204" pitchFamily="34" charset="0"/>
              </a:rPr>
              <a:t>Pokud je „cizí těleso“ ostré (střep, nůž) a jde volně vyndat, vyndáme je. Případné krvácení řešíme tlakovým obvazem. Naopak pokud jde o tupé těleso vězící v ráně (např. větev), ponecháme je na místě.</a:t>
            </a:r>
            <a:endParaRPr lang="cs-CZ" sz="2400" b="0" i="0" dirty="0">
              <a:effectLst/>
              <a:latin typeface="Open Sans" panose="020B0606030504020204" pitchFamily="34" charset="0"/>
            </a:endParaRPr>
          </a:p>
          <a:p>
            <a:endParaRPr lang="cs-CZ" sz="2400" dirty="0"/>
          </a:p>
        </p:txBody>
      </p:sp>
    </p:spTree>
    <p:extLst>
      <p:ext uri="{BB962C8B-B14F-4D97-AF65-F5344CB8AC3E}">
        <p14:creationId xmlns:p14="http://schemas.microsoft.com/office/powerpoint/2010/main" val="1886669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F485818-BEB0-4E28-B73C-609CE48CD3E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028945D-2BDE-458E-93E6-ECC7832509B9}"/>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BB4A93F7-EF71-404E-B640-9BFB08BCFF1D}"/>
              </a:ext>
            </a:extLst>
          </p:cNvPr>
          <p:cNvSpPr>
            <a:spLocks noGrp="1"/>
          </p:cNvSpPr>
          <p:nvPr>
            <p:ph type="title"/>
          </p:nvPr>
        </p:nvSpPr>
        <p:spPr>
          <a:xfrm>
            <a:off x="818612" y="235906"/>
            <a:ext cx="10753200" cy="451576"/>
          </a:xfrm>
        </p:spPr>
        <p:txBody>
          <a:bodyPr/>
          <a:lstStyle/>
          <a:p>
            <a:r>
              <a:rPr lang="cs-CZ" dirty="0"/>
              <a:t>NENÍ ŠKRCENÍ JAKO ŠKRCENÍ – ANEB VÝJIMKA POTVRZUJÍCÍ PRAVIDLO</a:t>
            </a:r>
          </a:p>
        </p:txBody>
      </p:sp>
      <p:sp>
        <p:nvSpPr>
          <p:cNvPr id="5" name="Zástupný obsah 4">
            <a:extLst>
              <a:ext uri="{FF2B5EF4-FFF2-40B4-BE49-F238E27FC236}">
                <a16:creationId xmlns:a16="http://schemas.microsoft.com/office/drawing/2014/main" id="{9FEE5E21-6B4E-4D10-AF6B-9229DEF8F2BD}"/>
              </a:ext>
            </a:extLst>
          </p:cNvPr>
          <p:cNvSpPr>
            <a:spLocks noGrp="1"/>
          </p:cNvSpPr>
          <p:nvPr>
            <p:ph idx="1"/>
          </p:nvPr>
        </p:nvSpPr>
        <p:spPr>
          <a:xfrm>
            <a:off x="719400" y="1387742"/>
            <a:ext cx="10753200" cy="4139998"/>
          </a:xfrm>
        </p:spPr>
        <p:txBody>
          <a:bodyPr/>
          <a:lstStyle/>
          <a:p>
            <a:pPr algn="l"/>
            <a:r>
              <a:rPr lang="cs-CZ" sz="1800" b="0" i="0" dirty="0">
                <a:solidFill>
                  <a:srgbClr val="333333"/>
                </a:solidFill>
                <a:effectLst/>
                <a:latin typeface="Open Sans" panose="020B0606030504020204" pitchFamily="34" charset="0"/>
              </a:rPr>
              <a:t>K zástavě krvácení v naprosté většině případů postačí „tlakový obvaz“ – tady v zásadě „omotání a utažení obvazu“ přímo v prostoru rány. Zaškrcení má praktický význam pouze u rozsáhlejších poranění končetin s velkým krvácením (např. amputace). Ovšem pozor – tam, kde jsou dvě kosti vedle sebe (předloktí, bérec) vede pokus o zaškrcení naopak k zesílení krvácení (blokuje se odtok povrchovými žilami, přítok tepnami zůstává). Zaškrcení tak představuje určitou výjimku z pravidel první pomoci – neplatí zde, že je lepší udělat „aspoň něco, než nic“. Nedostatečné zaškrcení nebo zaškrcení na špatném místě pouze omezí žilní návrat a tím zhorší krvácení. Škrtidlo je proto přiložit na správné místo a utahovat tak dlouho, až se krvácení doopravdy zastaví!</a:t>
            </a:r>
          </a:p>
          <a:p>
            <a:pPr algn="l"/>
            <a:r>
              <a:rPr lang="cs-CZ" sz="1800" b="1" i="0" dirty="0">
                <a:effectLst/>
                <a:latin typeface="Open Sans" panose="020B0606030504020204" pitchFamily="34" charset="0"/>
              </a:rPr>
              <a:t>Když už se zaškrcení použije, musí být udělané na správném místě – tj. výhradně na stehně, nebo paži, a to důkladně (tak, aby se krvácení opravdu zastavilo). Špatný nebo nedůsledný postup situaci ještě zhorší!</a:t>
            </a:r>
            <a:endParaRPr lang="cs-CZ" sz="1800" b="0" i="0" dirty="0">
              <a:effectLst/>
              <a:latin typeface="Open Sans" panose="020B0606030504020204" pitchFamily="34" charset="0"/>
            </a:endParaRPr>
          </a:p>
          <a:p>
            <a:endParaRPr lang="cs-CZ" sz="1800" dirty="0"/>
          </a:p>
        </p:txBody>
      </p:sp>
    </p:spTree>
    <p:extLst>
      <p:ext uri="{BB962C8B-B14F-4D97-AF65-F5344CB8AC3E}">
        <p14:creationId xmlns:p14="http://schemas.microsoft.com/office/powerpoint/2010/main" val="1777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8683416-781F-4F51-832B-6A3EBEB5B53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5984F00-F5C3-4037-8E5B-13FDFB1DB258}"/>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E1B686CD-18F5-4B69-9E37-9EEBF825B1BC}"/>
              </a:ext>
            </a:extLst>
          </p:cNvPr>
          <p:cNvSpPr>
            <a:spLocks noGrp="1"/>
          </p:cNvSpPr>
          <p:nvPr>
            <p:ph type="title"/>
          </p:nvPr>
        </p:nvSpPr>
        <p:spPr>
          <a:xfrm>
            <a:off x="215153" y="35563"/>
            <a:ext cx="10531306" cy="438997"/>
          </a:xfrm>
        </p:spPr>
        <p:txBody>
          <a:bodyPr/>
          <a:lstStyle/>
          <a:p>
            <a:r>
              <a:rPr lang="cs-CZ" dirty="0"/>
              <a:t>Tematický plán</a:t>
            </a:r>
          </a:p>
        </p:txBody>
      </p:sp>
      <p:graphicFrame>
        <p:nvGraphicFramePr>
          <p:cNvPr id="6" name="Zástupný obsah 5">
            <a:extLst>
              <a:ext uri="{FF2B5EF4-FFF2-40B4-BE49-F238E27FC236}">
                <a16:creationId xmlns:a16="http://schemas.microsoft.com/office/drawing/2014/main" id="{A189A243-9DBD-4D60-8B42-15519FCD6AE8}"/>
              </a:ext>
            </a:extLst>
          </p:cNvPr>
          <p:cNvGraphicFramePr>
            <a:graphicFrameLocks noGrp="1"/>
          </p:cNvGraphicFramePr>
          <p:nvPr>
            <p:ph idx="1"/>
            <p:extLst>
              <p:ext uri="{D42A27DB-BD31-4B8C-83A1-F6EECF244321}">
                <p14:modId xmlns:p14="http://schemas.microsoft.com/office/powerpoint/2010/main" val="2606424297"/>
              </p:ext>
            </p:extLst>
          </p:nvPr>
        </p:nvGraphicFramePr>
        <p:xfrm>
          <a:off x="905436" y="607453"/>
          <a:ext cx="9386049" cy="5947894"/>
        </p:xfrm>
        <a:graphic>
          <a:graphicData uri="http://schemas.openxmlformats.org/drawingml/2006/table">
            <a:tbl>
              <a:tblPr firstRow="1" firstCol="1" bandRow="1">
                <a:tableStyleId>{5C22544A-7EE6-4342-B048-85BDC9FD1C3A}</a:tableStyleId>
              </a:tblPr>
              <a:tblGrid>
                <a:gridCol w="1021977">
                  <a:extLst>
                    <a:ext uri="{9D8B030D-6E8A-4147-A177-3AD203B41FA5}">
                      <a16:colId xmlns:a16="http://schemas.microsoft.com/office/drawing/2014/main" val="587035291"/>
                    </a:ext>
                  </a:extLst>
                </a:gridCol>
                <a:gridCol w="6078071">
                  <a:extLst>
                    <a:ext uri="{9D8B030D-6E8A-4147-A177-3AD203B41FA5}">
                      <a16:colId xmlns:a16="http://schemas.microsoft.com/office/drawing/2014/main" val="2627727816"/>
                    </a:ext>
                  </a:extLst>
                </a:gridCol>
                <a:gridCol w="2286001">
                  <a:extLst>
                    <a:ext uri="{9D8B030D-6E8A-4147-A177-3AD203B41FA5}">
                      <a16:colId xmlns:a16="http://schemas.microsoft.com/office/drawing/2014/main" val="3469373402"/>
                    </a:ext>
                  </a:extLst>
                </a:gridCol>
              </a:tblGrid>
              <a:tr h="342165">
                <a:tc>
                  <a:txBody>
                    <a:bodyPr/>
                    <a:lstStyle/>
                    <a:p>
                      <a:pPr fontAlgn="base">
                        <a:lnSpc>
                          <a:spcPct val="150000"/>
                        </a:lnSpc>
                        <a:spcAft>
                          <a:spcPts val="0"/>
                        </a:spcAft>
                      </a:pPr>
                      <a:r>
                        <a:rPr lang="cs-CZ" sz="1000" dirty="0">
                          <a:effectLst/>
                        </a:rPr>
                        <a:t>Termín setkání</a:t>
                      </a:r>
                      <a:r>
                        <a:rPr lang="en-US"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00">
                          <a:effectLst/>
                        </a:rPr>
                        <a:t>Studijní plán</a:t>
                      </a:r>
                      <a:r>
                        <a:rPr lang="en-US" sz="1000">
                          <a:effectLst/>
                        </a:rPr>
                        <a:t>​</a:t>
                      </a:r>
                      <a:endParaRPr lang="cs-CZ" sz="105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Poznámka</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extLst>
                  <a:ext uri="{0D108BD9-81ED-4DB2-BD59-A6C34878D82A}">
                    <a16:rowId xmlns:a16="http://schemas.microsoft.com/office/drawing/2014/main" val="2695146650"/>
                  </a:ext>
                </a:extLst>
              </a:tr>
              <a:tr h="343520">
                <a:tc>
                  <a:txBody>
                    <a:bodyPr/>
                    <a:lstStyle/>
                    <a:p>
                      <a:pPr fontAlgn="base">
                        <a:lnSpc>
                          <a:spcPct val="150000"/>
                        </a:lnSpc>
                        <a:spcAft>
                          <a:spcPts val="0"/>
                        </a:spcAft>
                      </a:pPr>
                      <a:r>
                        <a:rPr lang="cs-CZ" sz="1000" dirty="0">
                          <a:effectLst/>
                        </a:rPr>
                        <a:t>12. 4.</a:t>
                      </a:r>
                      <a:r>
                        <a:rPr lang="en-US"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00" dirty="0">
                          <a:effectLst/>
                        </a:rPr>
                        <a:t>ÜVOD do předmětu</a:t>
                      </a:r>
                    </a:p>
                    <a:p>
                      <a:pPr fontAlgn="base">
                        <a:lnSpc>
                          <a:spcPct val="150000"/>
                        </a:lnSpc>
                        <a:spcAft>
                          <a:spcPts val="0"/>
                        </a:spcAft>
                      </a:pPr>
                      <a:r>
                        <a:rPr lang="cs-CZ" sz="1000" dirty="0">
                          <a:effectLst/>
                        </a:rPr>
                        <a:t>Vitální funkce – monitoring, technika měření, základní pojmy, první pomoc při selhávání životních funkcí​</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extLst>
                  <a:ext uri="{0D108BD9-81ED-4DB2-BD59-A6C34878D82A}">
                    <a16:rowId xmlns:a16="http://schemas.microsoft.com/office/drawing/2014/main" val="509783545"/>
                  </a:ext>
                </a:extLst>
              </a:tr>
              <a:tr h="200768">
                <a:tc>
                  <a:txBody>
                    <a:bodyPr/>
                    <a:lstStyle/>
                    <a:p>
                      <a:pPr fontAlgn="base">
                        <a:lnSpc>
                          <a:spcPct val="150000"/>
                        </a:lnSpc>
                        <a:spcAft>
                          <a:spcPts val="0"/>
                        </a:spcAft>
                      </a:pPr>
                      <a:r>
                        <a:rPr lang="cs-CZ" sz="1000" dirty="0">
                          <a:effectLst/>
                        </a:rPr>
                        <a:t>19. 4.</a:t>
                      </a:r>
                      <a:r>
                        <a:rPr lang="en-US"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solidFill>
                      <a:schemeClr val="accent4"/>
                    </a:solidFill>
                  </a:tcPr>
                </a:tc>
                <a:tc>
                  <a:txBody>
                    <a:bodyPr/>
                    <a:lstStyle/>
                    <a:p>
                      <a:pPr fontAlgn="base">
                        <a:lnSpc>
                          <a:spcPct val="150000"/>
                        </a:lnSpc>
                        <a:spcAft>
                          <a:spcPts val="0"/>
                        </a:spcAft>
                      </a:pPr>
                      <a:r>
                        <a:rPr lang="cs-CZ" sz="1000" dirty="0">
                          <a:effectLst/>
                        </a:rPr>
                        <a:t>Specifické poruchy učení </a:t>
                      </a:r>
                      <a:r>
                        <a:rPr lang="en-US" sz="1000" dirty="0">
                          <a:effectLst/>
                        </a:rPr>
                        <a:t>​</a:t>
                      </a:r>
                      <a:endParaRPr lang="cs-CZ" sz="1050" dirty="0">
                        <a:effectLst/>
                      </a:endParaRPr>
                    </a:p>
                    <a:p>
                      <a:pPr fontAlgn="base">
                        <a:lnSpc>
                          <a:spcPct val="150000"/>
                        </a:lnSpc>
                        <a:spcAft>
                          <a:spcPts val="0"/>
                        </a:spcAft>
                      </a:pPr>
                      <a:r>
                        <a:rPr lang="cs-CZ" sz="1000" dirty="0">
                          <a:effectLst/>
                        </a:rPr>
                        <a:t>Specifické nároky osob s psychickým onemocněním</a:t>
                      </a:r>
                      <a:r>
                        <a:rPr lang="en-US"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00" dirty="0">
                          <a:effectLst/>
                        </a:rPr>
                        <a:t>Mgr. Oulehlová ​</a:t>
                      </a:r>
                    </a:p>
                    <a:p>
                      <a:pPr fontAlgn="base">
                        <a:lnSpc>
                          <a:spcPct val="150000"/>
                        </a:lnSpc>
                        <a:spcAft>
                          <a:spcPts val="0"/>
                        </a:spcAft>
                      </a:pPr>
                      <a:r>
                        <a:rPr lang="cs-CZ" sz="1000" dirty="0">
                          <a:effectLst/>
                        </a:rPr>
                        <a:t>TEIRESIÁS​</a:t>
                      </a:r>
                    </a:p>
                  </a:txBody>
                  <a:tcPr marL="7461" marR="7461" marT="7461" marB="7461"/>
                </a:tc>
                <a:extLst>
                  <a:ext uri="{0D108BD9-81ED-4DB2-BD59-A6C34878D82A}">
                    <a16:rowId xmlns:a16="http://schemas.microsoft.com/office/drawing/2014/main" val="1505143292"/>
                  </a:ext>
                </a:extLst>
              </a:tr>
              <a:tr h="513729">
                <a:tc>
                  <a:txBody>
                    <a:bodyPr/>
                    <a:lstStyle/>
                    <a:p>
                      <a:pPr fontAlgn="base">
                        <a:lnSpc>
                          <a:spcPct val="150000"/>
                        </a:lnSpc>
                        <a:spcAft>
                          <a:spcPts val="0"/>
                        </a:spcAft>
                      </a:pPr>
                      <a:r>
                        <a:rPr lang="cs-CZ" sz="1000" dirty="0">
                          <a:effectLst/>
                        </a:rPr>
                        <a:t>26. 4.</a:t>
                      </a:r>
                      <a:r>
                        <a:rPr lang="en-US"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solidFill>
                      <a:schemeClr val="accent4"/>
                    </a:solidFill>
                  </a:tcPr>
                </a:tc>
                <a:tc>
                  <a:txBody>
                    <a:bodyPr/>
                    <a:lstStyle/>
                    <a:p>
                      <a:pPr fontAlgn="base">
                        <a:lnSpc>
                          <a:spcPct val="150000"/>
                        </a:lnSpc>
                        <a:spcAft>
                          <a:spcPts val="0"/>
                        </a:spcAft>
                      </a:pPr>
                      <a:r>
                        <a:rPr lang="pl-PL" sz="1000" dirty="0">
                          <a:effectLst/>
                        </a:rPr>
                        <a:t>Specifické nároky osob s poruchami zraku a sluchu </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50" dirty="0">
                          <a:effectLst/>
                          <a:latin typeface="Calibri" panose="020F0502020204030204" pitchFamily="34" charset="0"/>
                          <a:ea typeface="Calibri" panose="020F0502020204030204" pitchFamily="34" charset="0"/>
                          <a:cs typeface="Times New Roman" panose="02020603050405020304" pitchFamily="18" charset="0"/>
                        </a:rPr>
                        <a:t>Mgr. Rajdová​, Ing. Ondra</a:t>
                      </a:r>
                    </a:p>
                    <a:p>
                      <a:pPr fontAlgn="base">
                        <a:lnSpc>
                          <a:spcPct val="150000"/>
                        </a:lnSpc>
                        <a:spcAft>
                          <a:spcPts val="0"/>
                        </a:spcAft>
                      </a:pPr>
                      <a:r>
                        <a:rPr lang="cs-CZ" sz="1050" dirty="0">
                          <a:effectLst/>
                          <a:latin typeface="Calibri" panose="020F0502020204030204" pitchFamily="34" charset="0"/>
                          <a:ea typeface="Calibri" panose="020F0502020204030204" pitchFamily="34" charset="0"/>
                          <a:cs typeface="Times New Roman" panose="02020603050405020304" pitchFamily="18" charset="0"/>
                        </a:rPr>
                        <a:t>TEIRESIÁS​</a:t>
                      </a:r>
                    </a:p>
                  </a:txBody>
                  <a:tcPr marL="7461" marR="7461" marT="7461" marB="7461"/>
                </a:tc>
                <a:extLst>
                  <a:ext uri="{0D108BD9-81ED-4DB2-BD59-A6C34878D82A}">
                    <a16:rowId xmlns:a16="http://schemas.microsoft.com/office/drawing/2014/main" val="935849773"/>
                  </a:ext>
                </a:extLst>
              </a:tr>
              <a:tr h="758321">
                <a:tc>
                  <a:txBody>
                    <a:bodyPr/>
                    <a:lstStyle/>
                    <a:p>
                      <a:pPr fontAlgn="base">
                        <a:lnSpc>
                          <a:spcPct val="150000"/>
                        </a:lnSpc>
                        <a:spcAft>
                          <a:spcPts val="0"/>
                        </a:spcAft>
                      </a:pPr>
                      <a:r>
                        <a:rPr lang="cs-CZ" sz="1000" dirty="0">
                          <a:effectLst/>
                        </a:rPr>
                        <a:t>3. 5.</a:t>
                      </a:r>
                      <a:r>
                        <a:rPr lang="en-US"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00" dirty="0">
                          <a:effectLst/>
                        </a:rPr>
                        <a:t>Onemocnění v endokrinologii (OSP, PRP)</a:t>
                      </a:r>
                      <a:r>
                        <a:rPr lang="en-US" sz="1000" dirty="0">
                          <a:effectLst/>
                        </a:rPr>
                        <a:t>​</a:t>
                      </a:r>
                      <a:endParaRPr lang="cs-CZ" sz="1050" dirty="0">
                        <a:effectLst/>
                      </a:endParaRPr>
                    </a:p>
                    <a:p>
                      <a:pPr fontAlgn="base">
                        <a:lnSpc>
                          <a:spcPct val="150000"/>
                        </a:lnSpc>
                        <a:spcAft>
                          <a:spcPts val="0"/>
                        </a:spcAft>
                      </a:pPr>
                      <a:r>
                        <a:rPr lang="cs-CZ" sz="1000" dirty="0">
                          <a:effectLst/>
                        </a:rPr>
                        <a:t>Aplikace injekcí, </a:t>
                      </a:r>
                      <a:r>
                        <a:rPr lang="cs-CZ" sz="1000" dirty="0" err="1">
                          <a:effectLst/>
                        </a:rPr>
                        <a:t>i.m</a:t>
                      </a:r>
                      <a:r>
                        <a:rPr lang="cs-CZ" sz="1000" dirty="0">
                          <a:effectLst/>
                        </a:rPr>
                        <a:t>., </a:t>
                      </a:r>
                      <a:r>
                        <a:rPr lang="cs-CZ" sz="1000" dirty="0" err="1">
                          <a:effectLst/>
                        </a:rPr>
                        <a:t>s.c</a:t>
                      </a:r>
                      <a:r>
                        <a:rPr lang="cs-CZ" sz="1000" dirty="0">
                          <a:effectLst/>
                        </a:rPr>
                        <a:t>., inzulínové/</a:t>
                      </a:r>
                      <a:r>
                        <a:rPr lang="cs-CZ" sz="1000" dirty="0" err="1">
                          <a:effectLst/>
                        </a:rPr>
                        <a:t>glukagenové</a:t>
                      </a:r>
                      <a:r>
                        <a:rPr lang="cs-CZ" sz="1000" dirty="0">
                          <a:effectLst/>
                        </a:rPr>
                        <a:t> pero, glukometr</a:t>
                      </a:r>
                      <a:r>
                        <a:rPr lang="en-US" sz="1000" dirty="0">
                          <a:effectLst/>
                        </a:rPr>
                        <a:t>​</a:t>
                      </a:r>
                      <a:endParaRPr lang="cs-CZ" sz="1050" dirty="0">
                        <a:effectLst/>
                      </a:endParaRPr>
                    </a:p>
                    <a:p>
                      <a:pPr fontAlgn="base">
                        <a:lnSpc>
                          <a:spcPct val="150000"/>
                        </a:lnSpc>
                        <a:spcAft>
                          <a:spcPts val="0"/>
                        </a:spcAft>
                      </a:pPr>
                      <a:r>
                        <a:rPr lang="cs-CZ" sz="1000" dirty="0">
                          <a:effectLst/>
                        </a:rPr>
                        <a:t>Onemocnění v neurologii (OSP, PRP), </a:t>
                      </a:r>
                      <a:r>
                        <a:rPr lang="en-US" sz="1000" dirty="0">
                          <a:effectLst/>
                        </a:rPr>
                        <a:t>​</a:t>
                      </a:r>
                      <a:endParaRPr lang="cs-CZ" sz="1050" dirty="0">
                        <a:effectLst/>
                      </a:endParaRPr>
                    </a:p>
                    <a:p>
                      <a:pPr marL="0" marR="0" lvl="0" indent="0" algn="l" defTabSz="914400" rtl="0" eaLnBrk="1" fontAlgn="base" latinLnBrk="0" hangingPunct="1">
                        <a:lnSpc>
                          <a:spcPct val="150000"/>
                        </a:lnSpc>
                        <a:spcBef>
                          <a:spcPts val="0"/>
                        </a:spcBef>
                        <a:spcAft>
                          <a:spcPts val="0"/>
                        </a:spcAft>
                        <a:buClrTx/>
                        <a:buSzTx/>
                        <a:buFontTx/>
                        <a:buNone/>
                        <a:tabLst/>
                        <a:defRPr/>
                      </a:pPr>
                      <a:r>
                        <a:rPr lang="cs-CZ" sz="1000" dirty="0">
                          <a:effectLst/>
                        </a:rPr>
                        <a:t>Poruchy vědomí, </a:t>
                      </a:r>
                      <a:r>
                        <a:rPr lang="cs-CZ" sz="1000" dirty="0" err="1">
                          <a:effectLst/>
                        </a:rPr>
                        <a:t>anafylaxie</a:t>
                      </a:r>
                      <a:r>
                        <a:rPr lang="cs-CZ" sz="1000" dirty="0">
                          <a:effectLst/>
                        </a:rPr>
                        <a:t>, </a:t>
                      </a:r>
                      <a:r>
                        <a:rPr lang="cs-CZ" sz="1000" dirty="0" err="1">
                          <a:effectLst/>
                        </a:rPr>
                        <a:t>epipen</a:t>
                      </a:r>
                      <a:r>
                        <a:rPr lang="cs-CZ" sz="1000" dirty="0">
                          <a:effectLst/>
                        </a:rPr>
                        <a:t>​</a:t>
                      </a:r>
                    </a:p>
                    <a:p>
                      <a:pPr marL="0" marR="0" lvl="0" indent="0" algn="l" defTabSz="914400" rtl="0" eaLnBrk="1" fontAlgn="base" latinLnBrk="0" hangingPunct="1">
                        <a:lnSpc>
                          <a:spcPct val="150000"/>
                        </a:lnSpc>
                        <a:spcBef>
                          <a:spcPts val="0"/>
                        </a:spcBef>
                        <a:spcAft>
                          <a:spcPts val="0"/>
                        </a:spcAft>
                        <a:buClrTx/>
                        <a:buSzTx/>
                        <a:buFontTx/>
                        <a:buNone/>
                        <a:tabLst/>
                        <a:defRPr/>
                      </a:pPr>
                      <a:r>
                        <a:rPr lang="cs-CZ" sz="1050" dirty="0">
                          <a:effectLst/>
                        </a:rPr>
                        <a:t>Onemocnění respiračního systému (OSP, PRP)</a:t>
                      </a:r>
                      <a:r>
                        <a:rPr lang="en-US" sz="105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00">
                          <a:effectLst/>
                        </a:rPr>
                        <a:t>ENDO- </a:t>
                      </a:r>
                      <a:r>
                        <a:rPr lang="cs-CZ" sz="1000" dirty="0">
                          <a:effectLst/>
                        </a:rPr>
                        <a:t>Holánová, Trojanová </a:t>
                      </a:r>
                      <a:r>
                        <a:rPr lang="en-US" sz="1000" dirty="0">
                          <a:effectLst/>
                        </a:rPr>
                        <a:t>​</a:t>
                      </a:r>
                      <a:endParaRPr lang="cs-CZ" sz="1050" dirty="0">
                        <a:effectLst/>
                      </a:endParaRPr>
                    </a:p>
                    <a:p>
                      <a:pPr fontAlgn="base">
                        <a:lnSpc>
                          <a:spcPct val="150000"/>
                        </a:lnSpc>
                        <a:spcAft>
                          <a:spcPts val="0"/>
                        </a:spcAft>
                      </a:pPr>
                      <a:r>
                        <a:rPr lang="cs-CZ" sz="1000" dirty="0">
                          <a:effectLst/>
                        </a:rPr>
                        <a:t>NEU –</a:t>
                      </a:r>
                      <a:r>
                        <a:rPr lang="en-US" sz="1000" dirty="0">
                          <a:effectLst/>
                        </a:rPr>
                        <a:t>​</a:t>
                      </a:r>
                      <a:r>
                        <a:rPr lang="cs-CZ" sz="1000" dirty="0">
                          <a:effectLst/>
                        </a:rPr>
                        <a:t> Olšarová, Kašparová</a:t>
                      </a:r>
                    </a:p>
                    <a:p>
                      <a:pPr fontAlgn="base">
                        <a:lnSpc>
                          <a:spcPct val="150000"/>
                        </a:lnSpc>
                        <a:spcAft>
                          <a:spcPts val="0"/>
                        </a:spcAft>
                      </a:pPr>
                      <a:r>
                        <a:rPr lang="cs-CZ" sz="1000" dirty="0">
                          <a:effectLst/>
                        </a:rPr>
                        <a:t>RESP –​ Pivoňková, Řeholová</a:t>
                      </a:r>
                    </a:p>
                    <a:p>
                      <a:pPr fontAlgn="base">
                        <a:lnSpc>
                          <a:spcPct val="150000"/>
                        </a:lnSpc>
                        <a:spcAft>
                          <a:spcPts val="0"/>
                        </a:spcAft>
                      </a:pPr>
                      <a:endParaRPr lang="cs-CZ" sz="1000" dirty="0">
                        <a:effectLst/>
                      </a:endParaRPr>
                    </a:p>
                  </a:txBody>
                  <a:tcPr marL="7461" marR="7461" marT="7461" marB="7461"/>
                </a:tc>
                <a:extLst>
                  <a:ext uri="{0D108BD9-81ED-4DB2-BD59-A6C34878D82A}">
                    <a16:rowId xmlns:a16="http://schemas.microsoft.com/office/drawing/2014/main" val="3163944490"/>
                  </a:ext>
                </a:extLst>
              </a:tr>
              <a:tr h="343670">
                <a:tc>
                  <a:txBody>
                    <a:bodyPr/>
                    <a:lstStyle/>
                    <a:p>
                      <a:pPr fontAlgn="base">
                        <a:lnSpc>
                          <a:spcPct val="150000"/>
                        </a:lnSpc>
                        <a:spcAft>
                          <a:spcPts val="0"/>
                        </a:spcAft>
                      </a:pPr>
                      <a:r>
                        <a:rPr lang="cs-CZ" sz="1000" dirty="0">
                          <a:effectLst/>
                        </a:rPr>
                        <a:t>10. 5.</a:t>
                      </a:r>
                      <a:r>
                        <a:rPr lang="en-US"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50" dirty="0">
                          <a:effectLst/>
                        </a:rPr>
                        <a:t>Onemocnění kardiovaskulárního systému (OSP, PRP)</a:t>
                      </a:r>
                      <a:r>
                        <a:rPr lang="en-US" sz="1050" dirty="0">
                          <a:effectLst/>
                        </a:rPr>
                        <a:t>​</a:t>
                      </a:r>
                      <a:endParaRPr lang="cs-CZ" sz="1100" dirty="0">
                        <a:effectLst/>
                      </a:endParaRPr>
                    </a:p>
                    <a:p>
                      <a:pPr fontAlgn="base">
                        <a:lnSpc>
                          <a:spcPct val="150000"/>
                        </a:lnSpc>
                        <a:spcAft>
                          <a:spcPts val="0"/>
                        </a:spcAft>
                      </a:pPr>
                      <a:r>
                        <a:rPr lang="cs-CZ" sz="1050" dirty="0">
                          <a:effectLst/>
                        </a:rPr>
                        <a:t>Podávání léků p.o.*</a:t>
                      </a:r>
                      <a:endParaRPr lang="cs-CZ" sz="1100" dirty="0">
                        <a:effectLst/>
                      </a:endParaRPr>
                    </a:p>
                    <a:p>
                      <a:pPr fontAlgn="base">
                        <a:lnSpc>
                          <a:spcPct val="150000"/>
                        </a:lnSpc>
                        <a:spcAft>
                          <a:spcPts val="0"/>
                        </a:spcAft>
                      </a:pPr>
                      <a:r>
                        <a:rPr lang="cs-CZ" sz="1050" dirty="0">
                          <a:effectLst/>
                        </a:rPr>
                        <a:t>Gynekologie, porodnictví </a:t>
                      </a:r>
                    </a:p>
                    <a:p>
                      <a:pPr fontAlgn="base">
                        <a:lnSpc>
                          <a:spcPct val="150000"/>
                        </a:lnSpc>
                        <a:spcAft>
                          <a:spcPts val="0"/>
                        </a:spcAft>
                      </a:pPr>
                      <a:r>
                        <a:rPr lang="cs-CZ" sz="1050" dirty="0">
                          <a:effectLst/>
                        </a:rPr>
                        <a:t>Péče o pacienta před, v průběhu a po operaci</a:t>
                      </a:r>
                      <a:r>
                        <a:rPr lang="en-US" sz="1050" dirty="0">
                          <a:effectLst/>
                        </a:rPr>
                        <a:t>​</a:t>
                      </a:r>
                      <a:endParaRPr lang="cs-CZ" sz="1100" dirty="0">
                        <a:effectLst/>
                      </a:endParaRPr>
                    </a:p>
                    <a:p>
                      <a:pPr marL="0" marR="0" lvl="0" indent="0" algn="l" defTabSz="914400" rtl="0" eaLnBrk="1" fontAlgn="base" latinLnBrk="0" hangingPunct="1">
                        <a:lnSpc>
                          <a:spcPct val="150000"/>
                        </a:lnSpc>
                        <a:spcBef>
                          <a:spcPts val="0"/>
                        </a:spcBef>
                        <a:spcAft>
                          <a:spcPts val="0"/>
                        </a:spcAft>
                        <a:buClrTx/>
                        <a:buSzTx/>
                        <a:buFontTx/>
                        <a:buNone/>
                        <a:tabLst/>
                        <a:defRPr/>
                      </a:pPr>
                      <a:r>
                        <a:rPr lang="cs-CZ" sz="600" strike="sngStrike" dirty="0">
                          <a:effectLst/>
                        </a:rPr>
                        <a:t>*</a:t>
                      </a:r>
                      <a:r>
                        <a:rPr lang="cs-CZ" sz="600" strike="noStrike" dirty="0">
                          <a:effectLst/>
                        </a:rPr>
                        <a:t>Léky v oftalmologii, instilace kapek, aplikace mastí</a:t>
                      </a:r>
                      <a:r>
                        <a:rPr lang="en-US" sz="600" strike="noStrike"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200" dirty="0">
                          <a:effectLst/>
                          <a:latin typeface="Calibri" panose="020F0502020204030204" pitchFamily="34" charset="0"/>
                          <a:ea typeface="Calibri" panose="020F0502020204030204" pitchFamily="34" charset="0"/>
                          <a:cs typeface="Times New Roman" panose="02020603050405020304" pitchFamily="18" charset="0"/>
                        </a:rPr>
                        <a:t>KARDIO –​ Juříková, </a:t>
                      </a:r>
                      <a:r>
                        <a:rPr lang="cs-CZ" sz="1200" dirty="0" err="1">
                          <a:effectLst/>
                          <a:latin typeface="Calibri" panose="020F0502020204030204" pitchFamily="34" charset="0"/>
                          <a:ea typeface="Calibri" panose="020F0502020204030204" pitchFamily="34" charset="0"/>
                          <a:cs typeface="Times New Roman" panose="02020603050405020304" pitchFamily="18" charset="0"/>
                        </a:rPr>
                        <a:t>Gregoričová</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50000"/>
                        </a:lnSpc>
                        <a:spcAft>
                          <a:spcPts val="0"/>
                        </a:spcAft>
                      </a:pPr>
                      <a:r>
                        <a:rPr lang="cs-CZ" sz="1050" dirty="0">
                          <a:effectLst/>
                        </a:rPr>
                        <a:t>GYN – </a:t>
                      </a:r>
                      <a:r>
                        <a:rPr lang="cs-CZ" sz="1050" dirty="0" err="1">
                          <a:effectLst/>
                        </a:rPr>
                        <a:t>Mandelíková</a:t>
                      </a:r>
                      <a:r>
                        <a:rPr lang="cs-CZ" sz="1050" dirty="0">
                          <a:effectLst/>
                        </a:rPr>
                        <a:t>, Nováková </a:t>
                      </a:r>
                    </a:p>
                    <a:p>
                      <a:pPr fontAlgn="base">
                        <a:lnSpc>
                          <a:spcPct val="150000"/>
                        </a:lnSpc>
                        <a:spcAft>
                          <a:spcPts val="0"/>
                        </a:spcAft>
                      </a:pPr>
                      <a:r>
                        <a:rPr lang="cs-CZ" sz="1050" dirty="0">
                          <a:effectLst/>
                        </a:rPr>
                        <a:t>Perioperační péče – Čermáková, </a:t>
                      </a:r>
                      <a:r>
                        <a:rPr lang="cs-CZ" sz="1050" dirty="0" err="1">
                          <a:effectLst/>
                        </a:rPr>
                        <a:t>Kalinajová</a:t>
                      </a:r>
                      <a:endParaRPr lang="cs-CZ" sz="1050" dirty="0">
                        <a:effectLst/>
                      </a:endParaRPr>
                    </a:p>
                    <a:p>
                      <a:pPr fontAlgn="base">
                        <a:lnSpc>
                          <a:spcPct val="150000"/>
                        </a:lnSpc>
                        <a:spcAft>
                          <a:spcPts val="0"/>
                        </a:spcAft>
                      </a:pP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extLst>
                  <a:ext uri="{0D108BD9-81ED-4DB2-BD59-A6C34878D82A}">
                    <a16:rowId xmlns:a16="http://schemas.microsoft.com/office/drawing/2014/main" val="3329383095"/>
                  </a:ext>
                </a:extLst>
              </a:tr>
              <a:tr h="550995">
                <a:tc>
                  <a:txBody>
                    <a:bodyPr/>
                    <a:lstStyle/>
                    <a:p>
                      <a:pPr fontAlgn="base">
                        <a:lnSpc>
                          <a:spcPct val="150000"/>
                        </a:lnSpc>
                        <a:spcAft>
                          <a:spcPts val="0"/>
                        </a:spcAft>
                      </a:pPr>
                      <a:r>
                        <a:rPr lang="cs-CZ" sz="1000" dirty="0">
                          <a:effectLst/>
                        </a:rPr>
                        <a:t>17. 5.</a:t>
                      </a:r>
                      <a:r>
                        <a:rPr lang="en-US"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solidFill>
                      <a:schemeClr val="accent4"/>
                    </a:solidFill>
                  </a:tcPr>
                </a:tc>
                <a:tc>
                  <a:txBody>
                    <a:bodyPr/>
                    <a:lstStyle/>
                    <a:p>
                      <a:pPr marL="0" marR="0" lvl="0" indent="0" algn="l" defTabSz="914400" rtl="0" eaLnBrk="1" fontAlgn="base" latinLnBrk="0" hangingPunct="1">
                        <a:lnSpc>
                          <a:spcPct val="150000"/>
                        </a:lnSpc>
                        <a:spcBef>
                          <a:spcPts val="0"/>
                        </a:spcBef>
                        <a:spcAft>
                          <a:spcPts val="0"/>
                        </a:spcAft>
                        <a:buClrTx/>
                        <a:buSzTx/>
                        <a:buFontTx/>
                        <a:buNone/>
                        <a:tabLst/>
                        <a:defRPr/>
                      </a:pPr>
                      <a:r>
                        <a:rPr lang="en-US" sz="1000" dirty="0">
                          <a:effectLst/>
                        </a:rPr>
                        <a:t>​</a:t>
                      </a:r>
                      <a:r>
                        <a:rPr lang="cs-CZ" sz="105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Výukový program CSS Chrlice</a:t>
                      </a:r>
                    </a:p>
                    <a:p>
                      <a:pPr marL="0" marR="0" lvl="0" indent="0" algn="l" defTabSz="914400" rtl="0" eaLnBrk="1" fontAlgn="base" latinLnBrk="0" hangingPunct="1">
                        <a:lnSpc>
                          <a:spcPct val="150000"/>
                        </a:lnSpc>
                        <a:spcBef>
                          <a:spcPts val="0"/>
                        </a:spcBef>
                        <a:spcAft>
                          <a:spcPts val="0"/>
                        </a:spcAft>
                        <a:buClrTx/>
                        <a:buSzTx/>
                        <a:buFontTx/>
                        <a:buNone/>
                        <a:tabLst/>
                        <a:defRPr/>
                      </a:pPr>
                      <a:r>
                        <a:rPr lang="cs-CZ" sz="1800" b="0" i="0" u="none" strike="noStrike" kern="1200" dirty="0">
                          <a:solidFill>
                            <a:schemeClr val="dk1"/>
                          </a:solidFill>
                          <a:effectLst/>
                          <a:latin typeface="+mn-lt"/>
                          <a:ea typeface="+mn-ea"/>
                          <a:cs typeface="+mn-cs"/>
                          <a:hlinkClick r:id="rId3"/>
                        </a:rPr>
                        <a:t>www.centrumchrlice.cz</a:t>
                      </a:r>
                      <a:endParaRPr lang="cs-CZ" sz="105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00000"/>
                        </a:lnSpc>
                        <a:spcAft>
                          <a:spcPts val="0"/>
                        </a:spcAft>
                      </a:pPr>
                      <a:r>
                        <a:rPr lang="cs-CZ" sz="1050" dirty="0">
                          <a:effectLst/>
                          <a:latin typeface="Calibri" panose="020F0502020204030204" pitchFamily="34" charset="0"/>
                          <a:ea typeface="Calibri" panose="020F0502020204030204" pitchFamily="34" charset="0"/>
                          <a:cs typeface="Times New Roman" panose="02020603050405020304" pitchFamily="18" charset="0"/>
                        </a:rPr>
                        <a:t>Centrum sociálních služeb pro osoby se zrakovým postižením v Brně-Chrlicích</a:t>
                      </a:r>
                    </a:p>
                    <a:p>
                      <a:pPr fontAlgn="base">
                        <a:lnSpc>
                          <a:spcPct val="100000"/>
                        </a:lnSpc>
                        <a:spcAft>
                          <a:spcPts val="0"/>
                        </a:spcAft>
                      </a:pPr>
                      <a:r>
                        <a:rPr lang="cs-CZ" sz="1050" dirty="0">
                          <a:effectLst/>
                          <a:latin typeface="Calibri" panose="020F0502020204030204" pitchFamily="34" charset="0"/>
                          <a:ea typeface="Calibri" panose="020F0502020204030204" pitchFamily="34" charset="0"/>
                          <a:cs typeface="Times New Roman" panose="02020603050405020304" pitchFamily="18" charset="0"/>
                        </a:rPr>
                        <a:t>Chrlické náměstí 2/2</a:t>
                      </a:r>
                    </a:p>
                    <a:p>
                      <a:pPr fontAlgn="base">
                        <a:lnSpc>
                          <a:spcPct val="100000"/>
                        </a:lnSpc>
                        <a:spcAft>
                          <a:spcPts val="0"/>
                        </a:spcAft>
                      </a:pPr>
                      <a:r>
                        <a:rPr lang="cs-CZ" sz="1050" dirty="0">
                          <a:effectLst/>
                          <a:latin typeface="Calibri" panose="020F0502020204030204" pitchFamily="34" charset="0"/>
                          <a:ea typeface="Calibri" panose="020F0502020204030204" pitchFamily="34" charset="0"/>
                          <a:cs typeface="Times New Roman" panose="02020603050405020304" pitchFamily="18" charset="0"/>
                        </a:rPr>
                        <a:t>Chrlice, 643 00 Brno 43</a:t>
                      </a:r>
                    </a:p>
                  </a:txBody>
                  <a:tcPr marL="7461" marR="7461" marT="7461" marB="7461"/>
                </a:tc>
                <a:extLst>
                  <a:ext uri="{0D108BD9-81ED-4DB2-BD59-A6C34878D82A}">
                    <a16:rowId xmlns:a16="http://schemas.microsoft.com/office/drawing/2014/main" val="1632336733"/>
                  </a:ext>
                </a:extLst>
              </a:tr>
              <a:tr h="343520">
                <a:tc>
                  <a:txBody>
                    <a:bodyPr/>
                    <a:lstStyle/>
                    <a:p>
                      <a:pPr fontAlgn="base">
                        <a:lnSpc>
                          <a:spcPct val="150000"/>
                        </a:lnSpc>
                        <a:spcAft>
                          <a:spcPts val="0"/>
                        </a:spcAft>
                      </a:pPr>
                      <a:r>
                        <a:rPr lang="cs-CZ" sz="1000" dirty="0">
                          <a:effectLst/>
                        </a:rPr>
                        <a:t>24. 5.</a:t>
                      </a:r>
                      <a:r>
                        <a:rPr lang="en-US" sz="1000" dirty="0">
                          <a:effectLst/>
                        </a:rPr>
                        <a:t>​</a:t>
                      </a:r>
                      <a:endParaRPr lang="cs-CZ" sz="1050" dirty="0">
                        <a:effectLst/>
                      </a:endParaRPr>
                    </a:p>
                    <a:p>
                      <a:pPr fontAlgn="base">
                        <a:lnSpc>
                          <a:spcPct val="150000"/>
                        </a:lnSpc>
                        <a:spcAft>
                          <a:spcPts val="0"/>
                        </a:spcAft>
                      </a:pPr>
                      <a:r>
                        <a:rPr lang="cs-CZ" sz="1000" dirty="0">
                          <a:effectLst/>
                        </a:rPr>
                        <a:t>​</a:t>
                      </a: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tc>
                  <a:txBody>
                    <a:bodyPr/>
                    <a:lstStyle/>
                    <a:p>
                      <a:pPr fontAlgn="base">
                        <a:lnSpc>
                          <a:spcPct val="150000"/>
                        </a:lnSpc>
                        <a:spcAft>
                          <a:spcPts val="0"/>
                        </a:spcAft>
                      </a:pPr>
                      <a:r>
                        <a:rPr lang="cs-CZ" sz="1000" dirty="0">
                          <a:effectLst/>
                        </a:rPr>
                        <a:t>​Onkologické onemocnění</a:t>
                      </a:r>
                    </a:p>
                    <a:p>
                      <a:pPr fontAlgn="base">
                        <a:lnSpc>
                          <a:spcPct val="150000"/>
                        </a:lnSpc>
                        <a:spcAft>
                          <a:spcPts val="0"/>
                        </a:spcAft>
                      </a:pPr>
                      <a:r>
                        <a:rPr lang="cs-CZ" sz="1050" dirty="0">
                          <a:effectLst/>
                        </a:rPr>
                        <a:t>Onemocnění v gastroenterologii (OSP, PRP)</a:t>
                      </a:r>
                      <a:r>
                        <a:rPr lang="en-US" sz="1050" dirty="0">
                          <a:effectLst/>
                        </a:rPr>
                        <a:t>​</a:t>
                      </a:r>
                      <a:endParaRPr lang="cs-CZ" sz="1100" dirty="0">
                        <a:effectLst/>
                      </a:endParaRPr>
                    </a:p>
                    <a:p>
                      <a:pPr fontAlgn="base">
                        <a:lnSpc>
                          <a:spcPct val="150000"/>
                        </a:lnSpc>
                        <a:spcAft>
                          <a:spcPts val="0"/>
                        </a:spcAft>
                      </a:pPr>
                      <a:r>
                        <a:rPr lang="cs-CZ" sz="1050" dirty="0">
                          <a:effectLst/>
                        </a:rPr>
                        <a:t>Péče o výživu pacienta</a:t>
                      </a:r>
                      <a:r>
                        <a:rPr lang="en-US" sz="1050" dirty="0">
                          <a:effectLst/>
                        </a:rPr>
                        <a:t>​</a:t>
                      </a:r>
                      <a:endParaRPr lang="cs-CZ" sz="1100" dirty="0">
                        <a:effectLst/>
                      </a:endParaRPr>
                    </a:p>
                    <a:p>
                      <a:pPr fontAlgn="base">
                        <a:lnSpc>
                          <a:spcPct val="150000"/>
                        </a:lnSpc>
                        <a:spcAft>
                          <a:spcPts val="0"/>
                        </a:spcAft>
                      </a:pPr>
                      <a:r>
                        <a:rPr lang="cs-CZ" sz="1050" dirty="0">
                          <a:effectLst/>
                        </a:rPr>
                        <a:t>Onemocnění v urologii (OSP, PRP)​</a:t>
                      </a:r>
                      <a:endParaRPr lang="cs-CZ" sz="1100" dirty="0">
                        <a:effectLst/>
                      </a:endParaRPr>
                    </a:p>
                    <a:p>
                      <a:pPr fontAlgn="base">
                        <a:lnSpc>
                          <a:spcPct val="150000"/>
                        </a:lnSpc>
                        <a:spcAft>
                          <a:spcPts val="0"/>
                        </a:spcAft>
                      </a:pPr>
                      <a:r>
                        <a:rPr lang="cs-CZ" sz="1050" dirty="0">
                          <a:effectLst/>
                        </a:rPr>
                        <a:t>Péče o vylučování pacienta</a:t>
                      </a:r>
                      <a:r>
                        <a:rPr lang="en-US" sz="1050" dirty="0">
                          <a:effectLst/>
                        </a:rPr>
                        <a:t>​</a:t>
                      </a:r>
                      <a:endParaRPr lang="cs-CZ" sz="1050" dirty="0">
                        <a:effectLst/>
                      </a:endParaRPr>
                    </a:p>
                  </a:txBody>
                  <a:tcPr marL="7461" marR="7461" marT="7461" marB="7461"/>
                </a:tc>
                <a:tc>
                  <a:txBody>
                    <a:bodyPr/>
                    <a:lstStyle/>
                    <a:p>
                      <a:pPr marL="0" marR="0" lvl="0" indent="0" algn="l" defTabSz="914400" rtl="0" eaLnBrk="1" fontAlgn="base" latinLnBrk="0" hangingPunct="1">
                        <a:lnSpc>
                          <a:spcPct val="150000"/>
                        </a:lnSpc>
                        <a:spcBef>
                          <a:spcPts val="0"/>
                        </a:spcBef>
                        <a:spcAft>
                          <a:spcPts val="0"/>
                        </a:spcAft>
                        <a:buClrTx/>
                        <a:buSzTx/>
                        <a:buFontTx/>
                        <a:buNone/>
                        <a:tabLst/>
                        <a:defRPr/>
                      </a:pPr>
                      <a:r>
                        <a:rPr lang="cs-CZ" sz="1050" dirty="0">
                          <a:effectLst/>
                        </a:rPr>
                        <a:t>ONKO -  </a:t>
                      </a:r>
                      <a:r>
                        <a:rPr lang="cs-CZ" sz="1050" dirty="0" err="1">
                          <a:effectLst/>
                        </a:rPr>
                        <a:t>Robenková</a:t>
                      </a:r>
                      <a:r>
                        <a:rPr lang="cs-CZ" sz="1050" dirty="0">
                          <a:effectLst/>
                        </a:rPr>
                        <a:t>, Horňák</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50000"/>
                        </a:lnSpc>
                        <a:spcAft>
                          <a:spcPts val="0"/>
                        </a:spcAft>
                      </a:pPr>
                      <a:r>
                        <a:rPr lang="cs-CZ" sz="1050" dirty="0">
                          <a:effectLst/>
                        </a:rPr>
                        <a:t>GASTRO – </a:t>
                      </a:r>
                      <a:r>
                        <a:rPr lang="en-US" sz="1050" dirty="0">
                          <a:effectLst/>
                        </a:rPr>
                        <a:t>​</a:t>
                      </a:r>
                      <a:r>
                        <a:rPr lang="cs-CZ" sz="1050" dirty="0">
                          <a:effectLst/>
                        </a:rPr>
                        <a:t>Koňaříková, </a:t>
                      </a:r>
                      <a:r>
                        <a:rPr lang="cs-CZ" sz="1050" dirty="0" err="1">
                          <a:effectLst/>
                        </a:rPr>
                        <a:t>Resová</a:t>
                      </a:r>
                      <a:endParaRPr lang="cs-CZ" sz="1100" dirty="0">
                        <a:effectLst/>
                      </a:endParaRPr>
                    </a:p>
                    <a:p>
                      <a:pPr fontAlgn="base">
                        <a:lnSpc>
                          <a:spcPct val="150000"/>
                        </a:lnSpc>
                        <a:spcAft>
                          <a:spcPts val="0"/>
                        </a:spcAft>
                      </a:pPr>
                      <a:r>
                        <a:rPr lang="cs-CZ" sz="1050" dirty="0">
                          <a:effectLst/>
                        </a:rPr>
                        <a:t>URO – ​Říhová, </a:t>
                      </a:r>
                      <a:r>
                        <a:rPr lang="cs-CZ" sz="1050" dirty="0" err="1">
                          <a:effectLst/>
                        </a:rPr>
                        <a:t>Trenzová</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50000"/>
                        </a:lnSpc>
                        <a:spcAft>
                          <a:spcPts val="0"/>
                        </a:spcAft>
                      </a:pPr>
                      <a:endParaRPr lang="cs-CZ"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461" marR="7461" marT="7461" marB="7461"/>
                </a:tc>
                <a:extLst>
                  <a:ext uri="{0D108BD9-81ED-4DB2-BD59-A6C34878D82A}">
                    <a16:rowId xmlns:a16="http://schemas.microsoft.com/office/drawing/2014/main" val="3396852552"/>
                  </a:ext>
                </a:extLst>
              </a:tr>
            </a:tbl>
          </a:graphicData>
        </a:graphic>
      </p:graphicFrame>
      <p:sp>
        <p:nvSpPr>
          <p:cNvPr id="5" name="AutoShape 2">
            <a:extLst>
              <a:ext uri="{FF2B5EF4-FFF2-40B4-BE49-F238E27FC236}">
                <a16:creationId xmlns:a16="http://schemas.microsoft.com/office/drawing/2014/main" id="{319C4AAE-4A33-4863-8460-AE850C2F88C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AutoShape 4">
            <a:extLst>
              <a:ext uri="{FF2B5EF4-FFF2-40B4-BE49-F238E27FC236}">
                <a16:creationId xmlns:a16="http://schemas.microsoft.com/office/drawing/2014/main" id="{614F48CF-CD18-4447-9B25-475A31AB9798}"/>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Tree>
    <p:custDataLst>
      <p:tags r:id="rId1"/>
    </p:custDataLst>
    <p:extLst>
      <p:ext uri="{BB962C8B-B14F-4D97-AF65-F5344CB8AC3E}">
        <p14:creationId xmlns:p14="http://schemas.microsoft.com/office/powerpoint/2010/main" val="4076527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94380C-E224-4240-982A-8D1A8D35190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8DF2765-A7C2-45BA-A19B-15E87DAF9A35}"/>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86B67D88-8BEF-4501-A1A1-8EACFF65CFE8}"/>
              </a:ext>
            </a:extLst>
          </p:cNvPr>
          <p:cNvSpPr>
            <a:spLocks noGrp="1"/>
          </p:cNvSpPr>
          <p:nvPr>
            <p:ph type="title"/>
          </p:nvPr>
        </p:nvSpPr>
        <p:spPr/>
        <p:txBody>
          <a:bodyPr/>
          <a:lstStyle/>
          <a:p>
            <a:r>
              <a:rPr lang="pl-PL" dirty="0"/>
              <a:t>RYCHLE DO NEMOCNICE, SANITKA BY PŘIJELA BŮHVÍ KDY!</a:t>
            </a:r>
            <a:endParaRPr lang="cs-CZ" dirty="0"/>
          </a:p>
        </p:txBody>
      </p:sp>
      <p:sp>
        <p:nvSpPr>
          <p:cNvPr id="5" name="Zástupný obsah 4">
            <a:extLst>
              <a:ext uri="{FF2B5EF4-FFF2-40B4-BE49-F238E27FC236}">
                <a16:creationId xmlns:a16="http://schemas.microsoft.com/office/drawing/2014/main" id="{733D1B8E-8EA4-4B8C-B845-5E7FE86181E7}"/>
              </a:ext>
            </a:extLst>
          </p:cNvPr>
          <p:cNvSpPr>
            <a:spLocks noGrp="1"/>
          </p:cNvSpPr>
          <p:nvPr>
            <p:ph idx="1"/>
          </p:nvPr>
        </p:nvSpPr>
        <p:spPr/>
        <p:txBody>
          <a:bodyPr/>
          <a:lstStyle/>
          <a:p>
            <a:pPr algn="l"/>
            <a:r>
              <a:rPr lang="cs-CZ" sz="2000" b="0" i="0" dirty="0">
                <a:solidFill>
                  <a:srgbClr val="333333"/>
                </a:solidFill>
                <a:effectLst/>
                <a:latin typeface="Open Sans" panose="020B0606030504020204" pitchFamily="34" charset="0"/>
              </a:rPr>
              <a:t>Transport pacienta se závažným onemocněním nebo úrazem „za každou cenu“ naprosto zbytečně ohrožuje všechny zúčastněné – od řidiče přes pacienta až po celé okolí. Cesta z místa X do nemocnice bude nejspíš stejně dlouhá jako cesta sanitky z nemocnice do místa X, postižený dostane hned na místě kvalifikovanou pomoc a už se může rozjet celé „mašinérie“ záchrany. Pokud „hodíte“ postiženého do auta, bude vás v nemocnici čekat překvapený vrátný, nebo v lepším případě rozespalá sestra příjmové ambulance (pokud vůbec trefíte „ty správné dveře“, což v našich nemocnicích není někdy tak úplně snadné).</a:t>
            </a:r>
          </a:p>
          <a:p>
            <a:pPr algn="l"/>
            <a:r>
              <a:rPr lang="cs-CZ" sz="2000" b="1" i="0" dirty="0">
                <a:effectLst/>
                <a:latin typeface="Open Sans" panose="020B0606030504020204" pitchFamily="34" charset="0"/>
              </a:rPr>
              <a:t>Pokud dojde k vážnému úrazu nebo onemocnění, zavolejte záchranku a poskytněte na místě první pomoc!</a:t>
            </a:r>
            <a:endParaRPr lang="cs-CZ" sz="2000" b="0" i="0" dirty="0">
              <a:effectLst/>
              <a:latin typeface="Open Sans" panose="020B0606030504020204" pitchFamily="34" charset="0"/>
            </a:endParaRPr>
          </a:p>
          <a:p>
            <a:endParaRPr lang="cs-CZ" sz="2000" dirty="0"/>
          </a:p>
        </p:txBody>
      </p:sp>
    </p:spTree>
    <p:extLst>
      <p:ext uri="{BB962C8B-B14F-4D97-AF65-F5344CB8AC3E}">
        <p14:creationId xmlns:p14="http://schemas.microsoft.com/office/powerpoint/2010/main" val="3761729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06E34B-76A2-4277-AD61-ECFFA70C0B2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EDBF755-8FDA-4009-AF19-C3C69029BD11}"/>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E65F8D47-1200-42EB-A61C-6BC085E582A1}"/>
              </a:ext>
            </a:extLst>
          </p:cNvPr>
          <p:cNvSpPr>
            <a:spLocks noGrp="1"/>
          </p:cNvSpPr>
          <p:nvPr>
            <p:ph type="title"/>
          </p:nvPr>
        </p:nvSpPr>
        <p:spPr>
          <a:xfrm>
            <a:off x="666000" y="378000"/>
            <a:ext cx="10753200" cy="451576"/>
          </a:xfrm>
        </p:spPr>
        <p:txBody>
          <a:bodyPr/>
          <a:lstStyle/>
          <a:p>
            <a:r>
              <a:rPr lang="pl-PL" sz="3600" dirty="0"/>
              <a:t>NA TO DÝCHÁNÍ ZKUSTE TOHLE, MAMINCE TO TAKY ZABÍRÁ!</a:t>
            </a:r>
            <a:endParaRPr lang="cs-CZ" sz="3600" dirty="0"/>
          </a:p>
        </p:txBody>
      </p:sp>
      <p:sp>
        <p:nvSpPr>
          <p:cNvPr id="5" name="Zástupný obsah 4">
            <a:extLst>
              <a:ext uri="{FF2B5EF4-FFF2-40B4-BE49-F238E27FC236}">
                <a16:creationId xmlns:a16="http://schemas.microsoft.com/office/drawing/2014/main" id="{A7E3D511-68A3-4D66-9D85-6B123BD85CAF}"/>
              </a:ext>
            </a:extLst>
          </p:cNvPr>
          <p:cNvSpPr>
            <a:spLocks noGrp="1"/>
          </p:cNvSpPr>
          <p:nvPr>
            <p:ph idx="1"/>
          </p:nvPr>
        </p:nvSpPr>
        <p:spPr/>
        <p:txBody>
          <a:bodyPr/>
          <a:lstStyle/>
          <a:p>
            <a:pPr algn="l"/>
            <a:r>
              <a:rPr lang="cs-CZ" b="0" i="0" dirty="0">
                <a:solidFill>
                  <a:srgbClr val="333333"/>
                </a:solidFill>
                <a:effectLst/>
                <a:latin typeface="Open Sans" panose="020B0606030504020204" pitchFamily="34" charset="0"/>
              </a:rPr>
              <a:t>To, že sousedka bere nějaké léky „na dýchání“ nebo „na žlučník“ neznamená, že budou fungovat i na vás! Řada velmi různých nemocí má podobné příznaky. Z pohledu pacienta se sice léčí podobné „vnější příznaky“ (například ztížené dýchání), ale léčba může být ve skutečnosti diametrálně rozdílná a účinky léků i „zcela opačné“.</a:t>
            </a:r>
          </a:p>
          <a:p>
            <a:pPr algn="l"/>
            <a:r>
              <a:rPr lang="cs-CZ" b="1" i="0" dirty="0">
                <a:effectLst/>
                <a:latin typeface="Open Sans" panose="020B0606030504020204" pitchFamily="34" charset="0"/>
              </a:rPr>
              <a:t>Použití cizích léků v nevhodné situaci může vést k závažným komplikacím včetně úmrtí!</a:t>
            </a:r>
            <a:endParaRPr lang="cs-CZ" b="0" i="0" dirty="0">
              <a:effectLst/>
              <a:latin typeface="Open Sans" panose="020B0606030504020204" pitchFamily="34" charset="0"/>
            </a:endParaRPr>
          </a:p>
          <a:p>
            <a:endParaRPr lang="cs-CZ" dirty="0"/>
          </a:p>
        </p:txBody>
      </p:sp>
    </p:spTree>
    <p:extLst>
      <p:ext uri="{BB962C8B-B14F-4D97-AF65-F5344CB8AC3E}">
        <p14:creationId xmlns:p14="http://schemas.microsoft.com/office/powerpoint/2010/main" val="1597158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63FE9D7-DA17-46DB-90E1-745E522CD20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1454ED1D-C8CB-430F-98FC-90E51D85BAE1}"/>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90A80317-2D37-482D-A4E8-7CBB3DEA9D56}"/>
              </a:ext>
            </a:extLst>
          </p:cNvPr>
          <p:cNvSpPr>
            <a:spLocks noGrp="1"/>
          </p:cNvSpPr>
          <p:nvPr>
            <p:ph type="title"/>
          </p:nvPr>
        </p:nvSpPr>
        <p:spPr>
          <a:xfrm>
            <a:off x="666000" y="217977"/>
            <a:ext cx="10753200" cy="451576"/>
          </a:xfrm>
        </p:spPr>
        <p:txBody>
          <a:bodyPr/>
          <a:lstStyle/>
          <a:p>
            <a:r>
              <a:rPr lang="cs-CZ" sz="3200" dirty="0"/>
              <a:t>POKUD DOJDE K ZÁSTAVĚ OBĚHU V POSTELI, JE PŘED RESUSCITACÍ POTŘEBA POSTIŽENÉHO STÁHNOUT NA ZEM</a:t>
            </a:r>
          </a:p>
        </p:txBody>
      </p:sp>
      <p:sp>
        <p:nvSpPr>
          <p:cNvPr id="5" name="Zástupný obsah 4">
            <a:extLst>
              <a:ext uri="{FF2B5EF4-FFF2-40B4-BE49-F238E27FC236}">
                <a16:creationId xmlns:a16="http://schemas.microsoft.com/office/drawing/2014/main" id="{BFBF012B-F436-43F4-BAB3-AF8A2CD0FC69}"/>
              </a:ext>
            </a:extLst>
          </p:cNvPr>
          <p:cNvSpPr>
            <a:spLocks noGrp="1"/>
          </p:cNvSpPr>
          <p:nvPr>
            <p:ph idx="1"/>
          </p:nvPr>
        </p:nvSpPr>
        <p:spPr/>
        <p:txBody>
          <a:bodyPr/>
          <a:lstStyle/>
          <a:p>
            <a:pPr algn="l"/>
            <a:r>
              <a:rPr lang="cs-CZ" sz="2400" b="0" i="0" dirty="0">
                <a:solidFill>
                  <a:srgbClr val="333333"/>
                </a:solidFill>
                <a:effectLst/>
                <a:latin typeface="Open Sans" panose="020B0606030504020204" pitchFamily="34" charset="0"/>
              </a:rPr>
              <a:t>Toto doporučení, jakkoliv často slýchané i z úst profesionálů, nemá žádné odborné opodstatnění. Studie prokázaly, že moderní postele jsou dostatečně tvrdé, aby na nich šlo resuscitovat bez snížení kvality kompresí. Naopak, snaha stáhnout postiženého může oddálit zahájení resuscitace a dokonce, pokud se „podaří“ stáhnout jej do úzké uličky mezi postelí a zdí, resuscitaci významně zkomplikovat až znemožnit.</a:t>
            </a:r>
          </a:p>
          <a:p>
            <a:pPr algn="l"/>
            <a:r>
              <a:rPr lang="cs-CZ" sz="2400" b="1" i="0" dirty="0">
                <a:effectLst/>
                <a:latin typeface="Open Sans" panose="020B0606030504020204" pitchFamily="34" charset="0"/>
              </a:rPr>
              <a:t>Stahování postiženého z postele před zahájením resuscitace je zbytečná a riziková činnost. Pokud není pro manipulaci s postiženým nějaký opravdu pádný důvod, jen jej přetočte na záda a zahajte resuscitaci tam, kde je. Klidně i v posteli.</a:t>
            </a:r>
            <a:endParaRPr lang="cs-CZ" sz="2400" b="0" i="0" dirty="0">
              <a:effectLst/>
              <a:latin typeface="Open Sans" panose="020B0606030504020204" pitchFamily="34" charset="0"/>
            </a:endParaRPr>
          </a:p>
          <a:p>
            <a:endParaRPr lang="cs-CZ" sz="2400" dirty="0"/>
          </a:p>
        </p:txBody>
      </p:sp>
    </p:spTree>
    <p:extLst>
      <p:ext uri="{BB962C8B-B14F-4D97-AF65-F5344CB8AC3E}">
        <p14:creationId xmlns:p14="http://schemas.microsoft.com/office/powerpoint/2010/main" val="260388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4DC131B-4F3C-4FF2-B24C-27CFCD72A8F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66C382B-E29A-4555-9714-DA987C0C641B}"/>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11" name="Nadpis 10">
            <a:extLst>
              <a:ext uri="{FF2B5EF4-FFF2-40B4-BE49-F238E27FC236}">
                <a16:creationId xmlns:a16="http://schemas.microsoft.com/office/drawing/2014/main" id="{BAA78C14-D969-4F43-AAF4-91E30ECA74FA}"/>
              </a:ext>
            </a:extLst>
          </p:cNvPr>
          <p:cNvSpPr>
            <a:spLocks noGrp="1"/>
          </p:cNvSpPr>
          <p:nvPr>
            <p:ph type="title"/>
          </p:nvPr>
        </p:nvSpPr>
        <p:spPr>
          <a:xfrm>
            <a:off x="666000" y="179923"/>
            <a:ext cx="10753200" cy="451576"/>
          </a:xfrm>
        </p:spPr>
        <p:txBody>
          <a:bodyPr/>
          <a:lstStyle/>
          <a:p>
            <a:r>
              <a:rPr lang="cs-CZ" dirty="0"/>
              <a:t>Semestrální práce </a:t>
            </a:r>
            <a:r>
              <a:rPr lang="cs-CZ" sz="1800" dirty="0"/>
              <a:t>(součást závěrečného hodnocení)</a:t>
            </a:r>
            <a:endParaRPr lang="cs-CZ" dirty="0"/>
          </a:p>
        </p:txBody>
      </p:sp>
      <p:sp>
        <p:nvSpPr>
          <p:cNvPr id="12" name="Zástupný obsah 11">
            <a:extLst>
              <a:ext uri="{FF2B5EF4-FFF2-40B4-BE49-F238E27FC236}">
                <a16:creationId xmlns:a16="http://schemas.microsoft.com/office/drawing/2014/main" id="{9EFCE56C-256A-44E8-8ACE-8B446AA1FB53}"/>
              </a:ext>
            </a:extLst>
          </p:cNvPr>
          <p:cNvSpPr>
            <a:spLocks noGrp="1"/>
          </p:cNvSpPr>
          <p:nvPr>
            <p:ph idx="29"/>
          </p:nvPr>
        </p:nvSpPr>
        <p:spPr>
          <a:xfrm>
            <a:off x="414000" y="876755"/>
            <a:ext cx="5219998" cy="4139998"/>
          </a:xfrm>
        </p:spPr>
        <p:txBody>
          <a:bodyPr/>
          <a:lstStyle/>
          <a:p>
            <a:pPr marL="72000" indent="0">
              <a:lnSpc>
                <a:spcPct val="100000"/>
              </a:lnSpc>
              <a:buNone/>
            </a:pPr>
            <a:r>
              <a:rPr lang="cs-CZ" sz="2400" b="1" i="0" u="sng" dirty="0">
                <a:solidFill>
                  <a:srgbClr val="000000"/>
                </a:solidFill>
                <a:effectLst/>
                <a:latin typeface="Arial" panose="020B0604020202020204" pitchFamily="34" charset="0"/>
              </a:rPr>
              <a:t>Zadání – osnova prezentace</a:t>
            </a:r>
            <a:r>
              <a:rPr lang="cs-CZ" sz="1600" b="1" u="sng" dirty="0">
                <a:solidFill>
                  <a:srgbClr val="000000"/>
                </a:solidFill>
                <a:latin typeface="Arial" panose="020B0604020202020204" pitchFamily="34" charset="0"/>
              </a:rPr>
              <a:t>: </a:t>
            </a:r>
            <a:r>
              <a:rPr lang="cs-CZ" sz="1600" b="0" i="0" u="none" strike="noStrike" dirty="0">
                <a:solidFill>
                  <a:srgbClr val="000000"/>
                </a:solidFill>
                <a:effectLst/>
                <a:latin typeface="Arial" panose="020B0604020202020204" pitchFamily="34" charset="0"/>
              </a:rPr>
              <a:t>(např. </a:t>
            </a:r>
            <a:r>
              <a:rPr lang="cs-CZ" sz="1600" b="0" i="0" u="none" strike="noStrike" dirty="0" err="1">
                <a:solidFill>
                  <a:srgbClr val="000000"/>
                </a:solidFill>
                <a:effectLst/>
                <a:latin typeface="Arial" panose="020B0604020202020204" pitchFamily="34" charset="0"/>
              </a:rPr>
              <a:t>power</a:t>
            </a:r>
            <a:r>
              <a:rPr lang="cs-CZ" sz="1600" b="0" i="0" u="none" strike="noStrike" dirty="0">
                <a:solidFill>
                  <a:srgbClr val="000000"/>
                </a:solidFill>
                <a:effectLst/>
                <a:latin typeface="Arial" panose="020B0604020202020204" pitchFamily="34" charset="0"/>
              </a:rPr>
              <a:t> point, </a:t>
            </a:r>
            <a:r>
              <a:rPr lang="cs-CZ" sz="1600" b="0" i="0" u="none" strike="noStrike" dirty="0" err="1">
                <a:solidFill>
                  <a:srgbClr val="000000"/>
                </a:solidFill>
                <a:effectLst/>
                <a:latin typeface="Arial" panose="020B0604020202020204" pitchFamily="34" charset="0"/>
              </a:rPr>
              <a:t>prezi</a:t>
            </a:r>
            <a:r>
              <a:rPr lang="cs-CZ" sz="1600" b="0" i="0" u="none" strike="noStrike" dirty="0">
                <a:solidFill>
                  <a:srgbClr val="000000"/>
                </a:solidFill>
                <a:effectLst/>
                <a:latin typeface="Arial" panose="020B0604020202020204" pitchFamily="34" charset="0"/>
              </a:rPr>
              <a:t>, </a:t>
            </a:r>
            <a:r>
              <a:rPr lang="cs-CZ" sz="1600" b="0" i="0" u="none" strike="noStrike" dirty="0" err="1">
                <a:solidFill>
                  <a:srgbClr val="000000"/>
                </a:solidFill>
                <a:effectLst/>
                <a:latin typeface="Arial" panose="020B0604020202020204" pitchFamily="34" charset="0"/>
              </a:rPr>
              <a:t>word</a:t>
            </a:r>
            <a:r>
              <a:rPr lang="cs-CZ" sz="1600" b="0" i="0" u="none" strike="noStrike" dirty="0">
                <a:solidFill>
                  <a:srgbClr val="000000"/>
                </a:solidFill>
                <a:effectLst/>
                <a:latin typeface="Arial" panose="020B0604020202020204" pitchFamily="34" charset="0"/>
              </a:rPr>
              <a:t>…)</a:t>
            </a:r>
            <a:endParaRPr lang="cs-CZ" sz="2400" b="1" u="sng" strike="noStrike" dirty="0">
              <a:solidFill>
                <a:srgbClr val="000000"/>
              </a:solidFill>
              <a:latin typeface="Arial" panose="020B0604020202020204" pitchFamily="34" charset="0"/>
            </a:endParaRPr>
          </a:p>
          <a:p>
            <a:pPr algn="l" rtl="0" fontAlgn="base">
              <a:lnSpc>
                <a:spcPct val="100000"/>
              </a:lnSpc>
              <a:buFont typeface="Arial" panose="020B0604020202020204" pitchFamily="34" charset="0"/>
              <a:buChar char="•"/>
            </a:pPr>
            <a:r>
              <a:rPr lang="cs-CZ" sz="2400" b="0" i="0" u="none" strike="noStrike" dirty="0">
                <a:solidFill>
                  <a:srgbClr val="000000"/>
                </a:solidFill>
                <a:effectLst/>
                <a:latin typeface="Arial" panose="020B0604020202020204" pitchFamily="34" charset="0"/>
              </a:rPr>
              <a:t>základní vyšetřovací metody v daném oboru</a:t>
            </a:r>
            <a:r>
              <a:rPr lang="en-US" sz="2400" b="0" i="0" dirty="0">
                <a:solidFill>
                  <a:srgbClr val="000000"/>
                </a:solidFill>
                <a:effectLst/>
                <a:latin typeface="Arial" panose="020B0604020202020204" pitchFamily="34" charset="0"/>
              </a:rPr>
              <a:t>​</a:t>
            </a:r>
          </a:p>
          <a:p>
            <a:pPr algn="l" rtl="0" fontAlgn="base">
              <a:lnSpc>
                <a:spcPct val="100000"/>
              </a:lnSpc>
              <a:buFont typeface="Arial" panose="020B0604020202020204" pitchFamily="34" charset="0"/>
              <a:buChar char="•"/>
            </a:pPr>
            <a:r>
              <a:rPr lang="cs-CZ" sz="2400" b="0" i="0" u="none" strike="noStrike" dirty="0">
                <a:solidFill>
                  <a:srgbClr val="000000"/>
                </a:solidFill>
                <a:effectLst/>
                <a:latin typeface="Arial" panose="020B0604020202020204" pitchFamily="34" charset="0"/>
              </a:rPr>
              <a:t>základní onemocnění (Dg.) v daném oboru  </a:t>
            </a:r>
            <a:r>
              <a:rPr lang="en-US" sz="2400" b="0" i="0" dirty="0">
                <a:solidFill>
                  <a:srgbClr val="000000"/>
                </a:solidFill>
                <a:effectLst/>
                <a:latin typeface="Arial" panose="020B0604020202020204" pitchFamily="34" charset="0"/>
              </a:rPr>
              <a:t>​</a:t>
            </a:r>
          </a:p>
          <a:p>
            <a:pPr algn="l" rtl="0" fontAlgn="base">
              <a:lnSpc>
                <a:spcPct val="100000"/>
              </a:lnSpc>
              <a:buFont typeface="Arial" panose="020B0604020202020204" pitchFamily="34" charset="0"/>
              <a:buChar char="•"/>
            </a:pPr>
            <a:r>
              <a:rPr lang="cs-CZ" sz="2400" b="0" i="0" u="none" strike="noStrike" dirty="0">
                <a:solidFill>
                  <a:srgbClr val="000000"/>
                </a:solidFill>
                <a:effectLst/>
                <a:latin typeface="Arial" panose="020B0604020202020204" pitchFamily="34" charset="0"/>
              </a:rPr>
              <a:t>základní terapeutické postupy</a:t>
            </a:r>
            <a:r>
              <a:rPr lang="en-US" sz="2400" b="0" i="0" dirty="0">
                <a:solidFill>
                  <a:srgbClr val="000000"/>
                </a:solidFill>
                <a:effectLst/>
                <a:latin typeface="Arial" panose="020B0604020202020204" pitchFamily="34" charset="0"/>
              </a:rPr>
              <a:t>​</a:t>
            </a:r>
          </a:p>
          <a:p>
            <a:pPr algn="l" rtl="0" fontAlgn="base">
              <a:lnSpc>
                <a:spcPct val="100000"/>
              </a:lnSpc>
              <a:buFont typeface="Arial" panose="020B0604020202020204" pitchFamily="34" charset="0"/>
              <a:buChar char="•"/>
            </a:pPr>
            <a:r>
              <a:rPr lang="cs-CZ" sz="2400" b="0" i="0" u="none" strike="noStrike" dirty="0">
                <a:solidFill>
                  <a:srgbClr val="000000"/>
                </a:solidFill>
                <a:effectLst/>
                <a:latin typeface="Arial" panose="020B0604020202020204" pitchFamily="34" charset="0"/>
              </a:rPr>
              <a:t>základní ošetřovatelská péče</a:t>
            </a:r>
            <a:r>
              <a:rPr lang="en-US" sz="2400" b="0" i="0" dirty="0">
                <a:solidFill>
                  <a:srgbClr val="000000"/>
                </a:solidFill>
                <a:effectLst/>
                <a:latin typeface="Arial" panose="020B0604020202020204" pitchFamily="34" charset="0"/>
              </a:rPr>
              <a:t>​</a:t>
            </a:r>
          </a:p>
          <a:p>
            <a:pPr algn="l" rtl="0" fontAlgn="base">
              <a:lnSpc>
                <a:spcPct val="100000"/>
              </a:lnSpc>
              <a:buFont typeface="Arial" panose="020B0604020202020204" pitchFamily="34" charset="0"/>
              <a:buChar char="•"/>
            </a:pPr>
            <a:r>
              <a:rPr lang="cs-CZ" sz="2400" b="0" i="0" u="none" strike="noStrike" dirty="0">
                <a:solidFill>
                  <a:srgbClr val="000000"/>
                </a:solidFill>
                <a:effectLst/>
                <a:latin typeface="Arial" panose="020B0604020202020204" pitchFamily="34" charset="0"/>
              </a:rPr>
              <a:t>co je důležité pro laika</a:t>
            </a:r>
            <a:r>
              <a:rPr lang="en-US" sz="2400" b="0" i="0" dirty="0">
                <a:solidFill>
                  <a:srgbClr val="000000"/>
                </a:solidFill>
                <a:effectLst/>
                <a:latin typeface="Arial" panose="020B0604020202020204" pitchFamily="34" charset="0"/>
              </a:rPr>
              <a:t>​</a:t>
            </a:r>
          </a:p>
          <a:p>
            <a:pPr algn="l" rtl="0" fontAlgn="base">
              <a:lnSpc>
                <a:spcPct val="100000"/>
              </a:lnSpc>
              <a:buFont typeface="Arial" panose="020B0604020202020204" pitchFamily="34" charset="0"/>
              <a:buChar char="•"/>
            </a:pPr>
            <a:r>
              <a:rPr lang="cs-CZ" sz="2400" b="0" i="0" u="none" strike="noStrike" dirty="0">
                <a:solidFill>
                  <a:srgbClr val="000000"/>
                </a:solidFill>
                <a:effectLst/>
                <a:latin typeface="Arial" panose="020B0604020202020204" pitchFamily="34" charset="0"/>
              </a:rPr>
              <a:t>definovat akutní stavy a řešení v rámci první pomoci v daném oboru </a:t>
            </a:r>
            <a:r>
              <a:rPr lang="en-US" sz="2400" b="0" i="0" dirty="0">
                <a:solidFill>
                  <a:srgbClr val="000000"/>
                </a:solidFill>
                <a:effectLst/>
                <a:latin typeface="Arial" panose="020B0604020202020204" pitchFamily="34" charset="0"/>
              </a:rPr>
              <a:t>​</a:t>
            </a:r>
          </a:p>
          <a:p>
            <a:pPr>
              <a:lnSpc>
                <a:spcPct val="100000"/>
              </a:lnSpc>
            </a:pPr>
            <a:endParaRPr lang="cs-CZ" sz="2400" dirty="0"/>
          </a:p>
        </p:txBody>
      </p:sp>
      <p:sp>
        <p:nvSpPr>
          <p:cNvPr id="13" name="Zástupný obsah 12">
            <a:extLst>
              <a:ext uri="{FF2B5EF4-FFF2-40B4-BE49-F238E27FC236}">
                <a16:creationId xmlns:a16="http://schemas.microsoft.com/office/drawing/2014/main" id="{200A64AA-D801-4AD9-8076-4712792A5E77}"/>
              </a:ext>
            </a:extLst>
          </p:cNvPr>
          <p:cNvSpPr>
            <a:spLocks noGrp="1"/>
          </p:cNvSpPr>
          <p:nvPr>
            <p:ph idx="30"/>
          </p:nvPr>
        </p:nvSpPr>
        <p:spPr>
          <a:xfrm>
            <a:off x="6193117" y="966399"/>
            <a:ext cx="5219998" cy="4139998"/>
          </a:xfrm>
        </p:spPr>
        <p:txBody>
          <a:bodyPr/>
          <a:lstStyle/>
          <a:p>
            <a:pPr>
              <a:lnSpc>
                <a:spcPct val="100000"/>
              </a:lnSpc>
            </a:pPr>
            <a:r>
              <a:rPr lang="cs-CZ" sz="2400" dirty="0"/>
              <a:t>Základní textovou prezentaci doplňte o videa, algoritmy, tabulky, obrázky…. Prostě vše co bude považovat za důležité a přínosné pro ostatní. ​</a:t>
            </a:r>
          </a:p>
          <a:p>
            <a:pPr>
              <a:lnSpc>
                <a:spcPct val="100000"/>
              </a:lnSpc>
            </a:pPr>
            <a:endParaRPr lang="cs-CZ" sz="2400" dirty="0"/>
          </a:p>
          <a:p>
            <a:pPr>
              <a:lnSpc>
                <a:spcPct val="100000"/>
              </a:lnSpc>
            </a:pPr>
            <a:r>
              <a:rPr lang="cs-CZ" sz="2400" dirty="0"/>
              <a:t>Můžete využít všechny dostupné online zdroje Univerzitní knihovny MU. Určitě také využijte vše, co lze dohledat online – samozřejmě buďte vnímaví na validnost informací.​</a:t>
            </a:r>
          </a:p>
          <a:p>
            <a:pPr>
              <a:lnSpc>
                <a:spcPct val="100000"/>
              </a:lnSpc>
            </a:pPr>
            <a:endParaRPr lang="cs-CZ" sz="2400" dirty="0"/>
          </a:p>
          <a:p>
            <a:pPr>
              <a:lnSpc>
                <a:spcPct val="100000"/>
              </a:lnSpc>
            </a:pPr>
            <a:r>
              <a:rPr lang="cs-CZ" sz="2400" dirty="0"/>
              <a:t>TERMÍN realizace: dle zadání​</a:t>
            </a:r>
          </a:p>
          <a:p>
            <a:pPr>
              <a:lnSpc>
                <a:spcPct val="100000"/>
              </a:lnSpc>
            </a:pPr>
            <a:endParaRPr lang="cs-CZ" sz="2400" dirty="0"/>
          </a:p>
          <a:p>
            <a:pPr marL="72000" indent="0">
              <a:lnSpc>
                <a:spcPct val="100000"/>
              </a:lnSpc>
              <a:buNone/>
            </a:pPr>
            <a:endParaRPr lang="cs-CZ" sz="2400" dirty="0"/>
          </a:p>
        </p:txBody>
      </p:sp>
      <p:sp>
        <p:nvSpPr>
          <p:cNvPr id="15" name="TextovéPole 14">
            <a:extLst>
              <a:ext uri="{FF2B5EF4-FFF2-40B4-BE49-F238E27FC236}">
                <a16:creationId xmlns:a16="http://schemas.microsoft.com/office/drawing/2014/main" id="{0F173B12-17FA-4F77-840D-B2D7A426D838}"/>
              </a:ext>
            </a:extLst>
          </p:cNvPr>
          <p:cNvSpPr txBox="1"/>
          <p:nvPr/>
        </p:nvSpPr>
        <p:spPr>
          <a:xfrm>
            <a:off x="3048000" y="3144380"/>
            <a:ext cx="6096000" cy="461665"/>
          </a:xfrm>
          <a:prstGeom prst="rect">
            <a:avLst/>
          </a:prstGeom>
          <a:noFill/>
        </p:spPr>
        <p:txBody>
          <a:bodyPr wrap="square">
            <a:spAutoFit/>
          </a:bodyPr>
          <a:lstStyle/>
          <a:p>
            <a:r>
              <a:rPr lang="cs-CZ" dirty="0"/>
              <a:t> </a:t>
            </a:r>
          </a:p>
        </p:txBody>
      </p:sp>
      <p:sp>
        <p:nvSpPr>
          <p:cNvPr id="19" name="TextovéPole 18">
            <a:extLst>
              <a:ext uri="{FF2B5EF4-FFF2-40B4-BE49-F238E27FC236}">
                <a16:creationId xmlns:a16="http://schemas.microsoft.com/office/drawing/2014/main" id="{0B38DC3F-FCDF-4E1E-A728-937D797D2A8F}"/>
              </a:ext>
            </a:extLst>
          </p:cNvPr>
          <p:cNvSpPr txBox="1"/>
          <p:nvPr/>
        </p:nvSpPr>
        <p:spPr>
          <a:xfrm>
            <a:off x="2689412" y="5911320"/>
            <a:ext cx="6813176" cy="707886"/>
          </a:xfrm>
          <a:prstGeom prst="rect">
            <a:avLst/>
          </a:prstGeom>
          <a:solidFill>
            <a:schemeClr val="accent4">
              <a:lumMod val="60000"/>
              <a:lumOff val="40000"/>
            </a:schemeClr>
          </a:solidFill>
        </p:spPr>
        <p:txBody>
          <a:bodyPr wrap="square">
            <a:spAutoFit/>
          </a:bodyPr>
          <a:lstStyle/>
          <a:p>
            <a:pPr algn="ctr"/>
            <a:r>
              <a:rPr lang="cs-CZ" sz="2000" dirty="0">
                <a:solidFill>
                  <a:schemeClr val="accent1">
                    <a:lumMod val="75000"/>
                  </a:schemeClr>
                </a:solidFill>
              </a:rPr>
              <a:t>VŠE CO NENÍ JASNÉ NEVÁHEJTE SE MNOU KONZULTOVAT (dana.dolanova@med.muni.cz)​</a:t>
            </a:r>
          </a:p>
        </p:txBody>
      </p:sp>
    </p:spTree>
    <p:custDataLst>
      <p:tags r:id="rId1"/>
    </p:custDataLst>
    <p:extLst>
      <p:ext uri="{BB962C8B-B14F-4D97-AF65-F5344CB8AC3E}">
        <p14:creationId xmlns:p14="http://schemas.microsoft.com/office/powerpoint/2010/main" val="3183847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D4EF194-C745-4D06-8591-24B6F742285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1D2F52B-3A9A-4EF1-B979-709BE313C067}"/>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B538BCB3-FC70-4F6A-B28B-154D9F6868F1}"/>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33211336-4CAC-4CE2-91F8-7BC229E89DAC}"/>
              </a:ext>
            </a:extLst>
          </p:cNvPr>
          <p:cNvSpPr>
            <a:spLocks noGrp="1"/>
          </p:cNvSpPr>
          <p:nvPr>
            <p:ph idx="1"/>
          </p:nvPr>
        </p:nvSpPr>
        <p:spPr/>
        <p:txBody>
          <a:bodyPr/>
          <a:lstStyle/>
          <a:p>
            <a:endParaRPr lang="cs-CZ"/>
          </a:p>
        </p:txBody>
      </p:sp>
      <p:pic>
        <p:nvPicPr>
          <p:cNvPr id="7" name="Obrázek 6">
            <a:extLst>
              <a:ext uri="{FF2B5EF4-FFF2-40B4-BE49-F238E27FC236}">
                <a16:creationId xmlns:a16="http://schemas.microsoft.com/office/drawing/2014/main" id="{C207C07D-8B40-4792-ADB1-078E4C65AA0C}"/>
              </a:ext>
            </a:extLst>
          </p:cNvPr>
          <p:cNvPicPr>
            <a:picLocks noChangeAspect="1"/>
          </p:cNvPicPr>
          <p:nvPr/>
        </p:nvPicPr>
        <p:blipFill>
          <a:blip r:embed="rId3"/>
          <a:stretch>
            <a:fillRect/>
          </a:stretch>
        </p:blipFill>
        <p:spPr>
          <a:xfrm>
            <a:off x="1649506" y="280467"/>
            <a:ext cx="8461281" cy="6199533"/>
          </a:xfrm>
          <a:prstGeom prst="rect">
            <a:avLst/>
          </a:prstGeom>
        </p:spPr>
      </p:pic>
    </p:spTree>
    <p:custDataLst>
      <p:tags r:id="rId1"/>
    </p:custDataLst>
    <p:extLst>
      <p:ext uri="{BB962C8B-B14F-4D97-AF65-F5344CB8AC3E}">
        <p14:creationId xmlns:p14="http://schemas.microsoft.com/office/powerpoint/2010/main" val="3004885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9971B7F-07BF-4F81-9DFA-EC6802611DE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B19296A-7D56-4664-92FB-206C80CF2031}"/>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8F4E4A88-64C5-41D1-AA0C-1BA38FD1FE51}"/>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C2990EF0-60B9-47C0-B2DF-AC6EFF2138ED}"/>
              </a:ext>
            </a:extLst>
          </p:cNvPr>
          <p:cNvSpPr>
            <a:spLocks noGrp="1"/>
          </p:cNvSpPr>
          <p:nvPr>
            <p:ph idx="1"/>
          </p:nvPr>
        </p:nvSpPr>
        <p:spPr/>
        <p:txBody>
          <a:bodyPr/>
          <a:lstStyle/>
          <a:p>
            <a:r>
              <a:rPr lang="cs-CZ" dirty="0">
                <a:hlinkClick r:id="rId3"/>
              </a:rPr>
              <a:t>GL2021_BLS.pdf (zachrannasluzba.cz)</a:t>
            </a:r>
            <a:endParaRPr lang="cs-CZ" dirty="0"/>
          </a:p>
          <a:p>
            <a:r>
              <a:rPr lang="cs-CZ" dirty="0">
                <a:hlinkClick r:id="rId4"/>
              </a:rPr>
              <a:t>https://zachrannasluzba.cz/wp-content/uploads/2021/04/GL2021_PBLS.pdf</a:t>
            </a:r>
            <a:endParaRPr lang="cs-CZ" dirty="0"/>
          </a:p>
          <a:p>
            <a:r>
              <a:rPr lang="cs-CZ" dirty="0"/>
              <a:t> </a:t>
            </a:r>
            <a:r>
              <a:rPr lang="cs-CZ" dirty="0">
                <a:hlinkClick r:id="rId5"/>
              </a:rPr>
              <a:t>http://video.muni.cz/public/akutne.cz/Akutni-stredy/19-akutni-streda.mp4?fbclid=IwAR2dqu3ufzhpGQFTa-pAv-XAtXsBGdasU0NlBEJwO5HFs8jOuNTSfbnGgDo</a:t>
            </a:r>
            <a:endParaRPr lang="cs-CZ" dirty="0"/>
          </a:p>
          <a:p>
            <a:r>
              <a:rPr lang="cs-CZ" dirty="0"/>
              <a:t> </a:t>
            </a:r>
          </a:p>
        </p:txBody>
      </p:sp>
    </p:spTree>
    <p:custDataLst>
      <p:tags r:id="rId1"/>
    </p:custDataLst>
    <p:extLst>
      <p:ext uri="{BB962C8B-B14F-4D97-AF65-F5344CB8AC3E}">
        <p14:creationId xmlns:p14="http://schemas.microsoft.com/office/powerpoint/2010/main" val="322578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FEFB339-8DD7-4D19-9C91-4F72FC7358E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CF2E6E8-5028-43E9-BDAB-38D6F15C328B}"/>
              </a:ext>
            </a:extLst>
          </p:cNvPr>
          <p:cNvSpPr>
            <a:spLocks noGrp="1"/>
          </p:cNvSpPr>
          <p:nvPr>
            <p:ph type="sldNum" sz="quarter" idx="11"/>
          </p:nvPr>
        </p:nvSpPr>
        <p:spPr/>
        <p:txBody>
          <a:bodyPr/>
          <a:lstStyle/>
          <a:p>
            <a:fld id="{0DE708CC-0C3F-4567-9698-B54C0F35BD31}" type="slidenum">
              <a:rPr lang="cs-CZ" altLang="cs-CZ" noProof="0" smtClean="0"/>
              <a:pPr/>
              <a:t>6</a:t>
            </a:fld>
            <a:endParaRPr lang="cs-CZ" altLang="cs-CZ" noProof="0" dirty="0"/>
          </a:p>
        </p:txBody>
      </p:sp>
      <p:sp>
        <p:nvSpPr>
          <p:cNvPr id="4" name="Nadpis 3">
            <a:extLst>
              <a:ext uri="{FF2B5EF4-FFF2-40B4-BE49-F238E27FC236}">
                <a16:creationId xmlns:a16="http://schemas.microsoft.com/office/drawing/2014/main" id="{D158A360-E000-46C0-989B-8837391C7DBA}"/>
              </a:ext>
            </a:extLst>
          </p:cNvPr>
          <p:cNvSpPr>
            <a:spLocks noGrp="1"/>
          </p:cNvSpPr>
          <p:nvPr>
            <p:ph type="title"/>
          </p:nvPr>
        </p:nvSpPr>
        <p:spPr/>
        <p:txBody>
          <a:bodyPr/>
          <a:lstStyle/>
          <a:p>
            <a:r>
              <a:rPr lang="cs-CZ" dirty="0"/>
              <a:t>Oblíbené mýty a omyly v první pomoci</a:t>
            </a:r>
          </a:p>
        </p:txBody>
      </p:sp>
      <p:sp>
        <p:nvSpPr>
          <p:cNvPr id="5" name="Podnadpis 4">
            <a:extLst>
              <a:ext uri="{FF2B5EF4-FFF2-40B4-BE49-F238E27FC236}">
                <a16:creationId xmlns:a16="http://schemas.microsoft.com/office/drawing/2014/main" id="{6FD12A75-E2BE-4E2A-AF3B-95C0CCAB443B}"/>
              </a:ext>
            </a:extLst>
          </p:cNvPr>
          <p:cNvSpPr>
            <a:spLocks noGrp="1"/>
          </p:cNvSpPr>
          <p:nvPr>
            <p:ph type="subTitle" idx="1"/>
          </p:nvPr>
        </p:nvSpPr>
        <p:spPr/>
        <p:txBody>
          <a:bodyPr/>
          <a:lstStyle/>
          <a:p>
            <a:r>
              <a:rPr lang="cs-CZ" dirty="0"/>
              <a:t>Zdroj:</a:t>
            </a:r>
          </a:p>
          <a:p>
            <a:r>
              <a:rPr lang="cs-CZ" dirty="0"/>
              <a:t>https://www.prpom.cz/category/novinky-kurzy-prvni-pomoci/myty-o-prvni-pomoci/ </a:t>
            </a:r>
          </a:p>
          <a:p>
            <a:r>
              <a:rPr lang="cs-CZ" dirty="0"/>
              <a:t>https://zachrannasluzba.cz/myty-o-prvni-pomoci/</a:t>
            </a:r>
          </a:p>
        </p:txBody>
      </p:sp>
    </p:spTree>
    <p:extLst>
      <p:ext uri="{BB962C8B-B14F-4D97-AF65-F5344CB8AC3E}">
        <p14:creationId xmlns:p14="http://schemas.microsoft.com/office/powerpoint/2010/main" val="1507124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806E78E-D7D4-4464-B2A0-C1B0822BB940}"/>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DC54E9C-3622-411D-9BD1-42BF976793F9}"/>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6C90DB3D-4EC6-4FAB-B605-0852142F07BE}"/>
              </a:ext>
            </a:extLst>
          </p:cNvPr>
          <p:cNvSpPr>
            <a:spLocks noGrp="1"/>
          </p:cNvSpPr>
          <p:nvPr>
            <p:ph type="title"/>
          </p:nvPr>
        </p:nvSpPr>
        <p:spPr>
          <a:xfrm>
            <a:off x="720000" y="298659"/>
            <a:ext cx="10753200" cy="451576"/>
          </a:xfrm>
        </p:spPr>
        <p:txBody>
          <a:bodyPr/>
          <a:lstStyle/>
          <a:p>
            <a:r>
              <a:rPr lang="cs-CZ" dirty="0"/>
              <a:t>KDYBY TO BYLO NĚCO VÁŽNÉHO, TAK BY UŽ URČITĚ NĚKDO NĚCO UDĚLAL</a:t>
            </a:r>
          </a:p>
        </p:txBody>
      </p:sp>
      <p:sp>
        <p:nvSpPr>
          <p:cNvPr id="5" name="Zástupný obsah 4">
            <a:extLst>
              <a:ext uri="{FF2B5EF4-FFF2-40B4-BE49-F238E27FC236}">
                <a16:creationId xmlns:a16="http://schemas.microsoft.com/office/drawing/2014/main" id="{58F62BC7-28F3-4D74-84D0-2E6F87C9F39D}"/>
              </a:ext>
            </a:extLst>
          </p:cNvPr>
          <p:cNvSpPr>
            <a:spLocks noGrp="1"/>
          </p:cNvSpPr>
          <p:nvPr>
            <p:ph idx="1"/>
          </p:nvPr>
        </p:nvSpPr>
        <p:spPr/>
        <p:txBody>
          <a:bodyPr/>
          <a:lstStyle/>
          <a:p>
            <a:pPr algn="l"/>
            <a:r>
              <a:rPr lang="cs-CZ" b="0" i="0" dirty="0">
                <a:solidFill>
                  <a:srgbClr val="333333"/>
                </a:solidFill>
                <a:effectLst/>
                <a:latin typeface="Open Sans" panose="020B0606030504020204" pitchFamily="34" charset="0"/>
              </a:rPr>
              <a:t>„On už někdo určitě zavolal…“, „Kdyby bylo potřeba ho vytáhnout, tak by ho už určitě vyndali.“, „On je asi jenom… (doplň podle potřeby – opilý, zfetovaný, odřený, pozvracený, unavený…), kdyby nebyl, tak mu přece už někdo pomohl…“. Přesně tohle si myslí všichni ti, kteří stojí okolo a nic neudělají…</a:t>
            </a:r>
          </a:p>
          <a:p>
            <a:pPr algn="l"/>
            <a:r>
              <a:rPr lang="cs-CZ" b="1" i="0" dirty="0">
                <a:effectLst/>
                <a:latin typeface="Open Sans" panose="020B0606030504020204" pitchFamily="34" charset="0"/>
              </a:rPr>
              <a:t>Nebojte se začít! Když se ukáže, že „to“ nic není, tak zase můžete přestat. Ale pokud o něco jde, je každá minuta bez pomoci nenávratně ztracená!</a:t>
            </a:r>
            <a:endParaRPr lang="cs-CZ" b="0" i="0" dirty="0">
              <a:effectLst/>
              <a:latin typeface="Open Sans" panose="020B0606030504020204" pitchFamily="34" charset="0"/>
            </a:endParaRPr>
          </a:p>
          <a:p>
            <a:endParaRPr lang="cs-CZ" dirty="0"/>
          </a:p>
        </p:txBody>
      </p:sp>
    </p:spTree>
    <p:extLst>
      <p:ext uri="{BB962C8B-B14F-4D97-AF65-F5344CB8AC3E}">
        <p14:creationId xmlns:p14="http://schemas.microsoft.com/office/powerpoint/2010/main" val="3387774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D488842-B8D1-4FD9-BB1C-625356DC47A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B26EBF2-CB0E-4745-B594-960B4E92114B}"/>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CA114922-2637-4311-B64A-273919F5B8FF}"/>
              </a:ext>
            </a:extLst>
          </p:cNvPr>
          <p:cNvSpPr>
            <a:spLocks noGrp="1"/>
          </p:cNvSpPr>
          <p:nvPr>
            <p:ph type="title"/>
          </p:nvPr>
        </p:nvSpPr>
        <p:spPr/>
        <p:txBody>
          <a:bodyPr/>
          <a:lstStyle/>
          <a:p>
            <a:r>
              <a:rPr lang="cs-CZ" dirty="0"/>
              <a:t>NEPOZNÁM, JESTLI DÝCHÁ NEBO NEDÝCHÁ, NEJSEM DOKTOR!</a:t>
            </a:r>
          </a:p>
        </p:txBody>
      </p:sp>
      <p:sp>
        <p:nvSpPr>
          <p:cNvPr id="5" name="Zástupný obsah 4">
            <a:extLst>
              <a:ext uri="{FF2B5EF4-FFF2-40B4-BE49-F238E27FC236}">
                <a16:creationId xmlns:a16="http://schemas.microsoft.com/office/drawing/2014/main" id="{1BDDA224-0010-4893-BE63-F0A9948B4CC5}"/>
              </a:ext>
            </a:extLst>
          </p:cNvPr>
          <p:cNvSpPr>
            <a:spLocks noGrp="1"/>
          </p:cNvSpPr>
          <p:nvPr>
            <p:ph idx="1"/>
          </p:nvPr>
        </p:nvSpPr>
        <p:spPr/>
        <p:txBody>
          <a:bodyPr/>
          <a:lstStyle/>
          <a:p>
            <a:pPr algn="l"/>
            <a:r>
              <a:rPr lang="cs-CZ" b="0" i="0" dirty="0">
                <a:solidFill>
                  <a:srgbClr val="333333"/>
                </a:solidFill>
                <a:effectLst/>
                <a:latin typeface="Open Sans" panose="020B0606030504020204" pitchFamily="34" charset="0"/>
              </a:rPr>
              <a:t>Stav dýchání je v kritických stavech nejdůležitější „okno do těla“ pacienta, které může použít každý bez jakýchkoliv pomůcek. Pokud je stav dýchání </a:t>
            </a:r>
            <a:r>
              <a:rPr lang="cs-CZ" b="1" i="0" dirty="0">
                <a:solidFill>
                  <a:srgbClr val="333333"/>
                </a:solidFill>
                <a:effectLst/>
                <a:latin typeface="Open Sans" panose="020B0606030504020204" pitchFamily="34" charset="0"/>
              </a:rPr>
              <a:t>kritický </a:t>
            </a:r>
            <a:r>
              <a:rPr lang="cs-CZ" b="0" i="0" dirty="0">
                <a:solidFill>
                  <a:srgbClr val="333333"/>
                </a:solidFill>
                <a:effectLst/>
                <a:latin typeface="Open Sans" panose="020B0606030504020204" pitchFamily="34" charset="0"/>
              </a:rPr>
              <a:t>(a je celkem jedno, zda pacient nedýchá vůbec, „sotva znatelně“ nebo „tu a tam“), </a:t>
            </a:r>
            <a:r>
              <a:rPr lang="cs-CZ" b="1" i="0" dirty="0">
                <a:solidFill>
                  <a:srgbClr val="333333"/>
                </a:solidFill>
                <a:effectLst/>
                <a:latin typeface="Open Sans" panose="020B0606030504020204" pitchFamily="34" charset="0"/>
              </a:rPr>
              <a:t>je nutné jednat. </a:t>
            </a:r>
            <a:r>
              <a:rPr lang="cs-CZ" b="0" i="0" dirty="0">
                <a:solidFill>
                  <a:srgbClr val="333333"/>
                </a:solidFill>
                <a:effectLst/>
                <a:latin typeface="Open Sans" panose="020B0606030504020204" pitchFamily="34" charset="0"/>
              </a:rPr>
              <a:t>Z hlediska laického hodnocení stavu dýchání u postiženého v bezvědomí tedy existují pouze dva stavy: buď zřetelně vidím, jak postižený pravidelně DÝCHÁ s normální frekvencí (jako já) – nebo NEDÝCHÁ.</a:t>
            </a:r>
          </a:p>
          <a:p>
            <a:pPr algn="l"/>
            <a:r>
              <a:rPr lang="cs-CZ" b="1" i="0" dirty="0">
                <a:effectLst/>
                <a:latin typeface="Open Sans" panose="020B0606030504020204" pitchFamily="34" charset="0"/>
              </a:rPr>
              <a:t>Při jakékoliv nejistotě platí stejný postup, jako ve variantě NEDÝCHÁ – tj. ihned zahájíme neodkladnou resuscitaci!</a:t>
            </a:r>
            <a:endParaRPr lang="cs-CZ" b="0" i="0" dirty="0">
              <a:effectLst/>
              <a:latin typeface="Open Sans" panose="020B0606030504020204" pitchFamily="34" charset="0"/>
            </a:endParaRPr>
          </a:p>
          <a:p>
            <a:endParaRPr lang="cs-CZ" dirty="0"/>
          </a:p>
        </p:txBody>
      </p:sp>
    </p:spTree>
    <p:extLst>
      <p:ext uri="{BB962C8B-B14F-4D97-AF65-F5344CB8AC3E}">
        <p14:creationId xmlns:p14="http://schemas.microsoft.com/office/powerpoint/2010/main" val="2012701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15C2975-05DA-43FA-9732-8D7061E4F0B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175A32C-0F04-45C0-B0C4-18990C34A075}"/>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8BE5F96-CBF1-48F0-B2BC-406C9DF2ECC0}"/>
              </a:ext>
            </a:extLst>
          </p:cNvPr>
          <p:cNvSpPr>
            <a:spLocks noGrp="1"/>
          </p:cNvSpPr>
          <p:nvPr>
            <p:ph type="title"/>
          </p:nvPr>
        </p:nvSpPr>
        <p:spPr/>
        <p:txBody>
          <a:bodyPr/>
          <a:lstStyle/>
          <a:p>
            <a:r>
              <a:rPr lang="cs-CZ" dirty="0"/>
              <a:t>STABILIZOVANÁ POLOHA PO KOLAPSU</a:t>
            </a:r>
          </a:p>
        </p:txBody>
      </p:sp>
      <p:sp>
        <p:nvSpPr>
          <p:cNvPr id="5" name="Zástupný obsah 4">
            <a:extLst>
              <a:ext uri="{FF2B5EF4-FFF2-40B4-BE49-F238E27FC236}">
                <a16:creationId xmlns:a16="http://schemas.microsoft.com/office/drawing/2014/main" id="{5D391FDC-4EF3-4B24-B401-089C37D0F5AE}"/>
              </a:ext>
            </a:extLst>
          </p:cNvPr>
          <p:cNvSpPr>
            <a:spLocks noGrp="1"/>
          </p:cNvSpPr>
          <p:nvPr>
            <p:ph idx="1"/>
          </p:nvPr>
        </p:nvSpPr>
        <p:spPr>
          <a:xfrm>
            <a:off x="666000" y="1288590"/>
            <a:ext cx="10753200" cy="4139998"/>
          </a:xfrm>
        </p:spPr>
        <p:txBody>
          <a:bodyPr/>
          <a:lstStyle/>
          <a:p>
            <a:pPr algn="l"/>
            <a:r>
              <a:rPr lang="cs-CZ" sz="1400" b="0" i="0" dirty="0">
                <a:solidFill>
                  <a:srgbClr val="333333"/>
                </a:solidFill>
                <a:effectLst/>
                <a:latin typeface="Open Sans" panose="020B0606030504020204" pitchFamily="34" charset="0"/>
              </a:rPr>
              <a:t>Roky jsme se učili, že pokud postižený upadne do bezvědomí, ale dýchá, měl by být otočen do „stabilizované“ polohy na boku. Důvodem byly obavy, aby postižený nezačal zvracet a neudusil zvratky. Problém je ovšem v tom, že ve „stabilizované poloze“ se velmi špatně sleduje stav dýchání, který se může v případě náhlého </a:t>
            </a:r>
            <a:r>
              <a:rPr lang="cs-CZ" sz="1400" b="0" i="0" dirty="0" err="1">
                <a:solidFill>
                  <a:srgbClr val="333333"/>
                </a:solidFill>
                <a:effectLst/>
                <a:latin typeface="Open Sans" panose="020B0606030504020204" pitchFamily="34" charset="0"/>
              </a:rPr>
              <a:t>kolaspu</a:t>
            </a:r>
            <a:r>
              <a:rPr lang="cs-CZ" sz="1400" b="0" i="0" dirty="0">
                <a:solidFill>
                  <a:srgbClr val="333333"/>
                </a:solidFill>
                <a:effectLst/>
                <a:latin typeface="Open Sans" panose="020B0606030504020204" pitchFamily="34" charset="0"/>
              </a:rPr>
              <a:t> velmi rychle změnit z normálního dýchání na nějakou formu „lapavých dechů“, nebo ustat úplně. Stabilizovaná poloha je v těchto situacích doslova „zabiják“ – pokud postiženého otočíte na bok, již si zpravidla nikdo nevšimne, že za pár desítek vteřin „dodýchal“. Desítky lidí ročně by o tom mohly vyprávět, pokud by to „tam shora“ šlo!!!</a:t>
            </a:r>
          </a:p>
          <a:p>
            <a:pPr algn="l"/>
            <a:r>
              <a:rPr lang="cs-CZ" sz="1400" b="1" i="0" dirty="0">
                <a:effectLst/>
                <a:latin typeface="Open Sans" panose="020B0606030504020204" pitchFamily="34" charset="0"/>
              </a:rPr>
              <a:t>Postiženého po kolapsu, který nereaguje, ale dýchá, je nutné ponechat NA ZÁDECH, PEČLIVĚ SLEDOVAT a pokud by byly intervaly mezi nádechy nápadně dlouhé nebo by dokonce jen občas „lapl po dechu“, okamžitě zahájit nepřímou masáž srdce!!!</a:t>
            </a:r>
            <a:r>
              <a:rPr lang="cs-CZ" sz="1400" b="0" i="0" dirty="0">
                <a:effectLst/>
                <a:latin typeface="Open Sans" panose="020B0606030504020204" pitchFamily="34" charset="0"/>
              </a:rPr>
              <a:t> „Stabilizovaná“ – nebo lépe „zotavovací“ poloha je vhodná pro pacienty, kteří jsou při vědomí nebo alespoň s jistotou dostatečně dýchají, a hrozí u nich reálné riziko zvracení – např. pro osoby intoxikované alkoholem.</a:t>
            </a:r>
          </a:p>
          <a:p>
            <a:endParaRPr lang="cs-CZ" sz="1400" dirty="0"/>
          </a:p>
        </p:txBody>
      </p:sp>
    </p:spTree>
    <p:extLst>
      <p:ext uri="{BB962C8B-B14F-4D97-AF65-F5344CB8AC3E}">
        <p14:creationId xmlns:p14="http://schemas.microsoft.com/office/powerpoint/2010/main" val="14524352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ošetřovatelství II_muni[20220412071620885].mdb"/>
  <p:tag name="ARS_RESPONSE_PERSONNUM" val="10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100"/>
  <p:tag name="ARS_SLIDE_PARTICIPANTNUM" val="100"/>
  <p:tag name="ARS_SLIDE_SUBMITNUM" val="0"/>
  <p:tag name="ARS_SLIDE_CORRECTNUM" val="0"/>
  <p:tag name="ARS_SLIDE_VOTEMEAN"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100"/>
  <p:tag name="ARS_SLIDE_PARTICIPANTNUM" val="100"/>
  <p:tag name="ARS_SLIDE_SUBMITNUM" val="0"/>
  <p:tag name="ARS_SLIDE_CORRECTNUM" val="0"/>
  <p:tag name="ARS_SLIDE_VOTEMEAN"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100"/>
  <p:tag name="ARS_SLIDE_PARTICIPANTNUM" val="100"/>
  <p:tag name="ARS_SLIDE_SUBMITNUM" val="0"/>
  <p:tag name="ARS_SLIDE_CORRECTNUM" val="0"/>
  <p:tag name="ARS_SLIDE_VOTEMEAN" val="0"/>
  <p:tag name="ARS_CHARTPARA_TYPE" val="ctColumn"/>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997</TotalTime>
  <Words>2892</Words>
  <Application>Microsoft Office PowerPoint</Application>
  <PresentationFormat>Širokoúhlá obrazovka</PresentationFormat>
  <Paragraphs>173</Paragraphs>
  <Slides>22</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22</vt:i4>
      </vt:variant>
    </vt:vector>
  </HeadingPairs>
  <TitlesOfParts>
    <vt:vector size="29" baseType="lpstr">
      <vt:lpstr>Arial</vt:lpstr>
      <vt:lpstr>Calibri</vt:lpstr>
      <vt:lpstr>Open Sans</vt:lpstr>
      <vt:lpstr>Tahoma</vt:lpstr>
      <vt:lpstr>Times New Roman</vt:lpstr>
      <vt:lpstr>Wingdings</vt:lpstr>
      <vt:lpstr>Prezentace_MU_CZ</vt:lpstr>
      <vt:lpstr>OŠETŘOVATELSTVÍ II </vt:lpstr>
      <vt:lpstr>Tematický plán</vt:lpstr>
      <vt:lpstr>Semestrální práce (součást závěrečného hodnocení)</vt:lpstr>
      <vt:lpstr>Prezentace aplikace PowerPoint</vt:lpstr>
      <vt:lpstr>Prezentace aplikace PowerPoint</vt:lpstr>
      <vt:lpstr>Oblíbené mýty a omyly v první pomoci</vt:lpstr>
      <vt:lpstr>KDYBY TO BYLO NĚCO VÁŽNÉHO, TAK BY UŽ URČITĚ NĚKDO NĚCO UDĚLAL</vt:lpstr>
      <vt:lpstr>NEPOZNÁM, JESTLI DÝCHÁ NEBO NEDÝCHÁ, NEJSEM DOKTOR!</vt:lpstr>
      <vt:lpstr>STABILIZOVANÁ POLOHA PO KOLAPSU</vt:lpstr>
      <vt:lpstr>„PROTIŠOKOVÁ“ POLOHA</vt:lpstr>
      <vt:lpstr>HMATÁNÍ TEPU U PACIENTA V BEZVĚDOMÍ</vt:lpstr>
      <vt:lpstr>ZAPADÁ MU JAZYK! PODEJTE MI KAPESNÍK, MUSÍME HO VYTÁHNOUT!</vt:lpstr>
      <vt:lpstr>KŘEČE? MUSÍME MU VYPÁČIT ČELIST A VYTÁHNOUT JAZYK, VŽDYŤ SE JINAK UDUSÍ!</vt:lpstr>
      <vt:lpstr>NEHÝBEJTE S NÍM, POŠKODÍTE MU PÁTEŘ!</vt:lpstr>
      <vt:lpstr>V NEJHORŠÍM JE POTŘEBA APLIKOVAT ELEKTRICKÉ ŠOKY</vt:lpstr>
      <vt:lpstr>ZIMA – NEVIDITELNÝ ZABIJÁK</vt:lpstr>
      <vt:lpstr>„PROTIŠOKOVÁ FÓLIE“ – STŘÍBRNÁ HŘEJE, ZLATÁ CHLADÍ – NEBO NAOPAK?</vt:lpstr>
      <vt:lpstr>CIZÍ TĚLESO SE Z RÁNY NIKDY NESMÍ VYNDÁVAT</vt:lpstr>
      <vt:lpstr>NENÍ ŠKRCENÍ JAKO ŠKRCENÍ – ANEB VÝJIMKA POTVRZUJÍCÍ PRAVIDLO</vt:lpstr>
      <vt:lpstr>RYCHLE DO NEMOCNICE, SANITKA BY PŘIJELA BŮHVÍ KDY!</vt:lpstr>
      <vt:lpstr>NA TO DÝCHÁNÍ ZKUSTE TOHLE, MAMINCE TO TAKY ZABÍRÁ!</vt:lpstr>
      <vt:lpstr>POKUD DOJDE K ZÁSTAVĚ OBĚHU V POSTELI, JE PŘED RESUSCITACÍ POTŘEBA POSTIŽENÉHO STÁHNOUT NA ZEM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Dolanová Dana Mgr. Ph.D.</dc:creator>
  <cp:lastModifiedBy>Dolanová Dana Mgr. Ph.D.</cp:lastModifiedBy>
  <cp:revision>65</cp:revision>
  <cp:lastPrinted>1601-01-01T00:00:00Z</cp:lastPrinted>
  <dcterms:created xsi:type="dcterms:W3CDTF">2021-04-17T19:05:00Z</dcterms:created>
  <dcterms:modified xsi:type="dcterms:W3CDTF">2022-04-27T09:18:14Z</dcterms:modified>
</cp:coreProperties>
</file>