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64E36-6CF4-43DC-9026-79DCF6935CB5}" type="slidenum">
              <a:rPr lang="sk-SK" altLang="cs-CZ"/>
              <a:pPr/>
              <a:t>19</a:t>
            </a:fld>
            <a:endParaRPr lang="sk-SK" altLang="cs-CZ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6744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/>
          <a:p>
            <a:fld id="{FE7B85E0-EFFB-42AA-AEF4-42BBA68D53A3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069DA-3165-41F6-82FA-ABD22DB8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669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924800" y="1981200"/>
            <a:ext cx="39624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06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048FFC-4F97-4BC0-B72F-7075ED77FC62}" type="datetime1">
              <a:rPr lang="en-US" altLang="cs-CZ"/>
              <a:pPr/>
              <a:t>4/12/2022</a:t>
            </a:fld>
            <a:endParaRPr lang="en-US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D409B03-6EE0-46C0-AD84-E163442EE7A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5177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759200" y="1981200"/>
            <a:ext cx="39624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7924800" y="1981200"/>
            <a:ext cx="39624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7924800" y="4114800"/>
            <a:ext cx="39624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06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8E49CE-49DB-48C7-9701-B18AB09117DB}" type="datetime1">
              <a:rPr lang="en-US" altLang="cs-CZ"/>
              <a:pPr/>
              <a:t>4/12/2022</a:t>
            </a:fld>
            <a:endParaRPr lang="en-US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7647048-404B-44FB-AC66-A329A15565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2887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YxycqyjqBQ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kv.cz/.../html/pro_paceinty_ichs.php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dinace.cz/clanek/infarkt-myokardu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0.xml"/><Relationship Id="rId5" Type="http://schemas.openxmlformats.org/officeDocument/2006/relationships/hyperlink" Target="http://www.exilskupina.info/index.php?co=souhrnpp" TargetMode="Externa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8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EKG, puls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Puls / tep – základní 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u="sng" dirty="0"/>
              <a:t>Hodnotíme:</a:t>
            </a:r>
          </a:p>
          <a:p>
            <a:pPr marL="72000" indent="0">
              <a:buNone/>
            </a:pPr>
            <a:endParaRPr lang="cs-CZ" u="sng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pravidelnost (rytmičnost)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frekvenci (rychlost)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kvalitu (intenzitu) 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73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Odchylky v tepové frekvenci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NORMOKARDIE</a:t>
            </a:r>
          </a:p>
          <a:p>
            <a:r>
              <a:rPr lang="cs-CZ" dirty="0"/>
              <a:t>TACHYKARDIE</a:t>
            </a:r>
          </a:p>
          <a:p>
            <a:r>
              <a:rPr lang="cs-CZ" dirty="0"/>
              <a:t>BRADYKARDIE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11261" y="5245170"/>
            <a:ext cx="940033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Definuj pojmy a stanov fyziologické / patologické rozmezí</a:t>
            </a:r>
          </a:p>
        </p:txBody>
      </p:sp>
    </p:spTree>
    <p:extLst>
      <p:ext uri="{BB962C8B-B14F-4D97-AF65-F5344CB8AC3E}">
        <p14:creationId xmlns:p14="http://schemas.microsoft.com/office/powerpoint/2010/main" val="3289744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Odchylky v pravidelnosti pulsu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RYTMICKÝ</a:t>
            </a:r>
          </a:p>
          <a:p>
            <a:r>
              <a:rPr lang="cs-CZ" dirty="0"/>
              <a:t>ARYTMICKÝ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6201" y="5579893"/>
            <a:ext cx="940033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Definuj pojmy a stanov fyziologické / patologické rozmezí</a:t>
            </a:r>
          </a:p>
        </p:txBody>
      </p:sp>
    </p:spTree>
    <p:extLst>
      <p:ext uri="{BB962C8B-B14F-4D97-AF65-F5344CB8AC3E}">
        <p14:creationId xmlns:p14="http://schemas.microsoft.com/office/powerpoint/2010/main" val="4240761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Odchylky v kvalitě tepu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NORMÁLNÍ</a:t>
            </a:r>
          </a:p>
          <a:p>
            <a:r>
              <a:rPr lang="cs-CZ" dirty="0"/>
              <a:t>TVRDÝ</a:t>
            </a:r>
          </a:p>
          <a:p>
            <a:r>
              <a:rPr lang="cs-CZ" dirty="0"/>
              <a:t>MĚKKÝ</a:t>
            </a:r>
          </a:p>
          <a:p>
            <a:r>
              <a:rPr lang="cs-CZ" dirty="0"/>
              <a:t>NITKOVITÝ</a:t>
            </a:r>
          </a:p>
          <a:p>
            <a:r>
              <a:rPr lang="cs-CZ" dirty="0"/>
              <a:t>VELKÝ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6201" y="5579893"/>
            <a:ext cx="940033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Definuj pojmy a stanov fyziologické / patologické rozmezí</a:t>
            </a:r>
          </a:p>
        </p:txBody>
      </p:sp>
    </p:spTree>
    <p:extLst>
      <p:ext uri="{BB962C8B-B14F-4D97-AF65-F5344CB8AC3E}">
        <p14:creationId xmlns:p14="http://schemas.microsoft.com/office/powerpoint/2010/main" val="1535147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Puls / tep - 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místa měření: a. </a:t>
            </a:r>
            <a:r>
              <a:rPr lang="cs-CZ" dirty="0" err="1"/>
              <a:t>temporalis</a:t>
            </a:r>
            <a:r>
              <a:rPr lang="cs-CZ" dirty="0"/>
              <a:t>, a. </a:t>
            </a:r>
            <a:r>
              <a:rPr lang="cs-CZ" dirty="0" err="1"/>
              <a:t>carotis</a:t>
            </a:r>
            <a:r>
              <a:rPr lang="cs-CZ" dirty="0"/>
              <a:t>, a. </a:t>
            </a:r>
            <a:r>
              <a:rPr lang="cs-CZ" dirty="0" err="1"/>
              <a:t>brachialis</a:t>
            </a:r>
            <a:r>
              <a:rPr lang="cs-CZ" dirty="0"/>
              <a:t>, a. </a:t>
            </a:r>
            <a:r>
              <a:rPr lang="cs-CZ" dirty="0" err="1"/>
              <a:t>radialis</a:t>
            </a:r>
            <a:r>
              <a:rPr lang="cs-CZ" dirty="0"/>
              <a:t>, a. </a:t>
            </a:r>
            <a:r>
              <a:rPr lang="cs-CZ" dirty="0" err="1"/>
              <a:t>femoralis</a:t>
            </a:r>
            <a:r>
              <a:rPr lang="cs-CZ" dirty="0"/>
              <a:t>, a. </a:t>
            </a:r>
            <a:r>
              <a:rPr lang="cs-CZ" dirty="0" err="1"/>
              <a:t>poplitea</a:t>
            </a:r>
            <a:r>
              <a:rPr lang="cs-CZ" dirty="0"/>
              <a:t>, a. </a:t>
            </a:r>
            <a:r>
              <a:rPr lang="cs-CZ" dirty="0" err="1"/>
              <a:t>tibialis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způsoby měření: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palpačně (bříška 3 prstů), NE PALCEM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auskultačně </a:t>
            </a:r>
            <a:r>
              <a:rPr lang="cs-CZ" dirty="0" err="1"/>
              <a:t>fonedoskopem</a:t>
            </a:r>
            <a:r>
              <a:rPr lang="cs-CZ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EKG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pulzní </a:t>
            </a:r>
            <a:r>
              <a:rPr lang="cs-CZ" dirty="0" err="1"/>
              <a:t>oxymetr</a:t>
            </a:r>
            <a:r>
              <a:rPr lang="cs-CZ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digitální tonometr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541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Puls, tep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Postup: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klid (prostředí i pacient)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vhodná poloha (leh x sed)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měření po dobu cca 1 min.</a:t>
            </a:r>
          </a:p>
          <a:p>
            <a:pPr indent="0">
              <a:buNone/>
            </a:pPr>
            <a:r>
              <a:rPr lang="cs-CZ" dirty="0"/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>
                <a:hlinkClick r:id="rId2"/>
              </a:rPr>
              <a:t>https://www.youtube.com/watch?v=TYxycqyjqBQ</a:t>
            </a:r>
            <a:endParaRPr lang="cs-CZ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484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POMOC při zástavě oběhu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KPR – ERC </a:t>
            </a:r>
            <a:r>
              <a:rPr lang="cs-CZ" dirty="0" err="1"/>
              <a:t>guidelines</a:t>
            </a:r>
            <a:r>
              <a:rPr lang="cs-CZ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147789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F3-33C8-4B68-B19D-989D33DADD52}" type="datetime1">
              <a:rPr lang="en-US" altLang="cs-CZ"/>
              <a:pPr/>
              <a:t>4/12/2022</a:t>
            </a:fld>
            <a:endParaRPr lang="en-US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47B68-AAB8-4AC5-930B-66028E61575F}" type="slidenum">
              <a:rPr lang="en-US" altLang="cs-CZ"/>
              <a:pPr/>
              <a:t>17</a:t>
            </a:fld>
            <a:endParaRPr lang="en-US" altLang="cs-CZ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11212" y="533400"/>
            <a:ext cx="6096000" cy="1143000"/>
          </a:xfrm>
        </p:spPr>
        <p:txBody>
          <a:bodyPr/>
          <a:lstStyle/>
          <a:p>
            <a:r>
              <a:rPr lang="sk-SK" altLang="cs-CZ" dirty="0">
                <a:latin typeface="Arial" panose="020B0604020202020204" pitchFamily="34" charset="0"/>
              </a:rPr>
              <a:t>INFARKT MYOKARDU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22362" y="2133600"/>
            <a:ext cx="578485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k-SK" altLang="cs-CZ" sz="2400" dirty="0"/>
              <a:t>DEFINICE:  </a:t>
            </a:r>
          </a:p>
          <a:p>
            <a:r>
              <a:rPr lang="en-US" altLang="cs-CZ" sz="2400" dirty="0" err="1"/>
              <a:t>odumření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části</a:t>
            </a:r>
            <a:r>
              <a:rPr lang="en-US" altLang="cs-CZ" sz="2400" dirty="0"/>
              <a:t> </a:t>
            </a:r>
            <a:r>
              <a:rPr lang="cs-CZ" altLang="cs-CZ" sz="2400" dirty="0"/>
              <a:t>srdečního svalu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způsobeno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nedostatečným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krevním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zásobení</a:t>
            </a:r>
            <a:r>
              <a:rPr lang="cs-CZ" altLang="cs-CZ" sz="2400" dirty="0"/>
              <a:t>m</a:t>
            </a:r>
            <a:r>
              <a:rPr lang="en-US" altLang="cs-CZ" sz="2400" dirty="0"/>
              <a:t> </a:t>
            </a:r>
            <a:r>
              <a:rPr lang="cs-CZ" altLang="cs-CZ" sz="2400" dirty="0"/>
              <a:t>kyslíkem </a:t>
            </a:r>
            <a:r>
              <a:rPr lang="en-US" altLang="cs-CZ" sz="2400" dirty="0"/>
              <a:t>(</a:t>
            </a:r>
            <a:r>
              <a:rPr lang="en-US" altLang="cs-CZ" sz="2400" dirty="0" err="1"/>
              <a:t>ischemie</a:t>
            </a:r>
            <a:r>
              <a:rPr lang="en-US" altLang="cs-CZ" sz="2400" dirty="0"/>
              <a:t>) </a:t>
            </a:r>
            <a:endParaRPr lang="sk-SK" altLang="cs-CZ" sz="2400" dirty="0"/>
          </a:p>
          <a:p>
            <a:endParaRPr lang="sk-SK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sk-SK" altLang="cs-CZ" sz="2400" dirty="0"/>
              <a:t>PŘÍČINY:</a:t>
            </a:r>
          </a:p>
          <a:p>
            <a:r>
              <a:rPr lang="sk-SK" altLang="cs-CZ" sz="2400" dirty="0"/>
              <a:t> </a:t>
            </a:r>
            <a:r>
              <a:rPr lang="en-US" altLang="cs-CZ" sz="2400" dirty="0" err="1"/>
              <a:t>uzávěr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koronální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věnčité</a:t>
            </a:r>
            <a:r>
              <a:rPr lang="en-US" altLang="cs-CZ" sz="2400" dirty="0"/>
              <a:t>) </a:t>
            </a:r>
            <a:r>
              <a:rPr lang="cs-CZ" altLang="cs-CZ" sz="2400" dirty="0"/>
              <a:t>tepny</a:t>
            </a:r>
            <a:r>
              <a:rPr lang="en-US" altLang="cs-CZ" sz="2400" dirty="0"/>
              <a:t> </a:t>
            </a:r>
            <a:endParaRPr lang="sk-SK" altLang="cs-CZ" sz="2400" dirty="0"/>
          </a:p>
          <a:p>
            <a:r>
              <a:rPr lang="en-US" altLang="cs-CZ" sz="2400" dirty="0"/>
              <a:t> </a:t>
            </a:r>
            <a:r>
              <a:rPr lang="en-US" altLang="cs-CZ" sz="2400" dirty="0" err="1"/>
              <a:t>její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prasknutí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ruptura</a:t>
            </a:r>
            <a:r>
              <a:rPr lang="en-US" altLang="cs-CZ" sz="2400" dirty="0"/>
              <a:t>) </a:t>
            </a:r>
            <a:endParaRPr lang="sk-SK" altLang="cs-CZ" sz="2400" dirty="0"/>
          </a:p>
          <a:p>
            <a:endParaRPr lang="cs-CZ" altLang="cs-CZ" sz="2400" dirty="0"/>
          </a:p>
        </p:txBody>
      </p:sp>
      <p:pic>
        <p:nvPicPr>
          <p:cNvPr id="98308" name="Picture 4" descr="srdce_i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0" y="333376"/>
            <a:ext cx="3600450" cy="2174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7445878" y="6015335"/>
            <a:ext cx="38026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cs-CZ" sz="1200" b="1" dirty="0">
                <a:hlinkClick r:id="rId3"/>
              </a:rPr>
              <a:t>www.fnkv.cz/.../html/</a:t>
            </a:r>
            <a:r>
              <a:rPr kumimoji="1" lang="en-US" altLang="cs-CZ" sz="1200" b="1" dirty="0" err="1">
                <a:hlinkClick r:id="rId3"/>
              </a:rPr>
              <a:t>pro_paceinty_ichs.php</a:t>
            </a:r>
            <a:r>
              <a:rPr kumimoji="1" lang="en-US" altLang="cs-CZ" dirty="0"/>
              <a:t>.</a:t>
            </a:r>
            <a:endParaRPr kumimoji="1"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9714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845C-9C2F-46B2-AE11-E25377DF2E86}" type="datetime1">
              <a:rPr lang="en-US" altLang="cs-CZ"/>
              <a:pPr/>
              <a:t>4/12/2022</a:t>
            </a:fld>
            <a:endParaRPr lang="en-US" altLang="cs-CZ"/>
          </a:p>
        </p:txBody>
      </p:sp>
      <p:sp>
        <p:nvSpPr>
          <p:cNvPr id="9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EE2F-0B3B-4BC9-B5ED-74C4F2B1B0DF}" type="slidenum">
              <a:rPr lang="en-US" altLang="cs-CZ"/>
              <a:pPr/>
              <a:t>18</a:t>
            </a:fld>
            <a:endParaRPr lang="en-US" alt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03637" y="1385552"/>
            <a:ext cx="6096000" cy="1143000"/>
          </a:xfrm>
        </p:spPr>
        <p:txBody>
          <a:bodyPr/>
          <a:lstStyle/>
          <a:p>
            <a:r>
              <a:rPr lang="sk-SK" altLang="cs-CZ" dirty="0"/>
              <a:t>IM - PŘÍZNAKY </a:t>
            </a:r>
            <a:endParaRPr lang="en-US" altLang="cs-CZ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73434" y="2739230"/>
            <a:ext cx="6830133" cy="3632275"/>
          </a:xfrm>
        </p:spPr>
        <p:txBody>
          <a:bodyPr/>
          <a:lstStyle/>
          <a:p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Svíravá</a:t>
            </a:r>
            <a:r>
              <a:rPr lang="sk-SK" altLang="cs-CZ" sz="2400" dirty="0"/>
              <a:t>, </a:t>
            </a:r>
            <a:r>
              <a:rPr lang="sk-SK" altLang="cs-CZ" sz="2400" dirty="0" err="1"/>
              <a:t>pálivá</a:t>
            </a:r>
            <a:r>
              <a:rPr lang="sk-SK" altLang="cs-CZ" sz="2400" dirty="0"/>
              <a:t>, </a:t>
            </a:r>
            <a:r>
              <a:rPr lang="sk-SK" altLang="cs-CZ" sz="2400" dirty="0" err="1"/>
              <a:t>šokující</a:t>
            </a:r>
            <a:r>
              <a:rPr lang="sk-SK" altLang="cs-CZ" sz="2400" dirty="0"/>
              <a:t> </a:t>
            </a:r>
            <a:r>
              <a:rPr lang="sk-SK" altLang="cs-CZ" sz="2400" dirty="0" err="1"/>
              <a:t>bolest</a:t>
            </a:r>
            <a:r>
              <a:rPr lang="sk-SK" altLang="cs-CZ" sz="2400" dirty="0"/>
              <a:t> za  hrudní kostí </a:t>
            </a:r>
            <a:r>
              <a:rPr lang="sk-SK" altLang="cs-CZ" sz="2400" dirty="0" err="1"/>
              <a:t>vystřelující</a:t>
            </a:r>
            <a:r>
              <a:rPr lang="sk-SK" altLang="cs-CZ" sz="2400" dirty="0"/>
              <a:t> do </a:t>
            </a:r>
            <a:r>
              <a:rPr lang="sk-SK" altLang="cs-CZ" sz="2400" dirty="0" err="1"/>
              <a:t>zad</a:t>
            </a:r>
            <a:r>
              <a:rPr lang="sk-SK" altLang="cs-CZ" sz="2400" dirty="0"/>
              <a:t>, LHK, ramene až malíčku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>
                <a:cs typeface="Times New Roman" panose="02020603050405020304" pitchFamily="18" charset="0"/>
              </a:rPr>
              <a:t>↑ povrchní </a:t>
            </a:r>
            <a:r>
              <a:rPr lang="sk-SK" altLang="cs-CZ" sz="2400" dirty="0" err="1">
                <a:cs typeface="Times New Roman" panose="02020603050405020304" pitchFamily="18" charset="0"/>
              </a:rPr>
              <a:t>dech</a:t>
            </a:r>
            <a:endParaRPr lang="sk-SK" altLang="cs-CZ" sz="2400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Slabost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Pocení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Úzkost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Strach </a:t>
            </a:r>
            <a:r>
              <a:rPr lang="sk-SK" altLang="cs-CZ" sz="2400" dirty="0" err="1"/>
              <a:t>ze</a:t>
            </a:r>
            <a:r>
              <a:rPr lang="sk-SK" altLang="cs-CZ" sz="2400" dirty="0"/>
              <a:t> smrti</a:t>
            </a:r>
          </a:p>
          <a:p>
            <a:pPr>
              <a:buFont typeface="Wingdings" panose="05000000000000000000" pitchFamily="2" charset="2"/>
              <a:buNone/>
            </a:pPr>
            <a:endParaRPr lang="sk-SK" altLang="cs-CZ" sz="2400" dirty="0"/>
          </a:p>
        </p:txBody>
      </p:sp>
      <p:pic>
        <p:nvPicPr>
          <p:cNvPr id="33799" name="Picture 7" descr="Infarkt myokardu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81698" y="219869"/>
            <a:ext cx="2701925" cy="2519362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7542214" y="6443813"/>
            <a:ext cx="37882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kumimoji="1" lang="en-US" altLang="cs-CZ" sz="1200" b="1">
                <a:hlinkClick r:id="rId3"/>
              </a:rPr>
              <a:t>www.ordinace.cz/clanek/infarkt-myokardu/</a:t>
            </a:r>
            <a:r>
              <a:rPr kumimoji="1" lang="en-US" altLang="cs-CZ" sz="1200"/>
              <a:t>.</a:t>
            </a:r>
            <a:r>
              <a:rPr kumimoji="1" lang="en-US" altLang="cs-CZ"/>
              <a:t> </a:t>
            </a:r>
          </a:p>
        </p:txBody>
      </p:sp>
      <p:pic>
        <p:nvPicPr>
          <p:cNvPr id="33804" name="Picture 12" descr="14_angina_pektoris.jpg, &#10;10 k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6816" y="219869"/>
            <a:ext cx="3046375" cy="2783620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1524000" y="6582183"/>
            <a:ext cx="392767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r>
              <a:rPr kumimoji="1" lang="en-US" altLang="cs-CZ" sz="1200" b="1" dirty="0">
                <a:hlinkClick r:id="rId5"/>
              </a:rPr>
              <a:t>www.exilskupina.info/index.php?co=souhrnpp</a:t>
            </a:r>
            <a:r>
              <a:rPr kumimoji="1" lang="en-US" altLang="cs-CZ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38650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9F1B-865F-4CA6-AAE0-D87A1F358654}" type="datetime1">
              <a:rPr lang="en-US" altLang="cs-CZ"/>
              <a:pPr/>
              <a:t>4/12/2022</a:t>
            </a:fld>
            <a:endParaRPr lang="en-US" altLang="cs-CZ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528B-6FAA-4B33-8F4A-FB2473E190F2}" type="slidenum">
              <a:rPr lang="en-US" altLang="cs-CZ"/>
              <a:pPr/>
              <a:t>19</a:t>
            </a:fld>
            <a:endParaRPr lang="en-US" alt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3216275" y="549275"/>
            <a:ext cx="6096000" cy="1143000"/>
          </a:xfrm>
        </p:spPr>
        <p:txBody>
          <a:bodyPr/>
          <a:lstStyle/>
          <a:p>
            <a:r>
              <a:rPr lang="sk-SK" altLang="cs-CZ"/>
              <a:t>IM – PRVNÍ POMOC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782764"/>
            <a:ext cx="5929313" cy="41148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Naprostý</a:t>
            </a:r>
            <a:r>
              <a:rPr lang="sk-SK" altLang="cs-CZ" sz="2400" dirty="0"/>
              <a:t> fyzický a psychický </a:t>
            </a:r>
            <a:r>
              <a:rPr lang="sk-SK" altLang="cs-CZ" sz="2400" dirty="0" err="1"/>
              <a:t>klid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Poloha v </a:t>
            </a:r>
            <a:r>
              <a:rPr lang="sk-SK" altLang="cs-CZ" sz="2400" dirty="0" err="1"/>
              <a:t>polosedě</a:t>
            </a:r>
            <a:endParaRPr lang="sk-SK" alt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Zajistit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přívod</a:t>
            </a:r>
            <a:r>
              <a:rPr lang="sk-SK" altLang="cs-CZ" sz="2400" dirty="0"/>
              <a:t> čerstvého vzduchu (</a:t>
            </a:r>
            <a:r>
              <a:rPr lang="sk-SK" altLang="cs-CZ" sz="2400" dirty="0" err="1"/>
              <a:t>otevřít</a:t>
            </a:r>
            <a:r>
              <a:rPr lang="sk-SK" altLang="cs-CZ" sz="2400" dirty="0"/>
              <a:t> okno)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Odhalit</a:t>
            </a:r>
            <a:r>
              <a:rPr lang="sk-SK" altLang="cs-CZ" sz="2400" dirty="0"/>
              <a:t> hrudník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NITROGLYCERIN </a:t>
            </a:r>
            <a:r>
              <a:rPr lang="sk-SK" altLang="cs-CZ" sz="2400" dirty="0" err="1"/>
              <a:t>tbl</a:t>
            </a:r>
            <a:r>
              <a:rPr lang="sk-SK" altLang="cs-CZ" sz="2400" dirty="0"/>
              <a:t>. pod jazyk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Kontrola VF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 err="1"/>
              <a:t>Při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selhávání</a:t>
            </a:r>
            <a:r>
              <a:rPr lang="sk-SK" altLang="cs-CZ" sz="2400" dirty="0"/>
              <a:t> VF </a:t>
            </a:r>
            <a:r>
              <a:rPr lang="sk-SK" altLang="cs-CZ" sz="2400" dirty="0">
                <a:cs typeface="Arial" panose="020B0604020202020204" pitchFamily="34" charset="0"/>
              </a:rPr>
              <a:t>→</a:t>
            </a:r>
            <a:r>
              <a:rPr lang="sk-SK" altLang="cs-CZ" sz="2400" dirty="0"/>
              <a:t> KPR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400" dirty="0"/>
              <a:t>ZZS</a:t>
            </a:r>
          </a:p>
        </p:txBody>
      </p:sp>
      <p:pic>
        <p:nvPicPr>
          <p:cNvPr id="2048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72488" y="260351"/>
            <a:ext cx="1922462" cy="15224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9498657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EKG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EKG - elektrokardiograf, grafický záznam el. aktivity srdečního svalu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EKG křivka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sumární časový záznam el. vzruchů postupující srdečním svalem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popis: základní izoelektrická linie, výchlipky (vlny, kmity) </a:t>
            </a:r>
          </a:p>
        </p:txBody>
      </p:sp>
      <p:pic>
        <p:nvPicPr>
          <p:cNvPr id="6149" name="Picture 5" descr="C:\Users\User\Desktop\300px-ECG-PQRST+popis_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77072"/>
            <a:ext cx="36004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9240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EKG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73025"/>
            <a:ext cx="10753200" cy="41399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rytmus  </a:t>
            </a:r>
          </a:p>
          <a:p>
            <a:pPr indent="0">
              <a:buNone/>
            </a:pPr>
            <a:r>
              <a:rPr lang="cs-CZ" sz="2000" dirty="0"/>
              <a:t>sinusový - přítomnost vlny 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akce </a:t>
            </a:r>
          </a:p>
          <a:p>
            <a:pPr indent="0">
              <a:buNone/>
            </a:pPr>
            <a:r>
              <a:rPr lang="cs-CZ" sz="2000" dirty="0"/>
              <a:t>pravidelná x nepravidelná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frekvence</a:t>
            </a:r>
            <a:r>
              <a:rPr lang="cs-CZ" sz="2000" dirty="0"/>
              <a:t> </a:t>
            </a:r>
          </a:p>
          <a:p>
            <a:pPr indent="0">
              <a:buNone/>
            </a:pPr>
            <a:r>
              <a:rPr lang="cs-CZ" sz="2000" dirty="0">
                <a:latin typeface="Arial"/>
                <a:cs typeface="Arial"/>
              </a:rPr>
              <a:t>↑ </a:t>
            </a:r>
            <a:r>
              <a:rPr lang="cs-CZ" sz="2000" dirty="0">
                <a:cs typeface="Arial"/>
              </a:rPr>
              <a:t>90 + hypotenze</a:t>
            </a:r>
            <a:r>
              <a:rPr lang="cs-CZ" sz="2000" dirty="0">
                <a:latin typeface="Arial"/>
                <a:cs typeface="Arial"/>
              </a:rPr>
              <a:t> x ↓ </a:t>
            </a:r>
            <a:r>
              <a:rPr lang="cs-CZ" sz="2000" dirty="0">
                <a:cs typeface="Arial"/>
              </a:rPr>
              <a:t>60 + bolesti na hrudi, dušnost, synkopa</a:t>
            </a: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QRS komplex </a:t>
            </a:r>
          </a:p>
          <a:p>
            <a:pPr indent="0">
              <a:buNone/>
            </a:pPr>
            <a:r>
              <a:rPr lang="cs-CZ" sz="2000" dirty="0"/>
              <a:t>úzký &lt; 3 čtverečky OK x široký &gt; 3 čtverečky – JIS, výboj KPR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Úsek ST </a:t>
            </a:r>
          </a:p>
          <a:p>
            <a:pPr indent="0">
              <a:buNone/>
            </a:pPr>
            <a:r>
              <a:rPr lang="cs-CZ" sz="2000" dirty="0"/>
              <a:t>Elevace x deprese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asystolie</a:t>
            </a:r>
            <a:r>
              <a:rPr lang="cs-CZ" sz="2000" dirty="0"/>
              <a:t> </a:t>
            </a:r>
          </a:p>
          <a:p>
            <a:pPr indent="0">
              <a:buNone/>
            </a:pPr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849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EKG svody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BIPOLÁRNÍ KONČETINOVÉ SVODY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EINTHOVENŮV trojúhelník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/>
              <a:t>svody tvoří vrcholy rovnoramenného trojúhelníku ve frontální rovině, 4. elektroda je zemnící, umístěná na PDK</a:t>
            </a:r>
          </a:p>
          <a:p>
            <a:pPr indent="0">
              <a:buNone/>
            </a:pPr>
            <a:r>
              <a:rPr lang="cs-CZ" dirty="0"/>
              <a:t>LHK – PHK -&gt; I. svod </a:t>
            </a:r>
          </a:p>
          <a:p>
            <a:pPr indent="0">
              <a:buNone/>
            </a:pPr>
            <a:r>
              <a:rPr lang="cs-CZ" dirty="0"/>
              <a:t>PHK – LDK -&gt; II. svod </a:t>
            </a:r>
          </a:p>
          <a:p>
            <a:pPr indent="0">
              <a:buNone/>
            </a:pPr>
            <a:r>
              <a:rPr lang="cs-CZ" dirty="0"/>
              <a:t>LHK – LDK  -&gt; III. svod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1186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EKG svody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u="sng" dirty="0"/>
              <a:t>UNIPOLÁRNÍ KONČETINOVÉ SVODY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podle </a:t>
            </a:r>
            <a:r>
              <a:rPr lang="cs-CZ" dirty="0" err="1"/>
              <a:t>Goldberga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využití plochy standartních končetinových svodů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měření el. potenciálu srdce ve frontální rovině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indent="0">
              <a:buNone/>
            </a:pPr>
            <a:r>
              <a:rPr lang="cs-CZ" dirty="0" err="1"/>
              <a:t>aVR</a:t>
            </a:r>
            <a:r>
              <a:rPr lang="cs-CZ" dirty="0"/>
              <a:t> – unipolární svod z pravé paže (a – </a:t>
            </a:r>
            <a:r>
              <a:rPr lang="cs-CZ" dirty="0" err="1"/>
              <a:t>augmented</a:t>
            </a:r>
            <a:r>
              <a:rPr lang="cs-CZ" dirty="0"/>
              <a:t>, zvětšený; V – </a:t>
            </a:r>
            <a:r>
              <a:rPr lang="cs-CZ" dirty="0" err="1"/>
              <a:t>voltage</a:t>
            </a:r>
            <a:r>
              <a:rPr lang="cs-CZ" dirty="0"/>
              <a:t>, napětí; R – </a:t>
            </a:r>
            <a:r>
              <a:rPr lang="cs-CZ" dirty="0" err="1"/>
              <a:t>right</a:t>
            </a:r>
            <a:r>
              <a:rPr lang="cs-CZ" dirty="0"/>
              <a:t>, pravý) </a:t>
            </a:r>
          </a:p>
          <a:p>
            <a:pPr indent="0">
              <a:buNone/>
            </a:pPr>
            <a:r>
              <a:rPr lang="cs-CZ" dirty="0" err="1"/>
              <a:t>aVL</a:t>
            </a:r>
            <a:r>
              <a:rPr lang="cs-CZ" dirty="0"/>
              <a:t> – unipolární svod z levé paže </a:t>
            </a:r>
          </a:p>
          <a:p>
            <a:pPr indent="0">
              <a:buNone/>
            </a:pPr>
            <a:r>
              <a:rPr lang="cs-CZ" dirty="0" err="1"/>
              <a:t>aVF</a:t>
            </a:r>
            <a:r>
              <a:rPr lang="cs-CZ" dirty="0"/>
              <a:t> – unipolární svod z levé nohy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820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52167"/>
            <a:ext cx="10753200" cy="451576"/>
          </a:xfrm>
        </p:spPr>
        <p:txBody>
          <a:bodyPr/>
          <a:lstStyle/>
          <a:p>
            <a:r>
              <a:rPr lang="cs-CZ" dirty="0"/>
              <a:t>EKG svody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054048"/>
            <a:ext cx="10753200" cy="4139998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u="sng" dirty="0"/>
              <a:t>HRUDNÍ UNIPOLÁRNÍ SVODY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podle Wilsona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potenciály jsou snímané z horizontální roviny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elektrody jsou umístěny na určená místa na hrudníku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 err="1"/>
              <a:t>diferentní</a:t>
            </a:r>
            <a:r>
              <a:rPr lang="cs-CZ" sz="2000" dirty="0"/>
              <a:t> elektrody V1 – V6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umístění: </a:t>
            </a:r>
          </a:p>
          <a:p>
            <a:pPr indent="0">
              <a:buNone/>
            </a:pPr>
            <a:r>
              <a:rPr lang="cs-CZ" sz="1400" dirty="0">
                <a:solidFill>
                  <a:srgbClr val="FF0000"/>
                </a:solidFill>
              </a:rPr>
              <a:t>	V1 – 4. mezižebří u sterna vpravo </a:t>
            </a:r>
          </a:p>
          <a:p>
            <a:pPr indent="0">
              <a:buNone/>
            </a:pPr>
            <a:r>
              <a:rPr lang="cs-CZ" sz="1400" dirty="0">
                <a:solidFill>
                  <a:srgbClr val="FFFF00"/>
                </a:solidFill>
              </a:rPr>
              <a:t>	V2 – 4. mezižebří u sterna vlevo </a:t>
            </a:r>
          </a:p>
          <a:p>
            <a:pPr indent="0">
              <a:buNone/>
            </a:pPr>
            <a:r>
              <a:rPr lang="cs-CZ" sz="1400" dirty="0">
                <a:solidFill>
                  <a:srgbClr val="00B050"/>
                </a:solidFill>
              </a:rPr>
              <a:t>	V3 – mezi V2 a V4 </a:t>
            </a:r>
          </a:p>
          <a:p>
            <a:pPr indent="0">
              <a:buNone/>
            </a:pPr>
            <a:r>
              <a:rPr lang="cs-CZ" sz="1400" dirty="0">
                <a:solidFill>
                  <a:schemeClr val="accent5">
                    <a:lumMod val="75000"/>
                  </a:schemeClr>
                </a:solidFill>
              </a:rPr>
              <a:t>	V4 – 5. mezižebří vlevo, střed klíční kosti </a:t>
            </a:r>
          </a:p>
          <a:p>
            <a:pPr indent="0">
              <a:buNone/>
            </a:pPr>
            <a:r>
              <a:rPr lang="cs-CZ" sz="1400" dirty="0"/>
              <a:t>	V5 – 5. mezižebří vlevo, přední axilární čára </a:t>
            </a:r>
          </a:p>
          <a:p>
            <a:pPr indent="0">
              <a:buNone/>
            </a:pPr>
            <a:r>
              <a:rPr lang="cs-CZ" sz="1400" dirty="0">
                <a:solidFill>
                  <a:srgbClr val="7030A0"/>
                </a:solidFill>
              </a:rPr>
              <a:t>	V6 – 5. mezižebří vlevo, střední axilární čára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043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EKG svody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KONČETINOVÉ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HRUDNÍ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User\Desktop\Kapitola-10-01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2157974"/>
            <a:ext cx="4176464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wils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261" y="2193978"/>
            <a:ext cx="410445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935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EKG monitoringu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sledování srdeční frekvence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odhalení arytmií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detekce ischemických změn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sledování účinků podaných léků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diferenciální diagnostika při NZO (asystolie, fibrilace komor, komorová tachykardie)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sledování funkce kardiostimulátoru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955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465167"/>
            <a:ext cx="10753200" cy="451576"/>
          </a:xfrm>
        </p:spPr>
        <p:txBody>
          <a:bodyPr/>
          <a:lstStyle/>
          <a:p>
            <a:r>
              <a:rPr lang="cs-CZ" dirty="0"/>
              <a:t>Puls / tep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705" y="1527110"/>
            <a:ext cx="11023495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tlaková vlna vznikající nárazem krevního proudu na stěnu tepny při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OVLIVŇUJÍCÍ FAKTORY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Fyziologicko-biologické (věk, pohlaví, </a:t>
            </a:r>
            <a:r>
              <a:rPr lang="cs-CZ" dirty="0" err="1"/>
              <a:t>fyz</a:t>
            </a:r>
            <a:r>
              <a:rPr lang="cs-CZ" dirty="0"/>
              <a:t>. aktivita, denní rytmus, změna polohy těla, onemocnění, horečka, krvácení, stres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Sociálně kulturní (ekonomická situace, chování typické pro etnika -  vliv na stresovou reakci, úzkost a strach)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Psychicko-duchovní (budhismus, jóga)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Faktory životního prostředí (geografické umístění, klima, počasí)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93978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VF_EKG, puls[20220412083953894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0D7629D37D3C42AF337528911061BF" ma:contentTypeVersion="3" ma:contentTypeDescription="Vytvoří nový dokument" ma:contentTypeScope="" ma:versionID="62728006bc8ec2d7ef10c3888271bbb1">
  <xsd:schema xmlns:xsd="http://www.w3.org/2001/XMLSchema" xmlns:xs="http://www.w3.org/2001/XMLSchema" xmlns:p="http://schemas.microsoft.com/office/2006/metadata/properties" xmlns:ns2="e4ea8d12-502f-4645-9423-945f43bfa7ef" targetNamespace="http://schemas.microsoft.com/office/2006/metadata/properties" ma:root="true" ma:fieldsID="cf2595057c401429e3336d55833cea46" ns2:_="">
    <xsd:import namespace="e4ea8d12-502f-4645-9423-945f43bfa7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a8d12-502f-4645-9423-945f43bfa7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861E19-F869-4A03-8294-DDB9AD12FF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177AA4-DC73-42F1-9D66-B37BF6BB62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9E52187-1001-4347-8BA9-35D9AB86E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a8d12-502f-4645-9423-945f43bfa7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164</TotalTime>
  <Words>723</Words>
  <Application>Microsoft Office PowerPoint</Application>
  <PresentationFormat>Širokoúhlá obrazovka</PresentationFormat>
  <Paragraphs>151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EKG, puls</vt:lpstr>
      <vt:lpstr>EKG </vt:lpstr>
      <vt:lpstr>Hodnocení EKG </vt:lpstr>
      <vt:lpstr>EKG svody </vt:lpstr>
      <vt:lpstr>EKG svody </vt:lpstr>
      <vt:lpstr>EKG svody </vt:lpstr>
      <vt:lpstr>EKG svody </vt:lpstr>
      <vt:lpstr>Využití EKG monitoringu </vt:lpstr>
      <vt:lpstr>Puls / tep </vt:lpstr>
      <vt:lpstr>Puls / tep – základní pojmy</vt:lpstr>
      <vt:lpstr>Odchylky v tepové frekvenci</vt:lpstr>
      <vt:lpstr>Odchylky v pravidelnosti pulsu</vt:lpstr>
      <vt:lpstr>Odchylky v kvalitě tepu</vt:lpstr>
      <vt:lpstr>Puls / tep - měření</vt:lpstr>
      <vt:lpstr>Puls, tep </vt:lpstr>
      <vt:lpstr>PRVNÍ POMOC při zástavě oběhu</vt:lpstr>
      <vt:lpstr>INFARKT MYOKARDU</vt:lpstr>
      <vt:lpstr>IM - PŘÍZNAKY </vt:lpstr>
      <vt:lpstr>IM – PRVNÍ POMOC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EKG, puls</dc:title>
  <dc:creator>Dana Dolanová</dc:creator>
  <cp:lastModifiedBy>Marta Šenkyříková</cp:lastModifiedBy>
  <cp:revision>11</cp:revision>
  <cp:lastPrinted>1601-01-01T00:00:00Z</cp:lastPrinted>
  <dcterms:created xsi:type="dcterms:W3CDTF">2021-03-08T12:36:16Z</dcterms:created>
  <dcterms:modified xsi:type="dcterms:W3CDTF">2022-04-12T08:28:06Z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0x010100800D7629D37D3C42AF337528911061BF</vt:lpwstr>
  </property>
</Properties>
</file>