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300" r:id="rId14"/>
  </p:sldIdLst>
  <p:sldSz cx="12192000" cy="6858000"/>
  <p:notesSz cx="6858000" cy="9144000"/>
  <p:custDataLst>
    <p:tags r:id="rId1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2" autoAdjust="0"/>
    <p:restoredTop sz="95768" autoAdjust="0"/>
  </p:normalViewPr>
  <p:slideViewPr>
    <p:cSldViewPr snapToGrid="0">
      <p:cViewPr varScale="1">
        <p:scale>
          <a:sx n="114" d="100"/>
          <a:sy n="114" d="100"/>
        </p:scale>
        <p:origin x="468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zo.cz/cs/lekarske-pristroje/tonometry-tlakomery/mereni-abi-indexu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5" Type="http://schemas.openxmlformats.org/officeDocument/2006/relationships/hyperlink" Target="https://is.muni.cz/do/rect/el/estud/lf/js19/osetrovatelske_postupy/web/pages/06-vitalni_funkce.html" TargetMode="External"/><Relationship Id="rId4" Type="http://schemas.openxmlformats.org/officeDocument/2006/relationships/hyperlink" Target="https://www.szo.cz/cs/lekarske-pristroje/tonometry-tlakomery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VITÁLNÍ FUNKCE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Monitoring, základní pojmy, první pomoc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3"/>
              </a:rPr>
              <a:t>https://www.szo.cz/cs/lekarske-pristroje/tonometry-tlakomery/mereni-abi-indexu/</a:t>
            </a:r>
            <a:r>
              <a:rPr lang="cs-CZ" dirty="0"/>
              <a:t> </a:t>
            </a:r>
          </a:p>
          <a:p>
            <a:r>
              <a:rPr lang="cs-CZ" dirty="0">
                <a:hlinkClick r:id="rId4"/>
              </a:rPr>
              <a:t>https://www.szo.cz/cs/lekarske-pristroje/tonometry-tlakomery/</a:t>
            </a:r>
            <a:endParaRPr lang="cs-CZ" dirty="0"/>
          </a:p>
          <a:p>
            <a:r>
              <a:rPr lang="cs-CZ" dirty="0">
                <a:hlinkClick r:id="rId5"/>
              </a:rPr>
              <a:t>https://is.muni.cz/do/rect/el/estud/lf/js19/osetrovatelske_postupy/web/pages/06-vitalni_funkce.html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96432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Vitální funkce - monitoring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40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Monitorování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pochází z latinského „MONERE“, tj. varovat, připomínat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monitorace může být definovaná jako opakované či trvalé sledování fyziologických funkcí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získaná data slouží k posouzení aktuálního stavu nemocného a k pozdějšímu zpětnému hodnocení zdravotního stavu nemocného a k dokumentaci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93180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Monitorování – zákonitosti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musí mít nějaký </a:t>
            </a:r>
            <a:r>
              <a:rPr lang="cs-CZ" b="1" dirty="0"/>
              <a:t>VÝZNAM</a:t>
            </a:r>
            <a:r>
              <a:rPr lang="cs-CZ" dirty="0"/>
              <a:t> (vědět proč monitoruji)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vědět </a:t>
            </a:r>
            <a:r>
              <a:rPr lang="cs-CZ" b="1" dirty="0"/>
              <a:t>CO</a:t>
            </a:r>
            <a:r>
              <a:rPr lang="cs-CZ" dirty="0"/>
              <a:t> monitoruji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znát </a:t>
            </a:r>
            <a:r>
              <a:rPr lang="cs-CZ" b="1" dirty="0"/>
              <a:t>HODNOTY</a:t>
            </a:r>
            <a:r>
              <a:rPr lang="cs-CZ" dirty="0"/>
              <a:t> a výsledky umět </a:t>
            </a:r>
            <a:r>
              <a:rPr lang="cs-CZ" b="1" dirty="0"/>
              <a:t>VYHODNOTIT</a:t>
            </a:r>
            <a:r>
              <a:rPr lang="cs-CZ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získaná data umět </a:t>
            </a:r>
            <a:r>
              <a:rPr lang="cs-CZ" b="1" dirty="0"/>
              <a:t>INTERPRETOVAT</a:t>
            </a:r>
            <a:r>
              <a:rPr lang="cs-CZ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mít technické znalosti o přístroji (práce s přístrojem, umět ho ovládat) </a:t>
            </a:r>
          </a:p>
          <a:p>
            <a:pPr indent="0">
              <a:buNone/>
            </a:pPr>
            <a:endParaRPr lang="cs-CZ" dirty="0"/>
          </a:p>
        </p:txBody>
      </p:sp>
      <p:pic>
        <p:nvPicPr>
          <p:cNvPr id="7170" name="Picture 2" descr="C:\Users\User\Desktop\nalepky-cartoon-sova-ptak-s-knihou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6160" y="3933056"/>
            <a:ext cx="2836980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24957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monitorování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BEDSIDE MONITORING – u lůžka pacienta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CENTRÁLNÍ MONITORING – systém péče je centralizován na jedno místo (na jednom centrálním monitoru jsou sledovány všechny parametry od všech pacientů)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KOMBINOVANÝ MONITORING – zahrnuje monitor u lůžka, tak i centrální monitor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7434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cíle monitoringu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posouzení stavu vitálních funkcí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posouzení průběhu a dynamiky onemocnění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včasná detekce stavů vedoucích k ohrožení VF nemocného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posouzení účinnosti léčby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včasná detekce komplikací a ostatních nežádoucích účinků probíhající léčby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67721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Nežádoucí aspekty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nepřesná měření nebo chyby při sledování hodnocení ukazatelů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chyby přístroje při vyhodnocení snímaných signálů či údajů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artefakty v průběhu měření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zvýšení nákladů (technologie, personál, opravy,…)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SOUSTŘEDĚNÍ SE VÍCE NA MONITOR NEŽ NA PACIENTA !!!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88195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Monitoring NEINVAZIVNÍ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9999" y="1692002"/>
            <a:ext cx="11077259" cy="41399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/>
              <a:t>– není porušen kožní kryt nemocného v průběhu monitorovacího postupu</a:t>
            </a:r>
          </a:p>
          <a:p>
            <a:pPr indent="0">
              <a:buNone/>
            </a:pPr>
            <a:endParaRPr lang="cs-CZ" sz="2000" dirty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000" dirty="0"/>
              <a:t>vědomí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000" dirty="0"/>
              <a:t>nepřímý TK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000" dirty="0"/>
              <a:t>EKG, puls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000" dirty="0"/>
              <a:t>dýchání, SpO2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000" dirty="0"/>
              <a:t>bolest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000" dirty="0"/>
              <a:t>tělesná teplota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000" dirty="0"/>
              <a:t>bilance tekutin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66286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0" y="390216"/>
            <a:ext cx="10753200" cy="451576"/>
          </a:xfrm>
        </p:spPr>
        <p:txBody>
          <a:bodyPr/>
          <a:lstStyle/>
          <a:p>
            <a:r>
              <a:rPr lang="cs-CZ" dirty="0"/>
              <a:t>Monitoring INVAZIVNÍ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064301"/>
            <a:ext cx="10753200" cy="505168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400" dirty="0"/>
              <a:t> je charakterizován porušením kožního krytu, kontaktem s tělními tekutinami či vydechovanými plyny nemocného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400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sz="1400" dirty="0"/>
              <a:t>ICP, CPP (nitrolební tlak, </a:t>
            </a:r>
            <a:r>
              <a:rPr lang="cs-CZ" sz="1400" dirty="0" err="1"/>
              <a:t>perfuzní</a:t>
            </a:r>
            <a:r>
              <a:rPr lang="cs-CZ" sz="1400" dirty="0"/>
              <a:t> mozkový tlak - jedny z nejdůležitějších proměnných pro patofyziologii, léčbu a výsledek u pacientů s různou mozkovou patologií, ovlivňují mozkové </a:t>
            </a:r>
            <a:r>
              <a:rPr lang="cs-CZ" sz="1400" dirty="0" err="1"/>
              <a:t>perfúze</a:t>
            </a:r>
            <a:r>
              <a:rPr lang="cs-CZ" sz="1400" dirty="0"/>
              <a:t>)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1400" dirty="0"/>
              <a:t>SjO2 (saturace hemoglobinu kyslíkem v jugulárním bulbu)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1400" dirty="0" err="1"/>
              <a:t>kapnografie</a:t>
            </a:r>
            <a:r>
              <a:rPr lang="cs-CZ" sz="1400" dirty="0"/>
              <a:t> (tenze CO2 ve vydechovaném vzduchu pacienta a jeho záznam)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1400" dirty="0" err="1"/>
              <a:t>hemodynamické</a:t>
            </a:r>
            <a:r>
              <a:rPr lang="cs-CZ" sz="1400" dirty="0"/>
              <a:t> parametry (srdečný výdej, tlaky, odpory, kontraktilita srdce, sycení krve kyslíkem)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1400" dirty="0"/>
              <a:t>přímý, arteriální TK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1400" dirty="0"/>
              <a:t>CVP (centrální žilní tlak)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1400" dirty="0"/>
              <a:t>centrální tělesná teplota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3180307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_PERSONNUM" val="100"/>
  <p:tag name="ARS_PPT_DBNAME" val="Vitalni funkce_OPTO[2022041208584580]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100"/>
  <p:tag name="ARS_SLIDE_PARTICIPANTNUM" val="100"/>
  <p:tag name="ARS_SLIDE_SUBMITNUM" val="0"/>
  <p:tag name="ARS_SLIDE_CORRECTNUM" val="0"/>
  <p:tag name="ARS_SLIDE_VOTEMEAN" val="0"/>
  <p:tag name="ARS_CHARTPARA_TYPE" val="ctColumn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16-9-cz-v11.potx" id="{AF0F71E7-5DF4-4053-86E5-72B8973D7F64}" vid="{53024889-B6B7-4D78-8AB9-6C3BF509ADE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00D7629D37D3C42AF337528911061BF" ma:contentTypeVersion="3" ma:contentTypeDescription="Vytvoří nový dokument" ma:contentTypeScope="" ma:versionID="62728006bc8ec2d7ef10c3888271bbb1">
  <xsd:schema xmlns:xsd="http://www.w3.org/2001/XMLSchema" xmlns:xs="http://www.w3.org/2001/XMLSchema" xmlns:p="http://schemas.microsoft.com/office/2006/metadata/properties" xmlns:ns2="e4ea8d12-502f-4645-9423-945f43bfa7ef" targetNamespace="http://schemas.microsoft.com/office/2006/metadata/properties" ma:root="true" ma:fieldsID="cf2595057c401429e3336d55833cea46" ns2:_="">
    <xsd:import namespace="e4ea8d12-502f-4645-9423-945f43bfa7e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ea8d12-502f-4645-9423-945f43bfa7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A29E52-CED1-4BC4-A034-0E0BD6D8B04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3FE336B-4EDA-4BD9-8638-11673514C9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ea8d12-502f-4645-9423-945f43bfa7e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EE5B9AF-0B84-4F84-AF8E-650E221F395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muni-med-prezentace-16-9-cz-v11</Template>
  <TotalTime>2244</TotalTime>
  <Words>404</Words>
  <Application>Microsoft Office PowerPoint</Application>
  <PresentationFormat>Širokoúhlá obrazovka</PresentationFormat>
  <Paragraphs>55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Prezentace_MU_CZ</vt:lpstr>
      <vt:lpstr>VITÁLNÍ FUNKCE</vt:lpstr>
      <vt:lpstr>Vitální funkce - monitoring </vt:lpstr>
      <vt:lpstr>Monitorování </vt:lpstr>
      <vt:lpstr>Monitorování – zákonitosti </vt:lpstr>
      <vt:lpstr>Způsoby monitorování </vt:lpstr>
      <vt:lpstr>Základní cíle monitoringu </vt:lpstr>
      <vt:lpstr>Nežádoucí aspekty </vt:lpstr>
      <vt:lpstr>Monitoring NEINVAZIVNÍ </vt:lpstr>
      <vt:lpstr>Monitoring INVAZIVNÍ </vt:lpstr>
      <vt:lpstr>DĚKUJI ZA POZORNOST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Dana Dolanová</dc:creator>
  <cp:lastModifiedBy>Marta Šenkyříková</cp:lastModifiedBy>
  <cp:revision>40</cp:revision>
  <cp:lastPrinted>1601-01-01T00:00:00Z</cp:lastPrinted>
  <dcterms:created xsi:type="dcterms:W3CDTF">2021-03-07T09:30:54Z</dcterms:created>
  <dcterms:modified xsi:type="dcterms:W3CDTF">2022-04-12T06:58:50Z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0x010100800D7629D37D3C42AF337528911061BF</vt:lpwstr>
  </property>
</Properties>
</file>