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338" r:id="rId3"/>
    <p:sldId id="381" r:id="rId4"/>
    <p:sldId id="364" r:id="rId5"/>
    <p:sldId id="380" r:id="rId6"/>
    <p:sldId id="365" r:id="rId7"/>
    <p:sldId id="378" r:id="rId8"/>
    <p:sldId id="360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4" r:id="rId17"/>
    <p:sldId id="375" r:id="rId18"/>
    <p:sldId id="376" r:id="rId19"/>
    <p:sldId id="377" r:id="rId20"/>
    <p:sldId id="355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F855-BB6D-41EB-8E50-EB05DFEDD891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9EE4B-35EB-4516-8BF0-423235DFC5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151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None/>
            </a:pPr>
            <a:r>
              <a:rPr lang="cs-CZ" dirty="0"/>
              <a:t>2.</a:t>
            </a:r>
            <a:r>
              <a:rPr lang="cs-CZ" baseline="0" dirty="0"/>
              <a:t> </a:t>
            </a:r>
            <a:r>
              <a:rPr lang="cs-CZ" baseline="0" dirty="0" err="1"/>
              <a:t>Desires</a:t>
            </a:r>
            <a:r>
              <a:rPr lang="cs-CZ" baseline="0" dirty="0"/>
              <a:t> &amp; </a:t>
            </a:r>
            <a:r>
              <a:rPr lang="cs-CZ" baseline="0" dirty="0" err="1"/>
              <a:t>beliefs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9EE4B-35EB-4516-8BF0-423235DFC5C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560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140968"/>
            <a:ext cx="8077200" cy="1673352"/>
          </a:xfrm>
        </p:spPr>
        <p:txBody>
          <a:bodyPr>
            <a:normAutofit/>
          </a:bodyPr>
          <a:lstStyle/>
          <a:p>
            <a:r>
              <a:rPr lang="cs-CZ" dirty="0"/>
              <a:t>Sociální psychologie 13</a:t>
            </a:r>
            <a:br>
              <a:rPr lang="cs-CZ" dirty="0"/>
            </a:br>
            <a:r>
              <a:rPr lang="cs-CZ" dirty="0"/>
              <a:t>Meziskupinové vztahy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5157192"/>
            <a:ext cx="8221216" cy="1499616"/>
          </a:xfrm>
        </p:spPr>
        <p:txBody>
          <a:bodyPr/>
          <a:lstStyle/>
          <a:p>
            <a:pPr algn="ctr"/>
            <a:r>
              <a:rPr lang="cs-CZ"/>
              <a:t>Jan Krása, </a:t>
            </a:r>
            <a:r>
              <a:rPr lang="cs-CZ" dirty="0"/>
              <a:t>Katedra psychologie, Pedagogická fakulta, PED MUNI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5112569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dirty="0"/>
              <a:t>Proti této teorii, že se jedná o strukturu osobnosti získanou v dětství, lze namítnout: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1. Se změnou </a:t>
            </a:r>
            <a:r>
              <a:rPr lang="cs-CZ" b="1" dirty="0" err="1"/>
              <a:t>soc</a:t>
            </a:r>
            <a:r>
              <a:rPr lang="cs-CZ" b="1" dirty="0"/>
              <a:t>. skupiny (např. pracovní sk.) se často mění i postoje, resp. předsudky = tzn. že nás ovlivňují normy soc. skupiny (studenti v liberálních kolejích; </a:t>
            </a:r>
            <a:r>
              <a:rPr lang="cs-CZ" b="1" dirty="0" err="1"/>
              <a:t>Siegel</a:t>
            </a:r>
            <a:r>
              <a:rPr lang="cs-CZ" b="1" dirty="0"/>
              <a:t>, 1957).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2.</a:t>
            </a:r>
            <a:r>
              <a:rPr lang="cs-CZ" dirty="0"/>
              <a:t> Předpojatost vůči černochům v JAR nesouvisela tolik s autoritářstvím (nízké F-skóre), větší vliv měly společenské normy jejich sociální skupiny.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3.</a:t>
            </a:r>
            <a:r>
              <a:rPr lang="cs-CZ" dirty="0"/>
              <a:t> Teorie nevysvětluje celkovou uniformnost (jednotnost) většiny předsudků. (srov. nacismus v Německu, skinheadi v různých zemích mají v podstatě totožné struktury předsudků aj.)</a:t>
            </a:r>
          </a:p>
          <a:p>
            <a:pPr marL="118872" indent="0">
              <a:spcBef>
                <a:spcPts val="600"/>
              </a:spcBef>
              <a:buNone/>
            </a:pPr>
            <a:r>
              <a:rPr lang="cs-CZ" b="1" dirty="0"/>
              <a:t>4.</a:t>
            </a:r>
            <a:r>
              <a:rPr lang="cs-CZ" dirty="0"/>
              <a:t> Předsudky vznikají jako reakce na určitou situaci – velmi rychle na to, aby se šířily společností jen cestou výchovy. (srov. dnešek, kdy se </a:t>
            </a:r>
            <a:r>
              <a:rPr lang="cs-CZ" dirty="0" err="1"/>
              <a:t>urč</a:t>
            </a:r>
            <a:r>
              <a:rPr lang="cs-CZ" dirty="0"/>
              <a:t>. část obyvatel radikalizuje proti migrantům a Islámu – to před deseti lety v podstatě neexistovalo).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upozornili na to, že 5000 lynčů v USA (mezi lety 1882 a 1930) souviselo s ekonomicko-zemědělskými ukazateli: s ekonomickou recesí a ve špatných letech počet lynčů rostl.</a:t>
            </a:r>
          </a:p>
          <a:p>
            <a:pPr>
              <a:buNone/>
            </a:pPr>
            <a:r>
              <a:rPr lang="cs-CZ" dirty="0"/>
              <a:t>Jak to spolu souvisí?</a:t>
            </a:r>
          </a:p>
          <a:p>
            <a:pPr>
              <a:buNone/>
            </a:pPr>
            <a:r>
              <a:rPr lang="cs-CZ" dirty="0" err="1"/>
              <a:t>Hovland</a:t>
            </a:r>
            <a:r>
              <a:rPr lang="cs-CZ" dirty="0"/>
              <a:t> &amp; </a:t>
            </a:r>
            <a:r>
              <a:rPr lang="cs-CZ" dirty="0" err="1"/>
              <a:t>Sears</a:t>
            </a:r>
            <a:r>
              <a:rPr lang="cs-CZ" dirty="0"/>
              <a:t> (1940) vyšli z teorie frustrace-agrese (</a:t>
            </a:r>
            <a:r>
              <a:rPr lang="cs-CZ" dirty="0" err="1"/>
              <a:t>Dollard</a:t>
            </a:r>
            <a:r>
              <a:rPr lang="cs-CZ" dirty="0"/>
              <a:t> &amp; kol., 1939). Člověk nemůže zmlátit počasí, agresoři proto namířili svoji agresi proti slabším a dostupnějším cílům.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obětního beránka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Miller &amp; </a:t>
            </a:r>
            <a:r>
              <a:rPr lang="cs-CZ" dirty="0" err="1"/>
              <a:t>Bugelski</a:t>
            </a:r>
            <a:r>
              <a:rPr lang="cs-CZ" dirty="0"/>
              <a:t> (1948) experiment: muži v táboře se těšili na výlet do města, ten byl zrušen. Měřili před a po postoje k národnostním menšinám. Po frustraci byly postoje k nim mnohem méně příznivé.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Proti: nestejné výsledky ve výzkumech a fakt, že </a:t>
            </a:r>
            <a:r>
              <a:rPr lang="cs-CZ" i="1" dirty="0"/>
              <a:t>absolutní</a:t>
            </a:r>
            <a:r>
              <a:rPr lang="cs-CZ" dirty="0"/>
              <a:t> míra F má často menší vliv než pociťovaná </a:t>
            </a:r>
            <a:r>
              <a:rPr lang="cs-CZ" i="1" dirty="0"/>
              <a:t>relativní</a:t>
            </a:r>
            <a:r>
              <a:rPr lang="cs-CZ" dirty="0"/>
              <a:t> F, což už souvisí s psychodynamikou dané osobnosti. Navíc tato teorie tvrdí, že agresivní </a:t>
            </a:r>
            <a:r>
              <a:rPr lang="cs-CZ" dirty="0" err="1"/>
              <a:t>meziskupinové</a:t>
            </a:r>
            <a:r>
              <a:rPr lang="cs-CZ" dirty="0"/>
              <a:t> chování  je motivováno pouze emocemi (jsem naštvaný, tak se mstím) a nikoli i cíli (chci získat majetek či výhody druhých).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Problémem předešlých teorií je, že nijak nerozlišují mezi chováním ve skupině a mimo ni. V obou situacích člověk podléhá týmž vlivům: výchově a frustraci. A o vlivu skupiny neslyšíme ani slovo.</a:t>
            </a:r>
          </a:p>
          <a:p>
            <a:pPr>
              <a:buNone/>
            </a:pPr>
            <a:r>
              <a:rPr lang="cs-CZ" dirty="0"/>
              <a:t>Jakkoli podmínky autoritářské výchovy musejí být rozdílné, projevy osob ve skupinách jsou velmi uniformní (srov. oslavu vítězství národního týmu, včetně oslavného rozbíjení věcí).</a:t>
            </a:r>
          </a:p>
          <a:p>
            <a:pPr>
              <a:buNone/>
            </a:pPr>
            <a:r>
              <a:rPr lang="cs-CZ" dirty="0"/>
              <a:t>To  vedlo Henri </a:t>
            </a:r>
            <a:r>
              <a:rPr lang="cs-CZ" dirty="0" err="1"/>
              <a:t>Tajfela</a:t>
            </a:r>
            <a:r>
              <a:rPr lang="cs-CZ" dirty="0"/>
              <a:t> (1978) k tvrzení, že je nutné </a:t>
            </a:r>
            <a:r>
              <a:rPr lang="cs-CZ" b="1" dirty="0"/>
              <a:t>rozlišovat mezi interpersonálním a </a:t>
            </a:r>
            <a:r>
              <a:rPr lang="cs-CZ" b="1" dirty="0" err="1"/>
              <a:t>meziskupinovým</a:t>
            </a:r>
            <a:r>
              <a:rPr lang="cs-CZ" b="1" dirty="0"/>
              <a:t> chováním</a:t>
            </a:r>
            <a:r>
              <a:rPr lang="cs-CZ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Dle Brown, 2006, s. 540-542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/>
              <a:t>1. </a:t>
            </a:r>
            <a:r>
              <a:rPr lang="cs-CZ" b="1" dirty="0"/>
              <a:t>Interpersonální chování </a:t>
            </a:r>
            <a:r>
              <a:rPr lang="cs-CZ" dirty="0"/>
              <a:t>znamená jednat  jako jedinec s </a:t>
            </a:r>
            <a:r>
              <a:rPr lang="cs-CZ" dirty="0" err="1"/>
              <a:t>urč</a:t>
            </a:r>
            <a:r>
              <a:rPr lang="cs-CZ" dirty="0"/>
              <a:t>. osobnostními rysy a sklony atd.</a:t>
            </a:r>
          </a:p>
          <a:p>
            <a:pPr>
              <a:buNone/>
            </a:pPr>
            <a:r>
              <a:rPr lang="cs-CZ" dirty="0"/>
              <a:t>2. </a:t>
            </a:r>
            <a:r>
              <a:rPr lang="cs-CZ" b="1" dirty="0"/>
              <a:t>Meziskupinové chování </a:t>
            </a:r>
            <a:r>
              <a:rPr lang="cs-CZ" dirty="0"/>
              <a:t>znamená jednat jako člen určité sociální skupiny (jako </a:t>
            </a:r>
            <a:r>
              <a:rPr lang="cs-CZ" dirty="0" err="1"/>
              <a:t>saláfistický</a:t>
            </a:r>
            <a:r>
              <a:rPr lang="cs-CZ" dirty="0"/>
              <a:t>  nebo ultranacionalistický terorista).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V 1. případě  jsou </a:t>
            </a:r>
            <a:r>
              <a:rPr lang="cs-CZ" b="1" dirty="0"/>
              <a:t>individuální rozdíly </a:t>
            </a:r>
            <a:r>
              <a:rPr lang="cs-CZ" dirty="0"/>
              <a:t>a konstelace </a:t>
            </a:r>
            <a:r>
              <a:rPr lang="cs-CZ" b="1" dirty="0"/>
              <a:t>důležitější</a:t>
            </a:r>
            <a:r>
              <a:rPr lang="cs-CZ" dirty="0"/>
              <a:t> než různé soc. kategorie, k nimž čl. přísluší.</a:t>
            </a:r>
          </a:p>
          <a:p>
            <a:pPr>
              <a:buNone/>
            </a:pPr>
            <a:r>
              <a:rPr lang="cs-CZ" dirty="0"/>
              <a:t>V 2. případě platí opak: individuální rozdíly jsou méně důležité než např. to, ke které sociální skupině člověk patří. Např. ke které konkrétní náboženské sektě agresor a oběti patří (srov. </a:t>
            </a:r>
            <a:r>
              <a:rPr lang="cs-CZ" dirty="0" err="1"/>
              <a:t>šíité</a:t>
            </a:r>
            <a:r>
              <a:rPr lang="cs-CZ" dirty="0"/>
              <a:t> a </a:t>
            </a:r>
            <a:r>
              <a:rPr lang="cs-CZ" dirty="0" err="1"/>
              <a:t>sunnité</a:t>
            </a:r>
            <a:r>
              <a:rPr lang="cs-CZ" dirty="0"/>
              <a:t>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8457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err="1"/>
              <a:t>Tajfel</a:t>
            </a:r>
            <a:r>
              <a:rPr lang="cs-CZ" dirty="0"/>
              <a:t> tvrdil, že </a:t>
            </a:r>
            <a:r>
              <a:rPr lang="cs-CZ" dirty="0" err="1"/>
              <a:t>soc</a:t>
            </a:r>
            <a:r>
              <a:rPr lang="cs-CZ" dirty="0"/>
              <a:t>. chování se bude nacházet kdekoli na kontinuu definovaným </a:t>
            </a:r>
            <a:r>
              <a:rPr lang="cs-CZ" b="1" dirty="0"/>
              <a:t>dvěma extrémy</a:t>
            </a:r>
            <a:r>
              <a:rPr lang="cs-CZ" dirty="0"/>
              <a:t>: </a:t>
            </a:r>
            <a:r>
              <a:rPr lang="cs-CZ" b="1" dirty="0"/>
              <a:t>interpersonální a </a:t>
            </a:r>
            <a:r>
              <a:rPr lang="cs-CZ" b="1" dirty="0" err="1"/>
              <a:t>meziskupinové</a:t>
            </a:r>
            <a:r>
              <a:rPr lang="cs-CZ" b="1" dirty="0"/>
              <a:t> chování</a:t>
            </a:r>
            <a:r>
              <a:rPr lang="cs-CZ" dirty="0"/>
              <a:t>.</a:t>
            </a:r>
          </a:p>
          <a:p>
            <a:pPr>
              <a:buNone/>
            </a:pPr>
            <a:r>
              <a:rPr lang="cs-CZ" dirty="0"/>
              <a:t>Kde se bude nacházet, záleží na více faktorech: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1. Lehkost s jakou lze identifikovat různé </a:t>
            </a:r>
            <a:r>
              <a:rPr lang="cs-CZ" dirty="0" err="1"/>
              <a:t>soc</a:t>
            </a:r>
            <a:r>
              <a:rPr lang="cs-CZ" dirty="0"/>
              <a:t>. kategorie, resp. </a:t>
            </a:r>
            <a:r>
              <a:rPr lang="cs-CZ" dirty="0" err="1"/>
              <a:t>soc</a:t>
            </a:r>
            <a:r>
              <a:rPr lang="cs-CZ" dirty="0"/>
              <a:t>. skupiny: muži x ženy, barva pleti, druh účesu, oděvu apod., chudí x bohatí atd. Tam, kde je snadné odlišovat kategorie, může chování více tíhnout k </a:t>
            </a:r>
            <a:r>
              <a:rPr lang="cs-CZ" dirty="0" err="1"/>
              <a:t>meziskupinovému</a:t>
            </a:r>
            <a:r>
              <a:rPr lang="cs-CZ" dirty="0"/>
              <a:t> pólu.</a:t>
            </a:r>
          </a:p>
          <a:p>
            <a:pPr>
              <a:spcBef>
                <a:spcPts val="1200"/>
              </a:spcBef>
              <a:buNone/>
            </a:pPr>
            <a:r>
              <a:rPr lang="cs-CZ" dirty="0"/>
              <a:t>2. Jde o skupinové normy. Jsou skupiny, které umožňují individuálnější chování, a skupiny uniformnější (např. dle </a:t>
            </a:r>
            <a:r>
              <a:rPr lang="cs-CZ" b="1" dirty="0"/>
              <a:t>skupinové koheze</a:t>
            </a:r>
            <a:r>
              <a:rPr lang="cs-CZ" dirty="0"/>
              <a:t>).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Užitečné může být podívat se na </a:t>
            </a:r>
            <a:r>
              <a:rPr lang="cs-CZ" dirty="0" err="1"/>
              <a:t>meziskupinovou</a:t>
            </a:r>
            <a:r>
              <a:rPr lang="cs-CZ" dirty="0"/>
              <a:t> interakci z hlediska </a:t>
            </a:r>
            <a:r>
              <a:rPr lang="cs-CZ" b="1" dirty="0"/>
              <a:t>cílů skupin</a:t>
            </a:r>
            <a:r>
              <a:rPr lang="cs-CZ" dirty="0"/>
              <a:t>: </a:t>
            </a:r>
          </a:p>
          <a:p>
            <a:pPr>
              <a:buNone/>
            </a:pPr>
            <a:r>
              <a:rPr lang="cs-CZ" dirty="0"/>
              <a:t>Jsou cíle obou interagujících skupin slučitelné či neslučitelné? Usiluje jedna </a:t>
            </a:r>
            <a:r>
              <a:rPr lang="cs-CZ" dirty="0" err="1"/>
              <a:t>sk</a:t>
            </a:r>
            <a:r>
              <a:rPr lang="cs-CZ" dirty="0"/>
              <a:t>. o něco na úkor druhé? Či jsou jejich cíle odlišné?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Příklady neslučitelných a slučitelných cílů?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Nejznámějším zastáncem tohoto přístupu je </a:t>
            </a:r>
            <a:r>
              <a:rPr lang="cs-CZ" dirty="0" err="1"/>
              <a:t>Sherif</a:t>
            </a:r>
            <a:r>
              <a:rPr lang="cs-CZ" dirty="0"/>
              <a:t> (1966).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Výběr  12letých chlapců vyloučil předchozí deprivaci či autoritářskou výchovu.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3 letní pobyty (22-24 zkoumaných osob)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Rozděleni do dvou skupin (jednou o sobě vůbec dopředu nevěděli).</a:t>
            </a:r>
          </a:p>
          <a:p>
            <a:pPr>
              <a:buNone/>
            </a:pPr>
            <a:r>
              <a:rPr lang="cs-CZ" dirty="0"/>
              <a:t>To stačilo, aby spontánně z obou stran zazněly návrhy k poměření sil.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meziskupinového konfliktu</a:t>
            </a:r>
            <a:r>
              <a:rPr lang="cs-CZ" dirty="0"/>
              <a:t>: soutěž skupin o jediný pohár.</a:t>
            </a:r>
          </a:p>
          <a:p>
            <a:pPr>
              <a:buNone/>
            </a:pPr>
            <a:r>
              <a:rPr lang="cs-CZ" dirty="0"/>
              <a:t>To vedlo k posunu od vzájemné nezávislosti ke stavu negativní závislosti (ke kompetici, soutěžení).</a:t>
            </a:r>
          </a:p>
          <a:p>
            <a:pPr>
              <a:buNone/>
            </a:pPr>
            <a:r>
              <a:rPr lang="cs-CZ" dirty="0"/>
              <a:t>Ihned se změnilo i chování dětí: nenechali si ujít příležitost  k posmívání druhým, i k </a:t>
            </a:r>
            <a:r>
              <a:rPr lang="cs-CZ" dirty="0" err="1"/>
              <a:t>fyz</a:t>
            </a:r>
            <a:r>
              <a:rPr lang="cs-CZ" dirty="0"/>
              <a:t>. potyčkám.</a:t>
            </a:r>
          </a:p>
          <a:p>
            <a:pPr>
              <a:buNone/>
            </a:pPr>
            <a:r>
              <a:rPr lang="cs-CZ" dirty="0"/>
              <a:t>Při hodnocení výkonu vždy nadržovali členům </a:t>
            </a:r>
            <a:r>
              <a:rPr lang="cs-CZ" b="1" dirty="0"/>
              <a:t>referenční</a:t>
            </a:r>
            <a:r>
              <a:rPr lang="cs-CZ" dirty="0"/>
              <a:t> (vztažné) </a:t>
            </a:r>
            <a:r>
              <a:rPr lang="cs-CZ" b="1" dirty="0"/>
              <a:t>skupiny</a:t>
            </a:r>
            <a:r>
              <a:rPr lang="cs-CZ" dirty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Výzkumy z letního tábora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Sherif</a:t>
            </a:r>
            <a:r>
              <a:rPr lang="cs-CZ" dirty="0"/>
              <a:t> &amp; </a:t>
            </a:r>
            <a:r>
              <a:rPr lang="cs-CZ" dirty="0" err="1"/>
              <a:t>Sherif</a:t>
            </a:r>
            <a:r>
              <a:rPr lang="cs-CZ" dirty="0"/>
              <a:t>, 1953) a další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/>
              <a:t>Navození </a:t>
            </a:r>
            <a:r>
              <a:rPr lang="cs-CZ" b="1" dirty="0"/>
              <a:t>kooperace vedlo taktéž ke změnám v </a:t>
            </a:r>
            <a:r>
              <a:rPr lang="cs-CZ" b="1" dirty="0" err="1"/>
              <a:t>meziskupinovém</a:t>
            </a:r>
            <a:r>
              <a:rPr lang="cs-CZ" b="1" dirty="0"/>
              <a:t> chování</a:t>
            </a:r>
            <a:r>
              <a:rPr lang="cs-CZ" dirty="0"/>
              <a:t>: porouchal se zásobovací vůz a obě skupiny se musely spojit, aby vůz odtáhly do tábora.</a:t>
            </a:r>
          </a:p>
          <a:p>
            <a:pPr>
              <a:buNone/>
            </a:pPr>
            <a:r>
              <a:rPr lang="cs-CZ" dirty="0"/>
              <a:t>Po několika podobných spojujících aktivitách přestali být k druhé skupině tak agresivní a méně protěžovali vlastní skupinu.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Chování se měnilo dle změn </a:t>
            </a:r>
            <a:r>
              <a:rPr lang="cs-CZ" dirty="0" err="1"/>
              <a:t>meziskupinových</a:t>
            </a:r>
            <a:r>
              <a:rPr lang="cs-CZ" dirty="0"/>
              <a:t> vztahů a cílů skupiny. Změny byly příliš rychlé a rozšířené (u všech členů skupiny), než aby je bylo možno přisuzovat osobnostním dispozicím.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Dotazy na text o agresi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Kdy a jak vzniká agrese?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Jaké faktory zvyšují pravděpodobnost agresivního chování?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05064"/>
            <a:ext cx="8229600" cy="2395736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623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51897-F319-4B10-9966-F355C3576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812031-BDC1-4E72-A01D-ADE7287E6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Dostáváme se ke třetí velké oblasti v sociální psychologii: k tomu, jak na sebe reagují lidé z různých (sociálních) skupin navzájem.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525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= chování příslušníků jedné skupiny k příslušníkům druhé skupiny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Zvláště se v této oblasti zkoumají meziskupinové </a:t>
            </a:r>
            <a:r>
              <a:rPr lang="cs-CZ" b="1" dirty="0"/>
              <a:t>konflikty a předsudky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Příklady ze současných médií?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40152" y="1775191"/>
            <a:ext cx="2746648" cy="4822161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dirty="0" err="1"/>
              <a:t>Haploskupiny</a:t>
            </a:r>
            <a:r>
              <a:rPr lang="cs-CZ" dirty="0"/>
              <a:t> a národy: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R1B: </a:t>
            </a:r>
            <a:r>
              <a:rPr lang="cs-CZ" dirty="0" err="1"/>
              <a:t>Celtic</a:t>
            </a:r>
            <a:r>
              <a:rPr lang="cs-CZ" dirty="0"/>
              <a:t>, </a:t>
            </a:r>
            <a:r>
              <a:rPr lang="cs-CZ" dirty="0" err="1"/>
              <a:t>Germanic</a:t>
            </a:r>
            <a:r>
              <a:rPr lang="cs-CZ" dirty="0"/>
              <a:t>, </a:t>
            </a:r>
            <a:r>
              <a:rPr lang="cs-CZ" dirty="0" err="1"/>
              <a:t>Alpine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R1a : </a:t>
            </a:r>
            <a:r>
              <a:rPr lang="cs-CZ" dirty="0" err="1"/>
              <a:t>Slavs</a:t>
            </a:r>
            <a:r>
              <a:rPr lang="cs-CZ" dirty="0"/>
              <a:t>, </a:t>
            </a:r>
            <a:r>
              <a:rPr lang="cs-CZ" dirty="0" err="1"/>
              <a:t>Kurgan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I1a: </a:t>
            </a:r>
            <a:r>
              <a:rPr lang="cs-CZ" dirty="0" err="1"/>
              <a:t>Nordic</a:t>
            </a:r>
            <a:r>
              <a:rPr lang="cs-CZ" dirty="0"/>
              <a:t>- Viking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I1c: </a:t>
            </a:r>
            <a:r>
              <a:rPr lang="cs-CZ" dirty="0" err="1"/>
              <a:t>Germanic</a:t>
            </a:r>
            <a:r>
              <a:rPr lang="cs-CZ" dirty="0"/>
              <a:t> / </a:t>
            </a:r>
            <a:r>
              <a:rPr lang="cs-CZ" dirty="0" err="1"/>
              <a:t>Central</a:t>
            </a:r>
            <a:r>
              <a:rPr lang="cs-CZ" dirty="0"/>
              <a:t>-</a:t>
            </a:r>
            <a:r>
              <a:rPr lang="cs-CZ" dirty="0" err="1"/>
              <a:t>Nordic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I1b: </a:t>
            </a:r>
            <a:r>
              <a:rPr lang="cs-CZ" dirty="0" err="1"/>
              <a:t>South</a:t>
            </a:r>
            <a:r>
              <a:rPr lang="cs-CZ" dirty="0"/>
              <a:t> Slavic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J : </a:t>
            </a:r>
            <a:r>
              <a:rPr lang="cs-CZ" dirty="0" err="1"/>
              <a:t>Mediterranian</a:t>
            </a:r>
            <a:r>
              <a:rPr lang="cs-CZ" dirty="0"/>
              <a:t> (</a:t>
            </a:r>
            <a:r>
              <a:rPr lang="cs-CZ" dirty="0" err="1"/>
              <a:t>Ancient</a:t>
            </a:r>
            <a:r>
              <a:rPr lang="cs-CZ" dirty="0"/>
              <a:t> </a:t>
            </a:r>
            <a:r>
              <a:rPr lang="cs-CZ" dirty="0" err="1"/>
              <a:t>Greeks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Romans</a:t>
            </a:r>
            <a:r>
              <a:rPr lang="cs-CZ" dirty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G : </a:t>
            </a:r>
            <a:r>
              <a:rPr lang="cs-CZ" dirty="0" err="1"/>
              <a:t>Caucasian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E3b : </a:t>
            </a:r>
            <a:r>
              <a:rPr lang="cs-CZ" dirty="0" err="1"/>
              <a:t>Balkanic</a:t>
            </a:r>
            <a:endParaRPr lang="cs-CZ" dirty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Q: </a:t>
            </a:r>
            <a:r>
              <a:rPr lang="cs-CZ" dirty="0" err="1"/>
              <a:t>Hunnic</a:t>
            </a:r>
            <a:endParaRPr lang="cs-CZ" dirty="0"/>
          </a:p>
          <a:p>
            <a:pPr>
              <a:buNone/>
            </a:pPr>
            <a:r>
              <a:rPr lang="cs-CZ" dirty="0"/>
              <a:t>N : </a:t>
            </a:r>
            <a:r>
              <a:rPr lang="cs-CZ" dirty="0" err="1"/>
              <a:t>Uralic</a:t>
            </a:r>
            <a:r>
              <a:rPr lang="cs-CZ" dirty="0"/>
              <a:t>- </a:t>
            </a:r>
            <a:r>
              <a:rPr lang="cs-CZ" dirty="0" err="1"/>
              <a:t>Siberian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1026" name="Picture 2" descr="https://i1.wp.com/media1.mistecko.cz/images/media1:50f828b25cb00.jpg/R1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9896"/>
            <a:ext cx="5727825" cy="6508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2590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Meziskupinové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Častější než otevřené meziskupinové </a:t>
            </a:r>
            <a:r>
              <a:rPr lang="cs-CZ" b="1" dirty="0"/>
              <a:t>konflikty</a:t>
            </a:r>
            <a:r>
              <a:rPr lang="cs-CZ" dirty="0"/>
              <a:t> (KKK, skinheads) jsou různé formy </a:t>
            </a:r>
            <a:r>
              <a:rPr lang="cs-CZ" b="1" dirty="0"/>
              <a:t>předsudků</a:t>
            </a:r>
            <a:r>
              <a:rPr lang="cs-CZ" dirty="0"/>
              <a:t>, tj. zastávání nelichotivých postojů ke členům </a:t>
            </a:r>
            <a:r>
              <a:rPr lang="cs-CZ" dirty="0" err="1"/>
              <a:t>urč</a:t>
            </a:r>
            <a:r>
              <a:rPr lang="cs-CZ" dirty="0"/>
              <a:t>. soc. skupiny či soc. kategorie (rasismus, sexismus, proti soc. třídě, hodnotám a postojům, věku, postižení, náboženství, sexualitě, národnosti, zaměstnání, vzdělání apod.).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cs-CZ" sz="4000" dirty="0"/>
              <a:t>Rasismus a xenofobie (listopad 2016)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51568A93-72D5-4E3D-9254-14E4E81F85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97" y="1528857"/>
            <a:ext cx="8003232" cy="532914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7"/>
          </a:xfrm>
        </p:spPr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/>
              <a:t>Kde se předsudek proti nějaké odlišné skupině (opačnému pohlaví, cizincům, jiné společenské třídě, jinému náboženství atd.) bere?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/>
              <a:t>Rozšířenou představou je, že předsudek je především osobnostní problém.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err="1"/>
              <a:t>Adorno</a:t>
            </a:r>
            <a:r>
              <a:rPr lang="cs-CZ" dirty="0"/>
              <a:t>, </a:t>
            </a:r>
            <a:r>
              <a:rPr lang="cs-CZ" dirty="0" err="1"/>
              <a:t>Frenkel-Brunswick</a:t>
            </a:r>
            <a:r>
              <a:rPr lang="cs-CZ" dirty="0"/>
              <a:t>, </a:t>
            </a:r>
            <a:r>
              <a:rPr lang="cs-CZ" dirty="0" err="1"/>
              <a:t>Levinson</a:t>
            </a:r>
            <a:r>
              <a:rPr lang="cs-CZ" dirty="0"/>
              <a:t> &amp; </a:t>
            </a:r>
            <a:r>
              <a:rPr lang="cs-CZ" dirty="0" err="1"/>
              <a:t>Sanford</a:t>
            </a:r>
            <a:r>
              <a:rPr lang="cs-CZ" dirty="0"/>
              <a:t> (1950) vycházeli z psychoanalytické perspektivy: příliš autoritativní rodiče příliš frustrují děti… agresivita proti rodičům je přesměrována na slabší (např. na menšiny). Výsledkem je přílišná uctivost k autoritám a otevřené nepřátelství k menšinám – tzv. </a:t>
            </a:r>
            <a:r>
              <a:rPr lang="cs-CZ" b="1" dirty="0"/>
              <a:t>autoritářská osobnost</a:t>
            </a:r>
            <a:r>
              <a:rPr lang="cs-CZ" dirty="0"/>
              <a:t>.</a:t>
            </a:r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605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autoritářské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marL="118872" indent="0">
              <a:buNone/>
            </a:pPr>
            <a:r>
              <a:rPr lang="cs-CZ" sz="3800" dirty="0"/>
              <a:t>Z toho plyne ověřitelná hypotéza: Tzn. u osob s autoritářskými postoji bychom měli najít přísnější výchovu v dětství. </a:t>
            </a:r>
          </a:p>
          <a:p>
            <a:pPr marL="118872" indent="0">
              <a:buNone/>
            </a:pPr>
            <a:r>
              <a:rPr lang="cs-CZ" sz="3800" dirty="0" err="1"/>
              <a:t>Adorno</a:t>
            </a:r>
            <a:r>
              <a:rPr lang="cs-CZ" sz="3800" dirty="0"/>
              <a:t> a kol. vyvinuli osobnostní dotazník: F-škálu (fašismus). Dospělí s vysokým skóre měli odlišné dětství a dogmatičtější postoje.</a:t>
            </a:r>
          </a:p>
          <a:p>
            <a:pPr marL="118872" indent="0">
              <a:buNone/>
            </a:pPr>
            <a:r>
              <a:rPr lang="cs-CZ" sz="3800" dirty="0"/>
              <a:t>Dále se potvrdil vztah:</a:t>
            </a:r>
          </a:p>
          <a:p>
            <a:r>
              <a:rPr lang="cs-CZ" sz="3300" dirty="0"/>
              <a:t>Předsudky k etnickým skupinám (</a:t>
            </a:r>
            <a:r>
              <a:rPr lang="cs-CZ" sz="3300" dirty="0" err="1"/>
              <a:t>Sinha</a:t>
            </a:r>
            <a:r>
              <a:rPr lang="cs-CZ" sz="3300" dirty="0"/>
              <a:t> &amp; Hassan, 1975)</a:t>
            </a:r>
          </a:p>
          <a:p>
            <a:r>
              <a:rPr lang="cs-CZ" sz="3300" dirty="0"/>
              <a:t>Etnocentrismus v Holandsku (</a:t>
            </a:r>
            <a:r>
              <a:rPr lang="cs-CZ" sz="3300" dirty="0" err="1"/>
              <a:t>Meloen</a:t>
            </a:r>
            <a:r>
              <a:rPr lang="cs-CZ" sz="3300" dirty="0"/>
              <a:t>, </a:t>
            </a:r>
            <a:r>
              <a:rPr lang="cs-CZ" sz="3300" dirty="0" err="1"/>
              <a:t>Hagendoorn</a:t>
            </a:r>
            <a:r>
              <a:rPr lang="cs-CZ" sz="3300" dirty="0"/>
              <a:t>, </a:t>
            </a:r>
            <a:r>
              <a:rPr lang="cs-CZ" sz="3300" dirty="0" err="1"/>
              <a:t>Raaijmakers</a:t>
            </a:r>
            <a:r>
              <a:rPr lang="cs-CZ" sz="3300" dirty="0"/>
              <a:t> &amp; </a:t>
            </a:r>
            <a:r>
              <a:rPr lang="cs-CZ" sz="3300" dirty="0" err="1"/>
              <a:t>Visser</a:t>
            </a:r>
            <a:r>
              <a:rPr lang="cs-CZ" sz="3300" dirty="0"/>
              <a:t>, 1988)</a:t>
            </a:r>
          </a:p>
          <a:p>
            <a:r>
              <a:rPr lang="cs-CZ" sz="3300" dirty="0"/>
              <a:t>Proti </a:t>
            </a:r>
            <a:r>
              <a:rPr lang="cs-CZ" sz="3300" dirty="0" err="1"/>
              <a:t>ment</a:t>
            </a:r>
            <a:r>
              <a:rPr lang="cs-CZ" sz="3300" dirty="0"/>
              <a:t>. postiženým a  nemocným AIDS (</a:t>
            </a:r>
            <a:r>
              <a:rPr lang="cs-CZ" sz="3300" dirty="0" err="1"/>
              <a:t>Hanson</a:t>
            </a:r>
            <a:r>
              <a:rPr lang="cs-CZ" sz="3300" dirty="0"/>
              <a:t> &amp; </a:t>
            </a:r>
            <a:r>
              <a:rPr lang="cs-CZ" sz="3300" dirty="0" err="1"/>
              <a:t>Blohm</a:t>
            </a:r>
            <a:r>
              <a:rPr lang="cs-CZ" sz="3300" dirty="0"/>
              <a:t>, 1974)</a:t>
            </a:r>
          </a:p>
          <a:p>
            <a:r>
              <a:rPr lang="cs-CZ" sz="3300" dirty="0"/>
              <a:t>Sex. agrese mužů vůči ženám (</a:t>
            </a:r>
            <a:r>
              <a:rPr lang="cs-CZ" sz="3300" dirty="0" err="1"/>
              <a:t>Walker</a:t>
            </a:r>
            <a:r>
              <a:rPr lang="cs-CZ" sz="3300" dirty="0"/>
              <a:t>, </a:t>
            </a:r>
            <a:r>
              <a:rPr lang="cs-CZ" sz="3300" dirty="0" err="1"/>
              <a:t>Rowe</a:t>
            </a:r>
            <a:r>
              <a:rPr lang="cs-CZ" sz="3300" dirty="0"/>
              <a:t> &amp; </a:t>
            </a:r>
            <a:r>
              <a:rPr lang="cs-CZ" sz="3300" dirty="0" err="1"/>
              <a:t>Quinsey</a:t>
            </a:r>
            <a:r>
              <a:rPr lang="cs-CZ" sz="3300" dirty="0"/>
              <a:t>, 1993)</a:t>
            </a:r>
          </a:p>
          <a:p>
            <a:pPr marL="118872" indent="0"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17099</TotalTime>
  <Words>1342</Words>
  <Application>Microsoft Office PowerPoint</Application>
  <PresentationFormat>Předvádění na obrazovce (4:3)</PresentationFormat>
  <Paragraphs>96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Corbel</vt:lpstr>
      <vt:lpstr>Wingdings</vt:lpstr>
      <vt:lpstr>Wingdings 2</vt:lpstr>
      <vt:lpstr>Wingdings 3</vt:lpstr>
      <vt:lpstr>Modul</vt:lpstr>
      <vt:lpstr>Sociální psychologie 13 Meziskupinové vztahy</vt:lpstr>
      <vt:lpstr>Dotazy na text o agresi</vt:lpstr>
      <vt:lpstr>Prezentace aplikace PowerPoint</vt:lpstr>
      <vt:lpstr>Meziskupinové vztahy</vt:lpstr>
      <vt:lpstr>Prezentace aplikace PowerPoint</vt:lpstr>
      <vt:lpstr>Meziskupinové vztahy</vt:lpstr>
      <vt:lpstr>Rasismus a xenofobie (listopad 2016)</vt:lpstr>
      <vt:lpstr>Teorie autoritářské osobnosti</vt:lpstr>
      <vt:lpstr>Teorie autoritářské osobnosti</vt:lpstr>
      <vt:lpstr>Teorie autoritářské osobnosti</vt:lpstr>
      <vt:lpstr>Teorie obětního beránka</vt:lpstr>
      <vt:lpstr>Teorie obětního beránka</vt:lpstr>
      <vt:lpstr>Shrnutí </vt:lpstr>
      <vt:lpstr>Dle Brown, 2006, s. 540-542</vt:lpstr>
      <vt:lpstr>Prezentace aplikace PowerPoint</vt:lpstr>
      <vt:lpstr>Skupinové cíle</vt:lpstr>
      <vt:lpstr>Výzkumy z letního tábora (Sherif &amp; Sherif, 1953) a další</vt:lpstr>
      <vt:lpstr>Výzkumy z letního tábora (Sherif &amp; Sherif, 1953) a další</vt:lpstr>
      <vt:lpstr>Výzkumy z letního tábora (Sherif &amp; Sherif, 1953) a další</vt:lpstr>
      <vt:lpstr>Děkuji za pozornost</vt:lpstr>
    </vt:vector>
  </TitlesOfParts>
  <Company>Pedagogicka fakulta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Jan Krása</cp:lastModifiedBy>
  <cp:revision>286</cp:revision>
  <dcterms:created xsi:type="dcterms:W3CDTF">2015-10-20T07:43:33Z</dcterms:created>
  <dcterms:modified xsi:type="dcterms:W3CDTF">2021-05-19T06:47:16Z</dcterms:modified>
</cp:coreProperties>
</file>