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86" r:id="rId2"/>
    <p:sldId id="279" r:id="rId3"/>
    <p:sldId id="287" r:id="rId4"/>
    <p:sldId id="280" r:id="rId5"/>
    <p:sldId id="281" r:id="rId6"/>
    <p:sldId id="282" r:id="rId7"/>
    <p:sldId id="283" r:id="rId8"/>
    <p:sldId id="284" r:id="rId9"/>
    <p:sldId id="285" r:id="rId10"/>
    <p:sldId id="383" r:id="rId11"/>
    <p:sldId id="384" r:id="rId12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90" autoAdjust="0"/>
  </p:normalViewPr>
  <p:slideViewPr>
    <p:cSldViewPr showGuides="1">
      <p:cViewPr varScale="1">
        <p:scale>
          <a:sx n="108" d="100"/>
          <a:sy n="108" d="100"/>
        </p:scale>
        <p:origin x="1662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14.02.2022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712788"/>
            <a:ext cx="4559300" cy="3419475"/>
          </a:xfrm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183" y="4339526"/>
            <a:ext cx="5029635" cy="255869"/>
          </a:xfrm>
          <a:noFill/>
          <a:ln/>
        </p:spPr>
        <p:txBody>
          <a:bodyPr>
            <a:normAutofit fontScale="92500" lnSpcReduction="10000"/>
          </a:bodyPr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14.02.2022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14.02.2022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14.02.2022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14.02.2022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ran.r-project.org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inet.muni.cz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1791260"/>
          </a:xfrm>
        </p:spPr>
        <p:txBody>
          <a:bodyPr>
            <a:spAutoFit/>
          </a:bodyPr>
          <a:lstStyle/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Anketa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Harmonogram výuky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Požadavky k ukončení</a:t>
            </a:r>
          </a:p>
          <a:p>
            <a:pPr marL="0" indent="0" algn="ctr">
              <a:buFont typeface="Wingdings 2" pitchFamily="18" charset="2"/>
              <a:buNone/>
            </a:pPr>
            <a:r>
              <a:rPr lang="cs-CZ" sz="2400" b="1" dirty="0">
                <a:solidFill>
                  <a:schemeClr val="tx2"/>
                </a:solidFill>
                <a:latin typeface="Arial" charset="0"/>
              </a:rPr>
              <a:t>Instalace software </a:t>
            </a:r>
            <a:r>
              <a:rPr lang="cs-CZ" sz="2400" b="1" dirty="0" err="1">
                <a:solidFill>
                  <a:schemeClr val="tx2"/>
                </a:solidFill>
                <a:latin typeface="Arial" charset="0"/>
              </a:rPr>
              <a:t>Statistica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829742"/>
            <a:ext cx="7772400" cy="1231106"/>
          </a:xfrm>
          <a:noFill/>
        </p:spPr>
        <p:txBody>
          <a:bodyPr>
            <a:spAutoFit/>
          </a:bodyPr>
          <a:lstStyle/>
          <a:p>
            <a:r>
              <a:rPr lang="cs-CZ" sz="4200" dirty="0">
                <a:solidFill>
                  <a:schemeClr val="accent1"/>
                </a:solidFill>
                <a:latin typeface="Arial" charset="0"/>
              </a:rPr>
              <a:t>0. Organizace výuky</a:t>
            </a:r>
            <a:br>
              <a:rPr lang="cs-CZ" sz="42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VLBS0621 Biostatistika pro P-</a:t>
            </a:r>
            <a:r>
              <a:rPr lang="cs-CZ" sz="3200" dirty="0" err="1"/>
              <a:t>PooL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8750" y="-92075"/>
            <a:ext cx="8985250" cy="1000125"/>
          </a:xfrm>
          <a:noFill/>
        </p:spPr>
        <p:txBody>
          <a:bodyPr/>
          <a:lstStyle/>
          <a:p>
            <a:r>
              <a:rPr lang="cs-CZ" dirty="0"/>
              <a:t>Instalace R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366" y="1844824"/>
            <a:ext cx="6877050" cy="4536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395536" y="1485528"/>
            <a:ext cx="8352928" cy="5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dirty="0"/>
              <a:t>Webová stránka </a:t>
            </a:r>
            <a:r>
              <a:rPr lang="cs-CZ" sz="2400" dirty="0">
                <a:solidFill>
                  <a:srgbClr val="0070C0"/>
                </a:solidFill>
                <a:hlinkClick r:id="rId4"/>
              </a:rPr>
              <a:t>https://cran.r-project.org/</a:t>
            </a:r>
            <a:endParaRPr lang="cs-CZ" sz="2400" b="0" i="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15705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  <a:p>
            <a:endParaRPr lang="cs-CZ" dirty="0"/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58750" y="-92075"/>
            <a:ext cx="8985250" cy="1000125"/>
          </a:xfrm>
          <a:noFill/>
        </p:spPr>
        <p:txBody>
          <a:bodyPr/>
          <a:lstStyle/>
          <a:p>
            <a:r>
              <a:rPr lang="cs-CZ" dirty="0"/>
              <a:t>Instalace R studia</a:t>
            </a:r>
          </a:p>
        </p:txBody>
      </p:sp>
      <p:sp>
        <p:nvSpPr>
          <p:cNvPr id="39942" name="Text Box 5"/>
          <p:cNvSpPr txBox="1">
            <a:spLocks noChangeArrowheads="1"/>
          </p:cNvSpPr>
          <p:nvPr/>
        </p:nvSpPr>
        <p:spPr bwMode="auto">
          <a:xfrm>
            <a:off x="395536" y="1485528"/>
            <a:ext cx="8352928" cy="50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cs-CZ" sz="2400" dirty="0"/>
              <a:t>Webová stránka </a:t>
            </a:r>
            <a:r>
              <a:rPr lang="cs-CZ" sz="2400" dirty="0">
                <a:solidFill>
                  <a:srgbClr val="0070C0"/>
                </a:solidFill>
              </a:rPr>
              <a:t>https://www.rstudio.com/products/rstudio/download3/</a:t>
            </a:r>
            <a:endParaRPr lang="cs-CZ" sz="2400" b="0" i="0" dirty="0">
              <a:solidFill>
                <a:srgbClr val="0070C0"/>
              </a:solidFill>
            </a:endParaRPr>
          </a:p>
        </p:txBody>
      </p:sp>
      <p:pic>
        <p:nvPicPr>
          <p:cNvPr id="134146" name="Picture 2" descr="Výsledek obrázku pro R studio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2" y="2348880"/>
            <a:ext cx="5819775" cy="4848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369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 dirty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Kontakt</a:t>
            </a:r>
          </a:p>
        </p:txBody>
      </p:sp>
      <p:sp>
        <p:nvSpPr>
          <p:cNvPr id="5" name="Zástupný symbol pro zápatí 3"/>
          <p:cNvSpPr txBox="1">
            <a:spLocks/>
          </p:cNvSpPr>
          <p:nvPr/>
        </p:nvSpPr>
        <p:spPr>
          <a:xfrm>
            <a:off x="827088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  <a:t>Vytvořil Institut biostatistiky a analýz, Masarykova univerzita </a:t>
            </a:r>
            <a:br>
              <a:rPr kumimoji="0" lang="cs-CZ" sz="1000" b="0" i="1" u="none" strike="noStrike" kern="1200" cap="none" spc="0" normalizeH="0" baseline="0" noProof="0" dirty="0">
                <a:ln>
                  <a:noFill/>
                </a:ln>
                <a:solidFill>
                  <a:srgbClr val="607B7C"/>
                </a:solidFill>
                <a:effectLst/>
                <a:uLnTx/>
                <a:uFillTx/>
                <a:latin typeface="Arial" pitchFamily="34" charset="0"/>
                <a:ea typeface="+mn-ea"/>
                <a:cs typeface="+mn-cs"/>
              </a:rPr>
            </a:br>
            <a:endParaRPr kumimoji="0" lang="cs-CZ" sz="1000" b="0" i="1" u="none" strike="noStrike" kern="1200" cap="none" spc="0" normalizeH="0" baseline="0" noProof="0" dirty="0">
              <a:ln>
                <a:noFill/>
              </a:ln>
              <a:solidFill>
                <a:srgbClr val="607B7C"/>
              </a:solidFill>
              <a:effectLst/>
              <a:uLnTx/>
              <a:uFillTx/>
              <a:latin typeface="Arial" pitchFamily="34" charset="0"/>
              <a:ea typeface="+mn-ea"/>
              <a:cs typeface="+mn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4" y="2204864"/>
            <a:ext cx="8590855" cy="4209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Jiří Kalina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D29 místnost 123 (</a:t>
            </a:r>
            <a:r>
              <a:rPr lang="cs-CZ" sz="3600" b="1" dirty="0" err="1">
                <a:solidFill>
                  <a:srgbClr val="C00000"/>
                </a:solidFill>
              </a:rPr>
              <a:t>Recetox</a:t>
            </a:r>
            <a:r>
              <a:rPr lang="cs-CZ" sz="3600" b="1" dirty="0">
                <a:solidFill>
                  <a:srgbClr val="C00000"/>
                </a:solidFill>
              </a:rPr>
              <a:t>)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defRPr/>
            </a:pPr>
            <a:r>
              <a:rPr lang="cs-CZ" sz="3600" b="1" dirty="0">
                <a:solidFill>
                  <a:srgbClr val="C00000"/>
                </a:solidFill>
              </a:rPr>
              <a:t>kalina@mail.muni.cz</a:t>
            </a:r>
          </a:p>
          <a:p>
            <a:pPr marL="273050" lvl="0" indent="-27305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</a:pPr>
            <a:r>
              <a:rPr lang="cs-CZ" dirty="0"/>
              <a:t>	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kumimoji="0" lang="cs-CZ" b="0" i="0" u="none" strike="noStrike" kern="1200" cap="none" spc="0" normalizeH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endParaRPr kumimoji="0" lang="cs-CZ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300" b="1" i="0" u="none" strike="noStrike" kern="1200" cap="none" spc="0" normalizeH="0" baseline="0" noProof="0">
                <a:ln>
                  <a:noFill/>
                </a:ln>
                <a:solidFill>
                  <a:srgbClr val="7B9899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Organizace výuky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23528" y="1556792"/>
            <a:ext cx="8590855" cy="4703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14. </a:t>
            </a:r>
            <a:r>
              <a:rPr lang="cs-CZ" sz="2000" dirty="0"/>
              <a:t>  2</a:t>
            </a:r>
            <a:r>
              <a:rPr kumimoji="0" lang="cs-CZ" sz="2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. 2022 	úvod do analýzy dat, </a:t>
            </a:r>
            <a:r>
              <a:rPr lang="cs-CZ" sz="2000" dirty="0"/>
              <a:t>typy dat, příprava dat – MS Excel 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21.   2. 2022	MS Excel, zpracování větších objemů dat, tipy, triky, ovládání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28.   2. 2022 	práce se software </a:t>
            </a:r>
            <a:r>
              <a:rPr lang="cs-CZ" sz="2000" dirty="0" err="1"/>
              <a:t>Statistica</a:t>
            </a:r>
            <a:r>
              <a:rPr lang="cs-CZ" sz="2000" dirty="0"/>
              <a:t>, popisné statistiky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7.   3. 2022 	práce se software R, popisné statistiky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14.   3. 2022 	rozdělení pravděpodobnosti + principy statistického testování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21.   3. 2022	parametrické testy shody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28.   3. 2022	neparametrické testy shody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4.   4. 2022	analýza rozptylu</a:t>
            </a:r>
          </a:p>
          <a:p>
            <a:pPr marL="27305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11.   4. 2022	kontingenční tabulky + </a:t>
            </a:r>
            <a:r>
              <a:rPr lang="el-GR" sz="2000" dirty="0"/>
              <a:t>Χ</a:t>
            </a:r>
            <a:r>
              <a:rPr lang="cs-CZ" sz="2000" baseline="30000" dirty="0"/>
              <a:t>2</a:t>
            </a:r>
            <a:r>
              <a:rPr lang="cs-CZ" sz="2000" dirty="0"/>
              <a:t> test</a:t>
            </a:r>
            <a:endParaRPr lang="cs-CZ" sz="2000" dirty="0">
              <a:solidFill>
                <a:srgbClr val="FF0000"/>
              </a:solidFill>
            </a:endParaRP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18.   4. 2022	odpadá – Velikonoce</a:t>
            </a:r>
          </a:p>
          <a:p>
            <a:pPr marL="273050" lvl="0" indent="-273050" eaLnBrk="0" fontAlgn="base" hangingPunct="0"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22. 11. 2022	asociace, korelace, regrese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29. 11. 2022	lineární modely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  6. 12. 2022	zkušební test nanečisto, konzultace, diskuze metod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13. 12. 2022	zápočtový test</a:t>
            </a:r>
          </a:p>
          <a:p>
            <a:pPr marL="273050" lvl="0" indent="-273050" eaLnBrk="0" fontAlgn="base" hangingPunct="0"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000" dirty="0"/>
              <a:t>možnost třetího termínu, pokud bude zájem</a:t>
            </a:r>
          </a:p>
        </p:txBody>
      </p:sp>
    </p:spTree>
    <p:extLst>
      <p:ext uri="{BB962C8B-B14F-4D97-AF65-F5344CB8AC3E}">
        <p14:creationId xmlns:p14="http://schemas.microsoft.com/office/powerpoint/2010/main" val="4077006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4" name="Nadpis 4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sz="3300" b="1" dirty="0">
                <a:solidFill>
                  <a:srgbClr val="7B9899"/>
                </a:solidFill>
                <a:latin typeface="+mj-lt"/>
                <a:ea typeface="+mj-ea"/>
                <a:cs typeface="+mj-cs"/>
              </a:rPr>
              <a:t>Podmínky pro splnění zkoušky</a:t>
            </a:r>
            <a:endParaRPr kumimoji="0" lang="cs-CZ" sz="3300" b="1" i="0" u="none" strike="noStrike" kern="1200" cap="none" spc="0" normalizeH="0" baseline="0" noProof="0" dirty="0">
              <a:ln>
                <a:noFill/>
              </a:ln>
              <a:solidFill>
                <a:srgbClr val="7B9899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3"/>
          <p:cNvSpPr txBox="1">
            <a:spLocks/>
          </p:cNvSpPr>
          <p:nvPr/>
        </p:nvSpPr>
        <p:spPr bwMode="auto">
          <a:xfrm>
            <a:off x="301625" y="1524000"/>
            <a:ext cx="8534400" cy="4569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2 hodiny přednášky a cvičení týdně. 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Účast je nepovinná a nezapisuje se.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Podklady ke cvičením a studijní materiály budou postupně zveřejňovány v </a:t>
            </a:r>
            <a:r>
              <a:rPr lang="cs-CZ" sz="2500" dirty="0" err="1"/>
              <a:t>ISu</a:t>
            </a:r>
            <a:r>
              <a:rPr lang="cs-CZ" sz="2500" dirty="0"/>
              <a:t> + pracovní sešity a řešení.</a:t>
            </a:r>
          </a:p>
          <a:p>
            <a:pPr marL="273050" marR="0" lvl="0" indent="-2730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tabLst/>
              <a:defRPr/>
            </a:pPr>
            <a:r>
              <a:rPr lang="cs-CZ" sz="2500" dirty="0"/>
              <a:t>Podmínkou je získat alespoň 60 % bodů ze zápočtové písemky na min. 100 minut (jedna možnost opravy).</a:t>
            </a:r>
          </a:p>
          <a:p>
            <a:pPr marL="273050" lvl="0" indent="-27305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5000"/>
              <a:buFont typeface="Wingdings 2" pitchFamily="18" charset="2"/>
              <a:buChar char=""/>
              <a:defRPr/>
            </a:pPr>
            <a:r>
              <a:rPr lang="cs-CZ" sz="2500" dirty="0"/>
              <a:t>Klasifikace zápočtu:</a:t>
            </a:r>
            <a:r>
              <a:rPr lang="cs-CZ" sz="2800" dirty="0"/>
              <a:t> 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cs-CZ" dirty="0"/>
              <a:t>	92 %–100 %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B</a:t>
            </a:r>
            <a:r>
              <a:rPr lang="cs-CZ" dirty="0"/>
              <a:t>	84 </a:t>
            </a:r>
            <a:r>
              <a:rPr lang="cs-CZ"/>
              <a:t>%–91 %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C</a:t>
            </a:r>
            <a:r>
              <a:rPr lang="cs-CZ" dirty="0"/>
              <a:t>	76 %–83 %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D</a:t>
            </a:r>
            <a:r>
              <a:rPr lang="cs-CZ" dirty="0"/>
              <a:t>	68 %–75 %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E</a:t>
            </a:r>
            <a:r>
              <a:rPr lang="cs-CZ" dirty="0"/>
              <a:t> 	60 %–67 %</a:t>
            </a:r>
            <a:br>
              <a:rPr lang="cs-CZ" dirty="0"/>
            </a:br>
            <a:r>
              <a:rPr lang="cs-CZ" dirty="0"/>
              <a:t>					</a:t>
            </a:r>
            <a:r>
              <a:rPr lang="cs-CZ" b="1" dirty="0">
                <a:solidFill>
                  <a:schemeClr val="accent6">
                    <a:lumMod val="75000"/>
                  </a:schemeClr>
                </a:solidFill>
              </a:rPr>
              <a:t>F</a:t>
            </a:r>
            <a:r>
              <a:rPr lang="cs-CZ" dirty="0"/>
              <a:t> 	  0 %–59 %</a:t>
            </a:r>
            <a:endParaRPr lang="cs-CZ" sz="2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>
                <a:hlinkClick r:id="rId2"/>
              </a:rPr>
              <a:t>http://inet.muni.cz</a:t>
            </a:r>
            <a:r>
              <a:rPr lang="cs-CZ" sz="2400" dirty="0"/>
              <a:t> – přihlášení pomocí UČO a primárního hesla</a:t>
            </a:r>
          </a:p>
        </p:txBody>
      </p:sp>
      <p:pic>
        <p:nvPicPr>
          <p:cNvPr id="133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91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98348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/>
              <a:t>Na hlavní stránce odkaz Software</a:t>
            </a:r>
          </a:p>
        </p:txBody>
      </p:sp>
      <p:pic>
        <p:nvPicPr>
          <p:cNvPr id="134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3848058">
            <a:off x="361160" y="2609663"/>
            <a:ext cx="1770255" cy="232406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72263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/>
              <a:t>Po výběru verze dle libosti (doporučená 13 EN): Získat</a:t>
            </a:r>
          </a:p>
        </p:txBody>
      </p:sp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588" y="1999828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484678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982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Inet</a:t>
            </a:r>
            <a:r>
              <a:rPr lang="cs-CZ" dirty="0"/>
              <a:t> MUNI – software </a:t>
            </a:r>
            <a:r>
              <a:rPr lang="cs-CZ" dirty="0" err="1"/>
              <a:t>Statistica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51992"/>
            <a:ext cx="8534400" cy="968896"/>
          </a:xfrm>
        </p:spPr>
        <p:txBody>
          <a:bodyPr/>
          <a:lstStyle/>
          <a:p>
            <a:r>
              <a:rPr lang="cs-CZ" sz="2400" dirty="0"/>
              <a:t>Kódy potřebné pro časově omezenou instalaci (rok 2018).</a:t>
            </a:r>
          </a:p>
        </p:txBody>
      </p:sp>
      <p:pic>
        <p:nvPicPr>
          <p:cNvPr id="136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36" y="1988840"/>
            <a:ext cx="7362825" cy="438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14401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i="0" dirty="0"/>
              <a:t>Vytvořil Institut biostatistiky a analýz, Masarykova univerzita </a:t>
            </a:r>
            <a:br>
              <a:rPr lang="cs-CZ" i="0" dirty="0"/>
            </a:br>
            <a:r>
              <a:rPr lang="cs-CZ" dirty="0"/>
              <a:t>J. Jarkovský, L. Dušek,</a:t>
            </a:r>
            <a:r>
              <a:rPr lang="cs-CZ" dirty="0">
                <a:latin typeface="Arial" charset="0"/>
                <a:cs typeface="Arial" charset="0"/>
              </a:rPr>
              <a:t> S. </a:t>
            </a:r>
            <a:r>
              <a:rPr lang="cs-CZ" dirty="0" err="1">
                <a:latin typeface="Arial" charset="0"/>
                <a:cs typeface="Arial" charset="0"/>
              </a:rPr>
              <a:t>Littnerová</a:t>
            </a:r>
            <a:r>
              <a:rPr lang="cs-CZ" dirty="0">
                <a:latin typeface="Arial" charset="0"/>
                <a:cs typeface="Arial" charset="0"/>
              </a:rPr>
              <a:t>,</a:t>
            </a:r>
            <a:r>
              <a:rPr lang="cs-CZ" dirty="0"/>
              <a:t> J. Kalina</a:t>
            </a:r>
          </a:p>
          <a:p>
            <a:endParaRPr lang="cs-CZ" dirty="0"/>
          </a:p>
        </p:txBody>
      </p:sp>
      <p:sp>
        <p:nvSpPr>
          <p:cNvPr id="3686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cs-CZ" dirty="0" err="1"/>
              <a:t>Daemon</a:t>
            </a:r>
            <a:r>
              <a:rPr lang="cs-CZ" dirty="0"/>
              <a:t> </a:t>
            </a:r>
            <a:r>
              <a:rPr lang="cs-CZ" dirty="0" err="1"/>
              <a:t>tools</a:t>
            </a:r>
            <a:endParaRPr lang="cs-CZ" dirty="0"/>
          </a:p>
        </p:txBody>
      </p:sp>
      <p:sp>
        <p:nvSpPr>
          <p:cNvPr id="36868" name="Rectangle 3"/>
          <p:cNvSpPr>
            <a:spLocks noGrp="1"/>
          </p:cNvSpPr>
          <p:nvPr>
            <p:ph type="body" idx="4294967295"/>
          </p:nvPr>
        </p:nvSpPr>
        <p:spPr>
          <a:xfrm>
            <a:off x="301625" y="1412776"/>
            <a:ext cx="8534400" cy="968896"/>
          </a:xfrm>
        </p:spPr>
        <p:txBody>
          <a:bodyPr/>
          <a:lstStyle/>
          <a:p>
            <a:r>
              <a:rPr lang="cs-CZ" sz="2400" dirty="0"/>
              <a:t>Připojit diskovou jednotku (</a:t>
            </a:r>
            <a:r>
              <a:rPr lang="cs-CZ" sz="2400" dirty="0" err="1"/>
              <a:t>mount</a:t>
            </a:r>
            <a:r>
              <a:rPr lang="cs-CZ" sz="2400" dirty="0"/>
              <a:t>) pomocí </a:t>
            </a:r>
            <a:r>
              <a:rPr lang="cs-CZ" sz="2400" dirty="0" err="1"/>
              <a:t>Daemon</a:t>
            </a:r>
            <a:r>
              <a:rPr lang="cs-CZ" sz="2400" dirty="0"/>
              <a:t> </a:t>
            </a:r>
            <a:r>
              <a:rPr lang="cs-CZ" sz="2400" dirty="0" err="1"/>
              <a:t>tools</a:t>
            </a:r>
            <a:r>
              <a:rPr lang="cs-CZ" sz="2400" dirty="0"/>
              <a:t>.</a:t>
            </a:r>
          </a:p>
        </p:txBody>
      </p:sp>
      <p:sp>
        <p:nvSpPr>
          <p:cNvPr id="2" name="Šipka doprava 1"/>
          <p:cNvSpPr/>
          <p:nvPr/>
        </p:nvSpPr>
        <p:spPr>
          <a:xfrm rot="2487925">
            <a:off x="2326505" y="2754265"/>
            <a:ext cx="3058055" cy="2475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37218" name="Picture 2" descr="http://cdn.digital.guide/daemon-tools-pro-standard-71023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44824"/>
            <a:ext cx="6599075" cy="4548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8279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1791</TotalTime>
  <Words>642</Words>
  <Application>Microsoft Office PowerPoint</Application>
  <PresentationFormat>Předvádění na obrazovce (4:3)</PresentationFormat>
  <Paragraphs>58</Paragraphs>
  <Slides>11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Wingdings</vt:lpstr>
      <vt:lpstr>Wingdings 2</vt:lpstr>
      <vt:lpstr>Administrativní</vt:lpstr>
      <vt:lpstr>0. Organizace výuky VLBS0621 Biostatistika pro P-PooL</vt:lpstr>
      <vt:lpstr>Prezentace aplikace PowerPoint</vt:lpstr>
      <vt:lpstr>Prezentace aplikace PowerPoint</vt:lpstr>
      <vt:lpstr>Prezentace aplikace PowerPoint</vt:lpstr>
      <vt:lpstr>Inet MUNI – software Statistica</vt:lpstr>
      <vt:lpstr>Inet MUNI – software Statistica</vt:lpstr>
      <vt:lpstr>Inet MUNI – software Statistica</vt:lpstr>
      <vt:lpstr>Inet MUNI – software Statistica</vt:lpstr>
      <vt:lpstr>Daemon tools</vt:lpstr>
      <vt:lpstr>Instalace R</vt:lpstr>
      <vt:lpstr>Instalace R studia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119</cp:revision>
  <dcterms:created xsi:type="dcterms:W3CDTF">2011-03-03T07:28:24Z</dcterms:created>
  <dcterms:modified xsi:type="dcterms:W3CDTF">2022-02-14T12:53:29Z</dcterms:modified>
</cp:coreProperties>
</file>