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3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8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>
      <p:cViewPr varScale="1">
        <p:scale>
          <a:sx n="88" d="100"/>
          <a:sy n="88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153846153846211E-2"/>
          <c:y val="3.4161490683229934E-2"/>
          <c:w val="0.96153846153846168"/>
          <c:h val="0.838509316770188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1-18F5-47B0-944D-B36E539BCE44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3-18F5-47B0-944D-B36E539BCE44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5-18F5-47B0-944D-B36E539BCE44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19930">
                <a:noFill/>
              </a:ln>
            </c:spPr>
            <c:extLst>
              <c:ext xmlns:c16="http://schemas.microsoft.com/office/drawing/2014/chart" uri="{C3380CC4-5D6E-409C-BE32-E72D297353CC}">
                <c16:uniqueId val="{00000007-18F5-47B0-944D-B36E539BCE44}"/>
              </c:ext>
            </c:extLst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8F5-47B0-944D-B36E539BC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16064640"/>
        <c:axId val="116066176"/>
      </c:barChart>
      <c:catAx>
        <c:axId val="11606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11606617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16066176"/>
        <c:scaling>
          <c:orientation val="minMax"/>
          <c:max val="5"/>
          <c:min val="0"/>
        </c:scaling>
        <c:delete val="1"/>
        <c:axPos val="l"/>
        <c:numFmt formatCode="General" sourceLinked="1"/>
        <c:majorTickMark val="out"/>
        <c:minorTickMark val="none"/>
        <c:tickLblPos val="none"/>
        <c:crossAx val="116064640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png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367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711701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09.04.2018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24.png"/><Relationship Id="rId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image" Target="../media/image31.png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4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50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5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55.wmf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image" Target="../media/image14.jpe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7.bin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Modelová rozdělení pravděpodobnosti, popisné statistiky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</a:t>
            </a:r>
            <a:r>
              <a:rPr lang="cs-CZ" sz="2000" i="0" dirty="0" smtClean="0"/>
              <a:t>rozdělení </a:t>
            </a:r>
            <a:r>
              <a:rPr lang="cs-CZ" sz="2000" i="0" dirty="0"/>
              <a:t>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65" name="Rovnice" r:id="rId3" imgW="685800" imgH="393480" progId="Equation.3">
                  <p:embed/>
                </p:oleObj>
              </mc:Choice>
              <mc:Fallback>
                <p:oleObj name="Rovnice" r:id="rId3" imgW="6858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9075" y="4191000"/>
                        <a:ext cx="178593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611560" y="4941168"/>
          <a:ext cx="2389188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2" name="Rovnice" r:id="rId3" imgW="1587240" imgH="393480" progId="Equation.3">
                  <p:embed/>
                </p:oleObj>
              </mc:Choice>
              <mc:Fallback>
                <p:oleObj name="Rovnice" r:id="rId3" imgW="15872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941168"/>
                        <a:ext cx="2389188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46792" name="Picture 8"/>
          <p:cNvPicPr>
            <a:picLocks noChangeAspect="1" noChangeArrowheads="1"/>
          </p:cNvPicPr>
          <p:nvPr/>
        </p:nvPicPr>
        <p:blipFill>
          <a:blip r:embed="rId5" cstate="print"/>
          <a:srcRect t="14402" r="4348" b="2065"/>
          <a:stretch>
            <a:fillRect/>
          </a:stretch>
        </p:blipFill>
        <p:spPr bwMode="auto">
          <a:xfrm>
            <a:off x="4644008" y="4293096"/>
            <a:ext cx="3168352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</a:t>
            </a:r>
            <a:r>
              <a:rPr lang="cs-CZ" sz="2000" i="0" dirty="0" smtClean="0"/>
              <a:t>rozdělení</a:t>
            </a:r>
            <a:endParaRPr lang="cs-CZ" sz="2000" i="0" dirty="0"/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Jaká je pravděpodobnost, že by velikost dané </a:t>
            </a:r>
            <a:r>
              <a:rPr lang="cs-CZ" sz="2000" b="0" i="0" dirty="0" smtClean="0"/>
              <a:t>nepřekročí </a:t>
            </a:r>
            <a:r>
              <a:rPr lang="cs-CZ" sz="2000" b="0" i="0" dirty="0"/>
              <a:t>velikost 66 cm: P (x </a:t>
            </a:r>
            <a:r>
              <a:rPr lang="cs-CZ" sz="2000" b="0" i="0" dirty="0" smtClean="0"/>
              <a:t>&lt; </a:t>
            </a:r>
            <a:r>
              <a:rPr lang="cs-CZ" sz="2000" b="0" i="0" dirty="0"/>
              <a:t>66) ?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444208" y="5857527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66</a:t>
            </a:r>
            <a:endParaRPr lang="cs-CZ" sz="1400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34798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30099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16288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35274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30385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17812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672" y="2645544"/>
          <a:ext cx="50403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4" name="Rovnice" r:id="rId3" imgW="4406760" imgH="393480" progId="Equation.3">
                  <p:embed/>
                </p:oleObj>
              </mc:Choice>
              <mc:Fallback>
                <p:oleObj name="Rovnice" r:id="rId3" imgW="4406760" imgH="3934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2645544"/>
                        <a:ext cx="50403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2341588"/>
          <a:ext cx="2017713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5" name="Rovnice" r:id="rId5" imgW="1549080" imgH="215640" progId="Equation.3">
                  <p:embed/>
                </p:oleObj>
              </mc:Choice>
              <mc:Fallback>
                <p:oleObj name="Rovnice" r:id="rId5" imgW="1549080" imgH="215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7925" y="2341588"/>
                        <a:ext cx="2017713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23193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2341588"/>
          <a:ext cx="14382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6" name="Rovnice" r:id="rId7" imgW="1104840" imgH="215640" progId="Equation.3">
                  <p:embed/>
                </p:oleObj>
              </mc:Choice>
              <mc:Fallback>
                <p:oleObj name="Rovnice" r:id="rId7" imgW="1104840" imgH="21564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341588"/>
                        <a:ext cx="1438275" cy="236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1916138"/>
          <a:ext cx="9747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7" name="Rovnice" r:id="rId9" imgW="647640" imgH="393480" progId="Equation.3">
                  <p:embed/>
                </p:oleObj>
              </mc:Choice>
              <mc:Fallback>
                <p:oleObj name="Rovnice" r:id="rId9" imgW="647640" imgH="39348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916138"/>
                        <a:ext cx="974725" cy="484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26860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3084538"/>
          <a:ext cx="2557463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8" name="Rovnice" r:id="rId11" imgW="2234880" imgH="215640" progId="Equation.3">
                  <p:embed/>
                </p:oleObj>
              </mc:Choice>
              <mc:Fallback>
                <p:oleObj name="Rovnice" r:id="rId11" imgW="2234880" imgH="21564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084538"/>
                        <a:ext cx="2557463" cy="24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3886225"/>
          <a:ext cx="48514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009" name="Rovnice" r:id="rId13" imgW="4241520" imgH="431640" progId="Equation.3">
                  <p:embed/>
                </p:oleObj>
              </mc:Choice>
              <mc:Fallback>
                <p:oleObj name="Rovnice" r:id="rId13" imgW="4241520" imgH="431640" progId="Equation.3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886225"/>
                        <a:ext cx="4851400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 rot="5400000">
            <a:off x="2627784" y="4472508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1187624" y="4869160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 dirty="0"/>
              <a:t>22,6% kostí leží v rozsahu 60-66cm</a:t>
            </a:r>
          </a:p>
        </p:txBody>
      </p:sp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15" cstate="print"/>
          <a:srcRect t="14286" r="5865" b="2857"/>
          <a:stretch>
            <a:fillRect/>
          </a:stretch>
        </p:blipFill>
        <p:spPr bwMode="auto">
          <a:xfrm>
            <a:off x="4644008" y="4293096"/>
            <a:ext cx="309634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Obdélník 30"/>
          <p:cNvSpPr/>
          <p:nvPr/>
        </p:nvSpPr>
        <p:spPr>
          <a:xfrm>
            <a:off x="6300192" y="6021288"/>
            <a:ext cx="216024" cy="216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TextovéPole 28"/>
          <p:cNvSpPr txBox="1"/>
          <p:nvPr/>
        </p:nvSpPr>
        <p:spPr>
          <a:xfrm>
            <a:off x="6228184" y="587727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0" dirty="0" smtClean="0"/>
              <a:t>60 66</a:t>
            </a:r>
            <a:endParaRPr lang="cs-CZ" sz="1400" i="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539552" y="5229200"/>
            <a:ext cx="3672408" cy="1008112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noAutofit/>
          </a:bodyPr>
          <a:lstStyle/>
          <a:p>
            <a:pPr algn="ctr"/>
            <a:r>
              <a:rPr lang="cs-CZ" sz="1600" dirty="0" smtClean="0">
                <a:solidFill>
                  <a:schemeClr val="bg1"/>
                </a:solidFill>
              </a:rPr>
              <a:t>Hodnoty distribuční funkce F lze nalézt v tabulkách () nebo zjistit pomocí </a:t>
            </a:r>
            <a:r>
              <a:rPr lang="cs-CZ" sz="1600" dirty="0" err="1" smtClean="0">
                <a:solidFill>
                  <a:schemeClr val="bg1"/>
                </a:solidFill>
              </a:rPr>
              <a:t>fce</a:t>
            </a:r>
            <a:r>
              <a:rPr lang="cs-CZ" sz="1600" dirty="0" smtClean="0">
                <a:solidFill>
                  <a:schemeClr val="bg1"/>
                </a:solidFill>
              </a:rPr>
              <a:t> NORMDIST v Excelu.</a:t>
            </a:r>
            <a:endParaRPr lang="cs-CZ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Medián</a:t>
            </a:r>
          </a:p>
          <a:p>
            <a:pPr eaLnBrk="0" hangingPunct="0"/>
            <a:r>
              <a:rPr lang="cs-CZ" sz="1400" i="0" dirty="0"/>
              <a:t>Geometrický průměr</a:t>
            </a:r>
          </a:p>
          <a:p>
            <a:pPr eaLnBrk="0" hangingPunct="0"/>
            <a:r>
              <a:rPr lang="cs-CZ" sz="1400" i="0" dirty="0" smtClean="0"/>
              <a:t>Geometrický r</a:t>
            </a:r>
            <a:r>
              <a:rPr lang="cs-CZ" sz="1400" i="0" dirty="0" smtClean="0"/>
              <a:t>ozptyl</a:t>
            </a:r>
            <a:endParaRPr lang="cs-CZ" sz="1400" i="0" dirty="0"/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využívané i jako model k </a:t>
            </a:r>
            <a:r>
              <a:rPr lang="cs-CZ" sz="1600" b="0" i="0" dirty="0" smtClean="0"/>
              <a:t>odhadu </a:t>
            </a:r>
            <a:r>
              <a:rPr lang="cs-CZ" sz="1600" b="0" i="0" dirty="0"/>
              <a:t>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</a:t>
            </a:r>
            <a:r>
              <a:rPr lang="cs-CZ" sz="1600" b="0" i="0" dirty="0" smtClean="0"/>
              <a:t>rozdělení, </a:t>
            </a:r>
            <a:r>
              <a:rPr lang="cs-CZ" sz="1600" b="0" i="0" dirty="0"/>
              <a:t>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Gama </a:t>
            </a:r>
            <a:r>
              <a:rPr lang="cs-CZ" sz="1300" i="0" dirty="0" smtClean="0">
                <a:solidFill>
                  <a:srgbClr val="CC0000"/>
                </a:solidFill>
              </a:rPr>
              <a:t>(Exponenciální)</a:t>
            </a:r>
            <a:endParaRPr lang="cs-CZ" sz="1300" i="0" dirty="0">
              <a:solidFill>
                <a:srgbClr val="CC0000"/>
              </a:solidFill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je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typu </a:t>
            </a:r>
            <a:r>
              <a:rPr lang="cs-CZ" sz="1600" b="0" i="0" dirty="0" smtClean="0"/>
              <a:t>Gama</a:t>
            </a:r>
            <a:r>
              <a:rPr lang="cs-CZ" sz="1600" b="0" i="0" dirty="0"/>
              <a:t>. </a:t>
            </a:r>
            <a:r>
              <a:rPr lang="cs-CZ" sz="1600" b="0" i="0" dirty="0" smtClean="0"/>
              <a:t>Gama rozdělení </a:t>
            </a:r>
            <a:endParaRPr lang="cs-CZ" sz="1600" b="0" i="0" dirty="0"/>
          </a:p>
          <a:p>
            <a:pPr eaLnBrk="0" hangingPunct="0"/>
            <a:r>
              <a:rPr lang="cs-CZ" sz="1600" b="0" i="0" dirty="0"/>
              <a:t>s a = 1 je známo jako exponenciální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modelových rozdělení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Rovnoměrné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pro menší vzorky čísel. Pro větší soubory (n &gt; 100) se limitně blíží k normálnímu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238" y="40863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742" y="195604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0865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Beta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Pearsonovo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Fisher</a:t>
            </a:r>
            <a:r>
              <a:rPr lang="cs-CZ" dirty="0" smtClean="0"/>
              <a:t>-</a:t>
            </a:r>
            <a:r>
              <a:rPr lang="cs-CZ" dirty="0" err="1" smtClean="0"/>
              <a:t>Snedecorovo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Studentovo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Binomické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Průměr (</a:t>
            </a:r>
            <a:r>
              <a:rPr lang="cs-CZ" i="0" dirty="0" smtClean="0">
                <a:latin typeface="Symbol" pitchFamily="18" charset="2"/>
              </a:rPr>
              <a:t>m</a:t>
            </a:r>
            <a:r>
              <a:rPr lang="cs-CZ" i="0" dirty="0" smtClean="0"/>
              <a:t>)</a:t>
            </a:r>
          </a:p>
          <a:p>
            <a:pPr eaLnBrk="0" hangingPunct="0"/>
            <a:r>
              <a:rPr lang="cs-CZ" i="0" dirty="0" smtClean="0"/>
              <a:t>Rozptyl (</a:t>
            </a:r>
            <a:r>
              <a:rPr lang="cs-CZ" i="0" dirty="0" smtClean="0">
                <a:latin typeface="Symbol" pitchFamily="18" charset="2"/>
              </a:rPr>
              <a:t>s</a:t>
            </a:r>
            <a:r>
              <a:rPr lang="cs-CZ" i="0" baseline="30000" dirty="0" smtClean="0"/>
              <a:t>2</a:t>
            </a:r>
            <a:r>
              <a:rPr lang="cs-CZ" i="0" dirty="0" smtClean="0"/>
              <a:t>)</a:t>
            </a:r>
            <a:endParaRPr lang="cs-CZ" i="0" dirty="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obdoba normálního rozdělení - symetrická funkce popisující intervalovou četnost výskytu jevu v nezávislých pokusech; nejpravděpodobnější jsou průměrné hodnoty znaku.</a:t>
            </a:r>
            <a:endParaRPr lang="cs-CZ" sz="1600" b="0" i="0" dirty="0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Rozdělení řídkých (málo pravděpodobných) jevů. Pro n &gt; 30 se používá k aproximaci binomického rozdělení (jednoduchá matematická forma funkce).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Geometrické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podoba exponenciálního rozdělení. Udává počet opakování experimentu do prvního úspěchu při konstantní pravděpodobnosti úspěchu.</a:t>
            </a:r>
            <a:endParaRPr lang="cs-CZ" sz="1600" b="0" i="0" dirty="0"/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Pravděpodobnost jevu p</a:t>
            </a:r>
            <a:endParaRPr lang="cs-CZ" i="0" dirty="0"/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Binární rozdělení pravděpodobnosti, kdy jev nastane s pravděpodobností p a nenastane s pravděpodobností 1-p.</a:t>
            </a:r>
            <a:endParaRPr lang="cs-CZ" sz="1600" b="0" i="0" dirty="0"/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742" y="40052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742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Binomické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Geometrické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Bernoulliho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Poissonovo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 smtClean="0"/>
              <a:t>Log-normální rozdělení jako častý model reálných znaků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</a:t>
            </a:r>
            <a:r>
              <a:rPr lang="cs-CZ" sz="2000" i="0" dirty="0" smtClean="0">
                <a:solidFill>
                  <a:schemeClr val="bg1"/>
                </a:solidFill>
              </a:rPr>
              <a:t>rozdělení </a:t>
            </a:r>
            <a:r>
              <a:rPr lang="cs-CZ" sz="2000" i="0" dirty="0">
                <a:solidFill>
                  <a:schemeClr val="bg1"/>
                </a:solidFill>
              </a:rPr>
              <a:t>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 smtClean="0"/>
              <a:t>Gaussova</a:t>
            </a:r>
            <a:r>
              <a:rPr lang="cs-CZ" sz="2400" dirty="0" smtClean="0"/>
              <a:t> křivka.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 smtClean="0"/>
              <a:t>Log-normální rozdělení lze jednoduše transformovat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3" name="Rovnice" r:id="rId3" imgW="609480" imgH="431640" progId="Equation.3">
                  <p:embed/>
                </p:oleObj>
              </mc:Choice>
              <mc:Fallback>
                <p:oleObj name="Rovnice" r:id="rId3" imgW="609480" imgH="43164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4724400"/>
                        <a:ext cx="14478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 smtClean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 smtClean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 smtClean="0"/>
              <a:t>Ukazatele tvaru rozdělení</a:t>
            </a:r>
            <a:br>
              <a:rPr lang="cs-CZ" dirty="0" smtClean="0"/>
            </a:br>
            <a:r>
              <a:rPr lang="cs-CZ" dirty="0" smtClean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37" name="Artwork" r:id="rId3" imgW="10190000" imgH="9590000" progId="">
                  <p:embed/>
                </p:oleObj>
              </mc:Choice>
              <mc:Fallback>
                <p:oleObj name="Artwork" r:id="rId3" imgW="10190000" imgH="95900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1700808"/>
                        <a:ext cx="4666841" cy="43929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r>
              <a:rPr lang="en-US" b="0" i="0" dirty="0"/>
              <a:t/>
            </a:r>
            <a:br>
              <a:rPr lang="en-US" b="0" i="0" dirty="0"/>
            </a:br>
            <a:r>
              <a:rPr lang="cs-CZ" sz="1700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 smtClean="0"/>
              <a:t>Za </a:t>
            </a:r>
            <a:r>
              <a:rPr lang="cs-CZ" sz="1700" b="0" i="0" dirty="0"/>
              <a:t>takovéto situace přináší logaritmická transformace nejen zeslabení asymetrie původního </a:t>
            </a:r>
            <a:r>
              <a:rPr lang="cs-CZ" sz="1700" b="0" i="0" dirty="0" smtClean="0"/>
              <a:t>rozdělení, </a:t>
            </a:r>
            <a:r>
              <a:rPr lang="cs-CZ" sz="1700" b="0" i="0" dirty="0"/>
              <a:t>ale také vyšší homogenitu rozptylu proměnných. Pro transformaci se nejčastěji používá přirozený logaritmus a pokud jsou v původním souboru dat nulové </a:t>
            </a:r>
            <a:r>
              <a:rPr lang="cs-CZ" sz="1700" b="0" i="0" dirty="0" smtClean="0"/>
              <a:t>či záporné hodnoty</a:t>
            </a:r>
            <a:r>
              <a:rPr lang="cs-CZ" sz="1700" b="0" i="0" dirty="0"/>
              <a:t>, je vhodné použít operaci </a:t>
            </a:r>
            <a:r>
              <a:rPr lang="cs-CZ" sz="1700" i="0" dirty="0"/>
              <a:t>Y = </a:t>
            </a:r>
            <a:r>
              <a:rPr lang="cs-CZ" sz="1700" i="0" dirty="0" err="1" smtClean="0"/>
              <a:t>ln</a:t>
            </a:r>
            <a:r>
              <a:rPr lang="cs-CZ" sz="1700" i="0" dirty="0" smtClean="0"/>
              <a:t>(</a:t>
            </a:r>
            <a:r>
              <a:rPr lang="cs-CZ" sz="1700" i="0" dirty="0" err="1" smtClean="0"/>
              <a:t>X+i</a:t>
            </a:r>
            <a:r>
              <a:rPr lang="cs-CZ" sz="1700" i="0" dirty="0" smtClean="0"/>
              <a:t>)</a:t>
            </a:r>
            <a:r>
              <a:rPr lang="cs-CZ" sz="1700" b="0" i="0" dirty="0" smtClean="0"/>
              <a:t>, kde </a:t>
            </a:r>
            <a:r>
              <a:rPr lang="cs-CZ" sz="1700" i="0" dirty="0" smtClean="0"/>
              <a:t>i</a:t>
            </a:r>
            <a:r>
              <a:rPr lang="cs-CZ" sz="1700" b="0" i="0" dirty="0" smtClean="0"/>
              <a:t> je velmi malý pozitivní přírůstek.</a:t>
            </a:r>
            <a:endParaRPr lang="cs-CZ" sz="1700" b="0" i="0" dirty="0"/>
          </a:p>
          <a:p>
            <a:pPr eaLnBrk="0" hangingPunct="0"/>
            <a:endParaRPr lang="cs-CZ" sz="1700" b="0" i="0" dirty="0"/>
          </a:p>
          <a:p>
            <a:pPr eaLnBrk="0" hangingPunct="0"/>
            <a:r>
              <a:rPr lang="cs-CZ" sz="1700" b="0" i="0" dirty="0" smtClean="0"/>
              <a:t>Je-li </a:t>
            </a:r>
            <a:r>
              <a:rPr lang="cs-CZ" sz="1700" b="0" i="0" dirty="0"/>
              <a:t>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</a:t>
            </a:r>
            <a:r>
              <a:rPr lang="cs-CZ" b="0" i="0" dirty="0" smtClean="0"/>
              <a:t>rozdělení, </a:t>
            </a:r>
            <a:r>
              <a:rPr lang="cs-CZ" b="0" i="0" dirty="0"/>
              <a:t>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7" name="Rovnice" r:id="rId3" imgW="495000" imgH="228600" progId="Equation.3">
                  <p:embed/>
                </p:oleObj>
              </mc:Choice>
              <mc:Fallback>
                <p:oleObj name="Rovnice" r:id="rId3" imgW="4950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233863"/>
                        <a:ext cx="1066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8" name="Rovnice" r:id="rId5" imgW="672840" imgH="228600" progId="Equation.3">
                  <p:embed/>
                </p:oleObj>
              </mc:Choice>
              <mc:Fallback>
                <p:oleObj name="Rovnice" r:id="rId5" imgW="67284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275138"/>
                        <a:ext cx="1524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9" name="Rovnice" r:id="rId7" imgW="1002960" imgH="228600" progId="Equation.3">
                  <p:embed/>
                </p:oleObj>
              </mc:Choice>
              <mc:Fallback>
                <p:oleObj name="Rovnice" r:id="rId7" imgW="100296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4281488"/>
                        <a:ext cx="198120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</a:t>
            </a:r>
            <a:r>
              <a:rPr lang="cs-CZ" sz="1600" b="0" i="0" dirty="0" smtClean="0"/>
              <a:t>rozdělení. </a:t>
            </a:r>
            <a:r>
              <a:rPr lang="cs-CZ" sz="1600" b="0" i="0" dirty="0"/>
              <a:t>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8" name="Rovnice" r:id="rId3" imgW="901440" imgH="253800" progId="Equation.3">
                  <p:embed/>
                </p:oleObj>
              </mc:Choice>
              <mc:Fallback>
                <p:oleObj name="Rovnice" r:id="rId3" imgW="901440" imgH="253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644900"/>
                        <a:ext cx="201612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889" name="Rovnice" r:id="rId5" imgW="2260440" imgH="507960" progId="Equation.3">
                  <p:embed/>
                </p:oleObj>
              </mc:Choice>
              <mc:Fallback>
                <p:oleObj name="Rovnice" r:id="rId5" imgW="2260440" imgH="50796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667375"/>
                        <a:ext cx="3806825" cy="714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909" name="Graph" r:id="rId3" imgW="3599815" imgH="2879725" progId="STATISTICA.Graph">
                  <p:embed/>
                </p:oleObj>
              </mc:Choice>
              <mc:Fallback>
                <p:oleObj name="Graph" r:id="rId3" imgW="3599815" imgH="2879725" progId="STATISTICA.Graph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2708275"/>
                        <a:ext cx="3600450" cy="287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</a:t>
            </a:r>
            <a:r>
              <a:rPr lang="cs-CZ" sz="2000" b="1" dirty="0" smtClean="0">
                <a:solidFill>
                  <a:schemeClr val="accent1"/>
                </a:solidFill>
              </a:rPr>
              <a:t>0,05</a:t>
            </a:r>
            <a:r>
              <a:rPr lang="cs-CZ" sz="2000" dirty="0" smtClean="0"/>
              <a:t>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 ≤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</a:t>
            </a:r>
            <a:r>
              <a:rPr lang="cs-CZ" sz="2000" b="1" dirty="0" smtClean="0">
                <a:solidFill>
                  <a:schemeClr val="accent1"/>
                </a:solidFill>
              </a:rPr>
              <a:t>přijímáme 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A</a:t>
            </a:r>
            <a:endParaRPr lang="cs-CZ" sz="2000" b="1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&gt;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nezamítáme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endParaRPr lang="cs-CZ" sz="2000" dirty="0" smtClean="0"/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4294967295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/>
              <a:t>M. Cvanová</a:t>
            </a:r>
            <a:endParaRPr lang="cs-CZ" b="1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Rozdělení hodnot jako model:</a:t>
            </a:r>
            <a:br>
              <a:rPr lang="cs-CZ" dirty="0" smtClean="0"/>
            </a:br>
            <a:r>
              <a:rPr lang="cs-CZ" dirty="0" smtClean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8" name="Rovnice" r:id="rId3" imgW="1473120" imgH="482400" progId="Equation.3">
                  <p:embed/>
                </p:oleObj>
              </mc:Choice>
              <mc:Fallback>
                <p:oleObj name="Rovnice" r:id="rId3" imgW="1473120" imgH="4824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1558925"/>
                        <a:ext cx="3632200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49" name="Rovnice" r:id="rId5" imgW="1168200" imgH="469800" progId="Equation.3">
                  <p:embed/>
                </p:oleObj>
              </mc:Choice>
              <mc:Fallback>
                <p:oleObj name="Rovnice" r:id="rId5" imgW="1168200" imgH="4698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025" y="4629150"/>
                        <a:ext cx="25273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 smtClean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8" name="Graf" r:id="rId3" imgW="3330000" imgH="1248840" progId="Excel.Sheet.8">
                  <p:embed/>
                </p:oleObj>
              </mc:Choice>
              <mc:Fallback>
                <p:oleObj name="Graf" r:id="rId3" imgW="3330000" imgH="1248840" progId="Excel.Sheet.8">
                  <p:embed/>
                  <p:pic>
                    <p:nvPicPr>
                      <p:cNvPr id="0" name="Object 9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063" y="1347788"/>
                        <a:ext cx="3222625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9" name="Rovnice" r:id="rId5" imgW="520560" imgH="253800" progId="Equation.3">
                  <p:embed/>
                </p:oleObj>
              </mc:Choice>
              <mc:Fallback>
                <p:oleObj name="Rovnice" r:id="rId5" imgW="520560" imgH="253800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038600"/>
                        <a:ext cx="16764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0" name="Rovnice" r:id="rId7" imgW="469800" imgH="215640" progId="Equation.3">
                  <p:embed/>
                </p:oleObj>
              </mc:Choice>
              <mc:Fallback>
                <p:oleObj name="Rovnice" r:id="rId7" imgW="469800" imgH="215640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5756275"/>
                        <a:ext cx="137160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81" name="Rovnice" r:id="rId9" imgW="952200" imgH="419040" progId="Equation.3">
                  <p:embed/>
                </p:oleObj>
              </mc:Choice>
              <mc:Fallback>
                <p:oleObj name="Rovnice" r:id="rId9" imgW="952200" imgH="41904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486275"/>
                        <a:ext cx="1905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 smtClean="0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dirty="0" smtClean="0"/>
          </a:p>
          <a:p>
            <a:pPr lvl="3" algn="ctr">
              <a:buFont typeface="Wingdings" pitchFamily="2" charset="2"/>
              <a:buNone/>
            </a:pPr>
            <a:endParaRPr lang="cs-CZ" dirty="0" smtClean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 smtClean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22116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480256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611560" y="2924944"/>
          <a:ext cx="3933825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693" name="Graf" r:id="rId5" imgW="4495800" imgH="2362290" progId="MSGraph.Chart.8">
                  <p:embed followColorScheme="full"/>
                </p:oleObj>
              </mc:Choice>
              <mc:Fallback>
                <p:oleObj name="Graf" r:id="rId5" imgW="4495800" imgH="2362290" progId="MSGraph.Chart.8">
                  <p:embed followColorScheme="full"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2924944"/>
                        <a:ext cx="3933825" cy="206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190696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7636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2691408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(nemají vhodný význam pro jiné než normální rozdělení).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Zaoblený obdélníkový popisek 19"/>
          <p:cNvSpPr/>
          <p:nvPr/>
        </p:nvSpPr>
        <p:spPr>
          <a:xfrm>
            <a:off x="3923928" y="3212976"/>
            <a:ext cx="1152128" cy="648072"/>
          </a:xfrm>
          <a:prstGeom prst="wedgeRoundRectCallout">
            <a:avLst>
              <a:gd name="adj1" fmla="val -80119"/>
              <a:gd name="adj2" fmla="val 129871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/>
              <a:t>Data nejsou normálně rozdělena.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</a:t>
            </a:r>
            <a:r>
              <a:rPr lang="cs-CZ" i="0" dirty="0"/>
              <a:t>; </a:t>
            </a:r>
            <a:r>
              <a:rPr lang="cs-CZ" i="0" dirty="0" smtClean="0"/>
              <a:t> 1,6</a:t>
            </a:r>
            <a:r>
              <a:rPr lang="cs-CZ" i="0" dirty="0"/>
              <a:t>; </a:t>
            </a:r>
            <a:r>
              <a:rPr lang="cs-CZ" i="0" dirty="0" smtClean="0"/>
              <a:t> 1,8</a:t>
            </a:r>
            <a:r>
              <a:rPr lang="cs-CZ" i="0" dirty="0"/>
              <a:t>; </a:t>
            </a:r>
            <a:r>
              <a:rPr lang="cs-CZ" i="0" dirty="0" smtClean="0"/>
              <a:t> 2,0</a:t>
            </a:r>
            <a:r>
              <a:rPr lang="cs-CZ" i="0" dirty="0"/>
              <a:t>; </a:t>
            </a:r>
            <a:r>
              <a:rPr lang="cs-CZ" i="0" dirty="0" smtClean="0"/>
              <a:t> 2,4;  3,8 </a:t>
            </a:r>
            <a:endParaRPr lang="cs-CZ" i="0" dirty="0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</a:t>
            </a:r>
            <a:r>
              <a:rPr lang="cs-CZ" i="0" dirty="0" smtClean="0">
                <a:solidFill>
                  <a:schemeClr val="bg1"/>
                </a:solidFill>
              </a:rPr>
              <a:t>rozdělení </a:t>
            </a:r>
            <a:r>
              <a:rPr lang="cs-CZ" i="0" dirty="0">
                <a:solidFill>
                  <a:schemeClr val="bg1"/>
                </a:solidFill>
              </a:rPr>
              <a:t>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3" name="Rovnice" r:id="rId3" imgW="4343400" imgH="431640" progId="Equation.3">
                  <p:embed/>
                </p:oleObj>
              </mc:Choice>
              <mc:Fallback>
                <p:oleObj name="Rovnice" r:id="rId3" imgW="43434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3284538"/>
                        <a:ext cx="669766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4" name="Rovnice" r:id="rId5" imgW="2286000" imgH="622080" progId="Equation.3">
                  <p:embed/>
                </p:oleObj>
              </mc:Choice>
              <mc:Fallback>
                <p:oleObj name="Rovnice" r:id="rId5" imgW="2286000" imgH="622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4041775"/>
                        <a:ext cx="3687763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5" name="Rovnice" r:id="rId7" imgW="1384200" imgH="266400" progId="Equation.3">
                  <p:embed/>
                </p:oleObj>
              </mc:Choice>
              <mc:Fallback>
                <p:oleObj name="Rovnice" r:id="rId7" imgW="1384200" imgH="2664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5183188"/>
                        <a:ext cx="2232025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  <p:sp>
        <p:nvSpPr>
          <p:cNvPr id="19" name="Zaoblený obdélníkový popisek 18"/>
          <p:cNvSpPr/>
          <p:nvPr/>
        </p:nvSpPr>
        <p:spPr>
          <a:xfrm>
            <a:off x="5868144" y="2348880"/>
            <a:ext cx="2088232" cy="648072"/>
          </a:xfrm>
          <a:prstGeom prst="wedgeRoundRectCallout">
            <a:avLst>
              <a:gd name="adj1" fmla="val -142241"/>
              <a:gd name="adj2" fmla="val -656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p=n. s.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p&lt;1,000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p=0,1307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1,4;  </a:t>
            </a:r>
            <a:r>
              <a:rPr lang="cs-CZ" i="0" dirty="0"/>
              <a:t>1,6</a:t>
            </a:r>
            <a:r>
              <a:rPr lang="cs-CZ" i="0" dirty="0" smtClean="0"/>
              <a:t>;  </a:t>
            </a:r>
            <a:r>
              <a:rPr lang="cs-CZ" i="0" dirty="0"/>
              <a:t>1,8</a:t>
            </a:r>
            <a:r>
              <a:rPr lang="cs-CZ" i="0" dirty="0" smtClean="0"/>
              <a:t>;  </a:t>
            </a:r>
            <a:r>
              <a:rPr lang="cs-CZ" i="0" dirty="0"/>
              <a:t>2,0</a:t>
            </a:r>
            <a:r>
              <a:rPr lang="cs-CZ" i="0" dirty="0" smtClean="0"/>
              <a:t>;  </a:t>
            </a:r>
            <a:r>
              <a:rPr lang="cs-CZ" i="0" dirty="0"/>
              <a:t>2,2; </a:t>
            </a:r>
            <a:r>
              <a:rPr lang="cs-CZ" i="0" dirty="0" smtClean="0"/>
              <a:t> </a:t>
            </a:r>
            <a:r>
              <a:rPr lang="cs-CZ" i="0" dirty="0" err="1" smtClean="0"/>
              <a:t>2</a:t>
            </a:r>
            <a:r>
              <a:rPr lang="cs-CZ" i="0" dirty="0" smtClean="0"/>
              <a:t>,4</a:t>
            </a:r>
            <a:r>
              <a:rPr lang="cs-CZ" i="0" dirty="0"/>
              <a:t>; </a:t>
            </a:r>
            <a:r>
              <a:rPr lang="cs-CZ" i="0" dirty="0" smtClean="0"/>
              <a:t> 3,8</a:t>
            </a:r>
            <a:r>
              <a:rPr lang="cs-CZ" i="0" dirty="0"/>
              <a:t>; </a:t>
            </a:r>
            <a:r>
              <a:rPr lang="cs-CZ" i="0" dirty="0" smtClean="0"/>
              <a:t> </a:t>
            </a:r>
            <a:r>
              <a:rPr lang="cs-CZ" i="0" dirty="0" err="1" smtClean="0"/>
              <a:t>8</a:t>
            </a:r>
            <a:r>
              <a:rPr lang="cs-CZ" i="0" dirty="0" smtClean="0"/>
              <a:t>,9 </a:t>
            </a:r>
            <a:endParaRPr lang="cs-CZ" i="0" dirty="0"/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</a:t>
            </a:r>
            <a:r>
              <a:rPr lang="cs-CZ" sz="2000" b="0" i="0" dirty="0" smtClean="0"/>
              <a:t>2,0</a:t>
            </a:r>
            <a:endParaRPr lang="cs-CZ" sz="2000" b="0" i="0" dirty="0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7" name="Rovnice" r:id="rId3" imgW="4952880" imgH="431640" progId="Equation.3">
                  <p:embed/>
                </p:oleObj>
              </mc:Choice>
              <mc:Fallback>
                <p:oleObj name="Rovnice" r:id="rId3" imgW="4952880" imgH="431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284538"/>
                        <a:ext cx="7637462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12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8" name="Rovnice" r:id="rId5" imgW="2184120" imgH="622080" progId="Equation.3">
                  <p:embed/>
                </p:oleObj>
              </mc:Choice>
              <mc:Fallback>
                <p:oleObj name="Rovnice" r:id="rId5" imgW="2184120" imgH="62208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4270" y="4041775"/>
                        <a:ext cx="3525838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49" name="Rovnice" r:id="rId7" imgW="1320480" imgH="266400" progId="Equation.3">
                  <p:embed/>
                </p:oleObj>
              </mc:Choice>
              <mc:Fallback>
                <p:oleObj name="Rovnice" r:id="rId7" imgW="1320480" imgH="2664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808" y="5183188"/>
                        <a:ext cx="2128837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  <p:sp>
        <p:nvSpPr>
          <p:cNvPr id="16" name="Zaoblený obdélníkový popisek 15"/>
          <p:cNvSpPr/>
          <p:nvPr/>
        </p:nvSpPr>
        <p:spPr>
          <a:xfrm>
            <a:off x="5868144" y="2348880"/>
            <a:ext cx="2232248" cy="648072"/>
          </a:xfrm>
          <a:prstGeom prst="wedgeRoundRectCallout">
            <a:avLst>
              <a:gd name="adj1" fmla="val -95815"/>
              <a:gd name="adj2" fmla="val -63923"/>
              <a:gd name="adj3" fmla="val 16667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200" dirty="0" err="1" smtClean="0"/>
              <a:t>Kolmogorov</a:t>
            </a:r>
            <a:r>
              <a:rPr lang="cs-CZ" sz="1200" dirty="0" smtClean="0"/>
              <a:t>-</a:t>
            </a:r>
            <a:r>
              <a:rPr lang="cs-CZ" sz="1200" dirty="0" err="1" smtClean="0"/>
              <a:t>Smirnov</a:t>
            </a:r>
            <a:r>
              <a:rPr lang="cs-CZ" sz="1200" dirty="0" smtClean="0"/>
              <a:t>: p&lt;0,200</a:t>
            </a:r>
          </a:p>
          <a:p>
            <a:pPr algn="r"/>
            <a:r>
              <a:rPr lang="cs-CZ" sz="1200" dirty="0" err="1" smtClean="0"/>
              <a:t>Liliefors</a:t>
            </a:r>
            <a:r>
              <a:rPr lang="cs-CZ" sz="1200" dirty="0" smtClean="0"/>
              <a:t>: p&lt;0,010</a:t>
            </a:r>
          </a:p>
          <a:p>
            <a:pPr algn="r"/>
            <a:r>
              <a:rPr lang="cs-CZ" sz="1200" dirty="0" err="1" smtClean="0"/>
              <a:t>Shapiro</a:t>
            </a:r>
            <a:r>
              <a:rPr lang="cs-CZ" sz="1200" dirty="0" smtClean="0"/>
              <a:t>-</a:t>
            </a:r>
            <a:r>
              <a:rPr lang="cs-CZ" sz="1200" dirty="0" err="1" smtClean="0"/>
              <a:t>Wilks</a:t>
            </a:r>
            <a:r>
              <a:rPr lang="cs-CZ" sz="1200" dirty="0" smtClean="0"/>
              <a:t>: p&lt;0,001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10807</TotalTime>
  <Words>2147</Words>
  <Application>Microsoft Office PowerPoint</Application>
  <PresentationFormat>Předvádění na obrazovce (4:3)</PresentationFormat>
  <Paragraphs>330</Paragraphs>
  <Slides>28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28</vt:i4>
      </vt:variant>
    </vt:vector>
  </HeadingPairs>
  <TitlesOfParts>
    <vt:vector size="41" baseType="lpstr">
      <vt:lpstr>Arial</vt:lpstr>
      <vt:lpstr>Arial Black</vt:lpstr>
      <vt:lpstr>Calibri</vt:lpstr>
      <vt:lpstr>Symbol</vt:lpstr>
      <vt:lpstr>Wingdings</vt:lpstr>
      <vt:lpstr>Wingdings 2</vt:lpstr>
      <vt:lpstr>Administrativní</vt:lpstr>
      <vt:lpstr>2_Administrativní</vt:lpstr>
      <vt:lpstr>7_Administrativní</vt:lpstr>
      <vt:lpstr>Rovnice</vt:lpstr>
      <vt:lpstr>Graf</vt:lpstr>
      <vt:lpstr>Artwork</vt:lpstr>
      <vt:lpstr>Graph</vt:lpstr>
      <vt:lpstr>8.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Normální rozdělení jako model - příklad</vt:lpstr>
      <vt:lpstr>Stručný přehled modelových rozdělení I.</vt:lpstr>
      <vt:lpstr>Prezentace aplikace PowerPoint</vt:lpstr>
      <vt:lpstr>Stručný přehled modelových rozdělení II.</vt:lpstr>
      <vt:lpstr>Prezentace aplikace PowerPoint</vt:lpstr>
      <vt:lpstr>Stručný přehled modelových rozdělení II.</vt:lpstr>
      <vt:lpstr>Prezentace aplikace PowerPoint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  <vt:lpstr>Testy normality</vt:lpstr>
      <vt:lpstr>Testy normality</vt:lpstr>
      <vt:lpstr>P-hodnota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Jiří Kalina</cp:lastModifiedBy>
  <cp:revision>710</cp:revision>
  <dcterms:created xsi:type="dcterms:W3CDTF">2008-06-20T05:41:33Z</dcterms:created>
  <dcterms:modified xsi:type="dcterms:W3CDTF">2018-04-09T10:50:07Z</dcterms:modified>
</cp:coreProperties>
</file>