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256" r:id="rId4"/>
    <p:sldId id="257" r:id="rId5"/>
    <p:sldId id="260" r:id="rId6"/>
    <p:sldId id="267" r:id="rId7"/>
    <p:sldId id="266" r:id="rId8"/>
    <p:sldId id="258" r:id="rId9"/>
    <p:sldId id="25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>
        <p:scale>
          <a:sx n="100" d="100"/>
          <a:sy n="100" d="100"/>
        </p:scale>
        <p:origin x="2040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-Smirnovův (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F-test a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9. 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náhoda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dirty="0"/>
              <a:t>Tento test nemá žádné předpoklady o rozložení vstupních dat, protože je počítán až na základě jejich diferencí. </a:t>
            </a:r>
          </a:p>
          <a:p>
            <a:r>
              <a:rPr lang="cs-CZ" sz="1400" dirty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dirty="0"/>
              <a:t>V podstatě jde o </a:t>
            </a:r>
            <a:r>
              <a:rPr lang="cs-CZ" sz="1400" dirty="0" err="1"/>
              <a:t>one</a:t>
            </a:r>
            <a:r>
              <a:rPr lang="cs-CZ" sz="1400" dirty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dirty="0"/>
          </a:p>
          <a:p>
            <a:r>
              <a:rPr lang="cs-CZ" sz="1400" dirty="0"/>
              <a:t>Pro srovnání s 0 (testovou statistikou je t rozložení):</a:t>
            </a:r>
          </a:p>
          <a:p>
            <a:endParaRPr lang="cs-CZ" sz="1400" dirty="0"/>
          </a:p>
          <a:p>
            <a:r>
              <a:rPr lang="cs-CZ" sz="1400" dirty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dirty="0"/>
              <a:t>Zda je párové uspořádání efektivnější lze určit na základě:</a:t>
            </a:r>
          </a:p>
          <a:p>
            <a:pPr lvl="1"/>
            <a:r>
              <a:rPr lang="cs-CZ" sz="1100" dirty="0"/>
              <a:t>Síly vazby</a:t>
            </a:r>
          </a:p>
          <a:p>
            <a:pPr lvl="1"/>
            <a:r>
              <a:rPr lang="cs-CZ" sz="1100" dirty="0"/>
              <a:t>Je-li </a:t>
            </a:r>
            <a:r>
              <a:rPr lang="cs-CZ" sz="1100" dirty="0" err="1"/>
              <a:t>s</a:t>
            </a:r>
            <a:r>
              <a:rPr lang="cs-CZ" sz="1100" baseline="-25000" dirty="0" err="1"/>
              <a:t>D</a:t>
            </a:r>
            <a:r>
              <a:rPr lang="cs-CZ" sz="1100" dirty="0"/>
              <a:t> výrazně menší než s</a:t>
            </a:r>
            <a:r>
              <a:rPr lang="cs-CZ" sz="1100" baseline="-25000" dirty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dirty="0"/>
          </a:p>
          <a:p>
            <a:r>
              <a:rPr lang="cs-CZ" sz="1400" dirty="0"/>
              <a:t> Závislost je možné rozepsat pomocí vzorce: </a:t>
            </a:r>
          </a:p>
          <a:p>
            <a:endParaRPr lang="cs-CZ" sz="1400" dirty="0"/>
          </a:p>
          <a:p>
            <a:r>
              <a:rPr lang="cs-CZ" sz="1400" dirty="0"/>
              <a:t>v případě </a:t>
            </a:r>
            <a:r>
              <a:rPr lang="cs-CZ" sz="1400" dirty="0" err="1"/>
              <a:t>Cov</a:t>
            </a:r>
            <a:r>
              <a:rPr lang="cs-CZ" sz="1400" dirty="0"/>
              <a:t>=0, tedy v případě neexistence vazby pak s</a:t>
            </a:r>
            <a:r>
              <a:rPr lang="cs-CZ" sz="1400" baseline="-25000" dirty="0"/>
              <a:t>D</a:t>
            </a:r>
            <a:r>
              <a:rPr lang="cs-CZ" sz="1400" baseline="30000" dirty="0"/>
              <a:t>2</a:t>
            </a:r>
            <a:r>
              <a:rPr lang="cs-CZ" sz="1400" dirty="0"/>
              <a:t> odpovídá součtu původních rozptylů, tedy přibližně S</a:t>
            </a:r>
            <a:r>
              <a:rPr lang="cs-CZ" sz="1400" baseline="-25000" dirty="0"/>
              <a:t>x1-x2</a:t>
            </a:r>
            <a:r>
              <a:rPr lang="cs-CZ" sz="1400" dirty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0" r:id="rId3" imgW="596641" imgH="406224" progId="">
                  <p:embed/>
                </p:oleObj>
              </mc:Choice>
              <mc:Fallback>
                <p:oleObj r:id="rId3" imgW="596641" imgH="4062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11475"/>
                        <a:ext cx="9556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1" r:id="rId5" imgW="545626" imgH="177646" progId="">
                  <p:embed/>
                </p:oleObj>
              </mc:Choice>
              <mc:Fallback>
                <p:oleObj r:id="rId5" imgW="545626" imgH="1776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094038"/>
                        <a:ext cx="8651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2" r:id="rId7" imgW="1739900" imgH="254000" progId="">
                  <p:embed/>
                </p:oleObj>
              </mc:Choice>
              <mc:Fallback>
                <p:oleObj r:id="rId7" imgW="1739900" imgH="254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399088"/>
                        <a:ext cx="28813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Graph" r:id="rId3" imgW="2160270" imgH="3599815" progId="STATISTICA.Graph">
                  <p:embed/>
                </p:oleObj>
              </mc:Choice>
              <mc:Fallback>
                <p:oleObj name="Graph" r:id="rId3" imgW="216027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492375"/>
                        <a:ext cx="2162175" cy="360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r:id="rId5" imgW="3987800" imgH="609600" progId="">
                  <p:embed/>
                </p:oleObj>
              </mc:Choice>
              <mc:Fallback>
                <p:oleObj r:id="rId5" imgW="3987800" imgH="609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835525"/>
                        <a:ext cx="399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97158"/>
              </p:ext>
            </p:extLst>
          </p:nvPr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árový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</a:p>
        </p:txBody>
      </p:sp>
    </p:spTree>
    <p:extLst>
      <p:ext uri="{BB962C8B-B14F-4D97-AF65-F5344CB8AC3E}">
        <p14:creationId xmlns:p14="http://schemas.microsoft.com/office/powerpoint/2010/main" val="50950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/>
                        <a:t>Kvantil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/>
                        <a:t>Norm</a:t>
                      </a:r>
                      <a:r>
                        <a:rPr lang="cs-CZ" dirty="0"/>
                        <a:t>(0,1)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/>
                        <a:t>t</a:t>
                      </a:r>
                      <a:r>
                        <a:rPr lang="cs-CZ" baseline="-25000" dirty="0"/>
                        <a:t>7</a:t>
                      </a:r>
                      <a:r>
                        <a:rPr lang="cs-CZ" baseline="0" dirty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6" name="Equation" r:id="rId4" imgW="799920" imgH="419040" progId="Equation.3">
                  <p:embed/>
                </p:oleObj>
              </mc:Choice>
              <mc:Fallback>
                <p:oleObj name="Equation" r:id="rId4" imgW="799920" imgH="419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78" y="4418756"/>
                        <a:ext cx="1625600" cy="969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7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51213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8" name="Equation" r:id="rId8" imgW="380880" imgH="241200" progId="Equation.3">
                  <p:embed/>
                </p:oleObj>
              </mc:Choice>
              <mc:Fallback>
                <p:oleObj name="Equation" r:id="rId8" imgW="380880" imgH="24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39"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396259"/>
                        <a:ext cx="762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0" name="Equation" r:id="rId12" imgW="380880" imgH="241200" progId="Equation.3">
                  <p:embed/>
                </p:oleObj>
              </mc:Choice>
              <mc:Fallback>
                <p:oleObj name="Equation" r:id="rId12" imgW="38088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5347047"/>
                        <a:ext cx="838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1" name="Equation" r:id="rId14" imgW="380880" imgH="241200" progId="Equation.3">
                  <p:embed/>
                </p:oleObj>
              </mc:Choice>
              <mc:Fallback>
                <p:oleObj name="Equation" r:id="rId14" imgW="38088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2" name="Equation" r:id="rId16" imgW="380880" imgH="241200" progId="Equation.3">
                  <p:embed/>
                </p:oleObj>
              </mc:Choice>
              <mc:Fallback>
                <p:oleObj name="Equation" r:id="rId16" imgW="38088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530576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2)	Jaká 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Rovnice" r:id="rId3" imgW="2095500" imgH="393700" progId="Equation.3">
                  <p:embed/>
                </p:oleObj>
              </mc:Choice>
              <mc:Fallback>
                <p:oleObj name="Rovnice" r:id="rId3" imgW="20955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70488"/>
                        <a:ext cx="46085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                F=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/>
              <a:t>Levenův</a:t>
            </a:r>
            <a:r>
              <a:rPr lang="cs-CZ" dirty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10964</TotalTime>
  <Words>1712</Words>
  <Application>Microsoft Office PowerPoint</Application>
  <PresentationFormat>Předvádění na obrazovce (4:3)</PresentationFormat>
  <Paragraphs>285</Paragraphs>
  <Slides>12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Equation</vt:lpstr>
      <vt:lpstr>Rovnice</vt:lpstr>
      <vt:lpstr>Graph</vt:lpstr>
      <vt:lpstr>9. Parametrické testy</vt:lpstr>
      <vt:lpstr>Shrnutí statistických testů</vt:lpstr>
      <vt:lpstr>Shrnutí statistických testů</vt:lpstr>
      <vt:lpstr>Testy normality</vt:lpstr>
      <vt:lpstr>t-Test</vt:lpstr>
      <vt:lpstr>t-Test</vt:lpstr>
      <vt:lpstr>t-Test</vt:lpstr>
      <vt:lpstr>F test</vt:lpstr>
      <vt:lpstr>Levenův test</vt:lpstr>
      <vt:lpstr>Párový t-test – předpoklady </vt:lpstr>
      <vt:lpstr>Párový t-test</vt:lpstr>
      <vt:lpstr>Párový t-test –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714</cp:revision>
  <dcterms:created xsi:type="dcterms:W3CDTF">2008-06-20T05:41:33Z</dcterms:created>
  <dcterms:modified xsi:type="dcterms:W3CDTF">2021-04-12T14:57:17Z</dcterms:modified>
</cp:coreProperties>
</file>