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7"/>
  </p:notesMasterIdLst>
  <p:handoutMasterIdLst>
    <p:handoutMasterId r:id="rId28"/>
  </p:handoutMasterIdLst>
  <p:sldIdLst>
    <p:sldId id="304" r:id="rId2"/>
    <p:sldId id="325" r:id="rId3"/>
    <p:sldId id="326"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7" r:id="rId23"/>
    <p:sldId id="328" r:id="rId24"/>
    <p:sldId id="323" r:id="rId25"/>
    <p:sldId id="324"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58">
          <p15:clr>
            <a:srgbClr val="A4A3A4"/>
          </p15:clr>
        </p15:guide>
        <p15:guide id="2" pos="25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1596" y="84"/>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pPr/>
              <a:t>27.4.2017</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pPr/>
              <a:t>‹#›</a:t>
            </a:fld>
            <a:endParaRPr lang="cs-CZ"/>
          </a:p>
        </p:txBody>
      </p:sp>
    </p:spTree>
    <p:extLst>
      <p:ext uri="{BB962C8B-B14F-4D97-AF65-F5344CB8AC3E}">
        <p14:creationId xmlns:p14="http://schemas.microsoft.com/office/powerpoint/2010/main" val="2880748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27.4.2017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extLst>
      <p:ext uri="{BB962C8B-B14F-4D97-AF65-F5344CB8AC3E}">
        <p14:creationId xmlns:p14="http://schemas.microsoft.com/office/powerpoint/2010/main" val="180840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27.4.2017</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27.4.2017</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27.4.2017</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27.4.2017</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27.4.2017</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27.4.2017</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27.4.2017</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27.4.2017</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27.4.2017</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27.4.2017</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27.4.2017</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timing>
    <p:tnLst>
      <p:par>
        <p:cTn id="1" dur="indefinite" restart="never" nodeType="tmRoot"/>
      </p:par>
    </p:tnLst>
  </p:timing>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8.png"/><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21.emf"/><Relationship Id="rId5" Type="http://schemas.openxmlformats.org/officeDocument/2006/relationships/oleObject" Target="../embeddings/oleObject7.bin"/><Relationship Id="rId4" Type="http://schemas.openxmlformats.org/officeDocument/2006/relationships/image" Target="../media/image2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smtClean="0"/>
              <a:t>Vytvořil Institut biostatistiky a analýz, Masarykova univerzita </a:t>
            </a:r>
            <a:br>
              <a:rPr lang="cs-CZ" smtClean="0"/>
            </a:br>
            <a:r>
              <a:rPr lang="cs-CZ" i="1" smtClean="0"/>
              <a:t>J. Jarkovský, L. Dušek</a:t>
            </a:r>
            <a:endParaRPr lang="cs-CZ" i="1"/>
          </a:p>
        </p:txBody>
      </p:sp>
      <p:sp>
        <p:nvSpPr>
          <p:cNvPr id="276483" name="Podnadpis 2"/>
          <p:cNvSpPr>
            <a:spLocks noGrp="1"/>
          </p:cNvSpPr>
          <p:nvPr>
            <p:ph type="subTitle" idx="4294967295"/>
          </p:nvPr>
        </p:nvSpPr>
        <p:spPr>
          <a:xfrm>
            <a:off x="251520" y="3356992"/>
            <a:ext cx="8572500" cy="2234458"/>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analýza rozptylu</a:t>
            </a:r>
          </a:p>
          <a:p>
            <a:pPr marL="0" indent="0" algn="ctr">
              <a:buFont typeface="Wingdings 2" pitchFamily="18" charset="2"/>
              <a:buNone/>
            </a:pPr>
            <a:r>
              <a:rPr lang="cs-CZ" sz="2400" b="1" dirty="0" smtClean="0">
                <a:solidFill>
                  <a:schemeClr val="tx2"/>
                </a:solidFill>
                <a:latin typeface="Arial" pitchFamily="34" charset="0"/>
              </a:rPr>
              <a:t>Post hoc testy</a:t>
            </a:r>
          </a:p>
          <a:p>
            <a:pPr marL="0" indent="0" algn="ctr">
              <a:buNone/>
            </a:pPr>
            <a:r>
              <a:rPr lang="cs-CZ" sz="2400" b="1" dirty="0" err="1" smtClean="0">
                <a:solidFill>
                  <a:schemeClr val="tx2"/>
                </a:solidFill>
                <a:latin typeface="Arial" pitchFamily="34" charset="0"/>
              </a:rPr>
              <a:t>Kruskal</a:t>
            </a:r>
            <a:r>
              <a:rPr lang="cs-CZ" sz="2400" b="1" dirty="0" smtClean="0">
                <a:solidFill>
                  <a:schemeClr val="tx2"/>
                </a:solidFill>
                <a:latin typeface="Arial" pitchFamily="34" charset="0"/>
              </a:rPr>
              <a:t>-</a:t>
            </a:r>
            <a:r>
              <a:rPr lang="cs-CZ" sz="2400" b="1" dirty="0" err="1" smtClean="0">
                <a:solidFill>
                  <a:schemeClr val="tx2"/>
                </a:solidFill>
                <a:latin typeface="Arial" pitchFamily="34" charset="0"/>
              </a:rPr>
              <a:t>Wallisův</a:t>
            </a:r>
            <a:r>
              <a:rPr lang="cs-CZ" sz="2400" b="1" dirty="0" smtClean="0">
                <a:solidFill>
                  <a:schemeClr val="tx2"/>
                </a:solidFill>
                <a:latin typeface="Arial" pitchFamily="34" charset="0"/>
              </a:rPr>
              <a:t> test</a:t>
            </a:r>
          </a:p>
          <a:p>
            <a:pPr marL="0" indent="0" algn="ctr">
              <a:buNone/>
            </a:pPr>
            <a:r>
              <a:rPr lang="cs-CZ" sz="2400" b="1" dirty="0" err="1" smtClean="0">
                <a:solidFill>
                  <a:schemeClr val="tx2"/>
                </a:solidFill>
                <a:latin typeface="Arial" pitchFamily="34" charset="0"/>
              </a:rPr>
              <a:t>Friedmanův</a:t>
            </a:r>
            <a:r>
              <a:rPr lang="cs-CZ" sz="2400" b="1" dirty="0" smtClean="0">
                <a:solidFill>
                  <a:schemeClr val="tx2"/>
                </a:solidFill>
                <a:latin typeface="Arial" pitchFamily="34" charset="0"/>
              </a:rPr>
              <a:t> test</a:t>
            </a:r>
          </a:p>
          <a:p>
            <a:pPr marL="0" indent="0" algn="ctr">
              <a:buFont typeface="Wingdings 2" pitchFamily="18" charset="2"/>
              <a:buNone/>
            </a:pPr>
            <a:endParaRPr lang="cs-CZ" sz="2400" b="1" dirty="0" smtClean="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dirty="0" smtClean="0">
                <a:solidFill>
                  <a:schemeClr val="accent1"/>
                </a:solidFill>
                <a:latin typeface="Arial" pitchFamily="34" charset="0"/>
              </a:rPr>
              <a:t>11. Analýza rozptylu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a:t>
            </a:r>
            <a:r>
              <a:rPr lang="cs-CZ" sz="1400" dirty="0" smtClean="0">
                <a:solidFill>
                  <a:prstClr val="black"/>
                </a:solidFill>
                <a:latin typeface="Arial" pitchFamily="34" charset="0"/>
                <a:cs typeface="Arial" pitchFamily="34" charset="0"/>
              </a:rPr>
              <a:t>odlišné (až </a:t>
            </a:r>
            <a:r>
              <a:rPr lang="cs-CZ" sz="1400" dirty="0">
                <a:solidFill>
                  <a:prstClr val="black"/>
                </a:solidFill>
                <a:latin typeface="Arial" pitchFamily="34" charset="0"/>
                <a:cs typeface="Arial" pitchFamily="34" charset="0"/>
              </a:rPr>
              <a:t>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smtClean="0"/>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mc:AlternateContent xmlns:mc="http://schemas.openxmlformats.org/markup-compatibility/2006">
              <mc:Choice xmlns:v="urn:schemas-microsoft-com:vml" Requires="v">
                <p:oleObj spid="_x0000_s93194" name="Rovnice" r:id="rId3" imgW="1363680" imgH="352440" progId="Equation.3">
                  <p:embed/>
                </p:oleObj>
              </mc:Choice>
              <mc:Fallback>
                <p:oleObj name="Rovnice" r:id="rId3" imgW="1363680" imgH="352440" progId="Equation.3">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7300" y="3857625"/>
                        <a:ext cx="19240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mc:AlternateContent xmlns:mc="http://schemas.openxmlformats.org/markup-compatibility/2006">
              <mc:Choice xmlns:v="urn:schemas-microsoft-com:vml" Requires="v">
                <p:oleObj spid="_x0000_s93195" name="Rovnice" r:id="rId5" imgW="1362240" imgH="352440" progId="Equation.3">
                  <p:embed/>
                </p:oleObj>
              </mc:Choice>
              <mc:Fallback>
                <p:oleObj name="Rovnice" r:id="rId5" imgW="1362240" imgH="352440" progId="Equation.3">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7375" y="3824288"/>
                        <a:ext cx="1924050"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94222" name="Rovnice" r:id="rId4" imgW="583920" imgH="215640" progId="Equation.3">
                  <p:embed/>
                </p:oleObj>
              </mc:Choice>
              <mc:Fallback>
                <p:oleObj name="Rovnice" r:id="rId4" imgW="583920" imgH="21564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94223" name="Rovnice" r:id="rId6" imgW="634680" imgH="215640" progId="Equation.3">
                  <p:embed/>
                </p:oleObj>
              </mc:Choice>
              <mc:Fallback>
                <p:oleObj name="Rovnice" r:id="rId6" imgW="634680" imgH="2156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94224" name="Rovnice" r:id="rId8" imgW="1396800" imgH="419040" progId="Equation.3">
                  <p:embed/>
                </p:oleObj>
              </mc:Choice>
              <mc:Fallback>
                <p:oleObj name="Rovnice" r:id="rId8" imgW="1396800" imgH="41904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smtClean="0"/>
              <a:t>Nested</a:t>
            </a:r>
            <a:r>
              <a:rPr lang="cs-CZ" dirty="0" smtClean="0"/>
              <a:t> ANOVA (hierarchická ANOVA) </a:t>
            </a:r>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smtClean="0">
                <a:solidFill>
                  <a:prstClr val="black"/>
                </a:solidFill>
                <a:latin typeface="Arial" pitchFamily="34" charset="0"/>
                <a:cs typeface="Arial" pitchFamily="34" charset="0"/>
              </a:rPr>
              <a:t>Rozdělení </a:t>
            </a:r>
            <a:r>
              <a:rPr kumimoji="1" lang="cs-CZ" dirty="0">
                <a:solidFill>
                  <a:prstClr val="black"/>
                </a:solidFill>
                <a:latin typeface="Arial" pitchFamily="34" charset="0"/>
                <a:cs typeface="Arial" pitchFamily="34" charset="0"/>
              </a:rPr>
              <a:t>skupin na náhodné podskupiny (např. opakování experimentu</a:t>
            </a:r>
            <a:r>
              <a:rPr kumimoji="1" lang="cs-CZ" dirty="0" smtClean="0">
                <a:solidFill>
                  <a:prstClr val="black"/>
                </a:solidFill>
                <a:latin typeface="Arial" pitchFamily="34" charset="0"/>
                <a:cs typeface="Arial" pitchFamily="34" charset="0"/>
              </a:rPr>
              <a:t>), podskupiny jsou vždy v jedné skupině (ne kartézský součin) – v podstatě přidání další (kategoriální) nezávislé proměnné.</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a:t>
            </a:r>
            <a:r>
              <a:rPr kumimoji="1" lang="cs-CZ" dirty="0" smtClean="0">
                <a:solidFill>
                  <a:prstClr val="black"/>
                </a:solidFill>
                <a:latin typeface="Arial" pitchFamily="34" charset="0"/>
                <a:cs typeface="Arial" pitchFamily="34" charset="0"/>
              </a:rPr>
              <a:t>parametrů (možné jsou všechny varianty kartézského součinu).</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graphicFrame>
        <p:nvGraphicFramePr>
          <p:cNvPr id="14" name="Group 4"/>
          <p:cNvGraphicFramePr>
            <a:graphicFrameLocks noGrp="1"/>
          </p:cNvGraphicFramePr>
          <p:nvPr>
            <p:extLst>
              <p:ext uri="{D42A27DB-BD31-4B8C-83A1-F6EECF244321}">
                <p14:modId xmlns:p14="http://schemas.microsoft.com/office/powerpoint/2010/main" val="2212823262"/>
              </p:ext>
            </p:extLst>
          </p:nvPr>
        </p:nvGraphicFramePr>
        <p:xfrm>
          <a:off x="395536" y="1628800"/>
          <a:ext cx="8353426" cy="4674433"/>
        </p:xfrm>
        <a:graphic>
          <a:graphicData uri="http://schemas.openxmlformats.org/drawingml/2006/table">
            <a:tbl>
              <a:tblPr/>
              <a:tblGrid>
                <a:gridCol w="2184201">
                  <a:extLst>
                    <a:ext uri="{9D8B030D-6E8A-4147-A177-3AD203B41FA5}">
                      <a16:colId xmlns:a16="http://schemas.microsoft.com/office/drawing/2014/main" val="20000"/>
                    </a:ext>
                  </a:extLst>
                </a:gridCol>
                <a:gridCol w="2352303">
                  <a:extLst>
                    <a:ext uri="{9D8B030D-6E8A-4147-A177-3AD203B41FA5}">
                      <a16:colId xmlns:a16="http://schemas.microsoft.com/office/drawing/2014/main" val="20001"/>
                    </a:ext>
                  </a:extLst>
                </a:gridCol>
                <a:gridCol w="1908461">
                  <a:extLst>
                    <a:ext uri="{9D8B030D-6E8A-4147-A177-3AD203B41FA5}">
                      <a16:colId xmlns:a16="http://schemas.microsoft.com/office/drawing/2014/main" val="20002"/>
                    </a:ext>
                  </a:extLst>
                </a:gridCol>
                <a:gridCol w="1908461">
                  <a:extLst>
                    <a:ext uri="{9D8B030D-6E8A-4147-A177-3AD203B41FA5}">
                      <a16:colId xmlns:a16="http://schemas.microsoft.com/office/drawing/2014/main" val="20003"/>
                    </a:ext>
                  </a:extLst>
                </a:gridCol>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skupina dat vs. etalon</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Střední hodnota je rovna hodnotě etalonu.</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t-test</a:t>
                      </a:r>
                    </a:p>
                  </a:txBody>
                  <a:tcPr marL="90000" marR="90000" marT="46800" marB="46800" anchor="ctr" horzOverflow="overflow">
                    <a:lnL>
                      <a:noFill/>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extLst>
                  <a:ext uri="{0D108BD9-81ED-4DB2-BD59-A6C34878D82A}">
                    <a16:rowId xmlns:a16="http://schemas.microsoft.com/office/drawing/2014/main" val="10001"/>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Obě skupiny hodnot pochází ze stejného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Zkoumaný efekt mezi páry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rozdělení dat ve skupině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Shapiro</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Smirnovův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el-GR" sz="1400" b="0" i="0" u="none" strike="noStrike" cap="none" normalizeH="0" baseline="0" dirty="0" smtClean="0">
                          <a:ln>
                            <a:noFill/>
                          </a:ln>
                          <a:solidFill>
                            <a:schemeClr val="tx1"/>
                          </a:solidFill>
                          <a:effectLst/>
                          <a:latin typeface="Calibri" pitchFamily="34" charset="0"/>
                        </a:rPr>
                        <a:t>χ2 </a:t>
                      </a:r>
                      <a:r>
                        <a:rPr kumimoji="0" lang="cs-CZ" sz="1400" b="0" i="0" u="none" strike="noStrike" cap="none" normalizeH="0" baseline="0" dirty="0" smtClean="0">
                          <a:ln>
                            <a:noFill/>
                          </a:ln>
                          <a:solidFill>
                            <a:schemeClr val="tx1"/>
                          </a:solidFill>
                          <a:effectLst/>
                          <a:latin typeface="Calibri" pitchFamily="34" charset="0"/>
                        </a:rPr>
                        <a:t>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rPr>
                        <a:t>homoskedasticita</a:t>
                      </a:r>
                      <a:endParaRPr kumimoji="0" lang="cs-CZ" sz="1400" b="1" i="0" u="none" strike="noStrike" cap="none" normalizeH="0" baseline="0" dirty="0" smtClean="0">
                        <a:ln>
                          <a:noFill/>
                        </a:ln>
                        <a:solidFill>
                          <a:schemeClr val="tx1"/>
                        </a:solidFill>
                        <a:effectLst/>
                        <a:latin typeface="Calibri" pitchFamily="34" charset="0"/>
                      </a:endParaRP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rozptylů)</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rozptyl obou (všech)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skupin </a:t>
                      </a:r>
                      <a:r>
                        <a:rPr kumimoji="0" lang="cs-CZ" sz="1400" b="1" i="0" u="none" strike="noStrike" cap="none" normalizeH="0" baseline="0" dirty="0" smtClean="0">
                          <a:ln>
                            <a:noFill/>
                          </a:ln>
                          <a:solidFill>
                            <a:schemeClr val="tx1"/>
                          </a:solidFill>
                          <a:effectLst/>
                          <a:latin typeface="Calibri" pitchFamily="34" charset="0"/>
                          <a:cs typeface="Arial" pitchFamily="34" charset="0"/>
                        </a:rPr>
                        <a:t>(ne)párově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rPr>
                        <a:t>Zkoumaný efekt mezi skupinami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accent1">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a:t>
                      </a:r>
                      <a:r>
                        <a:rPr kumimoji="0" lang="cs-CZ" sz="1400" b="0" i="0" u="none" strike="noStrike" cap="none" normalizeH="0" baseline="0" dirty="0" smtClean="0">
                          <a:ln>
                            <a:noFill/>
                          </a:ln>
                          <a:solidFill>
                            <a:schemeClr val="tx1"/>
                          </a:solidFill>
                          <a:effectLst/>
                          <a:latin typeface="Calibri" pitchFamily="34" charset="0"/>
                          <a:cs typeface="Arial" pitchFamily="34" charset="0"/>
                        </a:rPr>
                        <a:t>- </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accent1">
                        <a:lumMod val="20000"/>
                        <a:lumOff val="80000"/>
                      </a:schemeClr>
                    </a:solidFill>
                  </a:tcPr>
                </a:tc>
                <a:extLst>
                  <a:ext uri="{0D108BD9-81ED-4DB2-BD59-A6C34878D82A}">
                    <a16:rowId xmlns:a16="http://schemas.microsoft.com/office/drawing/2014/main" val="10006"/>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Neexistuje (příčinná, důsledková) vazba mezi skupinami hodnot.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Kendallův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smtClean="0">
                <a:solidFill>
                  <a:prstClr val="white"/>
                </a:solidFill>
                <a:latin typeface="Times New Roman" pitchFamily="18" charset="0"/>
                <a:cs typeface="Arial" pitchFamily="34" charset="0"/>
              </a:rPr>
              <a:t>Výhody a nevýhody jednotlivých post-hoc testů</a:t>
            </a:r>
            <a:endParaRPr lang="cs-CZ" sz="2800" b="1" i="1" dirty="0">
              <a:solidFill>
                <a:prstClr val="white"/>
              </a:solidFill>
              <a:latin typeface="Times New Roman" pitchFamily="18" charset="0"/>
              <a:cs typeface="Arial" pitchFamily="34" charset="0"/>
            </a:endParaRP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en-US" sz="2000" b="1" dirty="0" smtClean="0">
                <a:solidFill>
                  <a:srgbClr val="C00000"/>
                </a:solidFill>
              </a:rPr>
              <a:t>Fisher</a:t>
            </a:r>
            <a:r>
              <a:rPr lang="cs-CZ" sz="2000" b="1" dirty="0" err="1" smtClean="0">
                <a:solidFill>
                  <a:srgbClr val="C00000"/>
                </a:solidFill>
              </a:rPr>
              <a:t>ův</a:t>
            </a:r>
            <a:r>
              <a:rPr lang="cs-CZ" sz="2000" b="1" dirty="0" smtClean="0">
                <a:solidFill>
                  <a:srgbClr val="C00000"/>
                </a:solidFill>
              </a:rPr>
              <a:t> nejmenší významný rozdíl</a:t>
            </a:r>
            <a:r>
              <a:rPr lang="en-US" sz="2000" b="1" dirty="0" smtClean="0">
                <a:solidFill>
                  <a:srgbClr val="C00000"/>
                </a:solidFill>
              </a:rPr>
              <a:t> </a:t>
            </a:r>
            <a:r>
              <a:rPr lang="en-US" sz="2000" b="1" dirty="0">
                <a:solidFill>
                  <a:srgbClr val="C00000"/>
                </a:solidFill>
              </a:rPr>
              <a:t>(LSD</a:t>
            </a:r>
            <a:r>
              <a:rPr lang="en-US" sz="2000" b="1" dirty="0" smtClean="0">
                <a:solidFill>
                  <a:srgbClr val="C00000"/>
                </a:solidFill>
              </a:rPr>
              <a:t>)</a:t>
            </a:r>
            <a:r>
              <a:rPr lang="cs-CZ" sz="2000" b="1" dirty="0" smtClean="0">
                <a:solidFill>
                  <a:srgbClr val="C00000"/>
                </a:solidFill>
              </a:rPr>
              <a:t>:</a:t>
            </a:r>
            <a:r>
              <a:rPr lang="cs-CZ" sz="2000" b="1" dirty="0" smtClean="0"/>
              <a:t> </a:t>
            </a:r>
            <a:r>
              <a:rPr lang="cs-CZ" sz="2000" dirty="0" smtClean="0"/>
              <a:t>sada t-testů pouze s upraveným výpočtem celkového rozptylu. Relativně slabý test vyžadující splnění podmínek.</a:t>
            </a:r>
          </a:p>
          <a:p>
            <a:pPr eaLnBrk="0" fontAlgn="base" hangingPunct="0">
              <a:spcBef>
                <a:spcPct val="0"/>
              </a:spcBef>
              <a:spcAft>
                <a:spcPts val="1200"/>
              </a:spcAft>
            </a:pPr>
            <a:r>
              <a:rPr lang="cs-CZ" sz="2000" b="1" dirty="0" err="1" smtClean="0">
                <a:solidFill>
                  <a:srgbClr val="C00000"/>
                </a:solidFill>
              </a:rPr>
              <a:t>Bonferroniho</a:t>
            </a:r>
            <a:r>
              <a:rPr lang="cs-CZ" sz="2000" b="1" dirty="0" smtClean="0">
                <a:solidFill>
                  <a:srgbClr val="C00000"/>
                </a:solidFill>
              </a:rPr>
              <a:t> test: </a:t>
            </a:r>
            <a:r>
              <a:rPr lang="cs-CZ" sz="2000" dirty="0" smtClean="0"/>
              <a:t>sada t-testů s korekcí p-hodnoty podle počtu hypotéz. Jednoduchý na výpočet, ale velmi slabý. Velmi univerzální přístup (nejen ANOVA).</a:t>
            </a:r>
          </a:p>
          <a:p>
            <a:pPr eaLnBrk="0" fontAlgn="base" hangingPunct="0">
              <a:spcBef>
                <a:spcPct val="0"/>
              </a:spcBef>
              <a:spcAft>
                <a:spcPts val="1200"/>
              </a:spcAft>
            </a:pPr>
            <a:r>
              <a:rPr lang="cs-CZ" sz="2000" b="1" dirty="0" smtClean="0">
                <a:solidFill>
                  <a:srgbClr val="C00000"/>
                </a:solidFill>
              </a:rPr>
              <a:t>Studentova-</a:t>
            </a:r>
            <a:r>
              <a:rPr lang="cs-CZ" sz="2000" b="1" dirty="0" err="1" smtClean="0">
                <a:solidFill>
                  <a:srgbClr val="C00000"/>
                </a:solidFill>
              </a:rPr>
              <a:t>Newmanova</a:t>
            </a:r>
            <a:r>
              <a:rPr lang="cs-CZ" sz="2000" b="1" dirty="0" smtClean="0">
                <a:solidFill>
                  <a:srgbClr val="C00000"/>
                </a:solidFill>
              </a:rPr>
              <a:t>-</a:t>
            </a:r>
            <a:r>
              <a:rPr lang="cs-CZ" sz="2000" b="1" dirty="0" err="1" smtClean="0">
                <a:solidFill>
                  <a:srgbClr val="C00000"/>
                </a:solidFill>
              </a:rPr>
              <a:t>Keulsova</a:t>
            </a:r>
            <a:r>
              <a:rPr lang="cs-CZ" sz="2000" b="1" dirty="0" smtClean="0">
                <a:solidFill>
                  <a:srgbClr val="C00000"/>
                </a:solidFill>
              </a:rPr>
              <a:t> metoda: </a:t>
            </a:r>
            <a:r>
              <a:rPr lang="cs-CZ" sz="2000" dirty="0" smtClean="0"/>
              <a:t>velmi silný test, který ale tíhne k chybám 1. druhu. Populární v 50. letech 20. století, ustoupila </a:t>
            </a:r>
            <a:r>
              <a:rPr lang="cs-CZ" sz="2000" dirty="0" err="1" smtClean="0"/>
              <a:t>Tukeyovým</a:t>
            </a:r>
            <a:r>
              <a:rPr lang="cs-CZ" sz="2000" dirty="0" smtClean="0"/>
              <a:t> testům.</a:t>
            </a:r>
          </a:p>
          <a:p>
            <a:pPr eaLnBrk="0" fontAlgn="base" hangingPunct="0">
              <a:spcBef>
                <a:spcPct val="0"/>
              </a:spcBef>
              <a:spcAft>
                <a:spcPts val="1200"/>
              </a:spcAft>
            </a:pPr>
            <a:r>
              <a:rPr lang="cs-CZ" sz="2000" b="1" dirty="0" err="1" smtClean="0">
                <a:solidFill>
                  <a:srgbClr val="C00000"/>
                </a:solidFill>
              </a:rPr>
              <a:t>Duncanův</a:t>
            </a:r>
            <a:r>
              <a:rPr lang="cs-CZ" sz="2000" b="1" dirty="0" smtClean="0">
                <a:solidFill>
                  <a:srgbClr val="C00000"/>
                </a:solidFill>
              </a:rPr>
              <a:t> test: </a:t>
            </a:r>
            <a:r>
              <a:rPr lang="cs-CZ" sz="2000" dirty="0" smtClean="0"/>
              <a:t>vylepšení Studentovy-</a:t>
            </a:r>
            <a:r>
              <a:rPr lang="cs-CZ" sz="2000" dirty="0" err="1" smtClean="0"/>
              <a:t>Newmanovy</a:t>
            </a:r>
            <a:r>
              <a:rPr lang="cs-CZ" sz="2000" dirty="0" smtClean="0"/>
              <a:t>-</a:t>
            </a:r>
            <a:r>
              <a:rPr lang="cs-CZ" sz="2000" dirty="0" err="1" smtClean="0"/>
              <a:t>Keulsovy</a:t>
            </a:r>
            <a:r>
              <a:rPr lang="cs-CZ" sz="2000" dirty="0" smtClean="0"/>
              <a:t> metody – je velmi silný, ale má vysoké riziko chyby 1. druhu. Tradičně oblíbený v agronomii.</a:t>
            </a:r>
          </a:p>
          <a:p>
            <a:pPr eaLnBrk="0" fontAlgn="base" hangingPunct="0">
              <a:spcBef>
                <a:spcPct val="0"/>
              </a:spcBef>
              <a:spcAft>
                <a:spcPts val="1200"/>
              </a:spcAft>
            </a:pPr>
            <a:r>
              <a:rPr lang="cs-CZ" sz="2000" b="1" dirty="0" err="1" smtClean="0">
                <a:solidFill>
                  <a:srgbClr val="C00000"/>
                </a:solidFill>
              </a:rPr>
              <a:t>Rodgerův</a:t>
            </a:r>
            <a:r>
              <a:rPr lang="cs-CZ" sz="2000" b="1" dirty="0" smtClean="0">
                <a:solidFill>
                  <a:srgbClr val="C00000"/>
                </a:solidFill>
              </a:rPr>
              <a:t> test:</a:t>
            </a:r>
            <a:r>
              <a:rPr lang="cs-CZ" sz="2000" dirty="0" smtClean="0"/>
              <a:t/>
            </a:r>
            <a:br>
              <a:rPr lang="cs-CZ" sz="2000" dirty="0" smtClean="0"/>
            </a:br>
            <a:r>
              <a:rPr lang="cs-CZ" sz="2000" dirty="0" smtClean="0"/>
              <a:t>h</a:t>
            </a:r>
          </a:p>
          <a:p>
            <a:pPr eaLnBrk="0" fontAlgn="base" hangingPunct="0">
              <a:spcBef>
                <a:spcPct val="0"/>
              </a:spcBef>
              <a:spcAft>
                <a:spcPts val="1200"/>
              </a:spcAft>
            </a:pPr>
            <a:r>
              <a:rPr lang="cs-CZ" sz="2000" b="1" dirty="0" err="1" smtClean="0">
                <a:solidFill>
                  <a:srgbClr val="C00000"/>
                </a:solidFill>
              </a:rPr>
              <a:t>Scheffého</a:t>
            </a:r>
            <a:r>
              <a:rPr lang="cs-CZ" sz="2000" b="1" dirty="0" smtClean="0">
                <a:solidFill>
                  <a:srgbClr val="C00000"/>
                </a:solidFill>
              </a:rPr>
              <a:t> test: </a:t>
            </a:r>
            <a:r>
              <a:rPr lang="cs-CZ" sz="2000" dirty="0" smtClean="0"/>
              <a:t>velmi flexibilní, protože netestuje dvojice skupin navzájem, ale vždy jednu skupinu proti ostatním. Tíhne ale k chybám I. i II. druhu.</a:t>
            </a:r>
          </a:p>
          <a:p>
            <a:pPr eaLnBrk="0" fontAlgn="base" hangingPunct="0">
              <a:spcBef>
                <a:spcPct val="0"/>
              </a:spcBef>
              <a:spcAft>
                <a:spcPts val="1200"/>
              </a:spcAft>
            </a:pPr>
            <a:endParaRPr lang="cs-CZ" sz="2000" dirty="0" smtClean="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89213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smtClean="0">
                <a:solidFill>
                  <a:prstClr val="white"/>
                </a:solidFill>
                <a:latin typeface="Times New Roman" pitchFamily="18" charset="0"/>
                <a:cs typeface="Arial" pitchFamily="34" charset="0"/>
              </a:rPr>
              <a:t>Výhody a nevýhody jednotlivých post-hoc testů</a:t>
            </a:r>
            <a:endParaRPr lang="cs-CZ" sz="2800" b="1" i="1" dirty="0">
              <a:solidFill>
                <a:prstClr val="white"/>
              </a:solidFill>
              <a:latin typeface="Times New Roman" pitchFamily="18" charset="0"/>
              <a:cs typeface="Arial" pitchFamily="34" charset="0"/>
            </a:endParaRP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cs-CZ" sz="2000" b="1" dirty="0" err="1" smtClean="0">
                <a:solidFill>
                  <a:srgbClr val="C00000"/>
                </a:solidFill>
              </a:rPr>
              <a:t>Tukeyův</a:t>
            </a:r>
            <a:r>
              <a:rPr lang="cs-CZ" sz="2000" b="1" dirty="0" smtClean="0">
                <a:solidFill>
                  <a:srgbClr val="C00000"/>
                </a:solidFill>
              </a:rPr>
              <a:t> poctivý významný rozdíl </a:t>
            </a:r>
            <a:r>
              <a:rPr lang="en-US" sz="2000" b="1" dirty="0" smtClean="0">
                <a:solidFill>
                  <a:srgbClr val="C00000"/>
                </a:solidFill>
              </a:rPr>
              <a:t>(</a:t>
            </a:r>
            <a:r>
              <a:rPr lang="cs-CZ" sz="2000" b="1" dirty="0" smtClean="0">
                <a:solidFill>
                  <a:srgbClr val="C00000"/>
                </a:solidFill>
              </a:rPr>
              <a:t>H</a:t>
            </a:r>
            <a:r>
              <a:rPr lang="en-US" sz="2000" b="1" dirty="0" smtClean="0">
                <a:solidFill>
                  <a:srgbClr val="C00000"/>
                </a:solidFill>
              </a:rPr>
              <a:t>SD)</a:t>
            </a:r>
            <a:r>
              <a:rPr lang="cs-CZ" sz="2000" b="1" dirty="0" smtClean="0">
                <a:solidFill>
                  <a:srgbClr val="C00000"/>
                </a:solidFill>
              </a:rPr>
              <a:t>:</a:t>
            </a:r>
            <a:r>
              <a:rPr lang="cs-CZ" sz="2000" b="1" dirty="0" smtClean="0"/>
              <a:t> </a:t>
            </a:r>
            <a:r>
              <a:rPr lang="cs-CZ" sz="2000" dirty="0" smtClean="0"/>
              <a:t>nejvhodnější test pro nestejně velké počty jednotek ve skupinách, velmi vhodný i pro stejně velké vzorky (lepší je </a:t>
            </a:r>
            <a:r>
              <a:rPr lang="cs-CZ" sz="2000" dirty="0" err="1" smtClean="0"/>
              <a:t>Scheffého</a:t>
            </a:r>
            <a:r>
              <a:rPr lang="cs-CZ" sz="2000" dirty="0" smtClean="0"/>
              <a:t>).</a:t>
            </a:r>
          </a:p>
          <a:p>
            <a:pPr eaLnBrk="0" fontAlgn="base" hangingPunct="0">
              <a:spcBef>
                <a:spcPct val="0"/>
              </a:spcBef>
              <a:spcAft>
                <a:spcPts val="1200"/>
              </a:spcAft>
            </a:pPr>
            <a:r>
              <a:rPr lang="cs-CZ" sz="2000" b="1" dirty="0" err="1" smtClean="0">
                <a:solidFill>
                  <a:srgbClr val="C00000"/>
                </a:solidFill>
              </a:rPr>
              <a:t>Dunnettův</a:t>
            </a:r>
            <a:r>
              <a:rPr lang="cs-CZ" sz="2000" b="1" dirty="0" smtClean="0">
                <a:solidFill>
                  <a:srgbClr val="C00000"/>
                </a:solidFill>
              </a:rPr>
              <a:t> test: </a:t>
            </a:r>
            <a:r>
              <a:rPr lang="cs-CZ" sz="2000" dirty="0" smtClean="0"/>
              <a:t>efektivnější, protože testuje každou skupinu vůči teoretické referenční skupině. Tradičně oblíbený v lékařství. Může být silnější díky menšímu počtu porovnání.</a:t>
            </a:r>
          </a:p>
          <a:p>
            <a:pPr eaLnBrk="0" fontAlgn="base" hangingPunct="0">
              <a:spcBef>
                <a:spcPct val="0"/>
              </a:spcBef>
              <a:spcAft>
                <a:spcPts val="1200"/>
              </a:spcAft>
            </a:pPr>
            <a:endParaRPr lang="cs-CZ" sz="2000" dirty="0" smtClean="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24359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dirty="0" smtClean="0"/>
              <a:t>Rozšíření ANOVA</a:t>
            </a:r>
          </a:p>
          <a:p>
            <a:pPr eaLnBrk="1" hangingPunct="1"/>
            <a:r>
              <a:rPr lang="cs-CZ" sz="2300" dirty="0" smtClean="0"/>
              <a:t>Současná analýza kategoriálních a spojitých prediktorů</a:t>
            </a:r>
          </a:p>
          <a:p>
            <a:pPr eaLnBrk="1" hangingPunct="1"/>
            <a:r>
              <a:rPr lang="cs-CZ" sz="2300" dirty="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mc:AlternateContent xmlns:mc="http://schemas.openxmlformats.org/markup-compatibility/2006">
              <mc:Choice xmlns:v="urn:schemas-microsoft-com:vml" Requires="v">
                <p:oleObj spid="_x0000_s95242" name="Chart" r:id="rId3" imgW="2714557" imgH="1962240" progId="MSGraph.Chart.8">
                  <p:embed followColorScheme="full"/>
                </p:oleObj>
              </mc:Choice>
              <mc:Fallback>
                <p:oleObj name="Chart" r:id="rId3" imgW="2714557" imgH="196224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mc:AlternateContent xmlns:mc="http://schemas.openxmlformats.org/markup-compatibility/2006">
              <mc:Choice xmlns:v="urn:schemas-microsoft-com:vml" Requires="v">
                <p:oleObj spid="_x0000_s95243" name="Chart" r:id="rId5" imgW="2714557" imgH="1962240" progId="MSGraph.Chart.8">
                  <p:embed followColorScheme="full"/>
                </p:oleObj>
              </mc:Choice>
              <mc:Fallback>
                <p:oleObj name="Chart" r:id="rId5" imgW="2714557" imgH="1962240" progId="MSGraph.Chart.8">
                  <p:embed followColorScheme="full"/>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5600"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sp>
        <p:nvSpPr>
          <p:cNvPr id="4" name="Obdélník 3"/>
          <p:cNvSpPr/>
          <p:nvPr/>
        </p:nvSpPr>
        <p:spPr>
          <a:xfrm>
            <a:off x="179512" y="1556792"/>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179512" y="3140968"/>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79512" y="3933056"/>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179512" y="2348880"/>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79512" y="4725144"/>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9512" y="5517232"/>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 name="Skupina 157"/>
          <p:cNvGrpSpPr/>
          <p:nvPr/>
        </p:nvGrpSpPr>
        <p:grpSpPr>
          <a:xfrm>
            <a:off x="251520" y="2420888"/>
            <a:ext cx="4104456" cy="3816424"/>
            <a:chOff x="251520" y="2420888"/>
            <a:chExt cx="4104456" cy="3816424"/>
          </a:xfrm>
          <a:solidFill>
            <a:srgbClr val="D16349">
              <a:alpha val="28000"/>
            </a:srgbClr>
          </a:solidFill>
        </p:grpSpPr>
        <p:sp>
          <p:nvSpPr>
            <p:cNvPr id="133" name="Obdélník 132"/>
            <p:cNvSpPr/>
            <p:nvPr/>
          </p:nvSpPr>
          <p:spPr>
            <a:xfrm>
              <a:off x="251520" y="2420888"/>
              <a:ext cx="2736304"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bdélník 135"/>
            <p:cNvSpPr/>
            <p:nvPr/>
          </p:nvSpPr>
          <p:spPr>
            <a:xfrm>
              <a:off x="2987824" y="2420888"/>
              <a:ext cx="468000" cy="3168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bdélník 136"/>
            <p:cNvSpPr/>
            <p:nvPr/>
          </p:nvSpPr>
          <p:spPr>
            <a:xfrm>
              <a:off x="3456000" y="2420888"/>
              <a:ext cx="899976"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aoblený obdélník 10"/>
          <p:cNvSpPr/>
          <p:nvPr/>
        </p:nvSpPr>
        <p:spPr>
          <a:xfrm>
            <a:off x="3235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normálně rozdělená?</a:t>
            </a:r>
            <a:endParaRPr lang="cs-CZ" sz="1000" dirty="0"/>
          </a:p>
        </p:txBody>
      </p:sp>
      <p:sp>
        <p:nvSpPr>
          <p:cNvPr id="12" name="Zaoblený obdélník 11"/>
          <p:cNvSpPr/>
          <p:nvPr/>
        </p:nvSpPr>
        <p:spPr>
          <a:xfrm>
            <a:off x="21237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Lze použít transformaci?</a:t>
            </a:r>
            <a:endParaRPr lang="cs-CZ" sz="1000" dirty="0"/>
          </a:p>
        </p:txBody>
      </p:sp>
      <p:sp>
        <p:nvSpPr>
          <p:cNvPr id="17" name="Zaoblený obdélník 16"/>
          <p:cNvSpPr/>
          <p:nvPr/>
        </p:nvSpPr>
        <p:spPr>
          <a:xfrm>
            <a:off x="323528"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sp>
        <p:nvSpPr>
          <p:cNvPr id="18" name="Zaoblený obdélník 17"/>
          <p:cNvSpPr/>
          <p:nvPr/>
        </p:nvSpPr>
        <p:spPr>
          <a:xfrm>
            <a:off x="1187624"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9" name="Zaoblený obdélník 18"/>
          <p:cNvSpPr/>
          <p:nvPr/>
        </p:nvSpPr>
        <p:spPr>
          <a:xfrm>
            <a:off x="324000" y="4077072"/>
            <a:ext cx="71960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0" name="Zaoblený obdélník 19"/>
          <p:cNvSpPr/>
          <p:nvPr/>
        </p:nvSpPr>
        <p:spPr>
          <a:xfrm>
            <a:off x="2483768"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sp>
        <p:nvSpPr>
          <p:cNvPr id="21" name="Zaoblený obdélník 20"/>
          <p:cNvSpPr/>
          <p:nvPr/>
        </p:nvSpPr>
        <p:spPr>
          <a:xfrm>
            <a:off x="32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cxnSp>
        <p:nvCxnSpPr>
          <p:cNvPr id="23" name="Přímá spojovací šipka 22"/>
          <p:cNvCxnSpPr>
            <a:stCxn id="11" idx="3"/>
            <a:endCxn id="12" idx="1"/>
          </p:cNvCxnSpPr>
          <p:nvPr/>
        </p:nvCxnSpPr>
        <p:spPr>
          <a:xfrm>
            <a:off x="1475656" y="1952836"/>
            <a:ext cx="64807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619672" y="1742619"/>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5" name="Přímá spojovací šipka 24"/>
          <p:cNvCxnSpPr/>
          <p:nvPr/>
        </p:nvCxnSpPr>
        <p:spPr>
          <a:xfrm>
            <a:off x="971600" y="2204864"/>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467544" y="2204864"/>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34" name="Přímá spojovací šipka 33"/>
          <p:cNvCxnSpPr/>
          <p:nvPr/>
        </p:nvCxnSpPr>
        <p:spPr>
          <a:xfrm>
            <a:off x="971600" y="141277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971600" y="1412776"/>
            <a:ext cx="1800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Přímá spojovací čára 38"/>
          <p:cNvCxnSpPr/>
          <p:nvPr/>
        </p:nvCxnSpPr>
        <p:spPr>
          <a:xfrm>
            <a:off x="2771800" y="1412776"/>
            <a:ext cx="0" cy="28803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1619672" y="1196752"/>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43" name="Přímá spojovací šipka 42"/>
          <p:cNvCxnSpPr/>
          <p:nvPr/>
        </p:nvCxnSpPr>
        <p:spPr>
          <a:xfrm>
            <a:off x="668469"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4" name="TextovéPole 43"/>
          <p:cNvSpPr txBox="1"/>
          <p:nvPr/>
        </p:nvSpPr>
        <p:spPr>
          <a:xfrm rot="16200000">
            <a:off x="452445"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6" name="Přímá spojovací šipka 45"/>
          <p:cNvCxnSpPr/>
          <p:nvPr/>
        </p:nvCxnSpPr>
        <p:spPr>
          <a:xfrm>
            <a:off x="5395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2515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9" name="Přímá spojovací šipka 48"/>
          <p:cNvCxnSpPr>
            <a:endCxn id="93" idx="0"/>
          </p:cNvCxnSpPr>
          <p:nvPr/>
        </p:nvCxnSpPr>
        <p:spPr>
          <a:xfrm>
            <a:off x="773528" y="4581128"/>
            <a:ext cx="198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 name="TextovéPole 50"/>
          <p:cNvSpPr txBox="1"/>
          <p:nvPr/>
        </p:nvSpPr>
        <p:spPr>
          <a:xfrm rot="10077002">
            <a:off x="849644" y="4752550"/>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2" name="Přímá spojovací šipka 51"/>
          <p:cNvCxnSpPr/>
          <p:nvPr/>
        </p:nvCxnSpPr>
        <p:spPr>
          <a:xfrm>
            <a:off x="899592"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rot="2301422">
            <a:off x="1096693" y="2965400"/>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5" name="Přímá spojovací šipka 54"/>
          <p:cNvCxnSpPr/>
          <p:nvPr/>
        </p:nvCxnSpPr>
        <p:spPr>
          <a:xfrm>
            <a:off x="1187624" y="2996952"/>
            <a:ext cx="22322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7" name="TextovéPole 56"/>
          <p:cNvSpPr txBox="1"/>
          <p:nvPr/>
        </p:nvSpPr>
        <p:spPr>
          <a:xfrm rot="397747">
            <a:off x="1711509" y="2869943"/>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58" name="Zaoblený obdélník 57"/>
          <p:cNvSpPr/>
          <p:nvPr/>
        </p:nvSpPr>
        <p:spPr>
          <a:xfrm>
            <a:off x="11876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59" name="Zaoblený obdélník 58"/>
          <p:cNvSpPr/>
          <p:nvPr/>
        </p:nvSpPr>
        <p:spPr>
          <a:xfrm>
            <a:off x="205172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93" name="Zaoblený obdélník 92"/>
          <p:cNvSpPr/>
          <p:nvPr/>
        </p:nvSpPr>
        <p:spPr>
          <a:xfrm>
            <a:off x="773528" y="5661248"/>
            <a:ext cx="396000" cy="504000"/>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Jedno-</a:t>
            </a:r>
            <a:r>
              <a:rPr lang="cs-CZ" sz="700" b="0" i="0" dirty="0" err="1" smtClean="0">
                <a:solidFill>
                  <a:schemeClr val="tx1"/>
                </a:solidFill>
                <a:latin typeface="Arial Unicode MS" pitchFamily="34" charset="-128"/>
                <a:ea typeface="Arial Unicode MS" pitchFamily="34" charset="-128"/>
                <a:cs typeface="Arial Unicode MS" pitchFamily="34" charset="-128"/>
              </a:rPr>
              <a:t>výběro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vý</a:t>
            </a:r>
            <a:r>
              <a:rPr lang="cs-CZ" sz="700" b="0" i="0" dirty="0" smtClean="0">
                <a:solidFill>
                  <a:schemeClr val="tx1"/>
                </a:solidFill>
                <a:latin typeface="Arial Unicode MS" pitchFamily="34" charset="-128"/>
                <a:ea typeface="Arial Unicode MS" pitchFamily="34" charset="-128"/>
                <a:cs typeface="Arial Unicode MS" pitchFamily="34" charset="-128"/>
              </a:rPr>
              <a:t> t-test</a:t>
            </a:r>
            <a:endParaRPr lang="cs-CZ" sz="700" dirty="0"/>
          </a:p>
        </p:txBody>
      </p:sp>
      <p:sp>
        <p:nvSpPr>
          <p:cNvPr id="94" name="Zaoblený obdélník 93"/>
          <p:cNvSpPr/>
          <p:nvPr/>
        </p:nvSpPr>
        <p:spPr>
          <a:xfrm>
            <a:off x="16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Párový t-test</a:t>
            </a:r>
            <a:endParaRPr lang="cs-CZ" sz="700" dirty="0"/>
          </a:p>
        </p:txBody>
      </p:sp>
      <p:sp>
        <p:nvSpPr>
          <p:cNvPr id="95" name="Zaoblený obdélník 94"/>
          <p:cNvSpPr/>
          <p:nvPr/>
        </p:nvSpPr>
        <p:spPr>
          <a:xfrm>
            <a:off x="21233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96" name="Zaoblený obdélník 95"/>
          <p:cNvSpPr/>
          <p:nvPr/>
        </p:nvSpPr>
        <p:spPr>
          <a:xfrm>
            <a:off x="25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Dvouvý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běrový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t-test</a:t>
            </a:r>
            <a:endParaRPr lang="cs-CZ" sz="700" dirty="0"/>
          </a:p>
        </p:txBody>
      </p:sp>
      <p:sp>
        <p:nvSpPr>
          <p:cNvPr id="97" name="Zaoblený obdélník 96"/>
          <p:cNvSpPr/>
          <p:nvPr/>
        </p:nvSpPr>
        <p:spPr>
          <a:xfrm>
            <a:off x="30233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Mann-</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98" name="Zaoblený obdélník 97"/>
          <p:cNvSpPr/>
          <p:nvPr/>
        </p:nvSpPr>
        <p:spPr>
          <a:xfrm>
            <a:off x="34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Sada </a:t>
            </a:r>
            <a:r>
              <a:rPr lang="cs-CZ" sz="700" b="0" i="0" dirty="0" err="1" smtClean="0">
                <a:solidFill>
                  <a:schemeClr val="tx1"/>
                </a:solidFill>
                <a:latin typeface="Arial Unicode MS" pitchFamily="34" charset="-128"/>
                <a:ea typeface="Arial Unicode MS" pitchFamily="34" charset="-128"/>
                <a:cs typeface="Arial Unicode MS" pitchFamily="34" charset="-128"/>
              </a:rPr>
              <a:t>Pears</a:t>
            </a:r>
            <a:r>
              <a:rPr lang="cs-CZ" sz="700" b="0" i="0" dirty="0" smtClean="0">
                <a:solidFill>
                  <a:schemeClr val="tx1"/>
                </a:solidFill>
                <a:latin typeface="Arial Unicode MS" pitchFamily="34" charset="-128"/>
                <a:ea typeface="Arial Unicode MS" pitchFamily="34" charset="-128"/>
                <a:cs typeface="Arial Unicode MS" pitchFamily="34" charset="-128"/>
              </a:rPr>
              <a:t>.</a:t>
            </a:r>
          </a:p>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sp>
        <p:nvSpPr>
          <p:cNvPr id="100" name="Zaoblený obdélník 99"/>
          <p:cNvSpPr/>
          <p:nvPr/>
        </p:nvSpPr>
        <p:spPr>
          <a:xfrm>
            <a:off x="39235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ANOVA</a:t>
            </a:r>
            <a:endParaRPr lang="cs-CZ" sz="700" dirty="0"/>
          </a:p>
        </p:txBody>
      </p:sp>
      <p:sp>
        <p:nvSpPr>
          <p:cNvPr id="101" name="Zaoblený obdélník 100"/>
          <p:cNvSpPr/>
          <p:nvPr/>
        </p:nvSpPr>
        <p:spPr>
          <a:xfrm>
            <a:off x="43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Kruskal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2" name="Zaoblený obdélník 101"/>
          <p:cNvSpPr/>
          <p:nvPr/>
        </p:nvSpPr>
        <p:spPr>
          <a:xfrm>
            <a:off x="48235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3" name="Zaoblený obdélník 102"/>
          <p:cNvSpPr/>
          <p:nvPr/>
        </p:nvSpPr>
        <p:spPr>
          <a:xfrm>
            <a:off x="52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4" name="Zaoblený obdélník 103"/>
          <p:cNvSpPr/>
          <p:nvPr/>
        </p:nvSpPr>
        <p:spPr>
          <a:xfrm>
            <a:off x="57237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Spear</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manův</a:t>
            </a:r>
            <a:r>
              <a:rPr lang="cs-CZ" sz="700" b="0" i="0" dirty="0" smtClean="0">
                <a:solidFill>
                  <a:schemeClr val="tx1"/>
                </a:solidFill>
                <a:latin typeface="Arial Unicode MS" pitchFamily="34" charset="-128"/>
                <a:ea typeface="Arial Unicode MS" pitchFamily="34" charset="-128"/>
                <a:cs typeface="Arial Unicode MS" pitchFamily="34" charset="-128"/>
              </a:rPr>
              <a:t>/</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spc="-40" dirty="0" err="1" smtClean="0">
                <a:solidFill>
                  <a:schemeClr val="tx1"/>
                </a:solidFill>
                <a:latin typeface="Arial Unicode MS" pitchFamily="34" charset="-128"/>
                <a:ea typeface="Arial Unicode MS" pitchFamily="34" charset="-128"/>
                <a:cs typeface="Arial Unicode MS" pitchFamily="34" charset="-128"/>
              </a:rPr>
              <a:t>Kendallův</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k. k.</a:t>
            </a:r>
            <a:endParaRPr lang="cs-CZ" sz="700" dirty="0"/>
          </a:p>
        </p:txBody>
      </p:sp>
      <p:sp>
        <p:nvSpPr>
          <p:cNvPr id="105" name="Zaoblený obdélník 104"/>
          <p:cNvSpPr/>
          <p:nvPr/>
        </p:nvSpPr>
        <p:spPr>
          <a:xfrm>
            <a:off x="61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06" name="Zaoblený obdélník 105"/>
          <p:cNvSpPr/>
          <p:nvPr/>
        </p:nvSpPr>
        <p:spPr>
          <a:xfrm>
            <a:off x="84239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8" name="Zaoblený obdélník 107"/>
          <p:cNvSpPr/>
          <p:nvPr/>
        </p:nvSpPr>
        <p:spPr>
          <a:xfrm>
            <a:off x="66237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9" name="Zaoblený obdélník 108"/>
          <p:cNvSpPr/>
          <p:nvPr/>
        </p:nvSpPr>
        <p:spPr>
          <a:xfrm>
            <a:off x="79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10" name="Zaoblený obdélník 109"/>
          <p:cNvSpPr/>
          <p:nvPr/>
        </p:nvSpPr>
        <p:spPr>
          <a:xfrm>
            <a:off x="12231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Pearso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nův</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cxnSp>
        <p:nvCxnSpPr>
          <p:cNvPr id="113" name="Přímá spojovací šipka 112"/>
          <p:cNvCxnSpPr/>
          <p:nvPr/>
        </p:nvCxnSpPr>
        <p:spPr>
          <a:xfrm>
            <a:off x="1691680"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4" name="TextovéPole 113"/>
          <p:cNvSpPr txBox="1"/>
          <p:nvPr/>
        </p:nvSpPr>
        <p:spPr>
          <a:xfrm>
            <a:off x="1187624"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15" name="Přímá spojovací šipka 114"/>
          <p:cNvCxnSpPr/>
          <p:nvPr/>
        </p:nvCxnSpPr>
        <p:spPr>
          <a:xfrm>
            <a:off x="14036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ovéPole 115"/>
          <p:cNvSpPr txBox="1"/>
          <p:nvPr/>
        </p:nvSpPr>
        <p:spPr>
          <a:xfrm>
            <a:off x="1115616"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7" name="Přímá spojovací šipka 116"/>
          <p:cNvCxnSpPr>
            <a:endCxn id="94" idx="0"/>
          </p:cNvCxnSpPr>
          <p:nvPr/>
        </p:nvCxnSpPr>
        <p:spPr>
          <a:xfrm>
            <a:off x="1691680" y="4581128"/>
            <a:ext cx="1798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8" name="TextovéPole 117"/>
          <p:cNvSpPr txBox="1"/>
          <p:nvPr/>
        </p:nvSpPr>
        <p:spPr>
          <a:xfrm rot="10171862">
            <a:off x="1722571" y="4745777"/>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9" name="Přímá spojovací šipka 118"/>
          <p:cNvCxnSpPr/>
          <p:nvPr/>
        </p:nvCxnSpPr>
        <p:spPr>
          <a:xfrm>
            <a:off x="1907704"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2051720" y="3746571"/>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23" name="Přímá spojovací šipka 122"/>
          <p:cNvCxnSpPr/>
          <p:nvPr/>
        </p:nvCxnSpPr>
        <p:spPr>
          <a:xfrm>
            <a:off x="232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4" name="TextovéPole 123"/>
          <p:cNvSpPr txBox="1"/>
          <p:nvPr/>
        </p:nvSpPr>
        <p:spPr>
          <a:xfrm>
            <a:off x="20517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25" name="Přímá spojovací šipka 124"/>
          <p:cNvCxnSpPr/>
          <p:nvPr/>
        </p:nvCxnSpPr>
        <p:spPr>
          <a:xfrm>
            <a:off x="2699792" y="537321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6" name="TextovéPole 125"/>
          <p:cNvSpPr txBox="1"/>
          <p:nvPr/>
        </p:nvSpPr>
        <p:spPr>
          <a:xfrm>
            <a:off x="226774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27" name="Přímá spojovací šipka 126"/>
          <p:cNvCxnSpPr>
            <a:endCxn id="97" idx="0"/>
          </p:cNvCxnSpPr>
          <p:nvPr/>
        </p:nvCxnSpPr>
        <p:spPr>
          <a:xfrm>
            <a:off x="3023368" y="5373216"/>
            <a:ext cx="19800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TextovéPole 127"/>
          <p:cNvSpPr txBox="1"/>
          <p:nvPr/>
        </p:nvSpPr>
        <p:spPr>
          <a:xfrm>
            <a:off x="3123905"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31" name="Přímá spojovací šipka 130"/>
          <p:cNvCxnSpPr/>
          <p:nvPr/>
        </p:nvCxnSpPr>
        <p:spPr>
          <a:xfrm>
            <a:off x="2483768"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4" name="TextovéPole 133"/>
          <p:cNvSpPr txBox="1"/>
          <p:nvPr/>
        </p:nvSpPr>
        <p:spPr>
          <a:xfrm rot="5400000">
            <a:off x="2645933" y="4455261"/>
            <a:ext cx="492443" cy="47937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35" name="Zaoblený obdélník 134"/>
          <p:cNvSpPr/>
          <p:nvPr/>
        </p:nvSpPr>
        <p:spPr>
          <a:xfrm>
            <a:off x="3347865"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39" name="Přímá spojovací šipka 138"/>
          <p:cNvCxnSpPr/>
          <p:nvPr/>
        </p:nvCxnSpPr>
        <p:spPr>
          <a:xfrm>
            <a:off x="3707904"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0" name="TextovéPole 139"/>
          <p:cNvSpPr txBox="1"/>
          <p:nvPr/>
        </p:nvSpPr>
        <p:spPr>
          <a:xfrm>
            <a:off x="3203848"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1" name="Přímá spojovací šipka 140"/>
          <p:cNvCxnSpPr/>
          <p:nvPr/>
        </p:nvCxnSpPr>
        <p:spPr>
          <a:xfrm>
            <a:off x="3995936"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2" name="TextovéPole 141"/>
          <p:cNvSpPr txBox="1"/>
          <p:nvPr/>
        </p:nvSpPr>
        <p:spPr>
          <a:xfrm>
            <a:off x="4139952" y="3758843"/>
            <a:ext cx="462543"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sp>
        <p:nvSpPr>
          <p:cNvPr id="143" name="Zaoblený obdélník 142"/>
          <p:cNvSpPr/>
          <p:nvPr/>
        </p:nvSpPr>
        <p:spPr>
          <a:xfrm>
            <a:off x="4014000"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cxnSp>
        <p:nvCxnSpPr>
          <p:cNvPr id="144" name="Přímá spojovací šipka 143"/>
          <p:cNvCxnSpPr/>
          <p:nvPr/>
        </p:nvCxnSpPr>
        <p:spPr>
          <a:xfrm flipH="1">
            <a:off x="3672000" y="4581128"/>
            <a:ext cx="17992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6" name="Přímá spojovací šipka 145"/>
          <p:cNvCxnSpPr/>
          <p:nvPr/>
        </p:nvCxnSpPr>
        <p:spPr>
          <a:xfrm flipH="1">
            <a:off x="4139951" y="5373216"/>
            <a:ext cx="72008"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7" name="TextovéPole 146"/>
          <p:cNvSpPr txBox="1"/>
          <p:nvPr/>
        </p:nvSpPr>
        <p:spPr>
          <a:xfrm>
            <a:off x="370790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8" name="Přímá spojovací šipka 147"/>
          <p:cNvCxnSpPr/>
          <p:nvPr/>
        </p:nvCxnSpPr>
        <p:spPr>
          <a:xfrm>
            <a:off x="4437601" y="5373216"/>
            <a:ext cx="125991"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9" name="TextovéPole 148"/>
          <p:cNvSpPr txBox="1"/>
          <p:nvPr/>
        </p:nvSpPr>
        <p:spPr>
          <a:xfrm>
            <a:off x="4492057"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50" name="Přímá spojovací šipka 149"/>
          <p:cNvCxnSpPr/>
          <p:nvPr/>
        </p:nvCxnSpPr>
        <p:spPr>
          <a:xfrm>
            <a:off x="3942000"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1" name="TextovéPole 150"/>
          <p:cNvSpPr txBox="1"/>
          <p:nvPr/>
        </p:nvSpPr>
        <p:spPr>
          <a:xfrm rot="5400000">
            <a:off x="4086093" y="4464000"/>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52" name="Zaoblený obdélník 151"/>
          <p:cNvSpPr/>
          <p:nvPr/>
        </p:nvSpPr>
        <p:spPr>
          <a:xfrm>
            <a:off x="4355976" y="4077072"/>
            <a:ext cx="68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53" name="Přímá spojovací šipka 152"/>
          <p:cNvCxnSpPr>
            <a:endCxn id="102" idx="0"/>
          </p:cNvCxnSpPr>
          <p:nvPr/>
        </p:nvCxnSpPr>
        <p:spPr>
          <a:xfrm>
            <a:off x="4860032" y="4581128"/>
            <a:ext cx="16153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4" name="TextovéPole 153"/>
          <p:cNvSpPr txBox="1"/>
          <p:nvPr/>
        </p:nvSpPr>
        <p:spPr>
          <a:xfrm rot="21050346">
            <a:off x="4693804" y="4845883"/>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56" name="Přímá spojovací šipka 155"/>
          <p:cNvCxnSpPr/>
          <p:nvPr/>
        </p:nvCxnSpPr>
        <p:spPr>
          <a:xfrm flipH="1">
            <a:off x="4572016" y="4581128"/>
            <a:ext cx="144000" cy="288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9" name="Zaoblený obdélník 158"/>
          <p:cNvSpPr/>
          <p:nvPr/>
        </p:nvSpPr>
        <p:spPr>
          <a:xfrm>
            <a:off x="507605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60" name="Přímá spojovací šipka 159"/>
          <p:cNvCxnSpPr>
            <a:endCxn id="102" idx="0"/>
          </p:cNvCxnSpPr>
          <p:nvPr/>
        </p:nvCxnSpPr>
        <p:spPr>
          <a:xfrm flipH="1">
            <a:off x="5021568" y="4581128"/>
            <a:ext cx="27051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3" name="Zaoblený obdélník 162"/>
          <p:cNvSpPr/>
          <p:nvPr/>
        </p:nvSpPr>
        <p:spPr>
          <a:xfrm>
            <a:off x="5076056"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cxnSp>
        <p:nvCxnSpPr>
          <p:cNvPr id="164" name="Přímá spojovací šipka 163"/>
          <p:cNvCxnSpPr/>
          <p:nvPr/>
        </p:nvCxnSpPr>
        <p:spPr>
          <a:xfrm>
            <a:off x="3275856" y="1988840"/>
            <a:ext cx="1944216" cy="5040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ovéPole 165"/>
          <p:cNvSpPr txBox="1"/>
          <p:nvPr/>
        </p:nvSpPr>
        <p:spPr>
          <a:xfrm rot="1012466">
            <a:off x="4166387" y="204525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67" name="Přímá spojovací šipka 166"/>
          <p:cNvCxnSpPr/>
          <p:nvPr/>
        </p:nvCxnSpPr>
        <p:spPr>
          <a:xfrm>
            <a:off x="5508104"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8" name="TextovéPole 167"/>
          <p:cNvSpPr txBox="1"/>
          <p:nvPr/>
        </p:nvSpPr>
        <p:spPr>
          <a:xfrm rot="16200000">
            <a:off x="5276981"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69" name="TextovéPole 168"/>
          <p:cNvSpPr txBox="1"/>
          <p:nvPr/>
        </p:nvSpPr>
        <p:spPr>
          <a:xfrm rot="11682863">
            <a:off x="5101941" y="4835609"/>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0" name="Přímá spojovací šipka 169"/>
          <p:cNvCxnSpPr/>
          <p:nvPr/>
        </p:nvCxnSpPr>
        <p:spPr>
          <a:xfrm>
            <a:off x="547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1" name="TextovéPole 170"/>
          <p:cNvSpPr txBox="1"/>
          <p:nvPr/>
        </p:nvSpPr>
        <p:spPr>
          <a:xfrm rot="10800000">
            <a:off x="5385574"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2" name="Zaoblený obdélník 171"/>
          <p:cNvSpPr/>
          <p:nvPr/>
        </p:nvSpPr>
        <p:spPr>
          <a:xfrm>
            <a:off x="5868144"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73" name="Přímá spojovací šipka 172"/>
          <p:cNvCxnSpPr>
            <a:endCxn id="104" idx="0"/>
          </p:cNvCxnSpPr>
          <p:nvPr/>
        </p:nvCxnSpPr>
        <p:spPr>
          <a:xfrm flipH="1">
            <a:off x="5921712" y="4581128"/>
            <a:ext cx="904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4" name="TextovéPole 173"/>
          <p:cNvSpPr txBox="1"/>
          <p:nvPr/>
        </p:nvSpPr>
        <p:spPr>
          <a:xfrm rot="299125">
            <a:off x="5707939"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7" name="Přímá spojovací šipka 176"/>
          <p:cNvCxnSpPr>
            <a:endCxn id="105" idx="0"/>
          </p:cNvCxnSpPr>
          <p:nvPr/>
        </p:nvCxnSpPr>
        <p:spPr>
          <a:xfrm flipH="1">
            <a:off x="6371528" y="4581128"/>
            <a:ext cx="67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9" name="TextovéPole 178"/>
          <p:cNvSpPr txBox="1"/>
          <p:nvPr/>
        </p:nvSpPr>
        <p:spPr>
          <a:xfrm rot="10800000">
            <a:off x="6300192"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80" name="Zaoblený obdélník 179"/>
          <p:cNvSpPr/>
          <p:nvPr/>
        </p:nvSpPr>
        <p:spPr>
          <a:xfrm>
            <a:off x="5940248"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81" name="TextovéPole 180"/>
          <p:cNvSpPr txBox="1"/>
          <p:nvPr/>
        </p:nvSpPr>
        <p:spPr>
          <a:xfrm rot="2301422">
            <a:off x="5921229" y="2965399"/>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82" name="Přímá spojovací šipka 181"/>
          <p:cNvCxnSpPr/>
          <p:nvPr/>
        </p:nvCxnSpPr>
        <p:spPr>
          <a:xfrm>
            <a:off x="6300192"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3" name="TextovéPole 182"/>
          <p:cNvSpPr txBox="1"/>
          <p:nvPr/>
        </p:nvSpPr>
        <p:spPr>
          <a:xfrm>
            <a:off x="5796136"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84" name="Přímá spojovací šipka 183"/>
          <p:cNvCxnSpPr>
            <a:endCxn id="211" idx="0"/>
          </p:cNvCxnSpPr>
          <p:nvPr/>
        </p:nvCxnSpPr>
        <p:spPr>
          <a:xfrm>
            <a:off x="6588224" y="3789040"/>
            <a:ext cx="36004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5" name="TextovéPole 184"/>
          <p:cNvSpPr txBox="1"/>
          <p:nvPr/>
        </p:nvSpPr>
        <p:spPr>
          <a:xfrm>
            <a:off x="6868321" y="3789040"/>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86" name="Přímá spojovací šipka 185"/>
          <p:cNvCxnSpPr/>
          <p:nvPr/>
        </p:nvCxnSpPr>
        <p:spPr>
          <a:xfrm>
            <a:off x="5724128"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7" name="Zaoblený obdélník 186"/>
          <p:cNvSpPr/>
          <p:nvPr/>
        </p:nvSpPr>
        <p:spPr>
          <a:xfrm>
            <a:off x="7380312"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88" name="Přímá spojovací šipka 187"/>
          <p:cNvCxnSpPr/>
          <p:nvPr/>
        </p:nvCxnSpPr>
        <p:spPr>
          <a:xfrm>
            <a:off x="6012160" y="2996952"/>
            <a:ext cx="1440160"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0" name="TextovéPole 189"/>
          <p:cNvSpPr txBox="1"/>
          <p:nvPr/>
        </p:nvSpPr>
        <p:spPr>
          <a:xfrm rot="639236">
            <a:off x="6483907" y="2924225"/>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93" name="Zaoblený obdélník 192"/>
          <p:cNvSpPr/>
          <p:nvPr/>
        </p:nvSpPr>
        <p:spPr>
          <a:xfrm>
            <a:off x="75239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94" name="Zaoblený obdélník 193"/>
          <p:cNvSpPr/>
          <p:nvPr/>
        </p:nvSpPr>
        <p:spPr>
          <a:xfrm>
            <a:off x="70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Mann</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211" name="Zaoblený obdélník 210"/>
          <p:cNvSpPr/>
          <p:nvPr/>
        </p:nvSpPr>
        <p:spPr>
          <a:xfrm>
            <a:off x="65882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2" name="Přímá spojovací šipka 211"/>
          <p:cNvCxnSpPr/>
          <p:nvPr/>
        </p:nvCxnSpPr>
        <p:spPr>
          <a:xfrm>
            <a:off x="68042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3" name="TextovéPole 212"/>
          <p:cNvSpPr txBox="1"/>
          <p:nvPr/>
        </p:nvSpPr>
        <p:spPr>
          <a:xfrm>
            <a:off x="6537702"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14" name="Přímá spojovací šipka 213"/>
          <p:cNvCxnSpPr>
            <a:endCxn id="194" idx="0"/>
          </p:cNvCxnSpPr>
          <p:nvPr/>
        </p:nvCxnSpPr>
        <p:spPr>
          <a:xfrm>
            <a:off x="7182312" y="4581128"/>
            <a:ext cx="8921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 name="TextovéPole 214"/>
          <p:cNvSpPr txBox="1"/>
          <p:nvPr/>
        </p:nvSpPr>
        <p:spPr>
          <a:xfrm rot="10561092">
            <a:off x="7161181" y="4753179"/>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16" name="Zaoblený obdélník 215"/>
          <p:cNvSpPr/>
          <p:nvPr/>
        </p:nvSpPr>
        <p:spPr>
          <a:xfrm>
            <a:off x="7380312"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17" name="Zaoblený obdélník 216"/>
          <p:cNvSpPr/>
          <p:nvPr/>
        </p:nvSpPr>
        <p:spPr>
          <a:xfrm>
            <a:off x="817240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9" name="Přímá spojovací šipka 218"/>
          <p:cNvCxnSpPr/>
          <p:nvPr/>
        </p:nvCxnSpPr>
        <p:spPr>
          <a:xfrm>
            <a:off x="7740351" y="3789041"/>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0" name="TextovéPole 219"/>
          <p:cNvSpPr txBox="1"/>
          <p:nvPr/>
        </p:nvSpPr>
        <p:spPr>
          <a:xfrm>
            <a:off x="7236295" y="3789041"/>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221" name="Přímá spojovací šipka 220"/>
          <p:cNvCxnSpPr/>
          <p:nvPr/>
        </p:nvCxnSpPr>
        <p:spPr>
          <a:xfrm>
            <a:off x="8028383" y="3789041"/>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2" name="TextovéPole 221"/>
          <p:cNvSpPr txBox="1"/>
          <p:nvPr/>
        </p:nvSpPr>
        <p:spPr>
          <a:xfrm>
            <a:off x="8316416" y="375884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24" name="Přímá spojovací šipka 223"/>
          <p:cNvCxnSpPr/>
          <p:nvPr/>
        </p:nvCxnSpPr>
        <p:spPr>
          <a:xfrm flipH="1">
            <a:off x="8172400" y="4581128"/>
            <a:ext cx="30605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5" name="Přímá spojovací šipka 224"/>
          <p:cNvCxnSpPr/>
          <p:nvPr/>
        </p:nvCxnSpPr>
        <p:spPr>
          <a:xfrm>
            <a:off x="7866400" y="4581128"/>
            <a:ext cx="306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7" name="Přímá spojovací šipka 226"/>
          <p:cNvCxnSpPr/>
          <p:nvPr/>
        </p:nvCxnSpPr>
        <p:spPr>
          <a:xfrm>
            <a:off x="86044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8" name="TextovéPole 227"/>
          <p:cNvSpPr txBox="1"/>
          <p:nvPr/>
        </p:nvSpPr>
        <p:spPr>
          <a:xfrm rot="10800000">
            <a:off x="853244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29" name="Přímá spojovací šipka 228"/>
          <p:cNvCxnSpPr/>
          <p:nvPr/>
        </p:nvCxnSpPr>
        <p:spPr>
          <a:xfrm>
            <a:off x="77403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0" name="TextovéPole 229"/>
          <p:cNvSpPr txBox="1"/>
          <p:nvPr/>
        </p:nvSpPr>
        <p:spPr>
          <a:xfrm>
            <a:off x="74523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44" name="TextovéPole 243"/>
          <p:cNvSpPr txBox="1"/>
          <p:nvPr/>
        </p:nvSpPr>
        <p:spPr>
          <a:xfrm rot="5400000">
            <a:off x="7949840" y="4527269"/>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46" name="Přímá spojovací šipka 245"/>
          <p:cNvCxnSpPr/>
          <p:nvPr/>
        </p:nvCxnSpPr>
        <p:spPr>
          <a:xfrm>
            <a:off x="539552" y="1124744"/>
            <a:ext cx="216024"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7" name="TextovéPole 156"/>
          <p:cNvSpPr txBox="1"/>
          <p:nvPr/>
        </p:nvSpPr>
        <p:spPr>
          <a:xfrm>
            <a:off x="2627784" y="2494637"/>
            <a:ext cx="1656184" cy="646331"/>
          </a:xfrm>
          <a:prstGeom prst="rect">
            <a:avLst/>
          </a:prstGeom>
          <a:noFill/>
        </p:spPr>
        <p:txBody>
          <a:bodyPr wrap="square" rtlCol="0">
            <a:spAutoFit/>
          </a:bodyPr>
          <a:lstStyle/>
          <a:p>
            <a:r>
              <a:rPr lang="cs-CZ" dirty="0" smtClean="0">
                <a:solidFill>
                  <a:schemeClr val="bg1">
                    <a:lumMod val="95000"/>
                  </a:schemeClr>
                </a:solidFill>
              </a:rPr>
              <a:t>Parametrické testy</a:t>
            </a:r>
            <a:endParaRPr lang="cs-CZ" dirty="0">
              <a:solidFill>
                <a:schemeClr val="bg1">
                  <a:lumMod val="95000"/>
                </a:schemeClr>
              </a:solidFill>
            </a:endParaRPr>
          </a:p>
        </p:txBody>
      </p:sp>
      <p:sp>
        <p:nvSpPr>
          <p:cNvPr id="161" name="Zaoblený obdélníkový popisek 160"/>
          <p:cNvSpPr/>
          <p:nvPr/>
        </p:nvSpPr>
        <p:spPr>
          <a:xfrm>
            <a:off x="1547664" y="2348880"/>
            <a:ext cx="1080120" cy="432048"/>
          </a:xfrm>
          <a:prstGeom prst="wedgeRoundRectCallout">
            <a:avLst>
              <a:gd name="adj1" fmla="val -69602"/>
              <a:gd name="adj2" fmla="val -1076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Kolomogorovův</a:t>
            </a:r>
            <a:r>
              <a:rPr lang="cs-CZ" sz="800" i="0" dirty="0" smtClean="0">
                <a:solidFill>
                  <a:schemeClr val="bg1"/>
                </a:solidFill>
              </a:rPr>
              <a:t>-</a:t>
            </a:r>
            <a:r>
              <a:rPr lang="cs-CZ" sz="800" i="0" dirty="0" err="1" smtClean="0">
                <a:solidFill>
                  <a:schemeClr val="bg1"/>
                </a:solidFill>
              </a:rPr>
              <a:t>Smirnovův</a:t>
            </a:r>
            <a:r>
              <a:rPr lang="cs-CZ" sz="800" i="0" dirty="0" smtClean="0">
                <a:solidFill>
                  <a:schemeClr val="bg1"/>
                </a:solidFill>
              </a:rPr>
              <a:t> test</a:t>
            </a:r>
          </a:p>
          <a:p>
            <a:pPr algn="ctr"/>
            <a:r>
              <a:rPr lang="cs-CZ" sz="800" i="0" dirty="0" err="1" smtClean="0">
                <a:solidFill>
                  <a:schemeClr val="bg1"/>
                </a:solidFill>
              </a:rPr>
              <a:t>Shapiro</a:t>
            </a:r>
            <a:r>
              <a:rPr lang="cs-CZ" sz="800" i="0" dirty="0" smtClean="0">
                <a:solidFill>
                  <a:schemeClr val="bg1"/>
                </a:solidFill>
              </a:rPr>
              <a:t>-</a:t>
            </a:r>
            <a:r>
              <a:rPr lang="cs-CZ" sz="800" i="0" dirty="0" err="1" smtClean="0">
                <a:solidFill>
                  <a:schemeClr val="bg1"/>
                </a:solidFill>
              </a:rPr>
              <a:t>Wilkův</a:t>
            </a:r>
            <a:r>
              <a:rPr lang="cs-CZ" sz="800" i="0" dirty="0" smtClean="0">
                <a:solidFill>
                  <a:schemeClr val="bg1"/>
                </a:solidFill>
              </a:rPr>
              <a:t> test</a:t>
            </a:r>
            <a:endParaRPr lang="cs-CZ" sz="800" i="0" dirty="0">
              <a:solidFill>
                <a:schemeClr val="bg1"/>
              </a:solidFill>
            </a:endParaRPr>
          </a:p>
        </p:txBody>
      </p:sp>
      <p:sp>
        <p:nvSpPr>
          <p:cNvPr id="162" name="Zaoblený obdélníkový popisek 161"/>
          <p:cNvSpPr/>
          <p:nvPr/>
        </p:nvSpPr>
        <p:spPr>
          <a:xfrm>
            <a:off x="3203848" y="5085184"/>
            <a:ext cx="360040" cy="144016"/>
          </a:xfrm>
          <a:prstGeom prst="wedgeRoundRectCallout">
            <a:avLst>
              <a:gd name="adj1" fmla="val -98753"/>
              <a:gd name="adj2" fmla="val 9399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F test</a:t>
            </a:r>
            <a:endParaRPr lang="cs-CZ" sz="800" i="0" dirty="0">
              <a:solidFill>
                <a:schemeClr val="bg1"/>
              </a:solidFill>
            </a:endParaRPr>
          </a:p>
        </p:txBody>
      </p:sp>
      <p:sp>
        <p:nvSpPr>
          <p:cNvPr id="165" name="Zaoblený obdélníkový popisek 164"/>
          <p:cNvSpPr/>
          <p:nvPr/>
        </p:nvSpPr>
        <p:spPr>
          <a:xfrm>
            <a:off x="3203848" y="4653136"/>
            <a:ext cx="504056" cy="288032"/>
          </a:xfrm>
          <a:prstGeom prst="wedgeRoundRectCallout">
            <a:avLst>
              <a:gd name="adj1" fmla="val 130747"/>
              <a:gd name="adj2" fmla="val 460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Levenův</a:t>
            </a:r>
            <a:r>
              <a:rPr lang="cs-CZ" sz="800" i="0" dirty="0" smtClean="0">
                <a:solidFill>
                  <a:schemeClr val="bg1"/>
                </a:solidFill>
              </a:rPr>
              <a:t> test</a:t>
            </a:r>
            <a:endParaRPr lang="cs-CZ" sz="800" i="0" dirty="0">
              <a:solidFill>
                <a:schemeClr val="bg1"/>
              </a:solidFill>
            </a:endParaRPr>
          </a:p>
        </p:txBody>
      </p:sp>
      <p:sp>
        <p:nvSpPr>
          <p:cNvPr id="138" name="Zaoblený obdélník 137"/>
          <p:cNvSpPr/>
          <p:nvPr/>
        </p:nvSpPr>
        <p:spPr>
          <a:xfrm>
            <a:off x="363589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145" name="TextovéPole 144"/>
          <p:cNvSpPr txBox="1"/>
          <p:nvPr/>
        </p:nvSpPr>
        <p:spPr>
          <a:xfrm rot="502825">
            <a:off x="3532052"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5" name="Zaoblený obdélníkový popisek 174"/>
          <p:cNvSpPr/>
          <p:nvPr/>
        </p:nvSpPr>
        <p:spPr>
          <a:xfrm>
            <a:off x="3635896" y="1556792"/>
            <a:ext cx="432048" cy="288032"/>
          </a:xfrm>
          <a:prstGeom prst="wedgeRoundRectCallout">
            <a:avLst>
              <a:gd name="adj1" fmla="val -156655"/>
              <a:gd name="adj2" fmla="val 72026"/>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log</a:t>
            </a:r>
          </a:p>
          <a:p>
            <a:pPr algn="ctr"/>
            <a:r>
              <a:rPr lang="cs-CZ" sz="800" i="0" dirty="0" err="1" smtClean="0">
                <a:solidFill>
                  <a:schemeClr val="bg1"/>
                </a:solidFill>
              </a:rPr>
              <a:t>arcsin</a:t>
            </a:r>
            <a:endParaRPr lang="cs-CZ" sz="800" i="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Anotace</a:t>
            </a:r>
          </a:p>
        </p:txBody>
      </p:sp>
      <p:sp>
        <p:nvSpPr>
          <p:cNvPr id="293892" name="Rectangle 3"/>
          <p:cNvSpPr>
            <a:spLocks noGrp="1"/>
          </p:cNvSpPr>
          <p:nvPr>
            <p:ph type="body" idx="4294967295"/>
          </p:nvPr>
        </p:nvSpPr>
        <p:spPr/>
        <p:txBody>
          <a:bodyPr/>
          <a:lstStyle/>
          <a:p>
            <a:r>
              <a:rPr lang="cs-CZ" sz="2400" b="1" dirty="0" smtClean="0"/>
              <a:t>t-test </a:t>
            </a:r>
            <a:r>
              <a:rPr lang="cs-CZ" sz="2400" dirty="0" smtClean="0"/>
              <a:t>slouží pro porovnání průměrů spojité proměnné ve dvou (diskrétních) skupinách.</a:t>
            </a:r>
          </a:p>
          <a:p>
            <a:r>
              <a:rPr lang="cs-CZ" sz="2400" b="1" dirty="0" smtClean="0"/>
              <a:t>Analýza rozptylu (ANOVA) </a:t>
            </a:r>
            <a:r>
              <a:rPr lang="cs-CZ" sz="2400" dirty="0" smtClean="0"/>
              <a:t>umožňuje totéž porovnání provést pro větší počet (diskrétních) skupin.</a:t>
            </a:r>
          </a:p>
          <a:p>
            <a:r>
              <a:rPr lang="cs-CZ" sz="2400" b="1" dirty="0" smtClean="0"/>
              <a:t>Korelační analýza</a:t>
            </a:r>
            <a:r>
              <a:rPr lang="cs-CZ" sz="2400" dirty="0" smtClean="0"/>
              <a:t> je využívána pro vyhodnocení míry vztahu dvou spojitých proměnných. </a:t>
            </a:r>
          </a:p>
          <a:p>
            <a:r>
              <a:rPr lang="cs-CZ" sz="2400" b="1" dirty="0" smtClean="0"/>
              <a:t>Regresní analýza</a:t>
            </a:r>
            <a:r>
              <a:rPr lang="cs-CZ" sz="2400" dirty="0" smtClean="0"/>
              <a:t> vytváří model vztahu dvou nebo více proměnných, tedy jakým způsobem jedna proměnná (vysvětlovaná) závisí na jiných proměnných (</a:t>
            </a:r>
            <a:r>
              <a:rPr lang="cs-CZ" sz="2400" dirty="0" err="1" smtClean="0"/>
              <a:t>prediktorech</a:t>
            </a:r>
            <a:r>
              <a:rPr lang="cs-CZ" sz="2400" dirty="0" smtClean="0"/>
              <a:t>). </a:t>
            </a:r>
          </a:p>
          <a:p>
            <a:pPr marL="0" indent="0">
              <a:buNone/>
            </a:pPr>
            <a:r>
              <a:rPr lang="cs-CZ" sz="2400" dirty="0" smtClean="0">
                <a:solidFill>
                  <a:srgbClr val="C00000"/>
                </a:solidFill>
              </a:rPr>
              <a:t>Regresní analýza je obdobně jako ANOVA nástrojem pro vysvětlení variability hodnocené proměnné.</a:t>
            </a:r>
          </a:p>
          <a:p>
            <a:pPr marL="0" indent="0">
              <a:buNone/>
            </a:pPr>
            <a:r>
              <a:rPr lang="cs-CZ" sz="2400" dirty="0" smtClean="0">
                <a:solidFill>
                  <a:srgbClr val="C00000"/>
                </a:solidFill>
              </a:rPr>
              <a:t>Existují rovněž neparametrické varianty t-testu, </a:t>
            </a:r>
            <a:r>
              <a:rPr lang="cs-CZ" sz="2400" dirty="0" err="1" smtClean="0">
                <a:solidFill>
                  <a:srgbClr val="C00000"/>
                </a:solidFill>
              </a:rPr>
              <a:t>ANOVy</a:t>
            </a:r>
            <a:r>
              <a:rPr lang="cs-CZ" sz="2400" dirty="0" smtClean="0">
                <a:solidFill>
                  <a:srgbClr val="C00000"/>
                </a:solidFill>
              </a:rPr>
              <a:t> a korelace.</a:t>
            </a:r>
          </a:p>
          <a:p>
            <a:pPr marL="0" indent="0">
              <a:buNone/>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Analýza rozptylu - ANOVA</a:t>
            </a:r>
          </a:p>
        </p:txBody>
      </p:sp>
      <p:sp>
        <p:nvSpPr>
          <p:cNvPr id="293892" name="Rectangle 3"/>
          <p:cNvSpPr>
            <a:spLocks noGrp="1"/>
          </p:cNvSpPr>
          <p:nvPr>
            <p:ph type="body" idx="4294967295"/>
          </p:nvPr>
        </p:nvSpPr>
        <p:spPr/>
        <p:txBody>
          <a:bodyPr/>
          <a:lstStyle/>
          <a:p>
            <a:r>
              <a:rPr lang="cs-CZ" dirty="0" smtClean="0"/>
              <a:t>Zobecnění </a:t>
            </a:r>
            <a:r>
              <a:rPr lang="cs-CZ" dirty="0" err="1" smtClean="0"/>
              <a:t>dvouvýběrového</a:t>
            </a:r>
            <a:r>
              <a:rPr lang="cs-CZ" dirty="0" smtClean="0"/>
              <a:t> t-testu</a:t>
            </a:r>
          </a:p>
          <a:p>
            <a:r>
              <a:rPr lang="cs-CZ" dirty="0" smtClean="0"/>
              <a:t>ANOVA je základním nástrojem pro analýzu rozdílů mezi průměry v několika skupinách</a:t>
            </a:r>
          </a:p>
          <a:p>
            <a:r>
              <a:rPr lang="cs-CZ" dirty="0" smtClean="0"/>
              <a:t>H</a:t>
            </a:r>
            <a:r>
              <a:rPr lang="cs-CZ" baseline="-25000" dirty="0" smtClean="0"/>
              <a:t>0</a:t>
            </a:r>
            <a:r>
              <a:rPr lang="cs-CZ" dirty="0" smtClean="0"/>
              <a:t>: všechny střední hodnoty jsou stejné</a:t>
            </a:r>
            <a:br>
              <a:rPr lang="cs-CZ" dirty="0" smtClean="0"/>
            </a:br>
            <a:r>
              <a:rPr lang="cs-CZ" dirty="0" smtClean="0"/>
              <a:t>H</a:t>
            </a:r>
            <a:r>
              <a:rPr lang="cs-CZ" baseline="-25000" dirty="0" smtClean="0"/>
              <a:t>A</a:t>
            </a:r>
            <a:r>
              <a:rPr lang="cs-CZ" dirty="0" smtClean="0"/>
              <a:t>: alespoň jedna dvojice středních hodnot se liší</a:t>
            </a:r>
          </a:p>
          <a:p>
            <a:r>
              <a:rPr lang="cs-CZ" dirty="0" smtClean="0"/>
              <a:t>Předpoklady: normální rozložení ve skupinách, nezávislost skupin, shoda rozptylů (</a:t>
            </a:r>
            <a:r>
              <a:rPr lang="cs-CZ" dirty="0" err="1" smtClean="0"/>
              <a:t>Levenův</a:t>
            </a:r>
            <a:r>
              <a:rPr lang="cs-CZ" dirty="0" smtClean="0"/>
              <a:t> či </a:t>
            </a:r>
            <a:r>
              <a:rPr lang="cs-CZ" dirty="0" err="1" smtClean="0"/>
              <a:t>Bartlettův</a:t>
            </a:r>
            <a:r>
              <a:rPr lang="cs-CZ" dirty="0" smtClean="0"/>
              <a:t> test)</a:t>
            </a:r>
          </a:p>
          <a:p>
            <a:r>
              <a:rPr lang="cs-CZ" dirty="0" smtClean="0"/>
              <a:t>Pokud H</a:t>
            </a:r>
            <a:r>
              <a:rPr lang="cs-CZ" baseline="-25000" dirty="0" smtClean="0"/>
              <a:t>0</a:t>
            </a:r>
            <a:r>
              <a:rPr lang="cs-CZ" dirty="0" smtClean="0"/>
              <a:t> zamítáme na hl. </a:t>
            </a:r>
            <a:r>
              <a:rPr lang="cs-CZ" dirty="0" err="1" smtClean="0"/>
              <a:t>význ</a:t>
            </a:r>
            <a:r>
              <a:rPr lang="cs-CZ" dirty="0" smtClean="0"/>
              <a:t>. </a:t>
            </a:r>
            <a:r>
              <a:rPr lang="el-GR" dirty="0" smtClean="0"/>
              <a:t>α</a:t>
            </a:r>
            <a:r>
              <a:rPr lang="cs-CZ" dirty="0" smtClean="0"/>
              <a:t> → nás zajímá, která dvojice středních hodnot se od sebe liší</a:t>
            </a:r>
          </a:p>
          <a:p>
            <a:pPr lvl="1"/>
            <a:r>
              <a:rPr lang="cs-CZ" dirty="0" smtClean="0"/>
              <a:t>metody mnohonásobného testování (tzv. post hoc testy), např. </a:t>
            </a:r>
            <a:r>
              <a:rPr lang="cs-CZ" dirty="0" err="1" smtClean="0"/>
              <a:t>Scheffého</a:t>
            </a:r>
            <a:r>
              <a:rPr lang="cs-CZ" dirty="0" smtClean="0"/>
              <a:t>, </a:t>
            </a:r>
            <a:r>
              <a:rPr lang="cs-CZ" dirty="0" err="1" smtClean="0"/>
              <a:t>Tukeyova</a:t>
            </a:r>
            <a:r>
              <a:rPr lang="cs-CZ" dirty="0" smtClean="0"/>
              <a:t> metoda</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dirty="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smtClean="0"/>
              <a:t>Analýza rozptylu vyhodnocuje pouze celkový vliv faktoru na variabilitu, v případě analýzy jednotlivých kategorií je třeba využít tzv. post-hoc testy.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2594</TotalTime>
  <Words>2335</Words>
  <Application>Microsoft Office PowerPoint</Application>
  <PresentationFormat>Předvádění na obrazovce (4:3)</PresentationFormat>
  <Paragraphs>545</Paragraphs>
  <Slides>25</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25</vt:i4>
      </vt:variant>
    </vt:vector>
  </HeadingPairs>
  <TitlesOfParts>
    <vt:vector size="35" baseType="lpstr">
      <vt:lpstr>Arial Unicode MS</vt:lpstr>
      <vt:lpstr>Arial</vt:lpstr>
      <vt:lpstr>Calibri</vt:lpstr>
      <vt:lpstr>Times New Roman</vt:lpstr>
      <vt:lpstr>Verdana</vt:lpstr>
      <vt:lpstr>Wingdings</vt:lpstr>
      <vt:lpstr>Wingdings 2</vt:lpstr>
      <vt:lpstr>7_Administrativní</vt:lpstr>
      <vt:lpstr>Rovnice</vt:lpstr>
      <vt:lpstr>Chart</vt:lpstr>
      <vt:lpstr>11. Analýza rozptylu</vt:lpstr>
      <vt:lpstr>Shrnutí statistických testů</vt:lpstr>
      <vt:lpstr>Shrnutí statistických testů</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Srovnání variant v testech</vt:lpstr>
      <vt:lpstr>Srovnání variant v testech</vt:lpstr>
      <vt:lpstr>Řada post-hoc testů v různých SW</vt:lpstr>
      <vt:lpstr>ANCOVA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kalina</cp:lastModifiedBy>
  <cp:revision>38</cp:revision>
  <dcterms:created xsi:type="dcterms:W3CDTF">2011-05-12T08:01:25Z</dcterms:created>
  <dcterms:modified xsi:type="dcterms:W3CDTF">2017-04-27T09:01:40Z</dcterms:modified>
</cp:coreProperties>
</file>