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2" r:id="rId4"/>
    <p:sldId id="260" r:id="rId5"/>
    <p:sldId id="263" r:id="rId6"/>
    <p:sldId id="265" r:id="rId7"/>
    <p:sldId id="261" r:id="rId8"/>
    <p:sldId id="264" r:id="rId9"/>
    <p:sldId id="266" r:id="rId10"/>
    <p:sldId id="279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2523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3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892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754" autoAdjust="0"/>
  </p:normalViewPr>
  <p:slideViewPr>
    <p:cSldViewPr snapToGrid="0">
      <p:cViewPr varScale="1">
        <p:scale>
          <a:sx n="103" d="100"/>
          <a:sy n="103" d="100"/>
        </p:scale>
        <p:origin x="114" y="180"/>
      </p:cViewPr>
      <p:guideLst>
        <p:guide orient="horz" pos="1117"/>
        <p:guide orient="horz" pos="1272"/>
        <p:guide orient="horz" pos="2523"/>
        <p:guide orient="horz" pos="3861"/>
        <p:guide orient="horz" pos="3944"/>
        <p:guide pos="438"/>
        <p:guide pos="7224"/>
        <p:guide pos="892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model funkce aorty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Praktické cvičení z fyziologie (jarní semestr: 10. – 12. týden)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Žilní návrat a mechanismy žilního návratu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36"/>
          <a:stretch/>
        </p:blipFill>
        <p:spPr>
          <a:xfrm>
            <a:off x="3619620" y="3008529"/>
            <a:ext cx="4602088" cy="3849249"/>
          </a:xfrm>
          <a:prstGeom prst="rect">
            <a:avLst/>
          </a:prstGeom>
        </p:spPr>
      </p:pic>
      <p:sp>
        <p:nvSpPr>
          <p:cNvPr id="13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11031136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žilní návrat je návrat krve do pravého srdce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mechanismy: </a:t>
            </a:r>
          </a:p>
          <a:p>
            <a:pPr lvl="1"/>
            <a:r>
              <a:rPr lang="cs-CZ" dirty="0"/>
              <a:t>žilní chlopně a svalová pumpa</a:t>
            </a:r>
          </a:p>
          <a:p>
            <a:pPr lvl="1"/>
            <a:r>
              <a:rPr lang="cs-CZ" dirty="0"/>
              <a:t>podtlak v hrudníku při nádechu (a přetlak v břišní dutině)</a:t>
            </a:r>
          </a:p>
          <a:p>
            <a:pPr lvl="1"/>
            <a:r>
              <a:rPr lang="cs-CZ" dirty="0"/>
              <a:t>sací síla systoly – systola komor změní tvar pravé síně </a:t>
            </a:r>
            <a:br>
              <a:rPr lang="cs-CZ" dirty="0"/>
            </a:br>
            <a:r>
              <a:rPr lang="cs-CZ" dirty="0"/>
              <a:t>(vtáhnutí trojcípé chlopně do komory), síň zvětší svůj objem </a:t>
            </a:r>
            <a:br>
              <a:rPr lang="cs-CZ" dirty="0"/>
            </a:br>
            <a:r>
              <a:rPr lang="cs-CZ" dirty="0"/>
              <a:t>a nasaje krev</a:t>
            </a:r>
          </a:p>
          <a:p>
            <a:pPr lvl="1"/>
            <a:r>
              <a:rPr lang="cs-CZ" dirty="0"/>
              <a:t>síla zezadu (vis a </a:t>
            </a:r>
            <a:r>
              <a:rPr lang="cs-CZ" dirty="0" err="1"/>
              <a:t>tergo</a:t>
            </a:r>
            <a:r>
              <a:rPr lang="cs-CZ" dirty="0"/>
              <a:t>): tlak, co zbyl z MAP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pic>
        <p:nvPicPr>
          <p:cNvPr id="7" name="Picture 16" descr="Color Atlas Of Physiology 5th Ed (A Despopoulos Et Al, Thieme 2003)_Page_218">
            <a:extLst>
              <a:ext uri="{FF2B5EF4-FFF2-40B4-BE49-F238E27FC236}">
                <a16:creationId xmlns:a16="http://schemas.microsoft.com/office/drawing/2014/main" id="{42315167-3FAD-47C6-8C86-F587B54C7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27" t="52266" r="8888" b="6158"/>
          <a:stretch>
            <a:fillRect/>
          </a:stretch>
        </p:blipFill>
        <p:spPr bwMode="auto">
          <a:xfrm>
            <a:off x="8175262" y="1239838"/>
            <a:ext cx="3898900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2DA70CD-3A79-4882-870C-FAECD49B4CD7}"/>
              </a:ext>
            </a:extLst>
          </p:cNvPr>
          <p:cNvSpPr txBox="1">
            <a:spLocks/>
          </p:cNvSpPr>
          <p:nvPr/>
        </p:nvSpPr>
        <p:spPr>
          <a:xfrm>
            <a:off x="373228" y="6431189"/>
            <a:ext cx="3738229" cy="287338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Arial" pitchFamily="34" charset="0"/>
              <a:buNone/>
            </a:pPr>
            <a:r>
              <a:rPr lang="cs-CZ" altLang="cs-CZ" sz="1400" kern="0" dirty="0"/>
              <a:t>Slide 7 – Atlas </a:t>
            </a:r>
            <a:r>
              <a:rPr lang="cs-CZ" altLang="cs-CZ" sz="1400" kern="0" dirty="0" err="1"/>
              <a:t>Of</a:t>
            </a:r>
            <a:r>
              <a:rPr lang="cs-CZ" altLang="cs-CZ" sz="1400" kern="0" dirty="0"/>
              <a:t> </a:t>
            </a:r>
            <a:r>
              <a:rPr lang="cs-CZ" altLang="cs-CZ" sz="1400" kern="0" dirty="0" err="1"/>
              <a:t>Physiology</a:t>
            </a:r>
            <a:r>
              <a:rPr lang="cs-CZ" altLang="cs-CZ" sz="1400" kern="0" dirty="0"/>
              <a:t>, </a:t>
            </a:r>
            <a:r>
              <a:rPr lang="cs-CZ" altLang="cs-CZ" sz="1400" kern="0" dirty="0" err="1"/>
              <a:t>Silbernagl</a:t>
            </a:r>
            <a:r>
              <a:rPr lang="cs-CZ" altLang="cs-CZ" sz="1400" kern="0" dirty="0"/>
              <a:t> </a:t>
            </a:r>
            <a:r>
              <a:rPr lang="en-US" altLang="cs-CZ" sz="1400" kern="0" dirty="0"/>
              <a:t>&amp; </a:t>
            </a:r>
            <a:r>
              <a:rPr lang="en-US" altLang="cs-CZ" sz="1400" kern="0" dirty="0" err="1"/>
              <a:t>Despopoulos</a:t>
            </a:r>
            <a:r>
              <a:rPr lang="en-US" altLang="cs-CZ" sz="1400" kern="0" dirty="0"/>
              <a:t>, Georg </a:t>
            </a:r>
            <a:r>
              <a:rPr lang="en-US" altLang="cs-CZ" sz="1400" kern="0" dirty="0" err="1"/>
              <a:t>Thieme</a:t>
            </a:r>
            <a:r>
              <a:rPr lang="en-US" altLang="cs-CZ" sz="1400" kern="0" dirty="0"/>
              <a:t> Verlag 2003</a:t>
            </a:r>
            <a:endParaRPr lang="cs-CZ" altLang="cs-CZ" sz="1400" kern="0" dirty="0"/>
          </a:p>
          <a:p>
            <a:pPr>
              <a:buFont typeface="Arial" pitchFamily="34" charset="0"/>
              <a:buNone/>
            </a:pPr>
            <a:endParaRPr lang="cs-CZ" altLang="cs-CZ" sz="1400" kern="0" dirty="0"/>
          </a:p>
          <a:p>
            <a:pPr>
              <a:buFont typeface="Arial" pitchFamily="34" charset="0"/>
              <a:buNone/>
            </a:pPr>
            <a:endParaRPr lang="cs-CZ" altLang="cs-CZ" sz="1400" kern="0" dirty="0"/>
          </a:p>
        </p:txBody>
      </p:sp>
    </p:spTree>
    <p:extLst>
      <p:ext uri="{BB962C8B-B14F-4D97-AF65-F5344CB8AC3E}">
        <p14:creationId xmlns:p14="http://schemas.microsoft.com/office/powerpoint/2010/main" val="625002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Definice klíčových slov a symbolů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Systolický objem  (SV, </a:t>
            </a:r>
            <a:r>
              <a:rPr lang="cs-CZ" altLang="cs-CZ" sz="2400" i="1" dirty="0" err="1">
                <a:latin typeface="Arial" pitchFamily="34" charset="0"/>
              </a:rPr>
              <a:t>stroke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volume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objem krve vypuzený z levé komory do aorty při jednom stahu.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Tepová frekvence (HR, </a:t>
            </a:r>
            <a:r>
              <a:rPr lang="cs-CZ" altLang="cs-CZ" sz="2400" i="1" dirty="0" err="1">
                <a:latin typeface="Arial" pitchFamily="34" charset="0"/>
              </a:rPr>
              <a:t>heart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rate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odpovídá počtu srdečních stahů za 1 m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>
                <a:latin typeface="Arial" pitchFamily="34" charset="0"/>
              </a:rPr>
              <a:t>Srdeční výdej (CO, </a:t>
            </a:r>
            <a:r>
              <a:rPr lang="cs-CZ" altLang="cs-CZ" sz="2400" dirty="0" err="1">
                <a:latin typeface="Arial" pitchFamily="34" charset="0"/>
              </a:rPr>
              <a:t>cardiac</a:t>
            </a:r>
            <a:r>
              <a:rPr lang="cs-CZ" altLang="cs-CZ" sz="2400" dirty="0">
                <a:latin typeface="Arial" pitchFamily="34" charset="0"/>
              </a:rPr>
              <a:t> output), průtok krve srdcem/aortou za min</a:t>
            </a:r>
            <a:br>
              <a:rPr lang="cs-CZ" altLang="cs-CZ" sz="2400" dirty="0">
                <a:latin typeface="Arial" pitchFamily="34" charset="0"/>
              </a:rPr>
            </a:br>
            <a:r>
              <a:rPr lang="cs-CZ" altLang="cs-CZ" sz="2400" dirty="0">
                <a:latin typeface="Arial" pitchFamily="34" charset="0"/>
              </a:rPr>
              <a:t>CO = SV*HR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Poddajnost aorty (C, compliance)</a:t>
            </a:r>
            <a:r>
              <a:rPr lang="cs-CZ" altLang="cs-CZ" sz="2400" dirty="0">
                <a:latin typeface="Arial" pitchFamily="34" charset="0"/>
              </a:rPr>
              <a:t> – schopnost aorty měnit svůj objem při změnách tlaku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Periferní cévní odpor (R)</a:t>
            </a:r>
            <a:r>
              <a:rPr lang="cs-CZ" altLang="cs-CZ" sz="2400" dirty="0">
                <a:latin typeface="Arial" pitchFamily="34" charset="0"/>
              </a:rPr>
              <a:t> – odpor malých cév (arteriol), které kladou proudění krve</a:t>
            </a:r>
          </a:p>
          <a:p>
            <a:pPr algn="just">
              <a:lnSpc>
                <a:spcPct val="100000"/>
              </a:lnSpc>
              <a:spcBef>
                <a:spcPct val="50000"/>
              </a:spcBef>
            </a:pPr>
            <a:endParaRPr lang="cs-CZ" altLang="cs-CZ" dirty="0">
              <a:latin typeface="Arial" pitchFamily="34" charset="0"/>
            </a:endParaRPr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6AA932B7-0561-4336-A46F-9C6894BF0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1138" y="4845660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61869118-98B1-45AB-92B7-722DE976C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38" y="5026635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3C7344E7-3D93-40FF-97EF-4618D6E14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488" y="4698022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448B720B-628D-4371-BC81-2C88C0EEC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4138" y="6153760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E3C3F941-ED22-407F-AC57-4F034AF5A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313" y="6244247"/>
            <a:ext cx="682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sz="2000" b="1" u="sng">
                <a:solidFill>
                  <a:srgbClr val="FF0000"/>
                </a:solidFill>
                <a:latin typeface="Arial" pitchFamily="34" charset="0"/>
              </a:rPr>
              <a:t>R</a:t>
            </a:r>
            <a:endParaRPr lang="cs-CZ" altLang="cs-CZ" sz="20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B8A77C9C-7B4E-47C6-9926-E1C7C16F0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082" y="5475897"/>
            <a:ext cx="540656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 err="1">
                <a:latin typeface="Arial" pitchFamily="34" charset="0"/>
              </a:rPr>
              <a:t>P</a:t>
            </a:r>
            <a:r>
              <a:rPr lang="cs-CZ" altLang="cs-CZ" sz="2000" b="1" baseline="-25000" dirty="0" err="1">
                <a:latin typeface="Arial" pitchFamily="34" charset="0"/>
              </a:rPr>
              <a:t>v</a:t>
            </a:r>
            <a:endParaRPr lang="cs-CZ" altLang="cs-CZ" sz="2000" b="1" dirty="0">
              <a:latin typeface="Arial" pitchFamily="34" charset="0"/>
            </a:endParaRPr>
          </a:p>
        </p:txBody>
      </p:sp>
      <p:sp>
        <p:nvSpPr>
          <p:cNvPr id="12" name="Freeform 14">
            <a:extLst>
              <a:ext uri="{FF2B5EF4-FFF2-40B4-BE49-F238E27FC236}">
                <a16:creationId xmlns:a16="http://schemas.microsoft.com/office/drawing/2014/main" id="{C4B341B8-3800-46D6-88C5-C7A32CC0B302}"/>
              </a:ext>
            </a:extLst>
          </p:cNvPr>
          <p:cNvSpPr>
            <a:spLocks/>
          </p:cNvSpPr>
          <p:nvPr/>
        </p:nvSpPr>
        <p:spPr bwMode="auto">
          <a:xfrm>
            <a:off x="6407150" y="4950435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3" name="Freeform 15">
            <a:extLst>
              <a:ext uri="{FF2B5EF4-FFF2-40B4-BE49-F238E27FC236}">
                <a16:creationId xmlns:a16="http://schemas.microsoft.com/office/drawing/2014/main" id="{6D74C15F-EE69-47D9-B6D9-9BC6F19836BD}"/>
              </a:ext>
            </a:extLst>
          </p:cNvPr>
          <p:cNvSpPr>
            <a:spLocks/>
          </p:cNvSpPr>
          <p:nvPr/>
        </p:nvSpPr>
        <p:spPr bwMode="auto">
          <a:xfrm>
            <a:off x="6294438" y="6369660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4" name="Line 18">
            <a:extLst>
              <a:ext uri="{FF2B5EF4-FFF2-40B4-BE49-F238E27FC236}">
                <a16:creationId xmlns:a16="http://schemas.microsoft.com/office/drawing/2014/main" id="{64B55663-D170-45E4-9C14-48B569A02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758238" y="569656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5" name="Line 19">
            <a:extLst>
              <a:ext uri="{FF2B5EF4-FFF2-40B4-BE49-F238E27FC236}">
                <a16:creationId xmlns:a16="http://schemas.microsoft.com/office/drawing/2014/main" id="{1376AA54-31CC-4EBB-86FC-57EF1FB736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013" y="5679097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6" name="Line 20">
            <a:extLst>
              <a:ext uri="{FF2B5EF4-FFF2-40B4-BE49-F238E27FC236}">
                <a16:creationId xmlns:a16="http://schemas.microsoft.com/office/drawing/2014/main" id="{65601F4B-3CC0-4877-88C5-86D4A1CDBA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62763" y="4804385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8" name="Text Box 25">
            <a:extLst>
              <a:ext uri="{FF2B5EF4-FFF2-40B4-BE49-F238E27FC236}">
                <a16:creationId xmlns:a16="http://schemas.microsoft.com/office/drawing/2014/main" id="{145D0240-4364-496E-8167-487C1F43F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400" y="5498122"/>
            <a:ext cx="27511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>
                <a:latin typeface="Arial" pitchFamily="34" charset="0"/>
              </a:rPr>
              <a:t>venózní systém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235AD13D-12C4-46F8-B347-E13AE6D8F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4693260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400" b="1" dirty="0">
                <a:latin typeface="Arial" pitchFamily="34" charset="0"/>
              </a:rPr>
              <a:t>SRDCE</a:t>
            </a:r>
          </a:p>
          <a:p>
            <a:pPr algn="ctr"/>
            <a:r>
              <a:rPr lang="cs-CZ" altLang="cs-CZ" sz="2000" b="1" u="sng" dirty="0">
                <a:solidFill>
                  <a:srgbClr val="FF0000"/>
                </a:solidFill>
                <a:latin typeface="Arial" pitchFamily="34" charset="0"/>
              </a:rPr>
              <a:t>SV</a:t>
            </a:r>
            <a:r>
              <a:rPr lang="cs-CZ" altLang="cs-CZ" sz="2000" b="1" dirty="0">
                <a:latin typeface="Arial" pitchFamily="34" charset="0"/>
              </a:rPr>
              <a:t>, </a:t>
            </a:r>
            <a:r>
              <a:rPr lang="cs-CZ" altLang="cs-CZ" sz="2000" b="1" u="sng" dirty="0">
                <a:solidFill>
                  <a:srgbClr val="FF0000"/>
                </a:solidFill>
                <a:latin typeface="Arial" pitchFamily="34" charset="0"/>
              </a:rPr>
              <a:t>HR</a:t>
            </a:r>
            <a:endParaRPr lang="cs-CZ" altLang="cs-CZ" sz="20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0" name="Text Box 13">
            <a:extLst>
              <a:ext uri="{FF2B5EF4-FFF2-40B4-BE49-F238E27FC236}">
                <a16:creationId xmlns:a16="http://schemas.microsoft.com/office/drawing/2014/main" id="{72850B02-2C76-407E-8F57-52F6025CA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0800" y="5501296"/>
            <a:ext cx="774700" cy="47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MAP</a:t>
            </a:r>
          </a:p>
        </p:txBody>
      </p:sp>
      <p:sp>
        <p:nvSpPr>
          <p:cNvPr id="21" name="Text Box 13">
            <a:extLst>
              <a:ext uri="{FF2B5EF4-FFF2-40B4-BE49-F238E27FC236}">
                <a16:creationId xmlns:a16="http://schemas.microsoft.com/office/drawing/2014/main" id="{F18EC9B9-68C9-4681-ABA7-DF111B266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7700" y="4726597"/>
            <a:ext cx="4778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V</a:t>
            </a:r>
            <a:r>
              <a:rPr lang="cs-CZ" altLang="cs-CZ" sz="2000" b="1" baseline="-25000">
                <a:latin typeface="Arial" pitchFamily="34" charset="0"/>
              </a:rPr>
              <a:t>a</a:t>
            </a:r>
            <a:endParaRPr lang="cs-CZ" altLang="cs-CZ" sz="2000" b="1">
              <a:latin typeface="Arial" pitchFamily="34" charset="0"/>
            </a:endParaRPr>
          </a:p>
        </p:txBody>
      </p:sp>
      <p:sp>
        <p:nvSpPr>
          <p:cNvPr id="22" name="Line 54">
            <a:extLst>
              <a:ext uri="{FF2B5EF4-FFF2-40B4-BE49-F238E27FC236}">
                <a16:creationId xmlns:a16="http://schemas.microsoft.com/office/drawing/2014/main" id="{3F80E87B-59F2-4E82-89E2-6F281992BD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15300" y="4993297"/>
            <a:ext cx="2032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/>
          </a:p>
        </p:txBody>
      </p:sp>
      <p:grpSp>
        <p:nvGrpSpPr>
          <p:cNvPr id="23" name="Group 62">
            <a:extLst>
              <a:ext uri="{FF2B5EF4-FFF2-40B4-BE49-F238E27FC236}">
                <a16:creationId xmlns:a16="http://schemas.microsoft.com/office/drawing/2014/main" id="{1E5CF85B-ADDF-436C-99D7-65541367444D}"/>
              </a:ext>
            </a:extLst>
          </p:cNvPr>
          <p:cNvGrpSpPr>
            <a:grpSpLocks/>
          </p:cNvGrpSpPr>
          <p:nvPr/>
        </p:nvGrpSpPr>
        <p:grpSpPr bwMode="auto">
          <a:xfrm>
            <a:off x="7475538" y="5132997"/>
            <a:ext cx="546100" cy="461963"/>
            <a:chOff x="6565" y="2200"/>
            <a:chExt cx="344" cy="291"/>
          </a:xfrm>
        </p:grpSpPr>
        <p:sp>
          <p:nvSpPr>
            <p:cNvPr id="24" name="Text Box 23">
              <a:extLst>
                <a:ext uri="{FF2B5EF4-FFF2-40B4-BE49-F238E27FC236}">
                  <a16:creationId xmlns:a16="http://schemas.microsoft.com/office/drawing/2014/main" id="{B80C52E6-50B9-419B-9175-0A658F8002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5" y="2200"/>
              <a:ext cx="34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2000" b="1" u="sng" dirty="0">
                  <a:solidFill>
                    <a:srgbClr val="FF0000"/>
                  </a:solidFill>
                  <a:latin typeface="Arial" pitchFamily="34" charset="0"/>
                </a:rPr>
                <a:t>C</a:t>
              </a:r>
              <a:endParaRPr lang="cs-CZ" altLang="cs-CZ" sz="2000" b="1" u="sng" baseline="-25000" dirty="0">
                <a:latin typeface="Arial" pitchFamily="34" charset="0"/>
              </a:endParaRPr>
            </a:p>
          </p:txBody>
        </p:sp>
        <p:sp>
          <p:nvSpPr>
            <p:cNvPr id="25" name="Line 55">
              <a:extLst>
                <a:ext uri="{FF2B5EF4-FFF2-40B4-BE49-F238E27FC236}">
                  <a16:creationId xmlns:a16="http://schemas.microsoft.com/office/drawing/2014/main" id="{3D286326-34B2-4950-9F2D-5A1DFBD17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00" y="2424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2000" dirty="0"/>
            </a:p>
          </p:txBody>
        </p:sp>
      </p:grpSp>
      <p:sp>
        <p:nvSpPr>
          <p:cNvPr id="26" name="Text Box 13">
            <a:extLst>
              <a:ext uri="{FF2B5EF4-FFF2-40B4-BE49-F238E27FC236}">
                <a16:creationId xmlns:a16="http://schemas.microsoft.com/office/drawing/2014/main" id="{9499C268-DA8B-43B3-88B0-AA60CE2F9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299" y="4536097"/>
            <a:ext cx="60007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CO</a:t>
            </a:r>
          </a:p>
        </p:txBody>
      </p:sp>
      <p:sp>
        <p:nvSpPr>
          <p:cNvPr id="28" name="AutoShape 65">
            <a:extLst>
              <a:ext uri="{FF2B5EF4-FFF2-40B4-BE49-F238E27FC236}">
                <a16:creationId xmlns:a16="http://schemas.microsoft.com/office/drawing/2014/main" id="{DC130930-C174-42CD-94DD-0CF81E14D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5556" y="4282097"/>
            <a:ext cx="1182688" cy="330200"/>
          </a:xfrm>
          <a:prstGeom prst="wedgeRoundRectCallout">
            <a:avLst>
              <a:gd name="adj1" fmla="val 19643"/>
              <a:gd name="adj2" fmla="val 9903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altLang="cs-CZ" sz="1200" b="1"/>
              <a:t>objem aorty</a:t>
            </a:r>
          </a:p>
        </p:txBody>
      </p:sp>
      <p:sp>
        <p:nvSpPr>
          <p:cNvPr id="29" name="AutoShape 67">
            <a:extLst>
              <a:ext uri="{FF2B5EF4-FFF2-40B4-BE49-F238E27FC236}">
                <a16:creationId xmlns:a16="http://schemas.microsoft.com/office/drawing/2014/main" id="{65834F47-E427-40E9-9983-897857938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2300" y="4845660"/>
            <a:ext cx="2044700" cy="350837"/>
          </a:xfrm>
          <a:prstGeom prst="wedgeRoundRectCallout">
            <a:avLst>
              <a:gd name="adj1" fmla="val -53957"/>
              <a:gd name="adj2" fmla="val 13685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altLang="cs-CZ" sz="1200" b="1" dirty="0"/>
              <a:t>Střední arteriální tlak</a:t>
            </a:r>
          </a:p>
        </p:txBody>
      </p:sp>
      <p:sp>
        <p:nvSpPr>
          <p:cNvPr id="30" name="AutoShape 68">
            <a:extLst>
              <a:ext uri="{FF2B5EF4-FFF2-40B4-BE49-F238E27FC236}">
                <a16:creationId xmlns:a16="http://schemas.microsoft.com/office/drawing/2014/main" id="{7547C5A0-0539-413C-B118-6DDFD4970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916" y="4709135"/>
            <a:ext cx="2044700" cy="682625"/>
          </a:xfrm>
          <a:prstGeom prst="wedgeRoundRectCallout">
            <a:avLst>
              <a:gd name="adj1" fmla="val 46815"/>
              <a:gd name="adj2" fmla="val 7558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altLang="cs-CZ" sz="1200" b="1" dirty="0"/>
              <a:t>krevní tlak ve venózním systému </a:t>
            </a:r>
            <a:r>
              <a:rPr lang="cs-CZ" altLang="cs-CZ" sz="1200" dirty="0"/>
              <a:t>(u pravé síně)</a:t>
            </a:r>
          </a:p>
        </p:txBody>
      </p:sp>
      <p:sp>
        <p:nvSpPr>
          <p:cNvPr id="32" name="Text Box 25">
            <a:extLst>
              <a:ext uri="{FF2B5EF4-FFF2-40B4-BE49-F238E27FC236}">
                <a16:creationId xmlns:a16="http://schemas.microsoft.com/office/drawing/2014/main" id="{3F142FB0-4424-4E20-A304-08A892EE2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1050" y="5669957"/>
            <a:ext cx="27511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 dirty="0">
                <a:latin typeface="Arial" pitchFamily="34" charset="0"/>
              </a:rPr>
              <a:t>arteriální systém</a:t>
            </a:r>
            <a:endParaRPr lang="cs-CZ" altLang="cs-CZ" sz="2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199856" cy="451576"/>
          </a:xfrm>
        </p:spPr>
        <p:txBody>
          <a:bodyPr/>
          <a:lstStyle/>
          <a:p>
            <a:r>
              <a:rPr lang="cs-CZ" dirty="0"/>
              <a:t>Definice klíčových slov  - </a:t>
            </a:r>
            <a:r>
              <a:rPr lang="cs-CZ" sz="3200" dirty="0"/>
              <a:t>křivka arteriálního tlaku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Systolický tlak (SBP, </a:t>
            </a:r>
            <a:r>
              <a:rPr lang="cs-CZ" altLang="cs-CZ" sz="2400" i="1" dirty="0" err="1">
                <a:latin typeface="Arial" pitchFamily="34" charset="0"/>
              </a:rPr>
              <a:t>systolic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blood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nejvyšší hodnota krevního tlaku v průběhu tepového cyklu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Diastolický tlak (DBP, </a:t>
            </a:r>
            <a:r>
              <a:rPr lang="cs-CZ" altLang="cs-CZ" sz="2400" i="1" dirty="0" err="1">
                <a:latin typeface="Arial" pitchFamily="34" charset="0"/>
              </a:rPr>
              <a:t>diastolic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blood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nejvyšší hodnota krevního tlaku v průběhu tepového cyklu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Střední arteriální tlak (MAP, </a:t>
            </a:r>
            <a:r>
              <a:rPr lang="cs-CZ" altLang="cs-CZ" sz="2400" i="1" dirty="0" err="1">
                <a:latin typeface="Arial" pitchFamily="34" charset="0"/>
              </a:rPr>
              <a:t>mean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arterial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průměrná hodnota krevního tlaku v průběhu tepového cyklu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Pulzový tlak (PP, pulse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amplituda krevního tlaku v průběhu tepového cyklu, SBP – DBP</a:t>
            </a:r>
          </a:p>
          <a:p>
            <a:pPr algn="just">
              <a:lnSpc>
                <a:spcPct val="100000"/>
              </a:lnSpc>
            </a:pPr>
            <a:endParaRPr lang="cs-CZ" altLang="cs-CZ" sz="24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  <a:spcBef>
                <a:spcPct val="50000"/>
              </a:spcBef>
            </a:pPr>
            <a:endParaRPr lang="cs-CZ" altLang="cs-CZ" dirty="0">
              <a:latin typeface="Arial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E2EC422F-8937-46FD-BB1F-AED2A0CB751D}"/>
              </a:ext>
            </a:extLst>
          </p:cNvPr>
          <p:cNvGrpSpPr/>
          <p:nvPr/>
        </p:nvGrpSpPr>
        <p:grpSpPr>
          <a:xfrm>
            <a:off x="2262188" y="4265642"/>
            <a:ext cx="4187787" cy="2009746"/>
            <a:chOff x="2262188" y="4265642"/>
            <a:chExt cx="4187787" cy="2009746"/>
          </a:xfrm>
        </p:grpSpPr>
        <p:sp>
          <p:nvSpPr>
            <p:cNvPr id="31" name="Freeform 75">
              <a:extLst>
                <a:ext uri="{FF2B5EF4-FFF2-40B4-BE49-F238E27FC236}">
                  <a16:creationId xmlns:a16="http://schemas.microsoft.com/office/drawing/2014/main" id="{7FB90264-635F-41DD-8506-278518CF3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688" y="4588357"/>
              <a:ext cx="3341687" cy="1658457"/>
            </a:xfrm>
            <a:custGeom>
              <a:avLst/>
              <a:gdLst>
                <a:gd name="T0" fmla="*/ 0 w 1681"/>
                <a:gd name="T1" fmla="*/ 2147483647 h 686"/>
                <a:gd name="T2" fmla="*/ 2147483647 w 1681"/>
                <a:gd name="T3" fmla="*/ 2147483647 h 686"/>
                <a:gd name="T4" fmla="*/ 2147483647 w 1681"/>
                <a:gd name="T5" fmla="*/ 2147483647 h 686"/>
                <a:gd name="T6" fmla="*/ 2147483647 w 1681"/>
                <a:gd name="T7" fmla="*/ 2147483647 h 686"/>
                <a:gd name="T8" fmla="*/ 2147483647 w 1681"/>
                <a:gd name="T9" fmla="*/ 2147483647 h 686"/>
                <a:gd name="T10" fmla="*/ 2147483647 w 1681"/>
                <a:gd name="T11" fmla="*/ 2147483647 h 6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1"/>
                <a:gd name="T19" fmla="*/ 0 h 686"/>
                <a:gd name="T20" fmla="*/ 1681 w 1681"/>
                <a:gd name="T21" fmla="*/ 686 h 686"/>
                <a:gd name="connsiteX0" fmla="*/ 0 w 10000"/>
                <a:gd name="connsiteY0" fmla="*/ 9124 h 9124"/>
                <a:gd name="connsiteX1" fmla="*/ 1243 w 10000"/>
                <a:gd name="connsiteY1" fmla="*/ 305 h 9124"/>
                <a:gd name="connsiteX2" fmla="*/ 2606 w 10000"/>
                <a:gd name="connsiteY2" fmla="*/ 2039 h 9124"/>
                <a:gd name="connsiteX3" fmla="*/ 3367 w 10000"/>
                <a:gd name="connsiteY3" fmla="*/ 2171 h 9124"/>
                <a:gd name="connsiteX4" fmla="*/ 6246 w 10000"/>
                <a:gd name="connsiteY4" fmla="*/ 8045 h 9124"/>
                <a:gd name="connsiteX5" fmla="*/ 10000 w 10000"/>
                <a:gd name="connsiteY5" fmla="*/ 8517 h 9124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246 w 10000"/>
                <a:gd name="connsiteY4" fmla="*/ 8817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246 w 10000"/>
                <a:gd name="connsiteY4" fmla="*/ 8817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075 w 10000"/>
                <a:gd name="connsiteY4" fmla="*/ 8358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104 w 10000"/>
                <a:gd name="connsiteY4" fmla="*/ 8071 h 10000"/>
                <a:gd name="connsiteX5" fmla="*/ 10000 w 10000"/>
                <a:gd name="connsiteY5" fmla="*/ 990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208" y="8387"/>
                    <a:pt x="809" y="1629"/>
                    <a:pt x="1243" y="334"/>
                  </a:cubicBezTo>
                  <a:cubicBezTo>
                    <a:pt x="1678" y="-960"/>
                    <a:pt x="2255" y="1899"/>
                    <a:pt x="2606" y="2235"/>
                  </a:cubicBezTo>
                  <a:cubicBezTo>
                    <a:pt x="2957" y="2571"/>
                    <a:pt x="2760" y="1277"/>
                    <a:pt x="3367" y="2379"/>
                  </a:cubicBezTo>
                  <a:cubicBezTo>
                    <a:pt x="3986" y="3034"/>
                    <a:pt x="4998" y="7002"/>
                    <a:pt x="6104" y="8071"/>
                  </a:cubicBezTo>
                  <a:cubicBezTo>
                    <a:pt x="7211" y="9142"/>
                    <a:pt x="9164" y="9794"/>
                    <a:pt x="10000" y="9909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76">
              <a:extLst>
                <a:ext uri="{FF2B5EF4-FFF2-40B4-BE49-F238E27FC236}">
                  <a16:creationId xmlns:a16="http://schemas.microsoft.com/office/drawing/2014/main" id="{9D7EB82F-D9F5-4713-A405-95490B49FD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2238" y="5827713"/>
              <a:ext cx="3479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77">
              <a:extLst>
                <a:ext uri="{FF2B5EF4-FFF2-40B4-BE49-F238E27FC236}">
                  <a16:creationId xmlns:a16="http://schemas.microsoft.com/office/drawing/2014/main" id="{CC13805C-19C7-4ADD-8AA6-08487A57AA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2238" y="4629150"/>
              <a:ext cx="12700" cy="1646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Text Box 78">
              <a:extLst>
                <a:ext uri="{FF2B5EF4-FFF2-40B4-BE49-F238E27FC236}">
                  <a16:creationId xmlns:a16="http://schemas.microsoft.com/office/drawing/2014/main" id="{3DAD2EF9-82B0-4B25-B17B-6E5CDC051B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2188" y="5373688"/>
              <a:ext cx="4571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3300"/>
                  </a:solidFill>
                  <a:latin typeface="Arial" pitchFamily="34" charset="0"/>
                  <a:sym typeface="Symbol" pitchFamily="18" charset="2"/>
                </a:rPr>
                <a:t>PP</a:t>
              </a:r>
            </a:p>
          </p:txBody>
        </p:sp>
        <p:sp>
          <p:nvSpPr>
            <p:cNvPr id="36" name="Text Box 79">
              <a:extLst>
                <a:ext uri="{FF2B5EF4-FFF2-40B4-BE49-F238E27FC236}">
                  <a16:creationId xmlns:a16="http://schemas.microsoft.com/office/drawing/2014/main" id="{78A328CB-868E-4B39-9B98-A8E21813A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9135" y="5548068"/>
              <a:ext cx="63991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0000"/>
                  </a:solidFill>
                  <a:latin typeface="Arial" pitchFamily="34" charset="0"/>
                  <a:sym typeface="Symbol" pitchFamily="18" charset="2"/>
                </a:rPr>
                <a:t>MAP</a:t>
              </a:r>
              <a:endParaRPr lang="cs-CZ" altLang="cs-CZ" sz="1600" b="1" baseline="-25000" dirty="0">
                <a:solidFill>
                  <a:srgbClr val="FF0000"/>
                </a:solidFill>
                <a:latin typeface="Arial" pitchFamily="34" charset="0"/>
                <a:sym typeface="Symbol" pitchFamily="18" charset="2"/>
              </a:endParaRPr>
            </a:p>
          </p:txBody>
        </p:sp>
        <p:sp>
          <p:nvSpPr>
            <p:cNvPr id="37" name="Text Box 79">
              <a:extLst>
                <a:ext uri="{FF2B5EF4-FFF2-40B4-BE49-F238E27FC236}">
                  <a16:creationId xmlns:a16="http://schemas.microsoft.com/office/drawing/2014/main" id="{F02C007C-265C-429D-8EB8-81F6CAB838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6809" y="4265642"/>
              <a:ext cx="60465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0000"/>
                  </a:solidFill>
                  <a:latin typeface="Arial" pitchFamily="34" charset="0"/>
                  <a:sym typeface="Symbol" pitchFamily="18" charset="2"/>
                </a:rPr>
                <a:t>SBP</a:t>
              </a:r>
              <a:endParaRPr lang="cs-CZ" altLang="cs-CZ" sz="1600" b="1" baseline="-25000" dirty="0">
                <a:solidFill>
                  <a:srgbClr val="FF0000"/>
                </a:solidFill>
                <a:latin typeface="Arial" pitchFamily="34" charset="0"/>
                <a:sym typeface="Symbol" pitchFamily="18" charset="2"/>
              </a:endParaRPr>
            </a:p>
          </p:txBody>
        </p:sp>
        <p:sp>
          <p:nvSpPr>
            <p:cNvPr id="38" name="Text Box 79">
              <a:extLst>
                <a:ext uri="{FF2B5EF4-FFF2-40B4-BE49-F238E27FC236}">
                  <a16:creationId xmlns:a16="http://schemas.microsoft.com/office/drawing/2014/main" id="{A3693BF5-B803-40B5-B78A-542979AE8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34101" y="5908260"/>
              <a:ext cx="6158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0000"/>
                  </a:solidFill>
                  <a:latin typeface="Arial" pitchFamily="34" charset="0"/>
                  <a:sym typeface="Symbol" pitchFamily="18" charset="2"/>
                </a:rPr>
                <a:t>DBP</a:t>
              </a:r>
              <a:endParaRPr lang="cs-CZ" altLang="cs-CZ" sz="1600" b="1" baseline="-25000" dirty="0">
                <a:solidFill>
                  <a:srgbClr val="FF0000"/>
                </a:solidFill>
                <a:latin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39" name="Text Box 79">
            <a:extLst>
              <a:ext uri="{FF2B5EF4-FFF2-40B4-BE49-F238E27FC236}">
                <a16:creationId xmlns:a16="http://schemas.microsoft.com/office/drawing/2014/main" id="{7899FD20-CE38-449D-A9A8-42BC444C6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751" y="6338106"/>
            <a:ext cx="26019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800" b="1" dirty="0">
                <a:latin typeface="Arial" pitchFamily="34" charset="0"/>
                <a:sym typeface="Symbol" pitchFamily="18" charset="2"/>
              </a:rPr>
              <a:t>tepový interval = 1/HR</a:t>
            </a:r>
            <a:endParaRPr lang="cs-CZ" altLang="cs-CZ" sz="1800" b="1" baseline="-25000" dirty="0">
              <a:latin typeface="Arial" pitchFamily="34" charset="0"/>
              <a:sym typeface="Symbol" pitchFamily="18" charset="2"/>
            </a:endParaRPr>
          </a:p>
        </p:txBody>
      </p:sp>
      <p:sp>
        <p:nvSpPr>
          <p:cNvPr id="40" name="Line 77">
            <a:extLst>
              <a:ext uri="{FF2B5EF4-FFF2-40B4-BE49-F238E27FC236}">
                <a16:creationId xmlns:a16="http://schemas.microsoft.com/office/drawing/2014/main" id="{645ED688-8845-4AF6-BAF8-8723DC0EBE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52976" y="6304417"/>
            <a:ext cx="3327400" cy="12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8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Odvození </a:t>
            </a:r>
            <a:r>
              <a:rPr lang="cs-CZ" dirty="0" err="1"/>
              <a:t>hemodynamických</a:t>
            </a:r>
            <a:r>
              <a:rPr lang="cs-CZ" dirty="0"/>
              <a:t> parametrů</a:t>
            </a:r>
          </a:p>
        </p:txBody>
      </p:sp>
      <p:grpSp>
        <p:nvGrpSpPr>
          <p:cNvPr id="104" name="Skupina 103">
            <a:extLst>
              <a:ext uri="{FF2B5EF4-FFF2-40B4-BE49-F238E27FC236}">
                <a16:creationId xmlns:a16="http://schemas.microsoft.com/office/drawing/2014/main" id="{7AB35392-329B-4021-BF6B-165B931F0C3B}"/>
              </a:ext>
            </a:extLst>
          </p:cNvPr>
          <p:cNvGrpSpPr/>
          <p:nvPr/>
        </p:nvGrpSpPr>
        <p:grpSpPr>
          <a:xfrm>
            <a:off x="3446728" y="2314704"/>
            <a:ext cx="4920400" cy="2083778"/>
            <a:chOff x="2751138" y="2450122"/>
            <a:chExt cx="6113462" cy="2125663"/>
          </a:xfrm>
        </p:grpSpPr>
        <p:sp>
          <p:nvSpPr>
            <p:cNvPr id="33" name="Oval 7">
              <a:extLst>
                <a:ext uri="{FF2B5EF4-FFF2-40B4-BE49-F238E27FC236}">
                  <a16:creationId xmlns:a16="http://schemas.microsoft.com/office/drawing/2014/main" id="{D294CD83-C709-4927-A731-4CA7A84E6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1138" y="2759685"/>
              <a:ext cx="6113462" cy="16637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C5A9F67D-62D8-46F4-A3B0-093742803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038" y="2940660"/>
              <a:ext cx="5708650" cy="13779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5" name="Rectangle 9">
              <a:extLst>
                <a:ext uri="{FF2B5EF4-FFF2-40B4-BE49-F238E27FC236}">
                  <a16:creationId xmlns:a16="http://schemas.microsoft.com/office/drawing/2014/main" id="{0E5D544F-0C89-4750-B1B8-5169A8B72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0488" y="2612047"/>
              <a:ext cx="1454150" cy="606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6" name="Rectangle 10">
              <a:extLst>
                <a:ext uri="{FF2B5EF4-FFF2-40B4-BE49-F238E27FC236}">
                  <a16:creationId xmlns:a16="http://schemas.microsoft.com/office/drawing/2014/main" id="{01CE124E-36DD-4397-925D-781490AED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4138" y="4067785"/>
              <a:ext cx="1454150" cy="50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7" name="Text Box 11">
              <a:extLst>
                <a:ext uri="{FF2B5EF4-FFF2-40B4-BE49-F238E27FC236}">
                  <a16:creationId xmlns:a16="http://schemas.microsoft.com/office/drawing/2014/main" id="{F5253AAE-36FE-4B00-BCD7-88727EFCD1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5313" y="4158272"/>
              <a:ext cx="6826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cs-CZ" altLang="cs-CZ" sz="1800" b="1" u="sng">
                  <a:solidFill>
                    <a:srgbClr val="FF0000"/>
                  </a:solidFill>
                  <a:latin typeface="Arial" pitchFamily="34" charset="0"/>
                </a:rPr>
                <a:t>R</a:t>
              </a:r>
              <a:endParaRPr lang="cs-CZ" altLang="cs-CZ" sz="1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38" name="Text Box 13">
              <a:extLst>
                <a:ext uri="{FF2B5EF4-FFF2-40B4-BE49-F238E27FC236}">
                  <a16:creationId xmlns:a16="http://schemas.microsoft.com/office/drawing/2014/main" id="{AE03A787-8545-4ED6-9A45-22F2A3B457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717" y="3432409"/>
              <a:ext cx="540656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 err="1">
                  <a:latin typeface="Arial" pitchFamily="34" charset="0"/>
                </a:rPr>
                <a:t>P</a:t>
              </a:r>
              <a:r>
                <a:rPr lang="cs-CZ" altLang="cs-CZ" sz="1800" b="1" baseline="-25000" dirty="0" err="1">
                  <a:latin typeface="Arial" pitchFamily="34" charset="0"/>
                </a:rPr>
                <a:t>v</a:t>
              </a:r>
              <a:endParaRPr lang="cs-CZ" altLang="cs-CZ" sz="1800" b="1" dirty="0">
                <a:latin typeface="Arial" pitchFamily="34" charset="0"/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450BD9E9-1304-4A8F-A461-5BE5F46E3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150" y="2864460"/>
              <a:ext cx="912813" cy="114300"/>
            </a:xfrm>
            <a:custGeom>
              <a:avLst/>
              <a:gdLst>
                <a:gd name="T0" fmla="*/ 0 w 1079"/>
                <a:gd name="T1" fmla="*/ 0 h 180"/>
                <a:gd name="T2" fmla="*/ 2147483647 w 1079"/>
                <a:gd name="T3" fmla="*/ 2147483647 h 180"/>
                <a:gd name="T4" fmla="*/ 2147483647 w 1079"/>
                <a:gd name="T5" fmla="*/ 2147483647 h 180"/>
                <a:gd name="T6" fmla="*/ 0 60000 65536"/>
                <a:gd name="T7" fmla="*/ 0 60000 65536"/>
                <a:gd name="T8" fmla="*/ 0 60000 65536"/>
                <a:gd name="T9" fmla="*/ 0 w 1079"/>
                <a:gd name="T10" fmla="*/ 0 h 180"/>
                <a:gd name="T11" fmla="*/ 1079 w 1079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9" h="180">
                  <a:moveTo>
                    <a:pt x="0" y="0"/>
                  </a:moveTo>
                  <a:cubicBezTo>
                    <a:pt x="90" y="10"/>
                    <a:pt x="362" y="28"/>
                    <a:pt x="542" y="58"/>
                  </a:cubicBezTo>
                  <a:cubicBezTo>
                    <a:pt x="722" y="88"/>
                    <a:pt x="967" y="155"/>
                    <a:pt x="1079" y="18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0" name="Freeform 15">
              <a:extLst>
                <a:ext uri="{FF2B5EF4-FFF2-40B4-BE49-F238E27FC236}">
                  <a16:creationId xmlns:a16="http://schemas.microsoft.com/office/drawing/2014/main" id="{782650C6-AB82-448D-8246-774259A9B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4438" y="4283685"/>
              <a:ext cx="857250" cy="92075"/>
            </a:xfrm>
            <a:custGeom>
              <a:avLst/>
              <a:gdLst>
                <a:gd name="T0" fmla="*/ 2147483647 w 1013"/>
                <a:gd name="T1" fmla="*/ 0 h 143"/>
                <a:gd name="T2" fmla="*/ 2147483647 w 1013"/>
                <a:gd name="T3" fmla="*/ 2147483647 h 143"/>
                <a:gd name="T4" fmla="*/ 0 w 1013"/>
                <a:gd name="T5" fmla="*/ 2147483647 h 143"/>
                <a:gd name="T6" fmla="*/ 0 60000 65536"/>
                <a:gd name="T7" fmla="*/ 0 60000 65536"/>
                <a:gd name="T8" fmla="*/ 0 60000 65536"/>
                <a:gd name="T9" fmla="*/ 0 w 1013"/>
                <a:gd name="T10" fmla="*/ 0 h 143"/>
                <a:gd name="T11" fmla="*/ 1013 w 1013"/>
                <a:gd name="T12" fmla="*/ 143 h 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3" h="143">
                  <a:moveTo>
                    <a:pt x="1013" y="0"/>
                  </a:moveTo>
                  <a:cubicBezTo>
                    <a:pt x="928" y="15"/>
                    <a:pt x="672" y="69"/>
                    <a:pt x="503" y="90"/>
                  </a:cubicBezTo>
                  <a:cubicBezTo>
                    <a:pt x="265" y="143"/>
                    <a:pt x="105" y="119"/>
                    <a:pt x="0" y="127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1" name="Line 18">
              <a:extLst>
                <a:ext uri="{FF2B5EF4-FFF2-40B4-BE49-F238E27FC236}">
                  <a16:creationId xmlns:a16="http://schemas.microsoft.com/office/drawing/2014/main" id="{3571E280-1532-440B-84C8-1C7832A76D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55144" y="3610584"/>
              <a:ext cx="303092" cy="977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2" name="Line 19">
              <a:extLst>
                <a:ext uri="{FF2B5EF4-FFF2-40B4-BE49-F238E27FC236}">
                  <a16:creationId xmlns:a16="http://schemas.microsoft.com/office/drawing/2014/main" id="{D5D19BBC-0D41-46CC-8C26-98A8D87D2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6863" y="3593121"/>
              <a:ext cx="388519" cy="170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3" name="Line 20">
              <a:extLst>
                <a:ext uri="{FF2B5EF4-FFF2-40B4-BE49-F238E27FC236}">
                  <a16:creationId xmlns:a16="http://schemas.microsoft.com/office/drawing/2014/main" id="{4BAD2495-9142-450B-B339-B0289992A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62763" y="2718410"/>
              <a:ext cx="193675" cy="1746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5" name="Text Box 28">
              <a:extLst>
                <a:ext uri="{FF2B5EF4-FFF2-40B4-BE49-F238E27FC236}">
                  <a16:creationId xmlns:a16="http://schemas.microsoft.com/office/drawing/2014/main" id="{16A8AC15-D226-437C-9F1A-B371CBC891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5088" y="2607285"/>
              <a:ext cx="1471612" cy="682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cs-CZ" altLang="cs-CZ" sz="1200" b="1" dirty="0">
                  <a:latin typeface="Arial" pitchFamily="34" charset="0"/>
                </a:rPr>
                <a:t>SRDCE</a:t>
              </a:r>
            </a:p>
            <a:p>
              <a:pPr algn="ctr"/>
              <a:r>
                <a:rPr lang="cs-CZ" altLang="cs-CZ" sz="1800" b="1" u="sng" dirty="0">
                  <a:solidFill>
                    <a:srgbClr val="FF0000"/>
                  </a:solidFill>
                  <a:latin typeface="Arial" pitchFamily="34" charset="0"/>
                </a:rPr>
                <a:t>SV</a:t>
              </a:r>
              <a:r>
                <a:rPr lang="cs-CZ" altLang="cs-CZ" sz="1800" b="1" dirty="0">
                  <a:latin typeface="Arial" pitchFamily="34" charset="0"/>
                </a:rPr>
                <a:t>, </a:t>
              </a:r>
              <a:r>
                <a:rPr lang="cs-CZ" altLang="cs-CZ" sz="1800" b="1" u="sng" dirty="0">
                  <a:solidFill>
                    <a:srgbClr val="FF0000"/>
                  </a:solidFill>
                  <a:latin typeface="Arial" pitchFamily="34" charset="0"/>
                </a:rPr>
                <a:t>HR</a:t>
              </a:r>
              <a:endParaRPr lang="cs-CZ" altLang="cs-CZ" sz="1800" dirty="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46" name="Text Box 13">
              <a:extLst>
                <a:ext uri="{FF2B5EF4-FFF2-40B4-BE49-F238E27FC236}">
                  <a16:creationId xmlns:a16="http://schemas.microsoft.com/office/drawing/2014/main" id="{F1A83F80-35F2-45F0-90DB-0F6C4225F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5656" y="3514073"/>
              <a:ext cx="979286" cy="472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>
                  <a:latin typeface="Arial" pitchFamily="34" charset="0"/>
                </a:rPr>
                <a:t>MAP</a:t>
              </a:r>
            </a:p>
          </p:txBody>
        </p:sp>
        <p:sp>
          <p:nvSpPr>
            <p:cNvPr id="47" name="Text Box 13">
              <a:extLst>
                <a:ext uri="{FF2B5EF4-FFF2-40B4-BE49-F238E27FC236}">
                  <a16:creationId xmlns:a16="http://schemas.microsoft.com/office/drawing/2014/main" id="{3A6A2B80-8B5E-4DEE-A248-A5A04A2D7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7700" y="2640622"/>
              <a:ext cx="477838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>
                  <a:latin typeface="Arial" pitchFamily="34" charset="0"/>
                </a:rPr>
                <a:t>V</a:t>
              </a:r>
              <a:r>
                <a:rPr lang="cs-CZ" altLang="cs-CZ" sz="1800" b="1" baseline="-25000">
                  <a:latin typeface="Arial" pitchFamily="34" charset="0"/>
                </a:rPr>
                <a:t>a</a:t>
              </a:r>
              <a:endParaRPr lang="cs-CZ" altLang="cs-CZ" sz="1800" b="1">
                <a:latin typeface="Arial" pitchFamily="34" charset="0"/>
              </a:endParaRPr>
            </a:p>
          </p:txBody>
        </p:sp>
        <p:sp>
          <p:nvSpPr>
            <p:cNvPr id="48" name="Line 54">
              <a:extLst>
                <a:ext uri="{FF2B5EF4-FFF2-40B4-BE49-F238E27FC236}">
                  <a16:creationId xmlns:a16="http://schemas.microsoft.com/office/drawing/2014/main" id="{5F48EFA0-C2C1-4C45-A705-48EF4A5DFA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15300" y="2907322"/>
              <a:ext cx="203200" cy="203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800"/>
            </a:p>
          </p:txBody>
        </p:sp>
        <p:grpSp>
          <p:nvGrpSpPr>
            <p:cNvPr id="49" name="Group 62">
              <a:extLst>
                <a:ext uri="{FF2B5EF4-FFF2-40B4-BE49-F238E27FC236}">
                  <a16:creationId xmlns:a16="http://schemas.microsoft.com/office/drawing/2014/main" id="{435E952C-56E1-45CC-975A-AA86F69CA0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75538" y="3047022"/>
              <a:ext cx="546100" cy="461963"/>
              <a:chOff x="6565" y="2200"/>
              <a:chExt cx="344" cy="291"/>
            </a:xfrm>
          </p:grpSpPr>
          <p:sp>
            <p:nvSpPr>
              <p:cNvPr id="50" name="Text Box 23">
                <a:extLst>
                  <a:ext uri="{FF2B5EF4-FFF2-40B4-BE49-F238E27FC236}">
                    <a16:creationId xmlns:a16="http://schemas.microsoft.com/office/drawing/2014/main" id="{F518CC27-6D2F-4AFB-B115-9D051C20DE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65" y="2200"/>
                <a:ext cx="34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cs-CZ" altLang="cs-CZ" sz="1800" b="1" u="sng" dirty="0">
                    <a:solidFill>
                      <a:srgbClr val="FF0000"/>
                    </a:solidFill>
                    <a:latin typeface="Arial" pitchFamily="34" charset="0"/>
                  </a:rPr>
                  <a:t>C</a:t>
                </a:r>
                <a:endParaRPr lang="cs-CZ" altLang="cs-CZ" sz="1800" b="1" u="sng" dirty="0">
                  <a:latin typeface="Arial" pitchFamily="34" charset="0"/>
                </a:endParaRPr>
              </a:p>
            </p:txBody>
          </p:sp>
          <p:sp>
            <p:nvSpPr>
              <p:cNvPr id="51" name="Line 55">
                <a:extLst>
                  <a:ext uri="{FF2B5EF4-FFF2-40B4-BE49-F238E27FC236}">
                    <a16:creationId xmlns:a16="http://schemas.microsoft.com/office/drawing/2014/main" id="{07F91F2A-C824-455D-9B1C-27DBCF63E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00" y="2424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z="1800"/>
              </a:p>
            </p:txBody>
          </p:sp>
        </p:grpSp>
        <p:sp>
          <p:nvSpPr>
            <p:cNvPr id="52" name="Text Box 13">
              <a:extLst>
                <a:ext uri="{FF2B5EF4-FFF2-40B4-BE49-F238E27FC236}">
                  <a16:creationId xmlns:a16="http://schemas.microsoft.com/office/drawing/2014/main" id="{D9E1CEF8-6A5B-429D-9E0D-E37F0E551D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2297" y="2450122"/>
              <a:ext cx="722892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>
                  <a:latin typeface="Arial" pitchFamily="34" charset="0"/>
                </a:rPr>
                <a:t>CO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>
                <a:extLst>
                  <a:ext uri="{FF2B5EF4-FFF2-40B4-BE49-F238E27FC236}">
                    <a16:creationId xmlns:a16="http://schemas.microsoft.com/office/drawing/2014/main" id="{6114E498-1C89-47D3-A9F6-4B57CCE8F127}"/>
                  </a:ext>
                </a:extLst>
              </p:cNvPr>
              <p:cNvSpPr txBox="1"/>
              <p:nvPr/>
            </p:nvSpPr>
            <p:spPr>
              <a:xfrm>
                <a:off x="333124" y="1524124"/>
                <a:ext cx="297472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𝐶𝑂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𝑀𝐴𝑃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6" name="TextovéPole 55">
                <a:extLst>
                  <a:ext uri="{FF2B5EF4-FFF2-40B4-BE49-F238E27FC236}">
                    <a16:creationId xmlns:a16="http://schemas.microsoft.com/office/drawing/2014/main" id="{6114E498-1C89-47D3-A9F6-4B57CCE8F1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124" y="1524124"/>
                <a:ext cx="2974725" cy="6914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>
                <a:extLst>
                  <a:ext uri="{FF2B5EF4-FFF2-40B4-BE49-F238E27FC236}">
                    <a16:creationId xmlns:a16="http://schemas.microsoft.com/office/drawing/2014/main" id="{4BF09D1F-7FF9-472D-8EA4-104A5E5FA2D5}"/>
                  </a:ext>
                </a:extLst>
              </p:cNvPr>
              <p:cNvSpPr txBox="1"/>
              <p:nvPr/>
            </p:nvSpPr>
            <p:spPr>
              <a:xfrm>
                <a:off x="280414" y="2698844"/>
                <a:ext cx="27097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𝑀𝐴𝑃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𝐶𝑂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7" name="TextovéPole 56">
                <a:extLst>
                  <a:ext uri="{FF2B5EF4-FFF2-40B4-BE49-F238E27FC236}">
                    <a16:creationId xmlns:a16="http://schemas.microsoft.com/office/drawing/2014/main" id="{4BF09D1F-7FF9-472D-8EA4-104A5E5FA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14" y="2698844"/>
                <a:ext cx="2709716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ovéPole 81">
                <a:extLst>
                  <a:ext uri="{FF2B5EF4-FFF2-40B4-BE49-F238E27FC236}">
                    <a16:creationId xmlns:a16="http://schemas.microsoft.com/office/drawing/2014/main" id="{0031B971-F868-4D23-8FD1-08440CAB7C17}"/>
                  </a:ext>
                </a:extLst>
              </p:cNvPr>
              <p:cNvSpPr txBox="1"/>
              <p:nvPr/>
            </p:nvSpPr>
            <p:spPr>
              <a:xfrm>
                <a:off x="244021" y="3525164"/>
                <a:ext cx="9709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cs-CZ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2" name="TextovéPole 81">
                <a:extLst>
                  <a:ext uri="{FF2B5EF4-FFF2-40B4-BE49-F238E27FC236}">
                    <a16:creationId xmlns:a16="http://schemas.microsoft.com/office/drawing/2014/main" id="{0031B971-F868-4D23-8FD1-08440CAB7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21" y="3525164"/>
                <a:ext cx="970907" cy="369332"/>
              </a:xfrm>
              <a:prstGeom prst="rect">
                <a:avLst/>
              </a:prstGeom>
              <a:blipFill>
                <a:blip r:embed="rId4"/>
                <a:stretch>
                  <a:fillRect l="-5031" r="-6289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ovéPole 82">
            <a:extLst>
              <a:ext uri="{FF2B5EF4-FFF2-40B4-BE49-F238E27FC236}">
                <a16:creationId xmlns:a16="http://schemas.microsoft.com/office/drawing/2014/main" id="{02ABE9FE-E3E4-4BB9-A40A-C332661021F1}"/>
              </a:ext>
            </a:extLst>
          </p:cNvPr>
          <p:cNvSpPr txBox="1"/>
          <p:nvPr/>
        </p:nvSpPr>
        <p:spPr>
          <a:xfrm>
            <a:off x="97631" y="3861860"/>
            <a:ext cx="16494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Tlak v dutých žilách při vstupu do pravého srdce se blíží nule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ovéPole 83">
                <a:extLst>
                  <a:ext uri="{FF2B5EF4-FFF2-40B4-BE49-F238E27FC236}">
                    <a16:creationId xmlns:a16="http://schemas.microsoft.com/office/drawing/2014/main" id="{BEC81078-4F8C-45C4-8940-42109407F49A}"/>
                  </a:ext>
                </a:extLst>
              </p:cNvPr>
              <p:cNvSpPr txBox="1"/>
              <p:nvPr/>
            </p:nvSpPr>
            <p:spPr>
              <a:xfrm>
                <a:off x="1935010" y="4332991"/>
                <a:ext cx="19146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𝐻𝑅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𝑆𝑉</m:t>
                      </m:r>
                    </m:oMath>
                  </m:oMathPara>
                </a14:m>
                <a:endParaRPr lang="cs-CZ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4" name="TextovéPole 83">
                <a:extLst>
                  <a:ext uri="{FF2B5EF4-FFF2-40B4-BE49-F238E27FC236}">
                    <a16:creationId xmlns:a16="http://schemas.microsoft.com/office/drawing/2014/main" id="{BEC81078-4F8C-45C4-8940-42109407F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010" y="4332991"/>
                <a:ext cx="1914627" cy="369332"/>
              </a:xfrm>
              <a:prstGeom prst="rect">
                <a:avLst/>
              </a:prstGeom>
              <a:blipFill>
                <a:blip r:embed="rId5"/>
                <a:stretch>
                  <a:fillRect l="-2540" r="-1587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85">
                <a:extLst>
                  <a:ext uri="{FF2B5EF4-FFF2-40B4-BE49-F238E27FC236}">
                    <a16:creationId xmlns:a16="http://schemas.microsoft.com/office/drawing/2014/main" id="{1F00560B-FBF6-4AA0-838C-8361F09A8937}"/>
                  </a:ext>
                </a:extLst>
              </p:cNvPr>
              <p:cNvSpPr txBox="1"/>
              <p:nvPr/>
            </p:nvSpPr>
            <p:spPr>
              <a:xfrm>
                <a:off x="136524" y="5554396"/>
                <a:ext cx="3935949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𝑴𝑨𝑷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𝑪𝑶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  <m:r>
                        <a:rPr lang="cs-CZ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𝑯𝑹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𝑺𝑽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86" name="TextovéPole 85">
                <a:extLst>
                  <a:ext uri="{FF2B5EF4-FFF2-40B4-BE49-F238E27FC236}">
                    <a16:creationId xmlns:a16="http://schemas.microsoft.com/office/drawing/2014/main" id="{1F00560B-FBF6-4AA0-838C-8361F09A8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24" y="5554396"/>
                <a:ext cx="3935949" cy="369332"/>
              </a:xfrm>
              <a:prstGeom prst="rect">
                <a:avLst/>
              </a:prstGeom>
              <a:blipFill>
                <a:blip r:embed="rId6"/>
                <a:stretch>
                  <a:fillRect l="-926" r="-926" b="-793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ovéPole 86">
            <a:extLst>
              <a:ext uri="{FF2B5EF4-FFF2-40B4-BE49-F238E27FC236}">
                <a16:creationId xmlns:a16="http://schemas.microsoft.com/office/drawing/2014/main" id="{21F7C248-8EBE-4A27-8850-565912813004}"/>
              </a:ext>
            </a:extLst>
          </p:cNvPr>
          <p:cNvSpPr txBox="1"/>
          <p:nvPr/>
        </p:nvSpPr>
        <p:spPr>
          <a:xfrm>
            <a:off x="136524" y="1107167"/>
            <a:ext cx="3349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Vycházíme z rovnice pro průtok</a:t>
            </a:r>
          </a:p>
        </p:txBody>
      </p:sp>
      <p:sp>
        <p:nvSpPr>
          <p:cNvPr id="88" name="TextovéPole 87">
            <a:extLst>
              <a:ext uri="{FF2B5EF4-FFF2-40B4-BE49-F238E27FC236}">
                <a16:creationId xmlns:a16="http://schemas.microsoft.com/office/drawing/2014/main" id="{EF0C59B8-A210-4E83-A098-680FB129F9D0}"/>
              </a:ext>
            </a:extLst>
          </p:cNvPr>
          <p:cNvSpPr txBox="1"/>
          <p:nvPr/>
        </p:nvSpPr>
        <p:spPr>
          <a:xfrm>
            <a:off x="1912785" y="4039296"/>
            <a:ext cx="1271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a zároveň</a:t>
            </a:r>
          </a:p>
        </p:txBody>
      </p:sp>
      <p:sp>
        <p:nvSpPr>
          <p:cNvPr id="89" name="Šipka: dolů 88">
            <a:extLst>
              <a:ext uri="{FF2B5EF4-FFF2-40B4-BE49-F238E27FC236}">
                <a16:creationId xmlns:a16="http://schemas.microsoft.com/office/drawing/2014/main" id="{1FE3A2C5-CD58-4DF3-836F-389097483261}"/>
              </a:ext>
            </a:extLst>
          </p:cNvPr>
          <p:cNvSpPr/>
          <p:nvPr/>
        </p:nvSpPr>
        <p:spPr bwMode="auto">
          <a:xfrm>
            <a:off x="1649412" y="2202426"/>
            <a:ext cx="323850" cy="464160"/>
          </a:xfrm>
          <a:prstGeom prst="downArrow">
            <a:avLst>
              <a:gd name="adj1" fmla="val 24715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0" name="Šipka: dolů 89">
            <a:extLst>
              <a:ext uri="{FF2B5EF4-FFF2-40B4-BE49-F238E27FC236}">
                <a16:creationId xmlns:a16="http://schemas.microsoft.com/office/drawing/2014/main" id="{8F8DB824-E802-48D3-8C3F-15C894A97472}"/>
              </a:ext>
            </a:extLst>
          </p:cNvPr>
          <p:cNvSpPr/>
          <p:nvPr/>
        </p:nvSpPr>
        <p:spPr bwMode="auto">
          <a:xfrm>
            <a:off x="1671526" y="3196752"/>
            <a:ext cx="323850" cy="2154444"/>
          </a:xfrm>
          <a:prstGeom prst="downArrow">
            <a:avLst>
              <a:gd name="adj1" fmla="val 33143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ovéPole 90">
                <a:extLst>
                  <a:ext uri="{FF2B5EF4-FFF2-40B4-BE49-F238E27FC236}">
                    <a16:creationId xmlns:a16="http://schemas.microsoft.com/office/drawing/2014/main" id="{343067FA-DA70-4747-AA6E-819607403C35}"/>
                  </a:ext>
                </a:extLst>
              </p:cNvPr>
              <p:cNvSpPr txBox="1"/>
              <p:nvPr/>
            </p:nvSpPr>
            <p:spPr>
              <a:xfrm>
                <a:off x="8910361" y="4398482"/>
                <a:ext cx="32097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𝑃𝑃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𝑆𝐵𝑃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𝐷𝐵𝑃</m:t>
                      </m:r>
                    </m:oMath>
                  </m:oMathPara>
                </a14:m>
                <a:endParaRPr lang="cs-CZ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1" name="TextovéPole 90">
                <a:extLst>
                  <a:ext uri="{FF2B5EF4-FFF2-40B4-BE49-F238E27FC236}">
                    <a16:creationId xmlns:a16="http://schemas.microsoft.com/office/drawing/2014/main" id="{343067FA-DA70-4747-AA6E-819607403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0361" y="4398482"/>
                <a:ext cx="3209789" cy="369332"/>
              </a:xfrm>
              <a:prstGeom prst="rect">
                <a:avLst/>
              </a:prstGeom>
              <a:blipFill>
                <a:blip r:embed="rId7"/>
                <a:stretch>
                  <a:fillRect l="-1521" r="-1141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ovéPole 91">
                <a:extLst>
                  <a:ext uri="{FF2B5EF4-FFF2-40B4-BE49-F238E27FC236}">
                    <a16:creationId xmlns:a16="http://schemas.microsoft.com/office/drawing/2014/main" id="{72F1222F-6CAD-4BED-958B-62DD4B7B5675}"/>
                  </a:ext>
                </a:extLst>
              </p:cNvPr>
              <p:cNvSpPr txBox="1"/>
              <p:nvPr/>
            </p:nvSpPr>
            <p:spPr>
              <a:xfrm>
                <a:off x="8344614" y="1542598"/>
                <a:ext cx="107907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2" name="TextovéPole 91">
                <a:extLst>
                  <a:ext uri="{FF2B5EF4-FFF2-40B4-BE49-F238E27FC236}">
                    <a16:creationId xmlns:a16="http://schemas.microsoft.com/office/drawing/2014/main" id="{72F1222F-6CAD-4BED-958B-62DD4B7B5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4614" y="1542598"/>
                <a:ext cx="1079078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ovéPole 97">
            <a:extLst>
              <a:ext uri="{FF2B5EF4-FFF2-40B4-BE49-F238E27FC236}">
                <a16:creationId xmlns:a16="http://schemas.microsoft.com/office/drawing/2014/main" id="{AF2B3007-90AB-4AEC-AB5D-D5A2AC30FA2B}"/>
              </a:ext>
            </a:extLst>
          </p:cNvPr>
          <p:cNvSpPr txBox="1"/>
          <p:nvPr/>
        </p:nvSpPr>
        <p:spPr>
          <a:xfrm>
            <a:off x="6723063" y="1085428"/>
            <a:ext cx="439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Vycházíme z rovnice pro compliance</a:t>
            </a:r>
          </a:p>
        </p:txBody>
      </p:sp>
      <p:sp>
        <p:nvSpPr>
          <p:cNvPr id="99" name="TextovéPole 98">
            <a:extLst>
              <a:ext uri="{FF2B5EF4-FFF2-40B4-BE49-F238E27FC236}">
                <a16:creationId xmlns:a16="http://schemas.microsoft.com/office/drawing/2014/main" id="{23AA85D1-8771-4F19-83CC-7DCE10EB2893}"/>
              </a:ext>
            </a:extLst>
          </p:cNvPr>
          <p:cNvSpPr txBox="1"/>
          <p:nvPr/>
        </p:nvSpPr>
        <p:spPr>
          <a:xfrm>
            <a:off x="8919559" y="2480191"/>
            <a:ext cx="266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Změna objemu v aortě je systolický objem</a:t>
            </a:r>
          </a:p>
        </p:txBody>
      </p:sp>
      <p:sp>
        <p:nvSpPr>
          <p:cNvPr id="100" name="TextovéPole 99">
            <a:extLst>
              <a:ext uri="{FF2B5EF4-FFF2-40B4-BE49-F238E27FC236}">
                <a16:creationId xmlns:a16="http://schemas.microsoft.com/office/drawing/2014/main" id="{11794F30-6E7D-47DD-85B8-78D7AB8ADCF3}"/>
              </a:ext>
            </a:extLst>
          </p:cNvPr>
          <p:cNvSpPr txBox="1"/>
          <p:nvPr/>
        </p:nvSpPr>
        <p:spPr>
          <a:xfrm>
            <a:off x="8930731" y="3782278"/>
            <a:ext cx="2717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Změna tlaku (amplituda) v aortě je pulzový tlak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ovéPole 100">
                <a:extLst>
                  <a:ext uri="{FF2B5EF4-FFF2-40B4-BE49-F238E27FC236}">
                    <a16:creationId xmlns:a16="http://schemas.microsoft.com/office/drawing/2014/main" id="{988D790A-5F0C-4CB7-9C97-67060C482033}"/>
                  </a:ext>
                </a:extLst>
              </p:cNvPr>
              <p:cNvSpPr txBox="1"/>
              <p:nvPr/>
            </p:nvSpPr>
            <p:spPr>
              <a:xfrm>
                <a:off x="8910361" y="3077388"/>
                <a:ext cx="12468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𝑆𝑉</m:t>
                      </m:r>
                    </m:oMath>
                  </m:oMathPara>
                </a14:m>
                <a:endParaRPr lang="cs-CZ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1" name="TextovéPole 100">
                <a:extLst>
                  <a:ext uri="{FF2B5EF4-FFF2-40B4-BE49-F238E27FC236}">
                    <a16:creationId xmlns:a16="http://schemas.microsoft.com/office/drawing/2014/main" id="{988D790A-5F0C-4CB7-9C97-67060C482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0361" y="3077388"/>
                <a:ext cx="1246816" cy="369332"/>
              </a:xfrm>
              <a:prstGeom prst="rect">
                <a:avLst/>
              </a:prstGeom>
              <a:blipFill>
                <a:blip r:embed="rId9"/>
                <a:stretch>
                  <a:fillRect l="-4412" r="-2941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ovéPole 101">
                <a:extLst>
                  <a:ext uri="{FF2B5EF4-FFF2-40B4-BE49-F238E27FC236}">
                    <a16:creationId xmlns:a16="http://schemas.microsoft.com/office/drawing/2014/main" id="{8D6FCB9E-7284-4B14-9715-BCFE10E54934}"/>
                  </a:ext>
                </a:extLst>
              </p:cNvPr>
              <p:cNvSpPr txBox="1"/>
              <p:nvPr/>
            </p:nvSpPr>
            <p:spPr>
              <a:xfrm>
                <a:off x="8322830" y="5232257"/>
                <a:ext cx="186826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𝑆𝑉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𝑃𝑃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2" name="TextovéPole 101">
                <a:extLst>
                  <a:ext uri="{FF2B5EF4-FFF2-40B4-BE49-F238E27FC236}">
                    <a16:creationId xmlns:a16="http://schemas.microsoft.com/office/drawing/2014/main" id="{8D6FCB9E-7284-4B14-9715-BCFE10E5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2830" y="5232257"/>
                <a:ext cx="1868268" cy="6914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ovéPole 102">
                <a:extLst>
                  <a:ext uri="{FF2B5EF4-FFF2-40B4-BE49-F238E27FC236}">
                    <a16:creationId xmlns:a16="http://schemas.microsoft.com/office/drawing/2014/main" id="{A15B0A4A-F1EE-4EBC-A6B2-9BD8DFAC31F6}"/>
                  </a:ext>
                </a:extLst>
              </p:cNvPr>
              <p:cNvSpPr txBox="1"/>
              <p:nvPr/>
            </p:nvSpPr>
            <p:spPr>
              <a:xfrm>
                <a:off x="5974007" y="5246623"/>
                <a:ext cx="1288237" cy="69384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𝑷𝑷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𝑺𝑽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03" name="TextovéPole 102">
                <a:extLst>
                  <a:ext uri="{FF2B5EF4-FFF2-40B4-BE49-F238E27FC236}">
                    <a16:creationId xmlns:a16="http://schemas.microsoft.com/office/drawing/2014/main" id="{A15B0A4A-F1EE-4EBC-A6B2-9BD8DFAC3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007" y="5246623"/>
                <a:ext cx="1288237" cy="6938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Šipka: dolů 104">
            <a:extLst>
              <a:ext uri="{FF2B5EF4-FFF2-40B4-BE49-F238E27FC236}">
                <a16:creationId xmlns:a16="http://schemas.microsoft.com/office/drawing/2014/main" id="{3F14E89C-A3AA-4D78-BC8F-A36DDC7DD634}"/>
              </a:ext>
            </a:extLst>
          </p:cNvPr>
          <p:cNvSpPr/>
          <p:nvPr/>
        </p:nvSpPr>
        <p:spPr bwMode="auto">
          <a:xfrm>
            <a:off x="8625685" y="2279987"/>
            <a:ext cx="323850" cy="3059201"/>
          </a:xfrm>
          <a:prstGeom prst="downArrow">
            <a:avLst>
              <a:gd name="adj1" fmla="val 32353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6" name="Šipka: dolů 105">
            <a:extLst>
              <a:ext uri="{FF2B5EF4-FFF2-40B4-BE49-F238E27FC236}">
                <a16:creationId xmlns:a16="http://schemas.microsoft.com/office/drawing/2014/main" id="{85792B57-3B0A-4637-8864-A37E665AAA2C}"/>
              </a:ext>
            </a:extLst>
          </p:cNvPr>
          <p:cNvSpPr/>
          <p:nvPr/>
        </p:nvSpPr>
        <p:spPr bwMode="auto">
          <a:xfrm rot="5400000">
            <a:off x="7626715" y="5191975"/>
            <a:ext cx="323850" cy="837344"/>
          </a:xfrm>
          <a:prstGeom prst="downArrow">
            <a:avLst>
              <a:gd name="adj1" fmla="val 32353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33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199856" cy="451576"/>
          </a:xfrm>
        </p:spPr>
        <p:txBody>
          <a:bodyPr/>
          <a:lstStyle/>
          <a:p>
            <a:r>
              <a:rPr lang="cs-CZ" dirty="0"/>
              <a:t>Výsledná definice křivky arteriálního tlaku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altLang="cs-CZ" sz="2400" dirty="0">
                <a:latin typeface="Arial" pitchFamily="34" charset="0"/>
              </a:rPr>
              <a:t>Křivku arteriálního krevního tlaku lze rozdělit na konstantní složku a na ní nasedající pulzační složku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endParaRPr lang="cs-CZ" altLang="cs-CZ" sz="12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2000" b="1" dirty="0">
                <a:latin typeface="Arial" pitchFamily="34" charset="0"/>
              </a:rPr>
              <a:t>Konstantní složka </a:t>
            </a:r>
            <a:r>
              <a:rPr lang="cs-CZ" altLang="cs-CZ" sz="2000" dirty="0">
                <a:latin typeface="Arial" pitchFamily="34" charset="0"/>
              </a:rPr>
              <a:t>– MAP, hnací síla pro tok krve</a:t>
            </a:r>
          </a:p>
          <a:p>
            <a:pPr marL="36195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altLang="cs-CZ" sz="2000" i="1" dirty="0">
                <a:solidFill>
                  <a:schemeClr val="tx2"/>
                </a:solidFill>
                <a:latin typeface="Arial" pitchFamily="34" charset="0"/>
              </a:rPr>
              <a:t>Střední arteriální tlak je přímo úměrný srdeční frekvenci, systolickému objemu a celkové cévní rezistenci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2000" b="1" dirty="0">
                <a:latin typeface="Arial" pitchFamily="34" charset="0"/>
              </a:rPr>
              <a:t>Pulzační složka </a:t>
            </a:r>
            <a:r>
              <a:rPr lang="cs-CZ" altLang="cs-CZ" sz="2000" dirty="0">
                <a:latin typeface="Arial" pitchFamily="34" charset="0"/>
              </a:rPr>
              <a:t>– PP, důsledek pulzačního charakteru pumpování krve srdcem, střídání systolických a diastolických tlaků</a:t>
            </a:r>
          </a:p>
          <a:p>
            <a:pPr marL="36195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altLang="cs-CZ" sz="2000" i="1" dirty="0">
                <a:solidFill>
                  <a:schemeClr val="tx2"/>
                </a:solidFill>
                <a:latin typeface="Arial" pitchFamily="34" charset="0"/>
              </a:rPr>
              <a:t>Pulzová amplituda je přímo úměrná systolickému objemu a nepřímo úměrná aortální compliance</a:t>
            </a:r>
            <a:endParaRPr lang="cs-CZ" altLang="cs-CZ" sz="2000" i="1" dirty="0">
              <a:latin typeface="Arial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200" b="1" dirty="0">
              <a:latin typeface="Arial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b="1" dirty="0">
                <a:latin typeface="Arial" pitchFamily="34" charset="0"/>
              </a:rPr>
              <a:t>Křivku arteriálního tlaku lze sestavit na základě znalosti HR, SV, R a C</a:t>
            </a:r>
          </a:p>
          <a:p>
            <a:pPr algn="just">
              <a:lnSpc>
                <a:spcPct val="100000"/>
              </a:lnSpc>
            </a:pPr>
            <a:endParaRPr lang="cs-CZ" altLang="cs-CZ" sz="24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  <a:spcBef>
                <a:spcPct val="50000"/>
              </a:spcBef>
            </a:pPr>
            <a:endParaRPr lang="cs-CZ" altLang="cs-CZ" dirty="0">
              <a:latin typeface="Arial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E2EC422F-8937-46FD-BB1F-AED2A0CB751D}"/>
              </a:ext>
            </a:extLst>
          </p:cNvPr>
          <p:cNvGrpSpPr/>
          <p:nvPr/>
        </p:nvGrpSpPr>
        <p:grpSpPr>
          <a:xfrm>
            <a:off x="3652838" y="4620725"/>
            <a:ext cx="3913187" cy="2237275"/>
            <a:chOff x="2262188" y="4588357"/>
            <a:chExt cx="3913187" cy="2237275"/>
          </a:xfrm>
        </p:grpSpPr>
        <p:sp>
          <p:nvSpPr>
            <p:cNvPr id="31" name="Freeform 75">
              <a:extLst>
                <a:ext uri="{FF2B5EF4-FFF2-40B4-BE49-F238E27FC236}">
                  <a16:creationId xmlns:a16="http://schemas.microsoft.com/office/drawing/2014/main" id="{7FB90264-635F-41DD-8506-278518CF3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688" y="4588357"/>
              <a:ext cx="3341687" cy="1658457"/>
            </a:xfrm>
            <a:custGeom>
              <a:avLst/>
              <a:gdLst>
                <a:gd name="T0" fmla="*/ 0 w 1681"/>
                <a:gd name="T1" fmla="*/ 2147483647 h 686"/>
                <a:gd name="T2" fmla="*/ 2147483647 w 1681"/>
                <a:gd name="T3" fmla="*/ 2147483647 h 686"/>
                <a:gd name="T4" fmla="*/ 2147483647 w 1681"/>
                <a:gd name="T5" fmla="*/ 2147483647 h 686"/>
                <a:gd name="T6" fmla="*/ 2147483647 w 1681"/>
                <a:gd name="T7" fmla="*/ 2147483647 h 686"/>
                <a:gd name="T8" fmla="*/ 2147483647 w 1681"/>
                <a:gd name="T9" fmla="*/ 2147483647 h 686"/>
                <a:gd name="T10" fmla="*/ 2147483647 w 1681"/>
                <a:gd name="T11" fmla="*/ 2147483647 h 6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1"/>
                <a:gd name="T19" fmla="*/ 0 h 686"/>
                <a:gd name="T20" fmla="*/ 1681 w 1681"/>
                <a:gd name="T21" fmla="*/ 686 h 686"/>
                <a:gd name="connsiteX0" fmla="*/ 0 w 10000"/>
                <a:gd name="connsiteY0" fmla="*/ 9124 h 9124"/>
                <a:gd name="connsiteX1" fmla="*/ 1243 w 10000"/>
                <a:gd name="connsiteY1" fmla="*/ 305 h 9124"/>
                <a:gd name="connsiteX2" fmla="*/ 2606 w 10000"/>
                <a:gd name="connsiteY2" fmla="*/ 2039 h 9124"/>
                <a:gd name="connsiteX3" fmla="*/ 3367 w 10000"/>
                <a:gd name="connsiteY3" fmla="*/ 2171 h 9124"/>
                <a:gd name="connsiteX4" fmla="*/ 6246 w 10000"/>
                <a:gd name="connsiteY4" fmla="*/ 8045 h 9124"/>
                <a:gd name="connsiteX5" fmla="*/ 10000 w 10000"/>
                <a:gd name="connsiteY5" fmla="*/ 8517 h 9124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246 w 10000"/>
                <a:gd name="connsiteY4" fmla="*/ 8817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246 w 10000"/>
                <a:gd name="connsiteY4" fmla="*/ 8817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075 w 10000"/>
                <a:gd name="connsiteY4" fmla="*/ 8358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104 w 10000"/>
                <a:gd name="connsiteY4" fmla="*/ 8071 h 10000"/>
                <a:gd name="connsiteX5" fmla="*/ 10000 w 10000"/>
                <a:gd name="connsiteY5" fmla="*/ 990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208" y="8387"/>
                    <a:pt x="809" y="1629"/>
                    <a:pt x="1243" y="334"/>
                  </a:cubicBezTo>
                  <a:cubicBezTo>
                    <a:pt x="1678" y="-960"/>
                    <a:pt x="2255" y="1899"/>
                    <a:pt x="2606" y="2235"/>
                  </a:cubicBezTo>
                  <a:cubicBezTo>
                    <a:pt x="2957" y="2571"/>
                    <a:pt x="2760" y="1277"/>
                    <a:pt x="3367" y="2379"/>
                  </a:cubicBezTo>
                  <a:cubicBezTo>
                    <a:pt x="3986" y="3034"/>
                    <a:pt x="4998" y="7002"/>
                    <a:pt x="6104" y="8071"/>
                  </a:cubicBezTo>
                  <a:cubicBezTo>
                    <a:pt x="7211" y="9142"/>
                    <a:pt x="9164" y="9794"/>
                    <a:pt x="10000" y="9909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76">
              <a:extLst>
                <a:ext uri="{FF2B5EF4-FFF2-40B4-BE49-F238E27FC236}">
                  <a16:creationId xmlns:a16="http://schemas.microsoft.com/office/drawing/2014/main" id="{9D7EB82F-D9F5-4713-A405-95490B49FD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2238" y="5827713"/>
              <a:ext cx="3479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77">
              <a:extLst>
                <a:ext uri="{FF2B5EF4-FFF2-40B4-BE49-F238E27FC236}">
                  <a16:creationId xmlns:a16="http://schemas.microsoft.com/office/drawing/2014/main" id="{CC13805C-19C7-4ADD-8AA6-08487A57AA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2238" y="4629150"/>
              <a:ext cx="12700" cy="1646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Text Box 78">
              <a:extLst>
                <a:ext uri="{FF2B5EF4-FFF2-40B4-BE49-F238E27FC236}">
                  <a16:creationId xmlns:a16="http://schemas.microsoft.com/office/drawing/2014/main" id="{3DAD2EF9-82B0-4B25-B17B-6E5CDC051B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2188" y="5373688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>
                  <a:latin typeface="Arial" pitchFamily="34" charset="0"/>
                  <a:sym typeface="Symbol" pitchFamily="18" charset="2"/>
                </a:rPr>
                <a:t>PP</a:t>
              </a:r>
            </a:p>
          </p:txBody>
        </p:sp>
        <p:sp>
          <p:nvSpPr>
            <p:cNvPr id="36" name="Text Box 79">
              <a:extLst>
                <a:ext uri="{FF2B5EF4-FFF2-40B4-BE49-F238E27FC236}">
                  <a16:creationId xmlns:a16="http://schemas.microsoft.com/office/drawing/2014/main" id="{78A328CB-868E-4B39-9B98-A8E21813A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3840" y="6456300"/>
              <a:ext cx="264899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>
                  <a:latin typeface="Arial" pitchFamily="34" charset="0"/>
                  <a:sym typeface="Symbol" pitchFamily="18" charset="2"/>
                </a:rPr>
                <a:t>Tepový interval = 1/HR</a:t>
              </a:r>
              <a:endParaRPr lang="cs-CZ" altLang="cs-CZ" sz="1800" b="1" baseline="-25000" dirty="0">
                <a:latin typeface="Arial" pitchFamily="34" charset="0"/>
                <a:sym typeface="Symbol" pitchFamily="18" charset="2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9FBA48E4-AF5C-4349-B65A-DB123FE9E3C4}"/>
                  </a:ext>
                </a:extLst>
              </p:cNvPr>
              <p:cNvSpPr txBox="1"/>
              <p:nvPr/>
            </p:nvSpPr>
            <p:spPr>
              <a:xfrm>
                <a:off x="6385177" y="5429810"/>
                <a:ext cx="2679195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𝑴𝑨𝑷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𝑯𝑹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𝑺𝑽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9FBA48E4-AF5C-4349-B65A-DB123FE9E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177" y="5429810"/>
                <a:ext cx="2679195" cy="369332"/>
              </a:xfrm>
              <a:prstGeom prst="rect">
                <a:avLst/>
              </a:prstGeom>
              <a:blipFill>
                <a:blip r:embed="rId2"/>
                <a:stretch>
                  <a:fillRect l="-1584" r="-1584" b="-8065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63E32196-BE53-4588-A903-73D3652FD98E}"/>
                  </a:ext>
                </a:extLst>
              </p:cNvPr>
              <p:cNvSpPr txBox="1"/>
              <p:nvPr/>
            </p:nvSpPr>
            <p:spPr>
              <a:xfrm>
                <a:off x="2020390" y="5267554"/>
                <a:ext cx="1288237" cy="69384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𝑷𝑷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𝑺𝑽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63E32196-BE53-4588-A903-73D3652FD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390" y="5267554"/>
                <a:ext cx="128823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ine 77">
            <a:extLst>
              <a:ext uri="{FF2B5EF4-FFF2-40B4-BE49-F238E27FC236}">
                <a16:creationId xmlns:a16="http://schemas.microsoft.com/office/drawing/2014/main" id="{FB90F1CA-9749-4722-9019-52E293A0C7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05288" y="6460156"/>
            <a:ext cx="3327400" cy="12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13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Model aortálního pružníku</a:t>
            </a:r>
          </a:p>
        </p:txBody>
      </p:sp>
      <p:sp>
        <p:nvSpPr>
          <p:cNvPr id="53" name="Oval 86">
            <a:extLst>
              <a:ext uri="{FF2B5EF4-FFF2-40B4-BE49-F238E27FC236}">
                <a16:creationId xmlns:a16="http://schemas.microsoft.com/office/drawing/2014/main" id="{CF23458A-DE8E-40F1-89F6-5674A99D3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4913313"/>
            <a:ext cx="2457450" cy="5953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54" name="Oval 82">
            <a:extLst>
              <a:ext uri="{FF2B5EF4-FFF2-40B4-BE49-F238E27FC236}">
                <a16:creationId xmlns:a16="http://schemas.microsoft.com/office/drawing/2014/main" id="{C59F3F94-7C2D-4A22-9C65-934EDB5AE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0650" y="1174750"/>
            <a:ext cx="3687763" cy="140811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55" name="Oval 81">
            <a:extLst>
              <a:ext uri="{FF2B5EF4-FFF2-40B4-BE49-F238E27FC236}">
                <a16:creationId xmlns:a16="http://schemas.microsoft.com/office/drawing/2014/main" id="{740566C0-D5F9-4F87-A3AE-59AB13F28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3163" y="4768850"/>
            <a:ext cx="3016250" cy="9286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58" name="Oval 79">
            <a:extLst>
              <a:ext uri="{FF2B5EF4-FFF2-40B4-BE49-F238E27FC236}">
                <a16:creationId xmlns:a16="http://schemas.microsoft.com/office/drawing/2014/main" id="{909A99A7-28BB-4D64-A1BF-29BDB6B03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6338" y="2070100"/>
            <a:ext cx="2997200" cy="9286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59" name="Oval 78">
            <a:extLst>
              <a:ext uri="{FF2B5EF4-FFF2-40B4-BE49-F238E27FC236}">
                <a16:creationId xmlns:a16="http://schemas.microsoft.com/office/drawing/2014/main" id="{C81C12C3-CC94-45F1-B7DC-F2DC4FF3E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5543550"/>
            <a:ext cx="3133725" cy="968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0" name="Oval 5">
            <a:extLst>
              <a:ext uri="{FF2B5EF4-FFF2-40B4-BE49-F238E27FC236}">
                <a16:creationId xmlns:a16="http://schemas.microsoft.com/office/drawing/2014/main" id="{7E082EF6-9C1F-42DF-A634-8F42F8FB5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238" y="3073400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1" name="Oval 6">
            <a:extLst>
              <a:ext uri="{FF2B5EF4-FFF2-40B4-BE49-F238E27FC236}">
                <a16:creationId xmlns:a16="http://schemas.microsoft.com/office/drawing/2014/main" id="{CBDC8ABD-363D-47D7-8306-4263B83F1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3254375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2" name="Rectangle 7">
            <a:extLst>
              <a:ext uri="{FF2B5EF4-FFF2-40B4-BE49-F238E27FC236}">
                <a16:creationId xmlns:a16="http://schemas.microsoft.com/office/drawing/2014/main" id="{6D4A9554-0020-496C-B012-65A49BB87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588" y="2925763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1B256B8B-C6C5-4617-BD5B-5A67FF5C5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8" y="4381500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4" name="Text Box 9">
            <a:extLst>
              <a:ext uri="{FF2B5EF4-FFF2-40B4-BE49-F238E27FC236}">
                <a16:creationId xmlns:a16="http://schemas.microsoft.com/office/drawing/2014/main" id="{4BBD4606-1A4D-40EC-AB75-455BD26ED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3" y="4471988"/>
            <a:ext cx="682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sz="2000" b="1" u="sng">
                <a:latin typeface="Arial" pitchFamily="34" charset="0"/>
              </a:rPr>
              <a:t>R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65" name="Text Box 10">
            <a:extLst>
              <a:ext uri="{FF2B5EF4-FFF2-40B4-BE49-F238E27FC236}">
                <a16:creationId xmlns:a16="http://schemas.microsoft.com/office/drawing/2014/main" id="{51F77C31-B686-48E2-83CF-2EEB79ED9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2127" y="711195"/>
            <a:ext cx="3687762" cy="76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Arteriální tlak v čase t: P</a:t>
            </a:r>
            <a:r>
              <a:rPr lang="cs-CZ" altLang="cs-CZ" sz="2000" b="1" baseline="-25000" dirty="0">
                <a:latin typeface="Arial" pitchFamily="34" charset="0"/>
              </a:rPr>
              <a:t>a</a:t>
            </a:r>
            <a:endParaRPr lang="cs-CZ" altLang="cs-CZ" sz="2000" dirty="0">
              <a:latin typeface="Arial" pitchFamily="34" charset="0"/>
            </a:endParaRP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CF97BAEC-3FC7-4174-A4AE-C8962A5BF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700" y="3729038"/>
            <a:ext cx="693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P</a:t>
            </a:r>
            <a:r>
              <a:rPr lang="cs-CZ" altLang="cs-CZ" sz="2000" b="1" baseline="-25000">
                <a:latin typeface="Arial" pitchFamily="34" charset="0"/>
              </a:rPr>
              <a:t>v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67" name="Freeform 12">
            <a:extLst>
              <a:ext uri="{FF2B5EF4-FFF2-40B4-BE49-F238E27FC236}">
                <a16:creationId xmlns:a16="http://schemas.microsoft.com/office/drawing/2014/main" id="{70C0A84B-76F7-4FF4-BC5D-768A51C11D21}"/>
              </a:ext>
            </a:extLst>
          </p:cNvPr>
          <p:cNvSpPr>
            <a:spLocks/>
          </p:cNvSpPr>
          <p:nvPr/>
        </p:nvSpPr>
        <p:spPr bwMode="auto">
          <a:xfrm>
            <a:off x="6445250" y="3178175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68" name="Freeform 13">
            <a:extLst>
              <a:ext uri="{FF2B5EF4-FFF2-40B4-BE49-F238E27FC236}">
                <a16:creationId xmlns:a16="http://schemas.microsoft.com/office/drawing/2014/main" id="{F13347DB-2B5E-4C69-854C-4C2F2908E96B}"/>
              </a:ext>
            </a:extLst>
          </p:cNvPr>
          <p:cNvSpPr>
            <a:spLocks/>
          </p:cNvSpPr>
          <p:nvPr/>
        </p:nvSpPr>
        <p:spPr bwMode="auto">
          <a:xfrm>
            <a:off x="6332538" y="4597400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69" name="Text Box 14">
            <a:extLst>
              <a:ext uri="{FF2B5EF4-FFF2-40B4-BE49-F238E27FC236}">
                <a16:creationId xmlns:a16="http://schemas.microsoft.com/office/drawing/2014/main" id="{CAE1E11B-BA3C-4BE2-BA0D-BD3122670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2805113"/>
            <a:ext cx="69373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F</a:t>
            </a:r>
            <a:r>
              <a:rPr lang="cs-CZ" altLang="cs-CZ" sz="2000" b="1" baseline="-25000">
                <a:latin typeface="Arial" pitchFamily="34" charset="0"/>
              </a:rPr>
              <a:t>i</a:t>
            </a:r>
          </a:p>
        </p:txBody>
      </p:sp>
      <p:sp>
        <p:nvSpPr>
          <p:cNvPr id="70" name="Line 15">
            <a:extLst>
              <a:ext uri="{FF2B5EF4-FFF2-40B4-BE49-F238E27FC236}">
                <a16:creationId xmlns:a16="http://schemas.microsoft.com/office/drawing/2014/main" id="{274A2D0C-8855-494A-BDD6-763CC720FF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796338" y="392430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1" name="Line 16">
            <a:extLst>
              <a:ext uri="{FF2B5EF4-FFF2-40B4-BE49-F238E27FC236}">
                <a16:creationId xmlns:a16="http://schemas.microsoft.com/office/drawing/2014/main" id="{5491FE10-40EC-436C-9530-22E94C95F1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113" y="3906838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2" name="Line 17">
            <a:extLst>
              <a:ext uri="{FF2B5EF4-FFF2-40B4-BE49-F238E27FC236}">
                <a16:creationId xmlns:a16="http://schemas.microsoft.com/office/drawing/2014/main" id="{782222E8-DEDE-4911-9444-7817508DA4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40563" y="3057525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3" name="Line 18">
            <a:extLst>
              <a:ext uri="{FF2B5EF4-FFF2-40B4-BE49-F238E27FC236}">
                <a16:creationId xmlns:a16="http://schemas.microsoft.com/office/drawing/2014/main" id="{CD17610C-CA84-460C-A366-C399EA1824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13" y="3516313"/>
            <a:ext cx="223837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4" name="Text Box 19">
            <a:extLst>
              <a:ext uri="{FF2B5EF4-FFF2-40B4-BE49-F238E27FC236}">
                <a16:creationId xmlns:a16="http://schemas.microsoft.com/office/drawing/2014/main" id="{9A74B062-91D3-4CDC-B92F-1C428FB6F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7138" y="3322638"/>
            <a:ext cx="8001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C</a:t>
            </a:r>
            <a:r>
              <a:rPr lang="cs-CZ" altLang="cs-CZ" sz="2000" b="1" baseline="-25000">
                <a:latin typeface="Arial" pitchFamily="34" charset="0"/>
              </a:rPr>
              <a:t>a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75" name="Text Box 21">
            <a:extLst>
              <a:ext uri="{FF2B5EF4-FFF2-40B4-BE49-F238E27FC236}">
                <a16:creationId xmlns:a16="http://schemas.microsoft.com/office/drawing/2014/main" id="{1C5A0B73-A63B-4FC7-B86F-45FDF1065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0" y="3725863"/>
            <a:ext cx="2751138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>
                <a:latin typeface="Arial" pitchFamily="34" charset="0"/>
              </a:rPr>
              <a:t>venózní systém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76" name="Text Box 22">
            <a:extLst>
              <a:ext uri="{FF2B5EF4-FFF2-40B4-BE49-F238E27FC236}">
                <a16:creationId xmlns:a16="http://schemas.microsoft.com/office/drawing/2014/main" id="{13E4B192-D153-470F-8154-8C8E2E512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13" y="4173538"/>
            <a:ext cx="6429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V</a:t>
            </a:r>
            <a:r>
              <a:rPr lang="cs-CZ" altLang="cs-CZ" sz="2000" b="1" baseline="-25000">
                <a:latin typeface="Arial" pitchFamily="34" charset="0"/>
              </a:rPr>
              <a:t>a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77" name="Line 23">
            <a:extLst>
              <a:ext uri="{FF2B5EF4-FFF2-40B4-BE49-F238E27FC236}">
                <a16:creationId xmlns:a16="http://schemas.microsoft.com/office/drawing/2014/main" id="{59C4EDCB-9B14-41FC-8735-E77F753BD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8628063" y="4173538"/>
            <a:ext cx="285750" cy="160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8" name="Text Box 24">
            <a:extLst>
              <a:ext uri="{FF2B5EF4-FFF2-40B4-BE49-F238E27FC236}">
                <a16:creationId xmlns:a16="http://schemas.microsoft.com/office/drawing/2014/main" id="{88289F6F-F020-40B2-A10A-81C2725BB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188" y="2921000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400" b="1" dirty="0">
                <a:latin typeface="Arial" pitchFamily="34" charset="0"/>
              </a:rPr>
              <a:t>SRDCE</a:t>
            </a:r>
          </a:p>
          <a:p>
            <a:pPr algn="ctr"/>
            <a:r>
              <a:rPr lang="cs-CZ" altLang="cs-CZ" sz="2000" b="1" u="sng" dirty="0">
                <a:latin typeface="Arial" pitchFamily="34" charset="0"/>
              </a:rPr>
              <a:t>SV</a:t>
            </a:r>
            <a:r>
              <a:rPr lang="cs-CZ" altLang="cs-CZ" sz="2000" b="1" dirty="0">
                <a:latin typeface="Arial" pitchFamily="34" charset="0"/>
              </a:rPr>
              <a:t>, </a:t>
            </a:r>
            <a:r>
              <a:rPr lang="cs-CZ" altLang="cs-CZ" sz="2000" b="1" u="sng" dirty="0">
                <a:latin typeface="Arial" pitchFamily="34" charset="0"/>
              </a:rPr>
              <a:t>HR</a:t>
            </a:r>
            <a:endParaRPr lang="cs-CZ" altLang="cs-CZ" sz="2000" dirty="0">
              <a:latin typeface="Arial" pitchFamily="34" charset="0"/>
            </a:endParaRPr>
          </a:p>
        </p:txBody>
      </p:sp>
      <p:sp>
        <p:nvSpPr>
          <p:cNvPr id="79" name="Line 25">
            <a:extLst>
              <a:ext uri="{FF2B5EF4-FFF2-40B4-BE49-F238E27FC236}">
                <a16:creationId xmlns:a16="http://schemas.microsoft.com/office/drawing/2014/main" id="{94975BE6-797F-4CD7-8DB8-14ED0056A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20163" y="3690938"/>
            <a:ext cx="3175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80" name="Text Box 26">
            <a:extLst>
              <a:ext uri="{FF2B5EF4-FFF2-40B4-BE49-F238E27FC236}">
                <a16:creationId xmlns:a16="http://schemas.microsoft.com/office/drawing/2014/main" id="{8E46EF06-03A3-45FB-9DE2-615A86117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7238" y="4733925"/>
            <a:ext cx="6953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F</a:t>
            </a:r>
            <a:r>
              <a:rPr lang="cs-CZ" altLang="cs-CZ" sz="2000" b="1" baseline="-25000">
                <a:latin typeface="Arial" pitchFamily="34" charset="0"/>
              </a:rPr>
              <a:t>o</a:t>
            </a:r>
          </a:p>
        </p:txBody>
      </p:sp>
      <p:sp>
        <p:nvSpPr>
          <p:cNvPr id="81" name="Line 27">
            <a:extLst>
              <a:ext uri="{FF2B5EF4-FFF2-40B4-BE49-F238E27FC236}">
                <a16:creationId xmlns:a16="http://schemas.microsoft.com/office/drawing/2014/main" id="{AB50E36A-B639-4801-9315-DE933B038F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99288" y="4611688"/>
            <a:ext cx="193675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85" name="Line 28">
            <a:extLst>
              <a:ext uri="{FF2B5EF4-FFF2-40B4-BE49-F238E27FC236}">
                <a16:creationId xmlns:a16="http://schemas.microsoft.com/office/drawing/2014/main" id="{0FD9E16D-496E-4183-8F10-1C232D9BE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5988" y="2060575"/>
            <a:ext cx="2543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93" name="Line 29">
            <a:extLst>
              <a:ext uri="{FF2B5EF4-FFF2-40B4-BE49-F238E27FC236}">
                <a16:creationId xmlns:a16="http://schemas.microsoft.com/office/drawing/2014/main" id="{8766739C-DE51-4A58-B638-4F445420A2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5988" y="1389063"/>
            <a:ext cx="0" cy="669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94" name="Text Box 30">
            <a:extLst>
              <a:ext uri="{FF2B5EF4-FFF2-40B4-BE49-F238E27FC236}">
                <a16:creationId xmlns:a16="http://schemas.microsoft.com/office/drawing/2014/main" id="{0709255B-FC6C-4157-A0C3-1E81F9303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79550"/>
            <a:ext cx="804862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100">
                <a:latin typeface="Arial" pitchFamily="34" charset="0"/>
              </a:rPr>
              <a:t>F</a:t>
            </a:r>
            <a:r>
              <a:rPr lang="cs-CZ" altLang="cs-CZ" sz="1100" baseline="-25000">
                <a:latin typeface="Arial" pitchFamily="34" charset="0"/>
              </a:rPr>
              <a:t>i </a:t>
            </a:r>
            <a:r>
              <a:rPr lang="cs-CZ" altLang="cs-CZ" sz="1100">
                <a:latin typeface="Arial" pitchFamily="34" charset="0"/>
              </a:rPr>
              <a:t>[ml/s]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95" name="Text Box 31">
            <a:extLst>
              <a:ext uri="{FF2B5EF4-FFF2-40B4-BE49-F238E27FC236}">
                <a16:creationId xmlns:a16="http://schemas.microsoft.com/office/drawing/2014/main" id="{3EC1D91D-887F-48B6-AA51-E096AA747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650" y="2060575"/>
            <a:ext cx="66040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100">
                <a:latin typeface="Arial" pitchFamily="34" charset="0"/>
              </a:rPr>
              <a:t>t [s]</a:t>
            </a:r>
            <a:endParaRPr lang="cs-CZ" altLang="cs-CZ" sz="2000">
              <a:latin typeface="Arial" pitchFamily="34" charset="0"/>
            </a:endParaRPr>
          </a:p>
        </p:txBody>
      </p:sp>
      <p:grpSp>
        <p:nvGrpSpPr>
          <p:cNvPr id="96" name="Group 32">
            <a:extLst>
              <a:ext uri="{FF2B5EF4-FFF2-40B4-BE49-F238E27FC236}">
                <a16:creationId xmlns:a16="http://schemas.microsoft.com/office/drawing/2014/main" id="{C51C5757-D232-48FF-8AC0-CBDF8555E06D}"/>
              </a:ext>
            </a:extLst>
          </p:cNvPr>
          <p:cNvGrpSpPr>
            <a:grpSpLocks/>
          </p:cNvGrpSpPr>
          <p:nvPr/>
        </p:nvGrpSpPr>
        <p:grpSpPr bwMode="auto">
          <a:xfrm>
            <a:off x="4881563" y="1550988"/>
            <a:ext cx="238125" cy="503237"/>
            <a:chOff x="5003" y="8083"/>
            <a:chExt cx="418" cy="913"/>
          </a:xfrm>
        </p:grpSpPr>
        <p:sp>
          <p:nvSpPr>
            <p:cNvPr id="97" name="Line 33">
              <a:extLst>
                <a:ext uri="{FF2B5EF4-FFF2-40B4-BE49-F238E27FC236}">
                  <a16:creationId xmlns:a16="http://schemas.microsoft.com/office/drawing/2014/main" id="{2DCE43FD-E4AD-43B0-B97C-7AD5569BFE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07" name="Line 34">
              <a:extLst>
                <a:ext uri="{FF2B5EF4-FFF2-40B4-BE49-F238E27FC236}">
                  <a16:creationId xmlns:a16="http://schemas.microsoft.com/office/drawing/2014/main" id="{01490D10-1F2C-4D2C-AA29-D92388D3D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grpSp>
        <p:nvGrpSpPr>
          <p:cNvPr id="108" name="Group 35">
            <a:extLst>
              <a:ext uri="{FF2B5EF4-FFF2-40B4-BE49-F238E27FC236}">
                <a16:creationId xmlns:a16="http://schemas.microsoft.com/office/drawing/2014/main" id="{63DC4E74-538C-44E2-9C54-D1B711349554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1550988"/>
            <a:ext cx="236538" cy="503237"/>
            <a:chOff x="5003" y="8083"/>
            <a:chExt cx="418" cy="913"/>
          </a:xfrm>
        </p:grpSpPr>
        <p:sp>
          <p:nvSpPr>
            <p:cNvPr id="109" name="Line 36">
              <a:extLst>
                <a:ext uri="{FF2B5EF4-FFF2-40B4-BE49-F238E27FC236}">
                  <a16:creationId xmlns:a16="http://schemas.microsoft.com/office/drawing/2014/main" id="{7B7A967C-CCED-4BA5-96B8-3BEC093E1D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10" name="Line 37">
              <a:extLst>
                <a:ext uri="{FF2B5EF4-FFF2-40B4-BE49-F238E27FC236}">
                  <a16:creationId xmlns:a16="http://schemas.microsoft.com/office/drawing/2014/main" id="{A7D9B9F5-DC57-4992-9CEA-B81422F4A8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grpSp>
        <p:nvGrpSpPr>
          <p:cNvPr id="111" name="Group 38">
            <a:extLst>
              <a:ext uri="{FF2B5EF4-FFF2-40B4-BE49-F238E27FC236}">
                <a16:creationId xmlns:a16="http://schemas.microsoft.com/office/drawing/2014/main" id="{657D2497-340B-49E9-BC16-37B0D6BFBF9B}"/>
              </a:ext>
            </a:extLst>
          </p:cNvPr>
          <p:cNvGrpSpPr>
            <a:grpSpLocks/>
          </p:cNvGrpSpPr>
          <p:nvPr/>
        </p:nvGrpSpPr>
        <p:grpSpPr bwMode="auto">
          <a:xfrm>
            <a:off x="6011863" y="1550988"/>
            <a:ext cx="236537" cy="503237"/>
            <a:chOff x="5003" y="8083"/>
            <a:chExt cx="418" cy="913"/>
          </a:xfrm>
        </p:grpSpPr>
        <p:sp>
          <p:nvSpPr>
            <p:cNvPr id="112" name="Line 39">
              <a:extLst>
                <a:ext uri="{FF2B5EF4-FFF2-40B4-BE49-F238E27FC236}">
                  <a16:creationId xmlns:a16="http://schemas.microsoft.com/office/drawing/2014/main" id="{4339E40F-E4F7-4458-97D5-231874DD90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13" name="Line 40">
              <a:extLst>
                <a:ext uri="{FF2B5EF4-FFF2-40B4-BE49-F238E27FC236}">
                  <a16:creationId xmlns:a16="http://schemas.microsoft.com/office/drawing/2014/main" id="{17F15BC2-DBB1-443F-87CA-57E1419C6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grpSp>
        <p:nvGrpSpPr>
          <p:cNvPr id="114" name="Group 41">
            <a:extLst>
              <a:ext uri="{FF2B5EF4-FFF2-40B4-BE49-F238E27FC236}">
                <a16:creationId xmlns:a16="http://schemas.microsoft.com/office/drawing/2014/main" id="{19E09F45-C84E-4193-ABB0-DA417410AB4A}"/>
              </a:ext>
            </a:extLst>
          </p:cNvPr>
          <p:cNvGrpSpPr>
            <a:grpSpLocks/>
          </p:cNvGrpSpPr>
          <p:nvPr/>
        </p:nvGrpSpPr>
        <p:grpSpPr bwMode="auto">
          <a:xfrm>
            <a:off x="6592888" y="1550988"/>
            <a:ext cx="238125" cy="503237"/>
            <a:chOff x="5003" y="8083"/>
            <a:chExt cx="418" cy="913"/>
          </a:xfrm>
        </p:grpSpPr>
        <p:sp>
          <p:nvSpPr>
            <p:cNvPr id="115" name="Line 42">
              <a:extLst>
                <a:ext uri="{FF2B5EF4-FFF2-40B4-BE49-F238E27FC236}">
                  <a16:creationId xmlns:a16="http://schemas.microsoft.com/office/drawing/2014/main" id="{03E272ED-C11C-4233-B5BF-4F4F12AFBD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16" name="Line 43">
              <a:extLst>
                <a:ext uri="{FF2B5EF4-FFF2-40B4-BE49-F238E27FC236}">
                  <a16:creationId xmlns:a16="http://schemas.microsoft.com/office/drawing/2014/main" id="{3A2E5CAB-F2EB-4584-8420-5606C149A2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sp>
        <p:nvSpPr>
          <p:cNvPr id="117" name="Line 44">
            <a:extLst>
              <a:ext uri="{FF2B5EF4-FFF2-40B4-BE49-F238E27FC236}">
                <a16:creationId xmlns:a16="http://schemas.microsoft.com/office/drawing/2014/main" id="{38F76643-6F0E-4E07-8444-0780E1B47C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81563" y="206057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18" name="Line 45">
            <a:extLst>
              <a:ext uri="{FF2B5EF4-FFF2-40B4-BE49-F238E27FC236}">
                <a16:creationId xmlns:a16="http://schemas.microsoft.com/office/drawing/2014/main" id="{F1C4E889-7CA5-4E07-813E-1B5054D0DF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4588" y="2052638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19" name="Line 46">
            <a:extLst>
              <a:ext uri="{FF2B5EF4-FFF2-40B4-BE49-F238E27FC236}">
                <a16:creationId xmlns:a16="http://schemas.microsoft.com/office/drawing/2014/main" id="{7DE614F4-5768-4523-9C92-127B9B986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3888" y="2284413"/>
            <a:ext cx="874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0" name="Line 47">
            <a:extLst>
              <a:ext uri="{FF2B5EF4-FFF2-40B4-BE49-F238E27FC236}">
                <a16:creationId xmlns:a16="http://schemas.microsoft.com/office/drawing/2014/main" id="{322074DD-E140-465E-BB11-C5180CB2D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8500" y="2284413"/>
            <a:ext cx="3921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1" name="Line 48">
            <a:extLst>
              <a:ext uri="{FF2B5EF4-FFF2-40B4-BE49-F238E27FC236}">
                <a16:creationId xmlns:a16="http://schemas.microsoft.com/office/drawing/2014/main" id="{28A65A80-6499-444E-B889-276238DF76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4588" y="2284413"/>
            <a:ext cx="3540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4BDA0419-E9F1-4458-AE1D-41C5E2E66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057400"/>
            <a:ext cx="80962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100" noProof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1100">
                <a:latin typeface="Arial" pitchFamily="34" charset="0"/>
                <a:sym typeface="Symbol" pitchFamily="18" charset="2"/>
              </a:rPr>
              <a:t> </a:t>
            </a:r>
            <a:r>
              <a:rPr lang="cs-CZ" altLang="cs-CZ" sz="1100" noProof="1">
                <a:latin typeface="Arial" pitchFamily="34" charset="0"/>
              </a:rPr>
              <a:t>t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123" name="Line 54">
            <a:extLst>
              <a:ext uri="{FF2B5EF4-FFF2-40B4-BE49-F238E27FC236}">
                <a16:creationId xmlns:a16="http://schemas.microsoft.com/office/drawing/2014/main" id="{CCDD38BD-943D-4848-8334-EE3F2A6C5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2663" y="6029325"/>
            <a:ext cx="5397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4" name="Text Box 55">
            <a:extLst>
              <a:ext uri="{FF2B5EF4-FFF2-40B4-BE49-F238E27FC236}">
                <a16:creationId xmlns:a16="http://schemas.microsoft.com/office/drawing/2014/main" id="{67998E26-03F3-4BA0-B6E6-B2979B3FE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4675" y="5638800"/>
            <a:ext cx="1422400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1793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35877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sz="2000" b="1">
                <a:latin typeface="Arial" pitchFamily="34" charset="0"/>
                <a:sym typeface="Symbol" pitchFamily="18" charset="2"/>
              </a:rPr>
              <a:t>   </a:t>
            </a:r>
            <a:r>
              <a:rPr lang="cs-CZ" altLang="cs-CZ" sz="2000" b="1" noProof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2000" b="1" noProof="1">
                <a:latin typeface="Arial" pitchFamily="34" charset="0"/>
              </a:rPr>
              <a:t>V</a:t>
            </a:r>
            <a:r>
              <a:rPr lang="cs-CZ" altLang="cs-CZ" sz="2000" b="1" baseline="-25000" noProof="1">
                <a:latin typeface="Arial" pitchFamily="34" charset="0"/>
              </a:rPr>
              <a:t>a</a:t>
            </a:r>
            <a:endParaRPr lang="cs-CZ" altLang="cs-CZ" sz="2000" b="1" noProof="1">
              <a:latin typeface="Arial" pitchFamily="34" charset="0"/>
            </a:endParaRPr>
          </a:p>
          <a:p>
            <a:pPr lvl="2"/>
            <a:r>
              <a:rPr lang="cs-CZ" altLang="cs-CZ" sz="2000" b="1" noProof="1">
                <a:latin typeface="Arial" pitchFamily="34" charset="0"/>
              </a:rPr>
              <a:t> C</a:t>
            </a:r>
            <a:r>
              <a:rPr lang="cs-CZ" altLang="cs-CZ" sz="2000" b="1" baseline="-25000" noProof="1">
                <a:latin typeface="Arial" pitchFamily="34" charset="0"/>
              </a:rPr>
              <a:t>a</a:t>
            </a:r>
            <a:endParaRPr lang="cs-CZ" altLang="cs-CZ" sz="2000" b="1" noProof="1">
              <a:latin typeface="Arial" pitchFamily="34" charset="0"/>
            </a:endParaRPr>
          </a:p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125" name="Oval 64">
            <a:extLst>
              <a:ext uri="{FF2B5EF4-FFF2-40B4-BE49-F238E27FC236}">
                <a16:creationId xmlns:a16="http://schemas.microsoft.com/office/drawing/2014/main" id="{9011E289-EA1F-4AB6-AB76-38701FA18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8" y="2270125"/>
            <a:ext cx="2419350" cy="59531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126" name="Text Box 58">
            <a:extLst>
              <a:ext uri="{FF2B5EF4-FFF2-40B4-BE49-F238E27FC236}">
                <a16:creationId xmlns:a16="http://schemas.microsoft.com/office/drawing/2014/main" id="{011EC21C-68B9-4906-BD43-37E204B5B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1500" y="2190750"/>
            <a:ext cx="2570163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sz="2000" b="1" noProof="1">
                <a:latin typeface="Arial" pitchFamily="34" charset="0"/>
              </a:rPr>
              <a:t>(P</a:t>
            </a:r>
            <a:r>
              <a:rPr lang="cs-CZ" altLang="cs-CZ" sz="2000" b="1" baseline="-25000" noProof="1">
                <a:latin typeface="Arial" pitchFamily="34" charset="0"/>
              </a:rPr>
              <a:t>a</a:t>
            </a:r>
            <a:r>
              <a:rPr lang="cs-CZ" altLang="cs-CZ" sz="2000" b="1" noProof="1">
                <a:latin typeface="Arial" pitchFamily="34" charset="0"/>
              </a:rPr>
              <a:t> – P</a:t>
            </a:r>
            <a:r>
              <a:rPr lang="cs-CZ" altLang="cs-CZ" sz="2000" b="1" baseline="-25000" noProof="1">
                <a:latin typeface="Arial" pitchFamily="34" charset="0"/>
              </a:rPr>
              <a:t>v</a:t>
            </a:r>
            <a:r>
              <a:rPr lang="cs-CZ" altLang="cs-CZ" sz="2000" b="1" noProof="1">
                <a:latin typeface="Arial" pitchFamily="34" charset="0"/>
              </a:rPr>
              <a:t>)</a:t>
            </a:r>
            <a:endParaRPr lang="cs-CZ" altLang="cs-CZ" sz="2000" b="1">
              <a:latin typeface="Arial" pitchFamily="34" charset="0"/>
            </a:endParaRPr>
          </a:p>
          <a:p>
            <a:pPr lvl="1">
              <a:spcAft>
                <a:spcPts val="600"/>
              </a:spcAft>
            </a:pPr>
            <a:r>
              <a:rPr lang="cs-CZ" altLang="cs-CZ" sz="2000" b="1">
                <a:latin typeface="Arial" pitchFamily="34" charset="0"/>
              </a:rPr>
              <a:t>     </a:t>
            </a:r>
            <a:r>
              <a:rPr lang="cs-CZ" altLang="cs-CZ" sz="2000" b="1" baseline="30000" noProof="1">
                <a:latin typeface="Arial" pitchFamily="34" charset="0"/>
              </a:rPr>
              <a:t> </a:t>
            </a:r>
            <a:r>
              <a:rPr lang="cs-CZ" altLang="cs-CZ" sz="2000" b="1" noProof="1">
                <a:latin typeface="Arial" pitchFamily="34" charset="0"/>
              </a:rPr>
              <a:t>R</a:t>
            </a:r>
          </a:p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127" name="Line 59">
            <a:extLst>
              <a:ext uri="{FF2B5EF4-FFF2-40B4-BE49-F238E27FC236}">
                <a16:creationId xmlns:a16="http://schemas.microsoft.com/office/drawing/2014/main" id="{51DB338E-9046-4752-B7DE-3D0F43DC7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942513" y="2560638"/>
            <a:ext cx="10683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8" name="Text Box 60">
            <a:extLst>
              <a:ext uri="{FF2B5EF4-FFF2-40B4-BE49-F238E27FC236}">
                <a16:creationId xmlns:a16="http://schemas.microsoft.com/office/drawing/2014/main" id="{C3B5485F-F3CE-4909-AC6E-1E2627B1D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3713" y="2354263"/>
            <a:ext cx="5501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</a:rPr>
              <a:t>F</a:t>
            </a:r>
            <a:r>
              <a:rPr lang="cs-CZ" altLang="cs-CZ" sz="1400" b="1" baseline="-25000">
                <a:latin typeface="Arial" pitchFamily="34" charset="0"/>
              </a:rPr>
              <a:t>o </a:t>
            </a:r>
            <a:r>
              <a:rPr lang="cs-CZ" altLang="cs-CZ" sz="2000">
                <a:latin typeface="Arial" pitchFamily="34" charset="0"/>
              </a:rPr>
              <a:t>=</a:t>
            </a:r>
          </a:p>
        </p:txBody>
      </p:sp>
      <p:sp>
        <p:nvSpPr>
          <p:cNvPr id="129" name="Text Box 62">
            <a:extLst>
              <a:ext uri="{FF2B5EF4-FFF2-40B4-BE49-F238E27FC236}">
                <a16:creationId xmlns:a16="http://schemas.microsoft.com/office/drawing/2014/main" id="{6F470C3B-0CF3-41CC-8E41-85DFDE10F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2763" y="5016500"/>
            <a:ext cx="2038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2000" b="1" dirty="0" err="1">
                <a:latin typeface="Arial" pitchFamily="34" charset="0"/>
              </a:rPr>
              <a:t>V</a:t>
            </a:r>
            <a:r>
              <a:rPr lang="cs-CZ" altLang="cs-CZ" sz="2000" b="1" baseline="-25000" dirty="0" err="1">
                <a:latin typeface="Arial" pitchFamily="34" charset="0"/>
              </a:rPr>
              <a:t>a</a:t>
            </a:r>
            <a:r>
              <a:rPr lang="cs-CZ" altLang="cs-CZ" sz="2000" b="1" dirty="0">
                <a:latin typeface="Arial" pitchFamily="34" charset="0"/>
              </a:rPr>
              <a:t> = (</a:t>
            </a:r>
            <a:r>
              <a:rPr lang="cs-CZ" altLang="cs-CZ" sz="2000" b="1" dirty="0" err="1">
                <a:latin typeface="Arial" pitchFamily="34" charset="0"/>
              </a:rPr>
              <a:t>F</a:t>
            </a:r>
            <a:r>
              <a:rPr lang="cs-CZ" altLang="cs-CZ" sz="2000" b="1" baseline="-25000" dirty="0" err="1">
                <a:latin typeface="Arial" pitchFamily="34" charset="0"/>
              </a:rPr>
              <a:t>i</a:t>
            </a:r>
            <a:r>
              <a:rPr lang="cs-CZ" altLang="cs-CZ" sz="2000" b="1" dirty="0">
                <a:latin typeface="Arial" pitchFamily="34" charset="0"/>
              </a:rPr>
              <a:t> - </a:t>
            </a:r>
            <a:r>
              <a:rPr lang="cs-CZ" altLang="cs-CZ" sz="2000" b="1" dirty="0" err="1">
                <a:latin typeface="Arial" pitchFamily="34" charset="0"/>
              </a:rPr>
              <a:t>F</a:t>
            </a:r>
            <a:r>
              <a:rPr lang="cs-CZ" altLang="cs-CZ" sz="2000" b="1" baseline="-25000" dirty="0" err="1">
                <a:latin typeface="Arial" pitchFamily="34" charset="0"/>
              </a:rPr>
              <a:t>o</a:t>
            </a:r>
            <a:r>
              <a:rPr lang="cs-CZ" altLang="cs-CZ" sz="2000" b="1" dirty="0">
                <a:latin typeface="Arial" pitchFamily="34" charset="0"/>
              </a:rPr>
              <a:t>)</a:t>
            </a:r>
            <a:r>
              <a:rPr lang="cs-CZ" altLang="cs-CZ" sz="2000" b="1" dirty="0">
                <a:latin typeface="Arial" pitchFamily="34" charset="0"/>
                <a:sym typeface="Symbol" pitchFamily="18" charset="2"/>
              </a:rPr>
              <a:t></a:t>
            </a:r>
            <a:r>
              <a:rPr lang="cs-CZ" altLang="cs-CZ" sz="2000" b="1" dirty="0">
                <a:latin typeface="Arial" pitchFamily="34" charset="0"/>
              </a:rPr>
              <a:t>t</a:t>
            </a:r>
          </a:p>
        </p:txBody>
      </p:sp>
      <p:sp>
        <p:nvSpPr>
          <p:cNvPr id="130" name="Text Box 63">
            <a:extLst>
              <a:ext uri="{FF2B5EF4-FFF2-40B4-BE49-F238E27FC236}">
                <a16:creationId xmlns:a16="http://schemas.microsoft.com/office/drawing/2014/main" id="{69401785-268A-4BE9-9995-0BA30614F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638" y="5824538"/>
            <a:ext cx="6992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1400" b="1">
                <a:latin typeface="Arial" pitchFamily="34" charset="0"/>
              </a:rPr>
              <a:t>P</a:t>
            </a:r>
            <a:r>
              <a:rPr lang="cs-CZ" altLang="cs-CZ" sz="1400" b="1" baseline="-25000">
                <a:latin typeface="Arial" pitchFamily="34" charset="0"/>
              </a:rPr>
              <a:t>a  </a:t>
            </a:r>
            <a:r>
              <a:rPr lang="cs-CZ" altLang="cs-CZ" sz="2000">
                <a:latin typeface="Arial" pitchFamily="34" charset="0"/>
              </a:rPr>
              <a:t>=</a:t>
            </a:r>
          </a:p>
        </p:txBody>
      </p:sp>
      <p:sp>
        <p:nvSpPr>
          <p:cNvPr id="131" name="Text Box 65">
            <a:extLst>
              <a:ext uri="{FF2B5EF4-FFF2-40B4-BE49-F238E27FC236}">
                <a16:creationId xmlns:a16="http://schemas.microsoft.com/office/drawing/2014/main" id="{6C34C256-12FB-4551-A9DE-885ADA5D4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863" y="2371725"/>
            <a:ext cx="10683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latin typeface="Arial" pitchFamily="34" charset="0"/>
                <a:sym typeface="Symbol" pitchFamily="18" charset="2"/>
              </a:rPr>
              <a:t>t</a:t>
            </a:r>
            <a:r>
              <a:rPr lang="cs-CZ" altLang="cs-CZ" sz="2000" b="1">
                <a:latin typeface="Arial" pitchFamily="34" charset="0"/>
              </a:rPr>
              <a:t> = t</a:t>
            </a:r>
            <a:r>
              <a:rPr lang="en-US" altLang="cs-CZ" sz="2000" b="1">
                <a:latin typeface="Arial" pitchFamily="34" charset="0"/>
              </a:rPr>
              <a:t>+</a:t>
            </a:r>
            <a:r>
              <a:rPr lang="cs-CZ" altLang="cs-CZ" sz="2000" b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2000" b="1">
                <a:latin typeface="Arial" pitchFamily="34" charset="0"/>
              </a:rPr>
              <a:t>t</a:t>
            </a:r>
          </a:p>
        </p:txBody>
      </p:sp>
      <p:sp>
        <p:nvSpPr>
          <p:cNvPr id="132" name="Text Box 85">
            <a:extLst>
              <a:ext uri="{FF2B5EF4-FFF2-40B4-BE49-F238E27FC236}">
                <a16:creationId xmlns:a16="http://schemas.microsoft.com/office/drawing/2014/main" id="{AB607203-C722-459A-A87C-B1B28CDEE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5014913"/>
            <a:ext cx="2109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2000" b="1">
                <a:latin typeface="Arial" pitchFamily="34" charset="0"/>
                <a:sym typeface="Symbol" pitchFamily="18" charset="2"/>
              </a:rPr>
              <a:t>P</a:t>
            </a:r>
            <a:r>
              <a:rPr lang="en-US" altLang="cs-CZ" sz="2000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 sz="2000" b="1">
                <a:latin typeface="Arial" pitchFamily="34" charset="0"/>
              </a:rPr>
              <a:t> = </a:t>
            </a:r>
            <a:r>
              <a:rPr lang="en-US" altLang="cs-CZ" sz="2000" b="1">
                <a:latin typeface="Arial" pitchFamily="34" charset="0"/>
                <a:sym typeface="Symbol" pitchFamily="18" charset="2"/>
              </a:rPr>
              <a:t>P</a:t>
            </a:r>
            <a:r>
              <a:rPr lang="en-US" altLang="cs-CZ" sz="2000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 sz="2000">
                <a:latin typeface="Arial" pitchFamily="34" charset="0"/>
              </a:rPr>
              <a:t> </a:t>
            </a:r>
            <a:r>
              <a:rPr lang="en-US" altLang="cs-CZ" sz="2000" b="1">
                <a:latin typeface="Arial" pitchFamily="34" charset="0"/>
              </a:rPr>
              <a:t>+</a:t>
            </a:r>
            <a:r>
              <a:rPr lang="cs-CZ" altLang="cs-CZ" sz="2000" b="1">
                <a:latin typeface="Arial" pitchFamily="34" charset="0"/>
                <a:sym typeface="Symbol" pitchFamily="18" charset="2"/>
              </a:rPr>
              <a:t></a:t>
            </a:r>
            <a:r>
              <a:rPr lang="en-US" altLang="cs-CZ" sz="2000" b="1">
                <a:latin typeface="Arial" pitchFamily="34" charset="0"/>
              </a:rPr>
              <a:t>P</a:t>
            </a:r>
            <a:r>
              <a:rPr lang="en-US" altLang="cs-CZ" sz="2000" b="1" baseline="-25000">
                <a:latin typeface="Arial" pitchFamily="34" charset="0"/>
              </a:rPr>
              <a:t>a</a:t>
            </a:r>
            <a:endParaRPr lang="cs-CZ" altLang="cs-CZ" sz="2000" b="1" baseline="-25000">
              <a:latin typeface="Arial" pitchFamily="34" charset="0"/>
            </a:endParaRPr>
          </a:p>
        </p:txBody>
      </p:sp>
      <p:sp>
        <p:nvSpPr>
          <p:cNvPr id="133" name="Arc 89">
            <a:extLst>
              <a:ext uri="{FF2B5EF4-FFF2-40B4-BE49-F238E27FC236}">
                <a16:creationId xmlns:a16="http://schemas.microsoft.com/office/drawing/2014/main" id="{1DE7B227-A62D-41F0-9C59-EFB91D1D9480}"/>
              </a:ext>
            </a:extLst>
          </p:cNvPr>
          <p:cNvSpPr>
            <a:spLocks/>
          </p:cNvSpPr>
          <p:nvPr/>
        </p:nvSpPr>
        <p:spPr bwMode="auto">
          <a:xfrm>
            <a:off x="7740650" y="1681163"/>
            <a:ext cx="2500313" cy="3635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733137516 h 21600"/>
              <a:gd name="T4" fmla="*/ 0 w 21600"/>
              <a:gd name="T5" fmla="*/ 17331375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 sz="2000"/>
          </a:p>
        </p:txBody>
      </p:sp>
      <p:sp>
        <p:nvSpPr>
          <p:cNvPr id="134" name="Arc 90">
            <a:extLst>
              <a:ext uri="{FF2B5EF4-FFF2-40B4-BE49-F238E27FC236}">
                <a16:creationId xmlns:a16="http://schemas.microsoft.com/office/drawing/2014/main" id="{F573F67D-9028-41C0-B9EC-12DCE59F7E37}"/>
              </a:ext>
            </a:extLst>
          </p:cNvPr>
          <p:cNvSpPr>
            <a:spLocks/>
          </p:cNvSpPr>
          <p:nvPr/>
        </p:nvSpPr>
        <p:spPr bwMode="auto">
          <a:xfrm rot="10918856" flipH="1">
            <a:off x="7862888" y="5761038"/>
            <a:ext cx="2533650" cy="3730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922040705 h 21600"/>
              <a:gd name="T4" fmla="*/ 0 w 21600"/>
              <a:gd name="T5" fmla="*/ 192204070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 sz="2000"/>
          </a:p>
        </p:txBody>
      </p:sp>
      <p:sp>
        <p:nvSpPr>
          <p:cNvPr id="135" name="Arc 91">
            <a:extLst>
              <a:ext uri="{FF2B5EF4-FFF2-40B4-BE49-F238E27FC236}">
                <a16:creationId xmlns:a16="http://schemas.microsoft.com/office/drawing/2014/main" id="{8EB86DF5-E274-442E-A954-AE5B493AE35A}"/>
              </a:ext>
            </a:extLst>
          </p:cNvPr>
          <p:cNvSpPr>
            <a:spLocks/>
          </p:cNvSpPr>
          <p:nvPr/>
        </p:nvSpPr>
        <p:spPr bwMode="auto">
          <a:xfrm rot="10800000">
            <a:off x="1644650" y="5541963"/>
            <a:ext cx="2208213" cy="495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 sz="2000"/>
          </a:p>
        </p:txBody>
      </p:sp>
      <p:sp>
        <p:nvSpPr>
          <p:cNvPr id="136" name="Arc 94">
            <a:extLst>
              <a:ext uri="{FF2B5EF4-FFF2-40B4-BE49-F238E27FC236}">
                <a16:creationId xmlns:a16="http://schemas.microsoft.com/office/drawing/2014/main" id="{B9C32774-3563-4093-A45A-3D83916A4836}"/>
              </a:ext>
            </a:extLst>
          </p:cNvPr>
          <p:cNvSpPr>
            <a:spLocks/>
          </p:cNvSpPr>
          <p:nvPr/>
        </p:nvSpPr>
        <p:spPr bwMode="auto">
          <a:xfrm rot="10918856" flipV="1">
            <a:off x="1524000" y="1711325"/>
            <a:ext cx="2265363" cy="4873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 sz="2000"/>
          </a:p>
        </p:txBody>
      </p:sp>
      <p:sp>
        <p:nvSpPr>
          <p:cNvPr id="137" name="Line 95">
            <a:extLst>
              <a:ext uri="{FF2B5EF4-FFF2-40B4-BE49-F238E27FC236}">
                <a16:creationId xmlns:a16="http://schemas.microsoft.com/office/drawing/2014/main" id="{4B1A1B4D-7763-49B2-8DCB-3CB8C21906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92238" y="3003550"/>
            <a:ext cx="0" cy="169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38" name="Line 96">
            <a:extLst>
              <a:ext uri="{FF2B5EF4-FFF2-40B4-BE49-F238E27FC236}">
                <a16:creationId xmlns:a16="http://schemas.microsoft.com/office/drawing/2014/main" id="{CC854D37-92FD-4305-8B21-79C782CA0E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8300" y="3135313"/>
            <a:ext cx="0" cy="153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39" name="Text Box 24">
            <a:extLst>
              <a:ext uri="{FF2B5EF4-FFF2-40B4-BE49-F238E27FC236}">
                <a16:creationId xmlns:a16="http://schemas.microsoft.com/office/drawing/2014/main" id="{210E9D05-9B29-4888-A937-546A0FB6D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1488" y="3762375"/>
            <a:ext cx="16319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>
                <a:latin typeface="Arial" pitchFamily="34" charset="0"/>
              </a:rPr>
              <a:t>arteriální systém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140" name="Text Box 72">
            <a:extLst>
              <a:ext uri="{FF2B5EF4-FFF2-40B4-BE49-F238E27FC236}">
                <a16:creationId xmlns:a16="http://schemas.microsoft.com/office/drawing/2014/main" id="{5F444057-AF1F-4428-8209-43ED44F7B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3925" y="1231900"/>
            <a:ext cx="30622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050"/>
              <a:t>průtok krve přes aortální chlopeň</a:t>
            </a:r>
            <a:r>
              <a:rPr lang="en-US" altLang="cs-CZ" sz="2000"/>
              <a:t> </a:t>
            </a:r>
            <a:endParaRPr lang="cs-CZ" altLang="cs-CZ" sz="2000"/>
          </a:p>
        </p:txBody>
      </p:sp>
      <p:sp>
        <p:nvSpPr>
          <p:cNvPr id="141" name="Text Box 10">
            <a:extLst>
              <a:ext uri="{FF2B5EF4-FFF2-40B4-BE49-F238E27FC236}">
                <a16:creationId xmlns:a16="http://schemas.microsoft.com/office/drawing/2014/main" id="{886BFB62-4D52-49A5-B0AA-6C176F99A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7163" y="3937000"/>
            <a:ext cx="69373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P</a:t>
            </a:r>
            <a:r>
              <a:rPr lang="cs-CZ" altLang="cs-CZ" sz="2000" b="1" baseline="-25000" dirty="0">
                <a:latin typeface="Arial" pitchFamily="34" charset="0"/>
              </a:rPr>
              <a:t>a</a:t>
            </a:r>
            <a:endParaRPr lang="cs-CZ" altLang="cs-CZ" sz="2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314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Celková cévní periferní rezistence - 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2"/>
            <a:ext cx="11482893" cy="551338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Odpor je tlakový gradient, který musíme vyvinout, abychom zachovali určitý daný průtok trubicí </a:t>
            </a:r>
            <a:r>
              <a:rPr lang="cs-CZ" sz="1600" dirty="0"/>
              <a:t>(pokud se např. trubice zúží, je třeba vyvinout vyšší tlak na zachování daného průtoku)</a:t>
            </a:r>
            <a:endParaRPr lang="cs-CZ" altLang="cs-CZ" sz="16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Odpor cévy je určen </a:t>
            </a:r>
            <a:r>
              <a:rPr lang="cs-CZ" altLang="cs-CZ" sz="2000" dirty="0" err="1">
                <a:latin typeface="Arial" pitchFamily="34" charset="0"/>
              </a:rPr>
              <a:t>Hagen-Poiseuilleho</a:t>
            </a:r>
            <a:r>
              <a:rPr lang="cs-CZ" altLang="cs-CZ" sz="2000" dirty="0">
                <a:latin typeface="Arial" pitchFamily="34" charset="0"/>
              </a:rPr>
              <a:t> zákonem pro odpor trubice</a:t>
            </a:r>
          </a:p>
          <a:p>
            <a:pPr marL="324000" lvl="1" indent="0">
              <a:buNone/>
            </a:pPr>
            <a:r>
              <a:rPr lang="cs-CZ" sz="1800" dirty="0"/>
              <a:t>r – poloměr cévy (</a:t>
            </a:r>
            <a:r>
              <a:rPr lang="cs-CZ" sz="1800" dirty="0">
                <a:latin typeface="Arial" pitchFamily="34" charset="0"/>
              </a:rPr>
              <a:t>u cévního řečiště se jako poloměr počítá sumární poloměr všech cév na dané úrovni);</a:t>
            </a:r>
            <a:endParaRPr lang="cs-CZ" sz="1800" dirty="0"/>
          </a:p>
          <a:p>
            <a:pPr marL="324000" lvl="1" indent="0">
              <a:buNone/>
            </a:pPr>
            <a:r>
              <a:rPr lang="cs-CZ" sz="1800" dirty="0">
                <a:sym typeface="Symbol"/>
              </a:rPr>
              <a:t></a:t>
            </a:r>
            <a:r>
              <a:rPr lang="cs-CZ" sz="1800" dirty="0"/>
              <a:t> – viskozita; L – délka cévy</a:t>
            </a:r>
          </a:p>
          <a:p>
            <a:pPr marL="324000" lvl="1" indent="0">
              <a:buNone/>
            </a:pPr>
            <a:r>
              <a:rPr lang="cs-CZ" sz="1800" dirty="0"/>
              <a:t>Jednotky: </a:t>
            </a:r>
            <a:r>
              <a:rPr lang="cs-CZ" sz="1800" dirty="0" err="1"/>
              <a:t>mmHg.s</a:t>
            </a:r>
            <a:r>
              <a:rPr lang="cs-CZ" sz="1800" dirty="0"/>
              <a:t>/l, </a:t>
            </a:r>
            <a:r>
              <a:rPr lang="cs-CZ" sz="1800" dirty="0" err="1"/>
              <a:t>mmHg.min</a:t>
            </a:r>
            <a:r>
              <a:rPr lang="cs-CZ" sz="1800" dirty="0"/>
              <a:t>/l </a:t>
            </a:r>
            <a:r>
              <a:rPr lang="cs-CZ" sz="1800" dirty="0" err="1"/>
              <a:t>kPa.min</a:t>
            </a:r>
            <a:r>
              <a:rPr lang="cs-CZ" sz="1800" dirty="0"/>
              <a:t>/l, </a:t>
            </a:r>
            <a:r>
              <a:rPr lang="cs-CZ" sz="1800" dirty="0" err="1"/>
              <a:t>dyn.s</a:t>
            </a:r>
            <a:r>
              <a:rPr lang="cs-CZ" sz="1800" dirty="0"/>
              <a:t>/cm3,…</a:t>
            </a:r>
            <a:endParaRPr lang="cs-CZ" sz="1200" dirty="0"/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itchFamily="34" charset="0"/>
              </a:rPr>
              <a:t>Průsvit cévy má nejvýznamnější vliv na R, protože je ve 4. mocnině </a:t>
            </a:r>
          </a:p>
          <a:p>
            <a:pPr marL="447675" indent="-195263" algn="just">
              <a:lnSpc>
                <a:spcPct val="100000"/>
              </a:lnSpc>
              <a:buNone/>
              <a:tabLst>
                <a:tab pos="714375" algn="l"/>
              </a:tabLst>
            </a:pPr>
            <a:r>
              <a:rPr lang="cs-CZ" altLang="cs-CZ" sz="1600" dirty="0">
                <a:latin typeface="Arial" pitchFamily="34" charset="0"/>
              </a:rPr>
              <a:t>(z</a:t>
            </a:r>
            <a:r>
              <a:rPr lang="cs-CZ" sz="1600" dirty="0"/>
              <a:t>menšení poloměru pouze o 16% vede ke zdvojnásobení rezistence!)</a:t>
            </a:r>
            <a:endParaRPr lang="cs-CZ" sz="700" dirty="0"/>
          </a:p>
          <a:p>
            <a:pPr marL="447675" indent="-195263" algn="just">
              <a:lnSpc>
                <a:spcPct val="100000"/>
              </a:lnSpc>
              <a:buNone/>
              <a:tabLst>
                <a:tab pos="714375" algn="l"/>
              </a:tabLst>
            </a:pPr>
            <a:r>
              <a:rPr lang="cs-CZ" sz="700" dirty="0"/>
              <a:t> </a:t>
            </a: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U člověka je celkový odpor cév velkého oběhu: 700-1600 </a:t>
            </a:r>
            <a:r>
              <a:rPr lang="cs-CZ" sz="2000" dirty="0" err="1"/>
              <a:t>dyn.s</a:t>
            </a:r>
            <a:r>
              <a:rPr lang="cs-CZ" sz="2000" dirty="0"/>
              <a:t>/cm3</a:t>
            </a:r>
            <a:endParaRPr lang="cs-CZ" altLang="cs-CZ" sz="20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Největší vliv mají malé arterie a arterioly (odporové cévy), protože mají velký podíl hladké svaloviny ve stěně, mohou významně měnit poloměr. Nejmenší odpor má kapilární řečiště (kapiláry jsou malé, ale je jich mnoho).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Zvýšení R (běžné fyziologické situace) 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sympatická aktivace (většina cév má především vasokonstrikční alfa receptory) – například odpověď </a:t>
            </a:r>
            <a:r>
              <a:rPr lang="cs-CZ" altLang="cs-CZ" sz="1600" dirty="0" err="1">
                <a:latin typeface="Arial" pitchFamily="34" charset="0"/>
              </a:rPr>
              <a:t>baroreflexu</a:t>
            </a:r>
            <a:r>
              <a:rPr lang="cs-CZ" altLang="cs-CZ" sz="1600" dirty="0">
                <a:latin typeface="Arial" pitchFamily="34" charset="0"/>
              </a:rPr>
              <a:t> na ortostatickou změnu polohy, stres, další vasokonstrikční hormony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chlad (skok do vody po sauně)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>
                <a:latin typeface="Arial" pitchFamily="34" charset="0"/>
              </a:rPr>
              <a:t>Snížení</a:t>
            </a:r>
            <a:r>
              <a:rPr lang="cs-CZ" altLang="cs-CZ" sz="2000" dirty="0">
                <a:latin typeface="Arial" pitchFamily="34" charset="0"/>
              </a:rPr>
              <a:t> R</a:t>
            </a:r>
          </a:p>
          <a:p>
            <a:pPr lvl="1" algn="just"/>
            <a:r>
              <a:rPr lang="cs-CZ" altLang="cs-CZ" sz="1600" dirty="0" err="1">
                <a:latin typeface="Arial" pitchFamily="34" charset="0"/>
              </a:rPr>
              <a:t>Odpověd</a:t>
            </a:r>
            <a:r>
              <a:rPr lang="cs-CZ" altLang="cs-CZ" sz="1600" dirty="0">
                <a:latin typeface="Arial" pitchFamily="34" charset="0"/>
              </a:rPr>
              <a:t> </a:t>
            </a:r>
            <a:r>
              <a:rPr lang="cs-CZ" altLang="cs-CZ" sz="1600" dirty="0" err="1">
                <a:latin typeface="Arial" pitchFamily="34" charset="0"/>
              </a:rPr>
              <a:t>baroreflexu</a:t>
            </a:r>
            <a:r>
              <a:rPr lang="cs-CZ" altLang="cs-CZ" sz="1600" dirty="0">
                <a:latin typeface="Arial" pitchFamily="34" charset="0"/>
              </a:rPr>
              <a:t> na </a:t>
            </a:r>
            <a:r>
              <a:rPr lang="cs-CZ" altLang="cs-CZ" sz="1600" dirty="0" err="1">
                <a:latin typeface="Arial" pitchFamily="34" charset="0"/>
              </a:rPr>
              <a:t>klinostatickou</a:t>
            </a:r>
            <a:r>
              <a:rPr lang="cs-CZ" altLang="cs-CZ" sz="1600" dirty="0">
                <a:latin typeface="Arial" pitchFamily="34" charset="0"/>
              </a:rPr>
              <a:t> změnu polohy, 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teplo (sauna), dynamická fyzická zátěž (čím více svalů je zapojeno, tím nižší R)</a:t>
            </a:r>
          </a:p>
          <a:p>
            <a:pPr algn="just">
              <a:lnSpc>
                <a:spcPct val="100000"/>
              </a:lnSpc>
            </a:pPr>
            <a:endParaRPr lang="cs-CZ" altLang="cs-CZ" sz="2000" dirty="0"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>
                <a:extLst>
                  <a:ext uri="{FF2B5EF4-FFF2-40B4-BE49-F238E27FC236}">
                    <a16:creationId xmlns:a16="http://schemas.microsoft.com/office/drawing/2014/main" id="{D7B04ACE-E06C-49B8-B602-499920C4E398}"/>
                  </a:ext>
                </a:extLst>
              </p:cNvPr>
              <p:cNvSpPr/>
              <p:nvPr/>
            </p:nvSpPr>
            <p:spPr>
              <a:xfrm>
                <a:off x="9407547" y="2392363"/>
                <a:ext cx="1873205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0">
                              <a:latin typeface="Cambria Math" panose="02040503050406030204" pitchFamily="18" charset="0"/>
                            </a:rPr>
                            <m:t>8∙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</a:rPr>
                            <m:t>𝜂</m:t>
                          </m:r>
                          <m:r>
                            <a:rPr lang="cs-CZ" b="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cs-CZ" b="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b="0" i="0">
                              <a:latin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Obdélník 30">
                <a:extLst>
                  <a:ext uri="{FF2B5EF4-FFF2-40B4-BE49-F238E27FC236}">
                    <a16:creationId xmlns:a16="http://schemas.microsoft.com/office/drawing/2014/main" id="{D7B04ACE-E06C-49B8-B602-499920C4E3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7547" y="2392363"/>
                <a:ext cx="1873205" cy="7862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709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106240" cy="451576"/>
          </a:xfrm>
        </p:spPr>
        <p:txBody>
          <a:bodyPr/>
          <a:lstStyle/>
          <a:p>
            <a:r>
              <a:rPr lang="cs-CZ" dirty="0"/>
              <a:t>Systolický objem, srdeční frekvence – SV, HR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2"/>
            <a:ext cx="11482893" cy="551338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Sympatická aktivace zvyšuje srdeční činnost – frekvenci a sílu stahu - aby došlo ke zvýšení CO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dirty="0">
                <a:latin typeface="Arial" pitchFamily="34" charset="0"/>
              </a:rPr>
              <a:t>SV je určen </a:t>
            </a:r>
          </a:p>
          <a:p>
            <a:pPr lvl="1" algn="just"/>
            <a:r>
              <a:rPr lang="cs-CZ" altLang="cs-CZ" sz="1800" dirty="0">
                <a:latin typeface="Arial" pitchFamily="34" charset="0"/>
              </a:rPr>
              <a:t>sympatickou regulací síly stahu</a:t>
            </a:r>
          </a:p>
          <a:p>
            <a:pPr lvl="1" algn="just"/>
            <a:r>
              <a:rPr lang="cs-CZ" altLang="cs-CZ" sz="1800" dirty="0">
                <a:latin typeface="Arial" pitchFamily="34" charset="0"/>
              </a:rPr>
              <a:t>plněním komor (žilní návrat), které také ovlivňuje sílu stahu (Frank-</a:t>
            </a:r>
            <a:r>
              <a:rPr lang="cs-CZ" altLang="cs-CZ" sz="1800" dirty="0" err="1">
                <a:latin typeface="Arial" pitchFamily="34" charset="0"/>
              </a:rPr>
              <a:t>Starling</a:t>
            </a:r>
            <a:r>
              <a:rPr lang="cs-CZ" altLang="cs-CZ" sz="1800" dirty="0">
                <a:latin typeface="Arial" pitchFamily="34" charset="0"/>
              </a:rPr>
              <a:t>)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Zvýšení SV </a:t>
            </a:r>
          </a:p>
          <a:p>
            <a:pPr lvl="1" algn="just"/>
            <a:r>
              <a:rPr lang="cs-CZ" altLang="cs-CZ" sz="1600" dirty="0" err="1">
                <a:latin typeface="Arial" pitchFamily="34" charset="0"/>
              </a:rPr>
              <a:t>klinostatická</a:t>
            </a:r>
            <a:r>
              <a:rPr lang="cs-CZ" altLang="cs-CZ" sz="1600" dirty="0">
                <a:latin typeface="Arial" pitchFamily="34" charset="0"/>
              </a:rPr>
              <a:t> změna polohy (před reakcí </a:t>
            </a:r>
            <a:r>
              <a:rPr lang="cs-CZ" altLang="cs-CZ" sz="1600" dirty="0" err="1">
                <a:latin typeface="Arial" pitchFamily="34" charset="0"/>
              </a:rPr>
              <a:t>baroreflexu</a:t>
            </a:r>
            <a:r>
              <a:rPr lang="cs-CZ" altLang="cs-CZ" sz="1600" dirty="0">
                <a:latin typeface="Arial" pitchFamily="34" charset="0"/>
              </a:rPr>
              <a:t>), ↑objem krve (rychlé podání infuze)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>
                <a:latin typeface="Arial" pitchFamily="34" charset="0"/>
              </a:rPr>
              <a:t>Snížení</a:t>
            </a:r>
            <a:r>
              <a:rPr lang="cs-CZ" altLang="cs-CZ" sz="2000" dirty="0">
                <a:latin typeface="Arial" pitchFamily="34" charset="0"/>
              </a:rPr>
              <a:t> SV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ortostatická změna polohy (před reakcí </a:t>
            </a:r>
            <a:r>
              <a:rPr lang="cs-CZ" altLang="cs-CZ" sz="1600" dirty="0" err="1">
                <a:latin typeface="Arial" pitchFamily="34" charset="0"/>
              </a:rPr>
              <a:t>baroreflexu</a:t>
            </a:r>
            <a:r>
              <a:rPr lang="cs-CZ" altLang="cs-CZ" sz="1600" dirty="0">
                <a:latin typeface="Arial" pitchFamily="34" charset="0"/>
              </a:rPr>
              <a:t>), ↓objem krve (dehydratace, ztráta, darování krve)</a:t>
            </a:r>
          </a:p>
          <a:p>
            <a:pPr marL="72000" indent="0" algn="just">
              <a:buNone/>
            </a:pPr>
            <a:endParaRPr lang="cs-CZ" altLang="cs-CZ" sz="2400" dirty="0">
              <a:latin typeface="Arial" pitchFamily="34" charset="0"/>
            </a:endParaRPr>
          </a:p>
          <a:p>
            <a:pPr marL="72000" indent="0" algn="just">
              <a:buNone/>
            </a:pPr>
            <a:r>
              <a:rPr lang="cs-CZ" altLang="cs-CZ" sz="2400" dirty="0">
                <a:latin typeface="Arial" pitchFamily="34" charset="0"/>
              </a:rPr>
              <a:t>Změny HR jsou čistým odrazem </a:t>
            </a:r>
            <a:r>
              <a:rPr lang="cs-CZ" altLang="cs-CZ" sz="2400" dirty="0" err="1">
                <a:latin typeface="Arial" pitchFamily="34" charset="0"/>
              </a:rPr>
              <a:t>sympatho-vagální</a:t>
            </a:r>
            <a:r>
              <a:rPr lang="cs-CZ" altLang="cs-CZ" sz="2400" dirty="0">
                <a:latin typeface="Arial" pitchFamily="34" charset="0"/>
              </a:rPr>
              <a:t> rovnováhy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Zvýšení HR 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Stres psychický, fyzický, emoce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>
                <a:latin typeface="Arial" pitchFamily="34" charset="0"/>
              </a:rPr>
              <a:t>Snížení</a:t>
            </a:r>
            <a:r>
              <a:rPr lang="cs-CZ" altLang="cs-CZ" sz="2000" dirty="0">
                <a:latin typeface="Arial" pitchFamily="34" charset="0"/>
              </a:rPr>
              <a:t> HR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spánek</a:t>
            </a:r>
          </a:p>
          <a:p>
            <a:pPr lvl="1" algn="just"/>
            <a:endParaRPr lang="cs-CZ" altLang="cs-CZ" sz="2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818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Funkce aorty jako pružníku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2"/>
            <a:ext cx="11482893" cy="551338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Aorta se během systoly roztáhne a pojme vypuzený objem krve (změna kinetické energie v elastickou) a během diastoly se stahuje a posouvá krev dál do řečiště (změna elastické energie na kinetickou)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>
                <a:latin typeface="Arial" pitchFamily="34" charset="0"/>
              </a:rPr>
              <a:t>Funkce aorty jako pružníku</a:t>
            </a:r>
          </a:p>
          <a:p>
            <a:pPr lvl="1" algn="just"/>
            <a:r>
              <a:rPr lang="cs-CZ" altLang="cs-CZ" dirty="0" err="1">
                <a:latin typeface="Arial" pitchFamily="34" charset="0"/>
              </a:rPr>
              <a:t>Kontinualizace</a:t>
            </a:r>
            <a:r>
              <a:rPr lang="cs-CZ" altLang="cs-CZ" dirty="0">
                <a:latin typeface="Arial" pitchFamily="34" charset="0"/>
              </a:rPr>
              <a:t> toku krve (proud krve se nezastaví v diastole)</a:t>
            </a:r>
          </a:p>
          <a:p>
            <a:pPr lvl="1" algn="just"/>
            <a:r>
              <a:rPr lang="cs-CZ" altLang="cs-CZ" dirty="0">
                <a:latin typeface="Arial" pitchFamily="34" charset="0"/>
              </a:rPr>
              <a:t>Tlumení tlakové amplitudy (při zachování MAP)</a:t>
            </a:r>
          </a:p>
          <a:p>
            <a:pPr algn="just">
              <a:lnSpc>
                <a:spcPct val="100000"/>
              </a:lnSpc>
            </a:pPr>
            <a:endParaRPr lang="cs-CZ" altLang="cs-CZ" sz="20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Aortální compliance je nejvyšší v dětství, s věkem se ztrácí (úbytek elastických vláken). Onemocnění snižující poddajnost jsou např. diabetes, hypertenze.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Důsledek snížení C – zvýšení SBP a lehké snížení DBP </a:t>
            </a:r>
            <a:r>
              <a:rPr lang="cs-CZ" altLang="cs-CZ" sz="1800" dirty="0">
                <a:latin typeface="Arial" pitchFamily="34" charset="0"/>
              </a:rPr>
              <a:t>(</a:t>
            </a:r>
            <a:r>
              <a:rPr lang="cs-CZ" altLang="cs-CZ" sz="1800" dirty="0" err="1">
                <a:latin typeface="Arial" pitchFamily="34" charset="0"/>
              </a:rPr>
              <a:t>pružníková</a:t>
            </a:r>
            <a:r>
              <a:rPr lang="cs-CZ" altLang="cs-CZ" sz="1800" dirty="0">
                <a:latin typeface="Arial" pitchFamily="34" charset="0"/>
              </a:rPr>
              <a:t> či izolovaná systolická hypertenze)</a:t>
            </a:r>
          </a:p>
          <a:p>
            <a:pPr marL="808038" indent="-179388"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srdce musí v systole pracovat proti vyššímu tlaku, vyčerpávání srdce</a:t>
            </a:r>
          </a:p>
          <a:p>
            <a:pPr marL="808038" indent="-179388"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vysoká pulzová amplituda mechanicky více zatěžuje cévy</a:t>
            </a:r>
          </a:p>
          <a:p>
            <a:pPr algn="just">
              <a:lnSpc>
                <a:spcPct val="100000"/>
              </a:lnSpc>
            </a:pPr>
            <a:endParaRPr lang="cs-CZ" altLang="cs-CZ" sz="2400" dirty="0">
              <a:latin typeface="Arial" pitchFamily="34" charset="0"/>
            </a:endParaRPr>
          </a:p>
        </p:txBody>
      </p: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7DA0CD6F-EA84-4588-831E-8B686C06A91C}"/>
              </a:ext>
            </a:extLst>
          </p:cNvPr>
          <p:cNvGrpSpPr/>
          <p:nvPr/>
        </p:nvGrpSpPr>
        <p:grpSpPr>
          <a:xfrm>
            <a:off x="847892" y="4882872"/>
            <a:ext cx="8672337" cy="1644495"/>
            <a:chOff x="847892" y="4708757"/>
            <a:chExt cx="8672337" cy="1644495"/>
          </a:xfrm>
        </p:grpSpPr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D7E824D6-A2FB-4BA0-B48F-976F6E63C554}"/>
                </a:ext>
              </a:extLst>
            </p:cNvPr>
            <p:cNvCxnSpPr/>
            <p:nvPr/>
          </p:nvCxnSpPr>
          <p:spPr>
            <a:xfrm flipV="1">
              <a:off x="1620167" y="5312774"/>
              <a:ext cx="0" cy="75600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71645EB4-C6AB-4009-B568-8D8378E7C889}"/>
                </a:ext>
              </a:extLst>
            </p:cNvPr>
            <p:cNvSpPr txBox="1"/>
            <p:nvPr/>
          </p:nvSpPr>
          <p:spPr>
            <a:xfrm>
              <a:off x="1604166" y="5799053"/>
              <a:ext cx="7403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PP</a:t>
              </a:r>
            </a:p>
          </p:txBody>
        </p:sp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8F98BE18-1906-4FCE-8162-983A426AD7D9}"/>
                </a:ext>
              </a:extLst>
            </p:cNvPr>
            <p:cNvSpPr/>
            <p:nvPr/>
          </p:nvSpPr>
          <p:spPr>
            <a:xfrm>
              <a:off x="847892" y="5635697"/>
              <a:ext cx="52931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400" dirty="0"/>
                <a:t>MAP</a:t>
              </a:r>
              <a:endParaRPr lang="cs-CZ" sz="1600" dirty="0"/>
            </a:p>
          </p:txBody>
        </p:sp>
        <p:cxnSp>
          <p:nvCxnSpPr>
            <p:cNvPr id="24" name="Přímá spojnice 23">
              <a:extLst>
                <a:ext uri="{FF2B5EF4-FFF2-40B4-BE49-F238E27FC236}">
                  <a16:creationId xmlns:a16="http://schemas.microsoft.com/office/drawing/2014/main" id="{AC90B718-0F86-4FD5-AA63-9185C8A70827}"/>
                </a:ext>
              </a:extLst>
            </p:cNvPr>
            <p:cNvCxnSpPr/>
            <p:nvPr/>
          </p:nvCxnSpPr>
          <p:spPr>
            <a:xfrm flipH="1">
              <a:off x="1319062" y="5837476"/>
              <a:ext cx="77081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CBE78E88-4D89-4C32-9D62-41B6E6BF4765}"/>
                </a:ext>
              </a:extLst>
            </p:cNvPr>
            <p:cNvSpPr txBox="1"/>
            <p:nvPr/>
          </p:nvSpPr>
          <p:spPr>
            <a:xfrm>
              <a:off x="1380134" y="4976515"/>
              <a:ext cx="7403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SBP</a:t>
              </a:r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id="{0B64AB97-713C-4CA4-8608-517F69137BA8}"/>
                </a:ext>
              </a:extLst>
            </p:cNvPr>
            <p:cNvSpPr txBox="1"/>
            <p:nvPr/>
          </p:nvSpPr>
          <p:spPr>
            <a:xfrm>
              <a:off x="2388048" y="6045475"/>
              <a:ext cx="7403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DBP</a:t>
              </a:r>
            </a:p>
          </p:txBody>
        </p:sp>
        <p:grpSp>
          <p:nvGrpSpPr>
            <p:cNvPr id="2" name="Skupina 1">
              <a:extLst>
                <a:ext uri="{FF2B5EF4-FFF2-40B4-BE49-F238E27FC236}">
                  <a16:creationId xmlns:a16="http://schemas.microsoft.com/office/drawing/2014/main" id="{1F563AC3-1014-4CE2-9461-F29BD2A135ED}"/>
                </a:ext>
              </a:extLst>
            </p:cNvPr>
            <p:cNvGrpSpPr/>
            <p:nvPr/>
          </p:nvGrpSpPr>
          <p:grpSpPr>
            <a:xfrm>
              <a:off x="5084817" y="4708757"/>
              <a:ext cx="4435412" cy="1615235"/>
              <a:chOff x="8955493" y="4779781"/>
              <a:chExt cx="4435412" cy="1615235"/>
            </a:xfrm>
          </p:grpSpPr>
          <p:sp>
            <p:nvSpPr>
              <p:cNvPr id="20" name="Volný tvar 11">
                <a:extLst>
                  <a:ext uri="{FF2B5EF4-FFF2-40B4-BE49-F238E27FC236}">
                    <a16:creationId xmlns:a16="http://schemas.microsoft.com/office/drawing/2014/main" id="{5EF43AF8-9766-4EED-BB89-1E4E3C7FADDF}"/>
                  </a:ext>
                </a:extLst>
              </p:cNvPr>
              <p:cNvSpPr/>
              <p:nvPr/>
            </p:nvSpPr>
            <p:spPr>
              <a:xfrm>
                <a:off x="8955493" y="4779781"/>
                <a:ext cx="1087921" cy="1511549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Volný tvar 18">
                <a:extLst>
                  <a:ext uri="{FF2B5EF4-FFF2-40B4-BE49-F238E27FC236}">
                    <a16:creationId xmlns:a16="http://schemas.microsoft.com/office/drawing/2014/main" id="{16ECBC39-9D90-4E9F-9690-8CBE9C93EB0D}"/>
                  </a:ext>
                </a:extLst>
              </p:cNvPr>
              <p:cNvSpPr/>
              <p:nvPr/>
            </p:nvSpPr>
            <p:spPr>
              <a:xfrm>
                <a:off x="10070554" y="4826483"/>
                <a:ext cx="1087920" cy="1511548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Volný tvar 19">
                <a:extLst>
                  <a:ext uri="{FF2B5EF4-FFF2-40B4-BE49-F238E27FC236}">
                    <a16:creationId xmlns:a16="http://schemas.microsoft.com/office/drawing/2014/main" id="{C5AF342A-347B-4C3B-BE84-8B87C582BF57}"/>
                  </a:ext>
                </a:extLst>
              </p:cNvPr>
              <p:cNvSpPr/>
              <p:nvPr/>
            </p:nvSpPr>
            <p:spPr>
              <a:xfrm>
                <a:off x="11208174" y="4822754"/>
                <a:ext cx="1087920" cy="1511548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Volný tvar 20">
                <a:extLst>
                  <a:ext uri="{FF2B5EF4-FFF2-40B4-BE49-F238E27FC236}">
                    <a16:creationId xmlns:a16="http://schemas.microsoft.com/office/drawing/2014/main" id="{F9A7028E-BD03-4416-B78E-825D1686EFA9}"/>
                  </a:ext>
                </a:extLst>
              </p:cNvPr>
              <p:cNvSpPr/>
              <p:nvPr/>
            </p:nvSpPr>
            <p:spPr>
              <a:xfrm>
                <a:off x="12302985" y="4883468"/>
                <a:ext cx="1087920" cy="1511548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8BC07C4C-B580-49AA-BF3C-4519E2CF13CE}"/>
                  </a:ext>
                </a:extLst>
              </p:cNvPr>
              <p:cNvSpPr/>
              <p:nvPr/>
            </p:nvSpPr>
            <p:spPr>
              <a:xfrm>
                <a:off x="9492452" y="4788540"/>
                <a:ext cx="48442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000" dirty="0"/>
                  <a:t>↓C</a:t>
                </a:r>
              </a:p>
            </p:txBody>
          </p:sp>
        </p:grpSp>
        <p:grpSp>
          <p:nvGrpSpPr>
            <p:cNvPr id="3" name="Skupina 2">
              <a:extLst>
                <a:ext uri="{FF2B5EF4-FFF2-40B4-BE49-F238E27FC236}">
                  <a16:creationId xmlns:a16="http://schemas.microsoft.com/office/drawing/2014/main" id="{22D3916F-AB21-48E2-B76D-828DD582C1C8}"/>
                </a:ext>
              </a:extLst>
            </p:cNvPr>
            <p:cNvGrpSpPr/>
            <p:nvPr/>
          </p:nvGrpSpPr>
          <p:grpSpPr>
            <a:xfrm>
              <a:off x="1499241" y="4849102"/>
              <a:ext cx="3259598" cy="1220355"/>
              <a:chOff x="5929205" y="4849102"/>
              <a:chExt cx="3259598" cy="1220355"/>
            </a:xfrm>
          </p:grpSpPr>
          <p:sp>
            <p:nvSpPr>
              <p:cNvPr id="8" name="Volný tvar 23">
                <a:extLst>
                  <a:ext uri="{FF2B5EF4-FFF2-40B4-BE49-F238E27FC236}">
                    <a16:creationId xmlns:a16="http://schemas.microsoft.com/office/drawing/2014/main" id="{5017C77B-54E6-4AA5-9567-99952D213B59}"/>
                  </a:ext>
                </a:extLst>
              </p:cNvPr>
              <p:cNvSpPr/>
              <p:nvPr/>
            </p:nvSpPr>
            <p:spPr>
              <a:xfrm>
                <a:off x="5929205" y="5306243"/>
                <a:ext cx="1087920" cy="729863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85261" y="1376427"/>
                      <a:pt x="1548500" y="1558040"/>
                    </a:cubicBezTo>
                    <a:cubicBezTo>
                      <a:pt x="1611739" y="1739653"/>
                      <a:pt x="1685888" y="2089371"/>
                      <a:pt x="1697845" y="2058759"/>
                    </a:cubicBezTo>
                    <a:cubicBezTo>
                      <a:pt x="1727109" y="1979109"/>
                      <a:pt x="1834841" y="1707477"/>
                      <a:pt x="1933968" y="1771973"/>
                    </a:cubicBezTo>
                    <a:cubicBezTo>
                      <a:pt x="2033095" y="1836469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Volný tvar 24">
                <a:extLst>
                  <a:ext uri="{FF2B5EF4-FFF2-40B4-BE49-F238E27FC236}">
                    <a16:creationId xmlns:a16="http://schemas.microsoft.com/office/drawing/2014/main" id="{61ABAFAF-1E90-4081-BF98-2231C41C406E}"/>
                  </a:ext>
                </a:extLst>
              </p:cNvPr>
              <p:cNvSpPr/>
              <p:nvPr/>
            </p:nvSpPr>
            <p:spPr>
              <a:xfrm>
                <a:off x="7018505" y="5328194"/>
                <a:ext cx="1087920" cy="729863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85261" y="1376427"/>
                      <a:pt x="1548500" y="1558040"/>
                    </a:cubicBezTo>
                    <a:cubicBezTo>
                      <a:pt x="1611739" y="1739653"/>
                      <a:pt x="1685888" y="2089371"/>
                      <a:pt x="1697845" y="2058759"/>
                    </a:cubicBezTo>
                    <a:cubicBezTo>
                      <a:pt x="1727109" y="1979109"/>
                      <a:pt x="1834841" y="1707477"/>
                      <a:pt x="1933968" y="1771973"/>
                    </a:cubicBezTo>
                    <a:cubicBezTo>
                      <a:pt x="2033095" y="1836469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Volný tvar 25">
                <a:extLst>
                  <a:ext uri="{FF2B5EF4-FFF2-40B4-BE49-F238E27FC236}">
                    <a16:creationId xmlns:a16="http://schemas.microsoft.com/office/drawing/2014/main" id="{6E270F1C-DB07-4AE9-842A-EAC4960BD12D}"/>
                  </a:ext>
                </a:extLst>
              </p:cNvPr>
              <p:cNvSpPr/>
              <p:nvPr/>
            </p:nvSpPr>
            <p:spPr>
              <a:xfrm>
                <a:off x="8100883" y="5339594"/>
                <a:ext cx="1087920" cy="729863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85261" y="1376427"/>
                      <a:pt x="1548500" y="1558040"/>
                    </a:cubicBezTo>
                    <a:cubicBezTo>
                      <a:pt x="1611739" y="1739653"/>
                      <a:pt x="1685888" y="2089371"/>
                      <a:pt x="1697845" y="2058759"/>
                    </a:cubicBezTo>
                    <a:cubicBezTo>
                      <a:pt x="1727109" y="1979109"/>
                      <a:pt x="1834841" y="1707477"/>
                      <a:pt x="1933968" y="1771973"/>
                    </a:cubicBezTo>
                    <a:cubicBezTo>
                      <a:pt x="2033095" y="1836469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bdélník 11">
                <a:extLst>
                  <a:ext uri="{FF2B5EF4-FFF2-40B4-BE49-F238E27FC236}">
                    <a16:creationId xmlns:a16="http://schemas.microsoft.com/office/drawing/2014/main" id="{EFC2E21C-8752-47D9-9D6F-062A363E6212}"/>
                  </a:ext>
                </a:extLst>
              </p:cNvPr>
              <p:cNvSpPr/>
              <p:nvPr/>
            </p:nvSpPr>
            <p:spPr>
              <a:xfrm>
                <a:off x="6441392" y="4849102"/>
                <a:ext cx="48442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000" dirty="0"/>
                  <a:t>↑C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367826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2316</TotalTime>
  <Words>1113</Words>
  <Application>Microsoft Office PowerPoint</Application>
  <PresentationFormat>Širokoúhlá obrazovka</PresentationFormat>
  <Paragraphs>157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Tahoma</vt:lpstr>
      <vt:lpstr>Wingdings</vt:lpstr>
      <vt:lpstr>Prezentace_MU_CZ</vt:lpstr>
      <vt:lpstr>Matematický model funkce aorty</vt:lpstr>
      <vt:lpstr>Definice klíčových slov a symbolů</vt:lpstr>
      <vt:lpstr>Definice klíčových slov  - křivka arteriálního tlaku</vt:lpstr>
      <vt:lpstr>Odvození hemodynamických parametrů</vt:lpstr>
      <vt:lpstr>Výsledná definice křivky arteriálního tlaku</vt:lpstr>
      <vt:lpstr>Model aortálního pružníku</vt:lpstr>
      <vt:lpstr>Celková cévní periferní rezistence - R</vt:lpstr>
      <vt:lpstr>Systolický objem, srdeční frekvence – SV, HR</vt:lpstr>
      <vt:lpstr>Funkce aorty jako pružníku</vt:lpstr>
      <vt:lpstr>Žilní návrat a mechanismy žilního návratu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Jana Svačinová</cp:lastModifiedBy>
  <cp:revision>209</cp:revision>
  <cp:lastPrinted>1601-01-01T00:00:00Z</cp:lastPrinted>
  <dcterms:created xsi:type="dcterms:W3CDTF">2018-10-05T10:13:37Z</dcterms:created>
  <dcterms:modified xsi:type="dcterms:W3CDTF">2020-05-03T14:57:48Z</dcterms:modified>
</cp:coreProperties>
</file>