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93" r:id="rId4"/>
    <p:sldId id="292" r:id="rId5"/>
    <p:sldId id="294" r:id="rId6"/>
    <p:sldId id="306" r:id="rId7"/>
    <p:sldId id="279" r:id="rId8"/>
    <p:sldId id="295" r:id="rId9"/>
    <p:sldId id="298" r:id="rId10"/>
    <p:sldId id="299" r:id="rId11"/>
    <p:sldId id="297" r:id="rId12"/>
    <p:sldId id="304" r:id="rId13"/>
    <p:sldId id="296" r:id="rId14"/>
    <p:sldId id="300" r:id="rId15"/>
    <p:sldId id="305" r:id="rId16"/>
    <p:sldId id="307" r:id="rId17"/>
    <p:sldId id="303" r:id="rId18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890088" cy="22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59F203-74D7-444B-BF61-95A819D36F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Physiology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8AD60A-F679-40CE-BB8A-881987804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028AD-55F2-4512-8D83-D0C77508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Poddajnost pažní tepny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17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odražené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20E411-7F01-4770-98D6-D0E0EA0D3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2098" r="1930" b="1632"/>
          <a:stretch/>
        </p:blipFill>
        <p:spPr>
          <a:xfrm>
            <a:off x="198408" y="1656272"/>
            <a:ext cx="3571335" cy="356270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9DA613F-79AA-4D21-9704-E146872605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2081" r="1875" b="2351"/>
          <a:stretch/>
        </p:blipFill>
        <p:spPr>
          <a:xfrm>
            <a:off x="4226944" y="1656272"/>
            <a:ext cx="3571335" cy="356270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A12AE2B-8C76-4D37-971E-8640A0B95D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" t="2447" r="1192" b="1985"/>
          <a:stretch/>
        </p:blipFill>
        <p:spPr>
          <a:xfrm>
            <a:off x="8203722" y="1656272"/>
            <a:ext cx="3571335" cy="3562709"/>
          </a:xfrm>
          <a:prstGeom prst="rect">
            <a:avLst/>
          </a:prstGeom>
        </p:spPr>
      </p:pic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3280EF53-2833-4AB5-A22B-EF7AA6DFC9F4}"/>
              </a:ext>
            </a:extLst>
          </p:cNvPr>
          <p:cNvSpPr/>
          <p:nvPr/>
        </p:nvSpPr>
        <p:spPr bwMode="auto">
          <a:xfrm>
            <a:off x="557349" y="2892931"/>
            <a:ext cx="2812868" cy="1496189"/>
          </a:xfrm>
          <a:custGeom>
            <a:avLst/>
            <a:gdLst>
              <a:gd name="connsiteX0" fmla="*/ 0 w 2812868"/>
              <a:gd name="connsiteY0" fmla="*/ 1453025 h 1496568"/>
              <a:gd name="connsiteX1" fmla="*/ 235131 w 2812868"/>
              <a:gd name="connsiteY1" fmla="*/ 477665 h 1496568"/>
              <a:gd name="connsiteX2" fmla="*/ 470262 w 2812868"/>
              <a:gd name="connsiteY2" fmla="*/ 94488 h 1496568"/>
              <a:gd name="connsiteX3" fmla="*/ 618308 w 2812868"/>
              <a:gd name="connsiteY3" fmla="*/ 24819 h 1496568"/>
              <a:gd name="connsiteX4" fmla="*/ 801188 w 2812868"/>
              <a:gd name="connsiteY4" fmla="*/ 442831 h 1496568"/>
              <a:gd name="connsiteX5" fmla="*/ 949234 w 2812868"/>
              <a:gd name="connsiteY5" fmla="*/ 834717 h 1496568"/>
              <a:gd name="connsiteX6" fmla="*/ 1219200 w 2812868"/>
              <a:gd name="connsiteY6" fmla="*/ 1122099 h 1496568"/>
              <a:gd name="connsiteX7" fmla="*/ 1680754 w 2812868"/>
              <a:gd name="connsiteY7" fmla="*/ 1331105 h 1496568"/>
              <a:gd name="connsiteX8" fmla="*/ 2812868 w 2812868"/>
              <a:gd name="connsiteY8" fmla="*/ 1496568 h 1496568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3219 h 1496762"/>
              <a:gd name="connsiteX1" fmla="*/ 247446 w 2812868"/>
              <a:gd name="connsiteY1" fmla="*/ 484016 h 1496762"/>
              <a:gd name="connsiteX2" fmla="*/ 470262 w 2812868"/>
              <a:gd name="connsiteY2" fmla="*/ 94682 h 1496762"/>
              <a:gd name="connsiteX3" fmla="*/ 618308 w 2812868"/>
              <a:gd name="connsiteY3" fmla="*/ 25013 h 1496762"/>
              <a:gd name="connsiteX4" fmla="*/ 801188 w 2812868"/>
              <a:gd name="connsiteY4" fmla="*/ 443025 h 1496762"/>
              <a:gd name="connsiteX5" fmla="*/ 949234 w 2812868"/>
              <a:gd name="connsiteY5" fmla="*/ 834911 h 1496762"/>
              <a:gd name="connsiteX6" fmla="*/ 1219200 w 2812868"/>
              <a:gd name="connsiteY6" fmla="*/ 1122293 h 1496762"/>
              <a:gd name="connsiteX7" fmla="*/ 1680754 w 2812868"/>
              <a:gd name="connsiteY7" fmla="*/ 1331299 h 1496762"/>
              <a:gd name="connsiteX8" fmla="*/ 2812868 w 2812868"/>
              <a:gd name="connsiteY8" fmla="*/ 1496762 h 1496762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  <a:gd name="connsiteX0" fmla="*/ 0 w 2812868"/>
              <a:gd name="connsiteY0" fmla="*/ 1452646 h 1496189"/>
              <a:gd name="connsiteX1" fmla="*/ 247446 w 2812868"/>
              <a:gd name="connsiteY1" fmla="*/ 483443 h 1496189"/>
              <a:gd name="connsiteX2" fmla="*/ 470262 w 2812868"/>
              <a:gd name="connsiteY2" fmla="*/ 94109 h 1496189"/>
              <a:gd name="connsiteX3" fmla="*/ 618308 w 2812868"/>
              <a:gd name="connsiteY3" fmla="*/ 24440 h 1496189"/>
              <a:gd name="connsiteX4" fmla="*/ 801188 w 2812868"/>
              <a:gd name="connsiteY4" fmla="*/ 442452 h 1496189"/>
              <a:gd name="connsiteX5" fmla="*/ 949234 w 2812868"/>
              <a:gd name="connsiteY5" fmla="*/ 834338 h 1496189"/>
              <a:gd name="connsiteX6" fmla="*/ 1219200 w 2812868"/>
              <a:gd name="connsiteY6" fmla="*/ 1121720 h 1496189"/>
              <a:gd name="connsiteX7" fmla="*/ 1680754 w 2812868"/>
              <a:gd name="connsiteY7" fmla="*/ 1330726 h 1496189"/>
              <a:gd name="connsiteX8" fmla="*/ 2812868 w 2812868"/>
              <a:gd name="connsiteY8" fmla="*/ 1496189 h 149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68" h="1496189">
                <a:moveTo>
                  <a:pt x="0" y="1452646"/>
                </a:moveTo>
                <a:cubicBezTo>
                  <a:pt x="78377" y="1078177"/>
                  <a:pt x="175228" y="602109"/>
                  <a:pt x="247446" y="483443"/>
                </a:cubicBezTo>
                <a:cubicBezTo>
                  <a:pt x="319664" y="364777"/>
                  <a:pt x="414610" y="167530"/>
                  <a:pt x="470262" y="94109"/>
                </a:cubicBezTo>
                <a:cubicBezTo>
                  <a:pt x="525914" y="20688"/>
                  <a:pt x="563154" y="-33617"/>
                  <a:pt x="618308" y="24440"/>
                </a:cubicBezTo>
                <a:cubicBezTo>
                  <a:pt x="673462" y="82497"/>
                  <a:pt x="746034" y="307469"/>
                  <a:pt x="801188" y="442452"/>
                </a:cubicBezTo>
                <a:cubicBezTo>
                  <a:pt x="856342" y="577435"/>
                  <a:pt x="879565" y="721127"/>
                  <a:pt x="949234" y="834338"/>
                </a:cubicBezTo>
                <a:cubicBezTo>
                  <a:pt x="1018903" y="947549"/>
                  <a:pt x="1097280" y="1038989"/>
                  <a:pt x="1219200" y="1121720"/>
                </a:cubicBezTo>
                <a:cubicBezTo>
                  <a:pt x="1341120" y="1204451"/>
                  <a:pt x="1415143" y="1268315"/>
                  <a:pt x="1680754" y="1330726"/>
                </a:cubicBezTo>
                <a:cubicBezTo>
                  <a:pt x="1946365" y="1393137"/>
                  <a:pt x="2379616" y="1444663"/>
                  <a:pt x="2812868" y="1496189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2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1DCDDC-26ED-4B3E-8D90-937C345FC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9256" r="3979" b="11617"/>
          <a:stretch/>
        </p:blipFill>
        <p:spPr>
          <a:xfrm>
            <a:off x="720000" y="2592592"/>
            <a:ext cx="2548032" cy="22816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162A17-7685-493F-9DE5-0F0D2A994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15" y="1361283"/>
            <a:ext cx="3470769" cy="246261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9EE916-AEF8-4839-8018-5BACDBB0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 t="5251" r="18588" b="5251"/>
          <a:stretch/>
        </p:blipFill>
        <p:spPr>
          <a:xfrm>
            <a:off x="4360615" y="3823900"/>
            <a:ext cx="3470769" cy="2954561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8BA126A1-2296-477D-8D1D-564AB9F29034}"/>
              </a:ext>
            </a:extLst>
          </p:cNvPr>
          <p:cNvGrpSpPr/>
          <p:nvPr/>
        </p:nvGrpSpPr>
        <p:grpSpPr>
          <a:xfrm>
            <a:off x="8758817" y="2770713"/>
            <a:ext cx="2346259" cy="2664666"/>
            <a:chOff x="584866" y="4185232"/>
            <a:chExt cx="2346259" cy="2664666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4708CFE-FF8A-4DDE-B75B-D14D77AAE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151"/>
            <a:stretch/>
          </p:blipFill>
          <p:spPr>
            <a:xfrm>
              <a:off x="584866" y="4341199"/>
              <a:ext cx="2309245" cy="2508699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51E8161-280E-4BB6-9001-2D4441AAB6D5}"/>
                </a:ext>
              </a:extLst>
            </p:cNvPr>
            <p:cNvSpPr txBox="1"/>
            <p:nvPr/>
          </p:nvSpPr>
          <p:spPr>
            <a:xfrm>
              <a:off x="674689" y="4192636"/>
              <a:ext cx="48827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 err="1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age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4C8EC88F-63F9-4D05-A029-CD04948A9211}"/>
                </a:ext>
              </a:extLst>
            </p:cNvPr>
            <p:cNvSpPr txBox="1"/>
            <p:nvPr/>
          </p:nvSpPr>
          <p:spPr>
            <a:xfrm>
              <a:off x="1475182" y="4185232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R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784FAA6-84D5-4E27-B706-0D87900FDEA0}"/>
                </a:ext>
              </a:extLst>
            </p:cNvPr>
            <p:cNvSpPr txBox="1"/>
            <p:nvPr/>
          </p:nvSpPr>
          <p:spPr>
            <a:xfrm>
              <a:off x="2106994" y="4186706"/>
              <a:ext cx="82413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IMT</a:t>
              </a:r>
              <a:r>
                <a:rPr lang="cs-CZ" sz="800" baseline="-250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L</a:t>
              </a:r>
              <a:r>
                <a:rPr lang="cs-CZ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 (mm)</a:t>
              </a:r>
              <a:endParaRPr lang="cs-CZ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41828B-6893-4FEE-A658-5E54DF2DF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13B0358-D8AE-4CD7-A77F-83900715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BEB3F9-9220-40C5-932E-769E6DA0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Sonografie (</a:t>
            </a:r>
            <a:r>
              <a:rPr lang="el-GR" dirty="0"/>
              <a:t>β – </a:t>
            </a:r>
            <a:r>
              <a:rPr lang="cs-CZ" dirty="0"/>
              <a:t>index). 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159E2AF7-809F-45C1-8213-D312F8EC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265555"/>
            <a:ext cx="5436797" cy="3894106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BAC7129E-0359-458F-A03B-B7CF3C78E671}"/>
              </a:ext>
            </a:extLst>
          </p:cNvPr>
          <p:cNvGrpSpPr/>
          <p:nvPr/>
        </p:nvGrpSpPr>
        <p:grpSpPr>
          <a:xfrm>
            <a:off x="1212389" y="1291767"/>
            <a:ext cx="8908527" cy="4688844"/>
            <a:chOff x="1212389" y="1291767"/>
            <a:chExt cx="8908527" cy="4688844"/>
          </a:xfrm>
        </p:grpSpPr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0ECF3C5C-8AA3-4E04-A0DF-3BE261219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50" t="19542"/>
            <a:stretch/>
          </p:blipFill>
          <p:spPr>
            <a:xfrm>
              <a:off x="7688314" y="3799895"/>
              <a:ext cx="2432602" cy="2180716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2BFA8CDB-538A-4CEB-B571-69646B664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1453" r="54101"/>
            <a:stretch/>
          </p:blipFill>
          <p:spPr>
            <a:xfrm>
              <a:off x="7555306" y="1670965"/>
              <a:ext cx="2466392" cy="2128930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3C321E5-F868-4FC7-8B33-BE204D11B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75" r="35892" b="78535"/>
            <a:stretch/>
          </p:blipFill>
          <p:spPr>
            <a:xfrm>
              <a:off x="1212389" y="1291767"/>
              <a:ext cx="3568823" cy="9624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6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4ACCD9A-E841-4336-A9CF-104F68FE5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26" y="971805"/>
            <a:ext cx="4754514" cy="5166195"/>
          </a:xfrm>
          <a:prstGeom prst="rect">
            <a:avLst/>
          </a:prstGeo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Rychlost Pulzové Vlny</a:t>
            </a:r>
            <a:br>
              <a:rPr lang="cs-CZ" dirty="0"/>
            </a:b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A8F2BBF-BE59-4CDE-8FB5-9994F44A3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3"/>
          <a:stretch/>
        </p:blipFill>
        <p:spPr>
          <a:xfrm>
            <a:off x="1718422" y="1261576"/>
            <a:ext cx="3966385" cy="502958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283C2254-A317-4051-AE2F-F331107529CC}"/>
              </a:ext>
            </a:extLst>
          </p:cNvPr>
          <p:cNvSpPr/>
          <p:nvPr/>
        </p:nvSpPr>
        <p:spPr>
          <a:xfrm>
            <a:off x="2439439" y="6140074"/>
            <a:ext cx="8267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n-lt"/>
              </a:rPr>
              <a:t>Vysoce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poddajná</a:t>
            </a:r>
            <a:r>
              <a:rPr lang="en-US" dirty="0">
                <a:latin typeface="+mn-lt"/>
              </a:rPr>
              <a:t> aorta </a:t>
            </a:r>
            <a:r>
              <a:rPr lang="en-US" dirty="0" err="1">
                <a:latin typeface="+mn-lt"/>
              </a:rPr>
              <a:t>má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relativně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nízkou</a:t>
            </a:r>
            <a:r>
              <a:rPr lang="en-US" dirty="0">
                <a:latin typeface="+mn-lt"/>
              </a:rPr>
              <a:t> RPV (&lt;6 m/s)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3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C3B22F2-7F79-4374-A6A5-513990BE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462" y="1651958"/>
            <a:ext cx="9144000" cy="355408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2C1F802-CAD1-439E-902A-E758B80C4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69" y="5115369"/>
            <a:ext cx="4791075" cy="174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35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CAVI měření</a:t>
            </a:r>
            <a:br>
              <a:rPr lang="cs-CZ" dirty="0"/>
            </a:b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A28FB76-8D96-4DD4-82CA-0B6EC19C4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8" y="1283534"/>
            <a:ext cx="6207924" cy="46559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8B31FAC-BEC4-4284-93B2-3AB626AFD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/>
        </p:blipFill>
        <p:spPr>
          <a:xfrm>
            <a:off x="6711595" y="1322125"/>
            <a:ext cx="4761605" cy="47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0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EF097-7F17-473C-A509-752709F6B0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21B22D-968F-4976-83C1-0F68755C2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0C1ADDA-2D23-4795-82B0-9B1AAB8A3C48}"/>
              </a:ext>
            </a:extLst>
          </p:cNvPr>
          <p:cNvCxnSpPr>
            <a:cxnSpLocks/>
          </p:cNvCxnSpPr>
          <p:nvPr/>
        </p:nvCxnSpPr>
        <p:spPr bwMode="auto">
          <a:xfrm>
            <a:off x="3221965" y="6182896"/>
            <a:ext cx="60134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4457D36-E9F7-43A3-9193-42B4AEC75404}"/>
              </a:ext>
            </a:extLst>
          </p:cNvPr>
          <p:cNvCxnSpPr>
            <a:cxnSpLocks/>
          </p:cNvCxnSpPr>
          <p:nvPr/>
        </p:nvCxnSpPr>
        <p:spPr bwMode="auto">
          <a:xfrm flipV="1">
            <a:off x="3221965" y="214227"/>
            <a:ext cx="0" cy="59686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E8F4BEC5-CC59-4CE2-8DB5-CA8D756DE1B1}"/>
              </a:ext>
            </a:extLst>
          </p:cNvPr>
          <p:cNvSpPr/>
          <p:nvPr/>
        </p:nvSpPr>
        <p:spPr bwMode="auto">
          <a:xfrm>
            <a:off x="3407813" y="2484333"/>
            <a:ext cx="5553858" cy="3085110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989822 h 2998448"/>
              <a:gd name="connsiteX1" fmla="*/ 552090 w 4209690"/>
              <a:gd name="connsiteY1" fmla="*/ 65467 h 2998448"/>
              <a:gd name="connsiteX2" fmla="*/ 1371517 w 4209690"/>
              <a:gd name="connsiteY2" fmla="*/ 1001065 h 2998448"/>
              <a:gd name="connsiteX3" fmla="*/ 2527540 w 4209690"/>
              <a:gd name="connsiteY3" fmla="*/ 1531957 h 2998448"/>
              <a:gd name="connsiteX4" fmla="*/ 4209690 w 4209690"/>
              <a:gd name="connsiteY4" fmla="*/ 2998448 h 2998448"/>
              <a:gd name="connsiteX0" fmla="*/ 0 w 4209690"/>
              <a:gd name="connsiteY0" fmla="*/ 2986584 h 2995210"/>
              <a:gd name="connsiteX1" fmla="*/ 552090 w 4209690"/>
              <a:gd name="connsiteY1" fmla="*/ 62229 h 2995210"/>
              <a:gd name="connsiteX2" fmla="*/ 1371517 w 4209690"/>
              <a:gd name="connsiteY2" fmla="*/ 997827 h 2995210"/>
              <a:gd name="connsiteX3" fmla="*/ 2423037 w 4209690"/>
              <a:gd name="connsiteY3" fmla="*/ 1110708 h 2995210"/>
              <a:gd name="connsiteX4" fmla="*/ 4209690 w 4209690"/>
              <a:gd name="connsiteY4" fmla="*/ 2995210 h 2995210"/>
              <a:gd name="connsiteX0" fmla="*/ 0 w 4209690"/>
              <a:gd name="connsiteY0" fmla="*/ 2996408 h 3005034"/>
              <a:gd name="connsiteX1" fmla="*/ 552090 w 4209690"/>
              <a:gd name="connsiteY1" fmla="*/ 72053 h 3005034"/>
              <a:gd name="connsiteX2" fmla="*/ 1415060 w 4209690"/>
              <a:gd name="connsiteY2" fmla="*/ 911857 h 3005034"/>
              <a:gd name="connsiteX3" fmla="*/ 2423037 w 4209690"/>
              <a:gd name="connsiteY3" fmla="*/ 1120532 h 3005034"/>
              <a:gd name="connsiteX4" fmla="*/ 4209690 w 4209690"/>
              <a:gd name="connsiteY4" fmla="*/ 3005034 h 3005034"/>
              <a:gd name="connsiteX0" fmla="*/ 0 w 4209690"/>
              <a:gd name="connsiteY0" fmla="*/ 2995107 h 3003733"/>
              <a:gd name="connsiteX1" fmla="*/ 552090 w 4209690"/>
              <a:gd name="connsiteY1" fmla="*/ 70752 h 3003733"/>
              <a:gd name="connsiteX2" fmla="*/ 1415060 w 4209690"/>
              <a:gd name="connsiteY2" fmla="*/ 910556 h 3003733"/>
              <a:gd name="connsiteX3" fmla="*/ 2396911 w 4209690"/>
              <a:gd name="connsiteY3" fmla="*/ 971185 h 3003733"/>
              <a:gd name="connsiteX4" fmla="*/ 4209690 w 4209690"/>
              <a:gd name="connsiteY4" fmla="*/ 3003733 h 3003733"/>
              <a:gd name="connsiteX0" fmla="*/ 0 w 4209690"/>
              <a:gd name="connsiteY0" fmla="*/ 2961916 h 2970542"/>
              <a:gd name="connsiteX1" fmla="*/ 412752 w 4209690"/>
              <a:gd name="connsiteY1" fmla="*/ 72396 h 2970542"/>
              <a:gd name="connsiteX2" fmla="*/ 1415060 w 4209690"/>
              <a:gd name="connsiteY2" fmla="*/ 877365 h 2970542"/>
              <a:gd name="connsiteX3" fmla="*/ 2396911 w 4209690"/>
              <a:gd name="connsiteY3" fmla="*/ 937994 h 2970542"/>
              <a:gd name="connsiteX4" fmla="*/ 4209690 w 4209690"/>
              <a:gd name="connsiteY4" fmla="*/ 2970542 h 2970542"/>
              <a:gd name="connsiteX0" fmla="*/ 0 w 5553858"/>
              <a:gd name="connsiteY0" fmla="*/ 2961916 h 3098558"/>
              <a:gd name="connsiteX1" fmla="*/ 412752 w 5553858"/>
              <a:gd name="connsiteY1" fmla="*/ 72396 h 3098558"/>
              <a:gd name="connsiteX2" fmla="*/ 1415060 w 5553858"/>
              <a:gd name="connsiteY2" fmla="*/ 877365 h 3098558"/>
              <a:gd name="connsiteX3" fmla="*/ 2396911 w 5553858"/>
              <a:gd name="connsiteY3" fmla="*/ 937994 h 3098558"/>
              <a:gd name="connsiteX4" fmla="*/ 5553858 w 5553858"/>
              <a:gd name="connsiteY4" fmla="*/ 3098558 h 3098558"/>
              <a:gd name="connsiteX0" fmla="*/ 0 w 5553858"/>
              <a:gd name="connsiteY0" fmla="*/ 2951560 h 3088202"/>
              <a:gd name="connsiteX1" fmla="*/ 412752 w 5553858"/>
              <a:gd name="connsiteY1" fmla="*/ 62040 h 3088202"/>
              <a:gd name="connsiteX2" fmla="*/ 1396772 w 5553858"/>
              <a:gd name="connsiteY2" fmla="*/ 967593 h 3088202"/>
              <a:gd name="connsiteX3" fmla="*/ 2396911 w 5553858"/>
              <a:gd name="connsiteY3" fmla="*/ 927638 h 3088202"/>
              <a:gd name="connsiteX4" fmla="*/ 5553858 w 5553858"/>
              <a:gd name="connsiteY4" fmla="*/ 3088202 h 3088202"/>
              <a:gd name="connsiteX0" fmla="*/ 0 w 5553858"/>
              <a:gd name="connsiteY0" fmla="*/ 2953222 h 3089864"/>
              <a:gd name="connsiteX1" fmla="*/ 412752 w 5553858"/>
              <a:gd name="connsiteY1" fmla="*/ 63702 h 3089864"/>
              <a:gd name="connsiteX2" fmla="*/ 1396772 w 5553858"/>
              <a:gd name="connsiteY2" fmla="*/ 969255 h 3089864"/>
              <a:gd name="connsiteX3" fmla="*/ 2396911 w 5553858"/>
              <a:gd name="connsiteY3" fmla="*/ 929300 h 3089864"/>
              <a:gd name="connsiteX4" fmla="*/ 5553858 w 5553858"/>
              <a:gd name="connsiteY4" fmla="*/ 3089864 h 3089864"/>
              <a:gd name="connsiteX0" fmla="*/ 0 w 5553858"/>
              <a:gd name="connsiteY0" fmla="*/ 2948468 h 3085110"/>
              <a:gd name="connsiteX1" fmla="*/ 412752 w 5553858"/>
              <a:gd name="connsiteY1" fmla="*/ 58948 h 3085110"/>
              <a:gd name="connsiteX2" fmla="*/ 1396772 w 5553858"/>
              <a:gd name="connsiteY2" fmla="*/ 964501 h 3085110"/>
              <a:gd name="connsiteX3" fmla="*/ 2396911 w 5553858"/>
              <a:gd name="connsiteY3" fmla="*/ 924546 h 3085110"/>
              <a:gd name="connsiteX4" fmla="*/ 5553858 w 5553858"/>
              <a:gd name="connsiteY4" fmla="*/ 3085110 h 3085110"/>
              <a:gd name="connsiteX0" fmla="*/ 0 w 5553858"/>
              <a:gd name="connsiteY0" fmla="*/ 2948468 h 3085110"/>
              <a:gd name="connsiteX1" fmla="*/ 412752 w 5553858"/>
              <a:gd name="connsiteY1" fmla="*/ 58948 h 3085110"/>
              <a:gd name="connsiteX2" fmla="*/ 1442492 w 5553858"/>
              <a:gd name="connsiteY2" fmla="*/ 964501 h 3085110"/>
              <a:gd name="connsiteX3" fmla="*/ 2396911 w 5553858"/>
              <a:gd name="connsiteY3" fmla="*/ 924546 h 3085110"/>
              <a:gd name="connsiteX4" fmla="*/ 5553858 w 5553858"/>
              <a:gd name="connsiteY4" fmla="*/ 3085110 h 308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3858" h="3085110">
                <a:moveTo>
                  <a:pt x="0" y="2948468"/>
                </a:moveTo>
                <a:cubicBezTo>
                  <a:pt x="19410" y="1533736"/>
                  <a:pt x="172337" y="389609"/>
                  <a:pt x="412752" y="58948"/>
                </a:cubicBezTo>
                <a:cubicBezTo>
                  <a:pt x="653167" y="-271713"/>
                  <a:pt x="1212383" y="893387"/>
                  <a:pt x="1442492" y="964501"/>
                </a:cubicBezTo>
                <a:cubicBezTo>
                  <a:pt x="1672601" y="1035615"/>
                  <a:pt x="1925334" y="674380"/>
                  <a:pt x="2396911" y="924546"/>
                </a:cubicBezTo>
                <a:cubicBezTo>
                  <a:pt x="2868488" y="1174712"/>
                  <a:pt x="4737943" y="2352583"/>
                  <a:pt x="5553858" y="3085110"/>
                </a:cubicBezTo>
              </a:path>
            </a:pathLst>
          </a:custGeom>
          <a:noFill/>
          <a:ln w="38100" cap="flat" cmpd="sng" algn="ctr">
            <a:solidFill>
              <a:schemeClr val="accent3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3D101B3D-FD16-4448-BB1F-B26EAB8DE405}"/>
              </a:ext>
            </a:extLst>
          </p:cNvPr>
          <p:cNvSpPr txBox="1">
            <a:spLocks/>
          </p:cNvSpPr>
          <p:nvPr/>
        </p:nvSpPr>
        <p:spPr>
          <a:xfrm>
            <a:off x="8540811" y="6089333"/>
            <a:ext cx="42922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12F55D18-E4D3-45AF-9920-D97612215073}"/>
              </a:ext>
            </a:extLst>
          </p:cNvPr>
          <p:cNvSpPr txBox="1">
            <a:spLocks/>
          </p:cNvSpPr>
          <p:nvPr/>
        </p:nvSpPr>
        <p:spPr>
          <a:xfrm>
            <a:off x="2315897" y="180189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sp>
        <p:nvSpPr>
          <p:cNvPr id="11" name="Volný tvar: obrazec 10">
            <a:extLst>
              <a:ext uri="{FF2B5EF4-FFF2-40B4-BE49-F238E27FC236}">
                <a16:creationId xmlns:a16="http://schemas.microsoft.com/office/drawing/2014/main" id="{80A7BA84-9408-4FC2-8BBB-56ABA1833C00}"/>
              </a:ext>
            </a:extLst>
          </p:cNvPr>
          <p:cNvSpPr/>
          <p:nvPr/>
        </p:nvSpPr>
        <p:spPr bwMode="auto">
          <a:xfrm>
            <a:off x="3407813" y="2121152"/>
            <a:ext cx="5553858" cy="3489921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3340198 h 3348824"/>
              <a:gd name="connsiteX1" fmla="*/ 525964 w 4209690"/>
              <a:gd name="connsiteY1" fmla="*/ 23957 h 3348824"/>
              <a:gd name="connsiteX2" fmla="*/ 1380226 w 4209690"/>
              <a:gd name="connsiteY2" fmla="*/ 1847829 h 3348824"/>
              <a:gd name="connsiteX3" fmla="*/ 2527540 w 4209690"/>
              <a:gd name="connsiteY3" fmla="*/ 1882333 h 3348824"/>
              <a:gd name="connsiteX4" fmla="*/ 4209690 w 4209690"/>
              <a:gd name="connsiteY4" fmla="*/ 3348824 h 3348824"/>
              <a:gd name="connsiteX0" fmla="*/ 0 w 4209690"/>
              <a:gd name="connsiteY0" fmla="*/ 3326202 h 3334828"/>
              <a:gd name="connsiteX1" fmla="*/ 525964 w 4209690"/>
              <a:gd name="connsiteY1" fmla="*/ 9961 h 3334828"/>
              <a:gd name="connsiteX2" fmla="*/ 1432478 w 4209690"/>
              <a:gd name="connsiteY2" fmla="*/ 2286679 h 3334828"/>
              <a:gd name="connsiteX3" fmla="*/ 2527540 w 4209690"/>
              <a:gd name="connsiteY3" fmla="*/ 1868337 h 3334828"/>
              <a:gd name="connsiteX4" fmla="*/ 4209690 w 4209690"/>
              <a:gd name="connsiteY4" fmla="*/ 3334828 h 3334828"/>
              <a:gd name="connsiteX0" fmla="*/ 0 w 4209690"/>
              <a:gd name="connsiteY0" fmla="*/ 3326413 h 3335039"/>
              <a:gd name="connsiteX1" fmla="*/ 525964 w 4209690"/>
              <a:gd name="connsiteY1" fmla="*/ 10172 h 3335039"/>
              <a:gd name="connsiteX2" fmla="*/ 1432478 w 4209690"/>
              <a:gd name="connsiteY2" fmla="*/ 2286890 h 3335039"/>
              <a:gd name="connsiteX3" fmla="*/ 2518831 w 4209690"/>
              <a:gd name="connsiteY3" fmla="*/ 2155931 h 3335039"/>
              <a:gd name="connsiteX4" fmla="*/ 4209690 w 4209690"/>
              <a:gd name="connsiteY4" fmla="*/ 3335039 h 3335039"/>
              <a:gd name="connsiteX0" fmla="*/ 0 w 5553858"/>
              <a:gd name="connsiteY0" fmla="*/ 3326413 h 3490487"/>
              <a:gd name="connsiteX1" fmla="*/ 525964 w 5553858"/>
              <a:gd name="connsiteY1" fmla="*/ 10172 h 3490487"/>
              <a:gd name="connsiteX2" fmla="*/ 1432478 w 5553858"/>
              <a:gd name="connsiteY2" fmla="*/ 2286890 h 3490487"/>
              <a:gd name="connsiteX3" fmla="*/ 2518831 w 5553858"/>
              <a:gd name="connsiteY3" fmla="*/ 2155931 h 3490487"/>
              <a:gd name="connsiteX4" fmla="*/ 5553858 w 5553858"/>
              <a:gd name="connsiteY4" fmla="*/ 3490487 h 3490487"/>
              <a:gd name="connsiteX0" fmla="*/ 0 w 5553858"/>
              <a:gd name="connsiteY0" fmla="*/ 3326413 h 3490487"/>
              <a:gd name="connsiteX1" fmla="*/ 525964 w 5553858"/>
              <a:gd name="connsiteY1" fmla="*/ 10172 h 3490487"/>
              <a:gd name="connsiteX2" fmla="*/ 1432478 w 5553858"/>
              <a:gd name="connsiteY2" fmla="*/ 2286890 h 3490487"/>
              <a:gd name="connsiteX3" fmla="*/ 2518831 w 5553858"/>
              <a:gd name="connsiteY3" fmla="*/ 2155931 h 3490487"/>
              <a:gd name="connsiteX4" fmla="*/ 5553858 w 5553858"/>
              <a:gd name="connsiteY4" fmla="*/ 3490487 h 3490487"/>
              <a:gd name="connsiteX0" fmla="*/ 0 w 5553858"/>
              <a:gd name="connsiteY0" fmla="*/ 3326837 h 3490911"/>
              <a:gd name="connsiteX1" fmla="*/ 525964 w 5553858"/>
              <a:gd name="connsiteY1" fmla="*/ 10596 h 3490911"/>
              <a:gd name="connsiteX2" fmla="*/ 1405046 w 5553858"/>
              <a:gd name="connsiteY2" fmla="*/ 2269026 h 3490911"/>
              <a:gd name="connsiteX3" fmla="*/ 2518831 w 5553858"/>
              <a:gd name="connsiteY3" fmla="*/ 2156355 h 3490911"/>
              <a:gd name="connsiteX4" fmla="*/ 5553858 w 5553858"/>
              <a:gd name="connsiteY4" fmla="*/ 3490911 h 3490911"/>
              <a:gd name="connsiteX0" fmla="*/ 0 w 5553858"/>
              <a:gd name="connsiteY0" fmla="*/ 3325476 h 3489550"/>
              <a:gd name="connsiteX1" fmla="*/ 525964 w 5553858"/>
              <a:gd name="connsiteY1" fmla="*/ 9235 h 3489550"/>
              <a:gd name="connsiteX2" fmla="*/ 1405046 w 5553858"/>
              <a:gd name="connsiteY2" fmla="*/ 2267665 h 3489550"/>
              <a:gd name="connsiteX3" fmla="*/ 2518831 w 5553858"/>
              <a:gd name="connsiteY3" fmla="*/ 2154994 h 3489550"/>
              <a:gd name="connsiteX4" fmla="*/ 5553858 w 5553858"/>
              <a:gd name="connsiteY4" fmla="*/ 3489550 h 3489550"/>
              <a:gd name="connsiteX0" fmla="*/ 0 w 5553858"/>
              <a:gd name="connsiteY0" fmla="*/ 3325847 h 3489921"/>
              <a:gd name="connsiteX1" fmla="*/ 525964 w 5553858"/>
              <a:gd name="connsiteY1" fmla="*/ 9606 h 3489921"/>
              <a:gd name="connsiteX2" fmla="*/ 1423334 w 5553858"/>
              <a:gd name="connsiteY2" fmla="*/ 2249748 h 3489921"/>
              <a:gd name="connsiteX3" fmla="*/ 2518831 w 5553858"/>
              <a:gd name="connsiteY3" fmla="*/ 2155365 h 3489921"/>
              <a:gd name="connsiteX4" fmla="*/ 5553858 w 5553858"/>
              <a:gd name="connsiteY4" fmla="*/ 3489921 h 3489921"/>
              <a:gd name="connsiteX0" fmla="*/ 0 w 5553858"/>
              <a:gd name="connsiteY0" fmla="*/ 3325847 h 3489921"/>
              <a:gd name="connsiteX1" fmla="*/ 525964 w 5553858"/>
              <a:gd name="connsiteY1" fmla="*/ 9606 h 3489921"/>
              <a:gd name="connsiteX2" fmla="*/ 1478198 w 5553858"/>
              <a:gd name="connsiteY2" fmla="*/ 2249748 h 3489921"/>
              <a:gd name="connsiteX3" fmla="*/ 2518831 w 5553858"/>
              <a:gd name="connsiteY3" fmla="*/ 2155365 h 3489921"/>
              <a:gd name="connsiteX4" fmla="*/ 5553858 w 5553858"/>
              <a:gd name="connsiteY4" fmla="*/ 3489921 h 348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53858" h="3489921">
                <a:moveTo>
                  <a:pt x="0" y="3325847"/>
                </a:moveTo>
                <a:cubicBezTo>
                  <a:pt x="19410" y="1911115"/>
                  <a:pt x="279598" y="188956"/>
                  <a:pt x="525964" y="9606"/>
                </a:cubicBezTo>
                <a:cubicBezTo>
                  <a:pt x="772330" y="-169744"/>
                  <a:pt x="1274069" y="2221305"/>
                  <a:pt x="1478198" y="2249748"/>
                </a:cubicBezTo>
                <a:cubicBezTo>
                  <a:pt x="1682327" y="2278191"/>
                  <a:pt x="2047254" y="1905199"/>
                  <a:pt x="2518831" y="2155365"/>
                </a:cubicBezTo>
                <a:cubicBezTo>
                  <a:pt x="2990408" y="2405531"/>
                  <a:pt x="4664791" y="2921986"/>
                  <a:pt x="5553858" y="3489921"/>
                </a:cubicBezTo>
              </a:path>
            </a:pathLst>
          </a:cu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4927A0F-5EED-4966-8CAB-689D4F6351A1}"/>
              </a:ext>
            </a:extLst>
          </p:cNvPr>
          <p:cNvCxnSpPr/>
          <p:nvPr/>
        </p:nvCxnSpPr>
        <p:spPr bwMode="auto">
          <a:xfrm>
            <a:off x="5496851" y="3339298"/>
            <a:ext cx="0" cy="8525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D9C42E52-85AB-4075-B155-0EA211486006}"/>
              </a:ext>
            </a:extLst>
          </p:cNvPr>
          <p:cNvCxnSpPr/>
          <p:nvPr/>
        </p:nvCxnSpPr>
        <p:spPr bwMode="auto">
          <a:xfrm>
            <a:off x="3958041" y="2149651"/>
            <a:ext cx="0" cy="298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1035A15-6A41-4FFC-8043-6059EA04D32B}"/>
              </a:ext>
            </a:extLst>
          </p:cNvPr>
          <p:cNvSpPr txBox="1"/>
          <p:nvPr/>
        </p:nvSpPr>
        <p:spPr>
          <a:xfrm>
            <a:off x="4165338" y="2094328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SBP</a:t>
            </a:r>
            <a:r>
              <a:rPr lang="cs-CZ" sz="2800" dirty="0">
                <a:latin typeface="+mn-lt"/>
              </a:rPr>
              <a:t>&lt;</a:t>
            </a:r>
            <a:r>
              <a:rPr lang="cs-CZ" sz="2800" dirty="0">
                <a:solidFill>
                  <a:srgbClr val="9100DC"/>
                </a:solidFill>
                <a:latin typeface="+mn-lt"/>
              </a:rPr>
              <a:t>SBP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CD4814C-6CB6-4B89-9F56-6911D1DADDAD}"/>
              </a:ext>
            </a:extLst>
          </p:cNvPr>
          <p:cNvSpPr txBox="1"/>
          <p:nvPr/>
        </p:nvSpPr>
        <p:spPr>
          <a:xfrm>
            <a:off x="5503478" y="3570275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cs-CZ" sz="2800" baseline="-25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2</a:t>
            </a:r>
            <a:r>
              <a:rPr lang="cs-CZ" sz="2800" dirty="0">
                <a:latin typeface="+mn-lt"/>
              </a:rPr>
              <a:t>&gt;</a:t>
            </a:r>
            <a:r>
              <a:rPr lang="cs-CZ" sz="2800" dirty="0">
                <a:solidFill>
                  <a:srgbClr val="9100DC"/>
                </a:solidFill>
                <a:latin typeface="+mn-lt"/>
              </a:rPr>
              <a:t>P</a:t>
            </a:r>
            <a:r>
              <a:rPr lang="cs-CZ" sz="2800" baseline="-25000" dirty="0">
                <a:solidFill>
                  <a:srgbClr val="9100DC"/>
                </a:solidFill>
                <a:latin typeface="+mn-lt"/>
              </a:rPr>
              <a:t>2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60BEE279-5317-45E8-AB0F-EA42FB2B9A06}"/>
              </a:ext>
            </a:extLst>
          </p:cNvPr>
          <p:cNvSpPr txBox="1"/>
          <p:nvPr/>
        </p:nvSpPr>
        <p:spPr>
          <a:xfrm>
            <a:off x="6661855" y="2546315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AP</a:t>
            </a:r>
            <a:r>
              <a:rPr lang="cs-CZ" sz="2800" dirty="0">
                <a:latin typeface="+mn-lt"/>
              </a:rPr>
              <a:t>&lt;</a:t>
            </a:r>
            <a:r>
              <a:rPr lang="cs-CZ" sz="2800" dirty="0">
                <a:solidFill>
                  <a:srgbClr val="9100DC"/>
                </a:solidFill>
                <a:latin typeface="+mn-lt"/>
              </a:rPr>
              <a:t>AP</a:t>
            </a:r>
          </a:p>
        </p:txBody>
      </p: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1CE1A6C-726B-4F27-8D4C-1A98A008F920}"/>
              </a:ext>
            </a:extLst>
          </p:cNvPr>
          <p:cNvCxnSpPr/>
          <p:nvPr/>
        </p:nvCxnSpPr>
        <p:spPr bwMode="auto">
          <a:xfrm>
            <a:off x="4873752" y="214227"/>
            <a:ext cx="0" cy="593391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E5FEA222-3CE3-40A1-99FA-98FC95FCE177}"/>
              </a:ext>
            </a:extLst>
          </p:cNvPr>
          <p:cNvSpPr txBox="1">
            <a:spLocks/>
          </p:cNvSpPr>
          <p:nvPr/>
        </p:nvSpPr>
        <p:spPr>
          <a:xfrm>
            <a:off x="3221965" y="181069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Systola</a:t>
            </a:r>
            <a:endParaRPr lang="en-US" sz="1400" kern="0" dirty="0"/>
          </a:p>
        </p:txBody>
      </p:sp>
      <p:sp>
        <p:nvSpPr>
          <p:cNvPr id="19" name="Zástupný symbol pro obsah 4">
            <a:extLst>
              <a:ext uri="{FF2B5EF4-FFF2-40B4-BE49-F238E27FC236}">
                <a16:creationId xmlns:a16="http://schemas.microsoft.com/office/drawing/2014/main" id="{5C08E6EC-7E2C-4826-9146-C51331BE3584}"/>
              </a:ext>
            </a:extLst>
          </p:cNvPr>
          <p:cNvSpPr txBox="1">
            <a:spLocks/>
          </p:cNvSpPr>
          <p:nvPr/>
        </p:nvSpPr>
        <p:spPr>
          <a:xfrm>
            <a:off x="4833086" y="177827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Diastola</a:t>
            </a:r>
            <a:endParaRPr lang="en-US" sz="1400" kern="0" dirty="0"/>
          </a:p>
        </p:txBody>
      </p: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AD384125-B980-4E67-A0E4-14ACC152944D}"/>
              </a:ext>
            </a:extLst>
          </p:cNvPr>
          <p:cNvGrpSpPr/>
          <p:nvPr/>
        </p:nvGrpSpPr>
        <p:grpSpPr>
          <a:xfrm>
            <a:off x="1590742" y="336368"/>
            <a:ext cx="2751380" cy="6013612"/>
            <a:chOff x="1590742" y="780509"/>
            <a:chExt cx="2751380" cy="6013612"/>
          </a:xfrm>
        </p:grpSpPr>
        <p:cxnSp>
          <p:nvCxnSpPr>
            <p:cNvPr id="21" name="Přímá spojnice se šipkou 20">
              <a:extLst>
                <a:ext uri="{FF2B5EF4-FFF2-40B4-BE49-F238E27FC236}">
                  <a16:creationId xmlns:a16="http://schemas.microsoft.com/office/drawing/2014/main" id="{193EA598-2331-4030-9C52-FB88209A6FDD}"/>
                </a:ext>
              </a:extLst>
            </p:cNvPr>
            <p:cNvCxnSpPr/>
            <p:nvPr/>
          </p:nvCxnSpPr>
          <p:spPr bwMode="auto">
            <a:xfrm>
              <a:off x="1990344" y="5468196"/>
              <a:ext cx="11919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7EA5EFD1-4797-4582-8AEF-D69496A3E9E0}"/>
                </a:ext>
              </a:extLst>
            </p:cNvPr>
            <p:cNvGrpSpPr/>
            <p:nvPr/>
          </p:nvGrpSpPr>
          <p:grpSpPr>
            <a:xfrm>
              <a:off x="1590742" y="780509"/>
              <a:ext cx="2751380" cy="6013612"/>
              <a:chOff x="1590742" y="780509"/>
              <a:chExt cx="2751380" cy="6013612"/>
            </a:xfrm>
          </p:grpSpPr>
          <p:cxnSp>
            <p:nvCxnSpPr>
              <p:cNvPr id="23" name="Přímá spojnice se šipkou 22">
                <a:extLst>
                  <a:ext uri="{FF2B5EF4-FFF2-40B4-BE49-F238E27FC236}">
                    <a16:creationId xmlns:a16="http://schemas.microsoft.com/office/drawing/2014/main" id="{CF812B98-E02F-4D53-A979-BC3926B852B5}"/>
                  </a:ext>
                </a:extLst>
              </p:cNvPr>
              <p:cNvCxnSpPr/>
              <p:nvPr/>
            </p:nvCxnSpPr>
            <p:spPr bwMode="auto">
              <a:xfrm>
                <a:off x="1984248" y="963252"/>
                <a:ext cx="119199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C7D2B9AF-B745-499D-9A4C-59850ADE56A2}"/>
                  </a:ext>
                </a:extLst>
              </p:cNvPr>
              <p:cNvCxnSpPr/>
              <p:nvPr/>
            </p:nvCxnSpPr>
            <p:spPr bwMode="auto">
              <a:xfrm>
                <a:off x="1978152" y="6626436"/>
                <a:ext cx="119199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90D79378-0F00-4CA6-ADE9-338C9E8D7759}"/>
                  </a:ext>
                </a:extLst>
              </p:cNvPr>
              <p:cNvCxnSpPr/>
              <p:nvPr/>
            </p:nvCxnSpPr>
            <p:spPr bwMode="auto">
              <a:xfrm>
                <a:off x="1987296" y="2813388"/>
                <a:ext cx="119199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Zástupný symbol pro obsah 4">
                <a:extLst>
                  <a:ext uri="{FF2B5EF4-FFF2-40B4-BE49-F238E27FC236}">
                    <a16:creationId xmlns:a16="http://schemas.microsoft.com/office/drawing/2014/main" id="{06765E18-9EA2-45F5-9547-5101CC2F9D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0742" y="780509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250</a:t>
                </a:r>
                <a:endParaRPr lang="en-US" sz="1400" kern="0" dirty="0"/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2F9B419B-03B5-4063-A6C6-43D23792F4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4854" y="5294597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80</a:t>
                </a:r>
                <a:endParaRPr lang="en-US" sz="1400" kern="0" dirty="0"/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986D56F4-5A04-4613-8C98-5802CE1549F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4958" y="6452837"/>
                <a:ext cx="271549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0</a:t>
                </a:r>
                <a:endParaRPr lang="en-US" sz="1400" kern="0" dirty="0"/>
              </a:p>
            </p:txBody>
          </p:sp>
          <p:sp>
            <p:nvSpPr>
              <p:cNvPr id="29" name="Zástupný symbol pro obsah 4">
                <a:extLst>
                  <a:ext uri="{FF2B5EF4-FFF2-40B4-BE49-F238E27FC236}">
                    <a16:creationId xmlns:a16="http://schemas.microsoft.com/office/drawing/2014/main" id="{D8A860E4-972B-468F-BB06-1579BB7D49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3385" y="2492382"/>
                <a:ext cx="602535" cy="6420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120</a:t>
                </a:r>
              </a:p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110</a:t>
                </a:r>
                <a:endParaRPr lang="en-US" sz="1400" kern="0" dirty="0"/>
              </a:p>
            </p:txBody>
          </p:sp>
        </p:grp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BC220C18-3FF1-4ACD-A15A-0C88946F6E5F}"/>
              </a:ext>
            </a:extLst>
          </p:cNvPr>
          <p:cNvGrpSpPr/>
          <p:nvPr/>
        </p:nvGrpSpPr>
        <p:grpSpPr>
          <a:xfrm>
            <a:off x="3401187" y="519111"/>
            <a:ext cx="5572973" cy="5666148"/>
            <a:chOff x="3401187" y="963252"/>
            <a:chExt cx="5572973" cy="5666148"/>
          </a:xfrm>
        </p:grpSpPr>
        <p:sp>
          <p:nvSpPr>
            <p:cNvPr id="31" name="Volný tvar: obrazec 30">
              <a:extLst>
                <a:ext uri="{FF2B5EF4-FFF2-40B4-BE49-F238E27FC236}">
                  <a16:creationId xmlns:a16="http://schemas.microsoft.com/office/drawing/2014/main" id="{8666F12A-4336-4C55-AA7D-019E9F63AF6F}"/>
                </a:ext>
              </a:extLst>
            </p:cNvPr>
            <p:cNvSpPr/>
            <p:nvPr/>
          </p:nvSpPr>
          <p:spPr bwMode="auto">
            <a:xfrm>
              <a:off x="3401187" y="963252"/>
              <a:ext cx="137887" cy="5666148"/>
            </a:xfrm>
            <a:custGeom>
              <a:avLst/>
              <a:gdLst>
                <a:gd name="connsiteX0" fmla="*/ 0 w 128016"/>
                <a:gd name="connsiteY0" fmla="*/ 4800600 h 4800600"/>
                <a:gd name="connsiteX1" fmla="*/ 91440 w 128016"/>
                <a:gd name="connsiteY1" fmla="*/ 0 h 4800600"/>
                <a:gd name="connsiteX2" fmla="*/ 128016 w 128016"/>
                <a:gd name="connsiteY2" fmla="*/ 4800600 h 4800600"/>
                <a:gd name="connsiteX3" fmla="*/ 128016 w 128016"/>
                <a:gd name="connsiteY3" fmla="*/ 4800600 h 4800600"/>
                <a:gd name="connsiteX4" fmla="*/ 128016 w 128016"/>
                <a:gd name="connsiteY4" fmla="*/ 480060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16" h="4800600">
                  <a:moveTo>
                    <a:pt x="0" y="4800600"/>
                  </a:moveTo>
                  <a:cubicBezTo>
                    <a:pt x="35052" y="2400300"/>
                    <a:pt x="70104" y="0"/>
                    <a:pt x="91440" y="0"/>
                  </a:cubicBezTo>
                  <a:cubicBezTo>
                    <a:pt x="112776" y="0"/>
                    <a:pt x="128016" y="4800600"/>
                    <a:pt x="128016" y="4800600"/>
                  </a:cubicBezTo>
                  <a:lnTo>
                    <a:pt x="128016" y="4800600"/>
                  </a:lnTo>
                  <a:lnTo>
                    <a:pt x="128016" y="4800600"/>
                  </a:lnTo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BBE67C97-7EEE-4D8B-A6C5-F23729CC8765}"/>
                </a:ext>
              </a:extLst>
            </p:cNvPr>
            <p:cNvCxnSpPr/>
            <p:nvPr/>
          </p:nvCxnSpPr>
          <p:spPr bwMode="auto">
            <a:xfrm>
              <a:off x="3534833" y="6629400"/>
              <a:ext cx="543932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7242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7BCF44-ACBF-4908-85F7-E69CECFEC1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noProof="0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57F412-EE03-433C-8D3B-5329C42F1F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F6256B-5C3A-4C30-992C-E8B40B3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C33DC7-A4D0-4BBE-824C-295B8762D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60" y="1350918"/>
            <a:ext cx="7226680" cy="48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3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Otázky z fyziologie – jaro 2021</a:t>
            </a:r>
            <a:endParaRPr lang="en-US" dirty="0"/>
          </a:p>
        </p:txBody>
      </p:sp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96278"/>
            <a:ext cx="10976264" cy="1035979"/>
          </a:xfrm>
        </p:spPr>
        <p:txBody>
          <a:bodyPr/>
          <a:lstStyle/>
          <a:p>
            <a:pPr lvl="0"/>
            <a:r>
              <a:rPr lang="en-GB" dirty="0" err="1"/>
              <a:t>Pružnost</a:t>
            </a:r>
            <a:r>
              <a:rPr lang="en-GB" dirty="0"/>
              <a:t> </a:t>
            </a:r>
            <a:r>
              <a:rPr lang="en-GB" dirty="0" err="1"/>
              <a:t>tepen</a:t>
            </a:r>
            <a:r>
              <a:rPr lang="en-GB" dirty="0"/>
              <a:t> a </a:t>
            </a:r>
            <a:r>
              <a:rPr lang="en-GB" dirty="0" err="1"/>
              <a:t>její</a:t>
            </a:r>
            <a:r>
              <a:rPr lang="en-GB" dirty="0"/>
              <a:t> </a:t>
            </a:r>
            <a:r>
              <a:rPr lang="en-GB" dirty="0" err="1"/>
              <a:t>význam</a:t>
            </a:r>
            <a:endParaRPr lang="en-GB" dirty="0"/>
          </a:p>
          <a:p>
            <a:pPr lvl="0"/>
            <a:r>
              <a:rPr lang="en-GB" dirty="0" err="1"/>
              <a:t>Arteriální</a:t>
            </a:r>
            <a:r>
              <a:rPr lang="en-GB" dirty="0"/>
              <a:t> </a:t>
            </a:r>
            <a:r>
              <a:rPr lang="en-GB" dirty="0" err="1"/>
              <a:t>tep</a:t>
            </a:r>
            <a:r>
              <a:rPr lang="en-GB" dirty="0"/>
              <a:t>, </a:t>
            </a:r>
            <a:r>
              <a:rPr lang="en-GB" dirty="0" err="1"/>
              <a:t>pulzová</a:t>
            </a:r>
            <a:r>
              <a:rPr lang="en-GB" dirty="0"/>
              <a:t> </a:t>
            </a:r>
            <a:r>
              <a:rPr lang="en-GB" dirty="0" err="1"/>
              <a:t>vlna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Faktory ovlivňující arteriální tuhost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AFE766F1-E145-4922-80CC-ACC611C2E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r="1567" b="1076"/>
          <a:stretch/>
        </p:blipFill>
        <p:spPr>
          <a:xfrm>
            <a:off x="62496" y="1363818"/>
            <a:ext cx="8289985" cy="4659073"/>
          </a:xfrm>
          <a:prstGeom prst="rect">
            <a:avLst/>
          </a:prstGeom>
        </p:spPr>
      </p:pic>
      <p:sp>
        <p:nvSpPr>
          <p:cNvPr id="31" name="Zástupný symbol pro obsah 4">
            <a:extLst>
              <a:ext uri="{FF2B5EF4-FFF2-40B4-BE49-F238E27FC236}">
                <a16:creationId xmlns:a16="http://schemas.microsoft.com/office/drawing/2014/main" id="{F8B43DBC-BF24-4296-B855-08B10B02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9874" y="2911010"/>
            <a:ext cx="3079630" cy="10359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err="1"/>
              <a:t>Degradace</a:t>
            </a:r>
            <a:r>
              <a:rPr lang="en-US" sz="2000" dirty="0"/>
              <a:t> elastin</a:t>
            </a:r>
            <a:r>
              <a:rPr lang="cs-CZ" sz="2000" dirty="0"/>
              <a:t>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D</a:t>
            </a:r>
            <a:r>
              <a:rPr lang="en-US" sz="2000" dirty="0" err="1"/>
              <a:t>epozice</a:t>
            </a:r>
            <a:r>
              <a:rPr lang="en-US" sz="2000" dirty="0"/>
              <a:t> </a:t>
            </a:r>
            <a:r>
              <a:rPr lang="en-US" sz="2000" dirty="0" err="1"/>
              <a:t>kolagenu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 err="1"/>
              <a:t>Endoteliální</a:t>
            </a:r>
            <a:r>
              <a:rPr lang="en-US" sz="2000" dirty="0"/>
              <a:t> </a:t>
            </a:r>
            <a:r>
              <a:rPr lang="en-US" sz="2000" dirty="0" err="1"/>
              <a:t>dysfunkce</a:t>
            </a:r>
            <a:r>
              <a:rPr lang="en-US" sz="2000" dirty="0"/>
              <a:t> 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60A974F0-4B87-4FC3-993C-2DB9658549D2}"/>
              </a:ext>
            </a:extLst>
          </p:cNvPr>
          <p:cNvSpPr txBox="1"/>
          <p:nvPr/>
        </p:nvSpPr>
        <p:spPr>
          <a:xfrm>
            <a:off x="8454725" y="2321003"/>
            <a:ext cx="67678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3800" dirty="0">
                <a:solidFill>
                  <a:srgbClr val="FF0000"/>
                </a:solidFill>
                <a:latin typeface="+mn-lt"/>
              </a:rPr>
              <a:t>!</a:t>
            </a:r>
            <a:endParaRPr lang="cs-CZ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23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en-US" dirty="0" err="1"/>
              <a:t>Důsledky</a:t>
            </a:r>
            <a:r>
              <a:rPr lang="en-US" dirty="0"/>
              <a:t> </a:t>
            </a:r>
            <a:r>
              <a:rPr lang="en-US" dirty="0" err="1"/>
              <a:t>zvýšené</a:t>
            </a:r>
            <a:r>
              <a:rPr lang="en-US" dirty="0"/>
              <a:t> </a:t>
            </a:r>
            <a:r>
              <a:rPr lang="en-US" dirty="0" err="1"/>
              <a:t>arteriální</a:t>
            </a:r>
            <a:r>
              <a:rPr lang="en-US" dirty="0"/>
              <a:t> </a:t>
            </a:r>
            <a:r>
              <a:rPr lang="en-US" dirty="0" err="1"/>
              <a:t>tuhosti</a:t>
            </a:r>
            <a:r>
              <a:rPr lang="en-US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F74FE7-2953-46E9-A1FA-D399EC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020" y="1597178"/>
            <a:ext cx="6075959" cy="43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31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A4C1FC08-AEC3-4DAB-91FB-BDB1B48DFF3B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F7769356-879E-4649-9039-ACBA8101CE3F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84494F1A-7E0F-4BBE-92F4-EB8C6A16628F}"/>
              </a:ext>
            </a:extLst>
          </p:cNvPr>
          <p:cNvGrpSpPr/>
          <p:nvPr/>
        </p:nvGrpSpPr>
        <p:grpSpPr>
          <a:xfrm>
            <a:off x="1250830" y="2196924"/>
            <a:ext cx="4175185" cy="2838027"/>
            <a:chOff x="1250830" y="2196924"/>
            <a:chExt cx="4175185" cy="2838027"/>
          </a:xfrm>
        </p:grpSpPr>
        <p:sp>
          <p:nvSpPr>
            <p:cNvPr id="44" name="Volný tvar: obrazec 43">
              <a:extLst>
                <a:ext uri="{FF2B5EF4-FFF2-40B4-BE49-F238E27FC236}">
                  <a16:creationId xmlns:a16="http://schemas.microsoft.com/office/drawing/2014/main" id="{E192D7EB-09E4-4AF0-8F4C-E9F64B1ABE72}"/>
                </a:ext>
              </a:extLst>
            </p:cNvPr>
            <p:cNvSpPr/>
            <p:nvPr/>
          </p:nvSpPr>
          <p:spPr bwMode="auto">
            <a:xfrm>
              <a:off x="1250830" y="2196924"/>
              <a:ext cx="4175185" cy="2685627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2678704 h 2695957"/>
                <a:gd name="connsiteX1" fmla="*/ 502654 w 4175185"/>
                <a:gd name="connsiteY1" fmla="*/ 3189 h 2695957"/>
                <a:gd name="connsiteX2" fmla="*/ 1785668 w 4175185"/>
                <a:gd name="connsiteY2" fmla="*/ 2143866 h 2695957"/>
                <a:gd name="connsiteX3" fmla="*/ 2794959 w 4175185"/>
                <a:gd name="connsiteY3" fmla="*/ 2549308 h 2695957"/>
                <a:gd name="connsiteX4" fmla="*/ 4175185 w 4175185"/>
                <a:gd name="connsiteY4" fmla="*/ 2695957 h 2695957"/>
                <a:gd name="connsiteX0" fmla="*/ 0 w 4175185"/>
                <a:gd name="connsiteY0" fmla="*/ 2751764 h 2769017"/>
                <a:gd name="connsiteX1" fmla="*/ 502654 w 4175185"/>
                <a:gd name="connsiteY1" fmla="*/ 76249 h 2769017"/>
                <a:gd name="connsiteX2" fmla="*/ 1071634 w 4175185"/>
                <a:gd name="connsiteY2" fmla="*/ 859669 h 2769017"/>
                <a:gd name="connsiteX3" fmla="*/ 1785668 w 4175185"/>
                <a:gd name="connsiteY3" fmla="*/ 2216926 h 2769017"/>
                <a:gd name="connsiteX4" fmla="*/ 2794959 w 4175185"/>
                <a:gd name="connsiteY4" fmla="*/ 2622368 h 2769017"/>
                <a:gd name="connsiteX5" fmla="*/ 4175185 w 4175185"/>
                <a:gd name="connsiteY5" fmla="*/ 2769017 h 2769017"/>
                <a:gd name="connsiteX0" fmla="*/ 0 w 4175185"/>
                <a:gd name="connsiteY0" fmla="*/ 2686058 h 2703311"/>
                <a:gd name="connsiteX1" fmla="*/ 502654 w 4175185"/>
                <a:gd name="connsiteY1" fmla="*/ 10543 h 2703311"/>
                <a:gd name="connsiteX2" fmla="*/ 1071634 w 4175185"/>
                <a:gd name="connsiteY2" fmla="*/ 793963 h 2703311"/>
                <a:gd name="connsiteX3" fmla="*/ 1785668 w 4175185"/>
                <a:gd name="connsiteY3" fmla="*/ 2151220 h 2703311"/>
                <a:gd name="connsiteX4" fmla="*/ 2794959 w 4175185"/>
                <a:gd name="connsiteY4" fmla="*/ 2556662 h 2703311"/>
                <a:gd name="connsiteX5" fmla="*/ 4175185 w 4175185"/>
                <a:gd name="connsiteY5" fmla="*/ 2703311 h 2703311"/>
                <a:gd name="connsiteX0" fmla="*/ 0 w 4175185"/>
                <a:gd name="connsiteY0" fmla="*/ 2677378 h 2694631"/>
                <a:gd name="connsiteX1" fmla="*/ 502654 w 4175185"/>
                <a:gd name="connsiteY1" fmla="*/ 1863 h 2694631"/>
                <a:gd name="connsiteX2" fmla="*/ 1071634 w 4175185"/>
                <a:gd name="connsiteY2" fmla="*/ 785283 h 2694631"/>
                <a:gd name="connsiteX3" fmla="*/ 1785668 w 4175185"/>
                <a:gd name="connsiteY3" fmla="*/ 2142540 h 2694631"/>
                <a:gd name="connsiteX4" fmla="*/ 2794959 w 4175185"/>
                <a:gd name="connsiteY4" fmla="*/ 2547982 h 2694631"/>
                <a:gd name="connsiteX5" fmla="*/ 4175185 w 4175185"/>
                <a:gd name="connsiteY5" fmla="*/ 2694631 h 2694631"/>
                <a:gd name="connsiteX0" fmla="*/ 0 w 4175185"/>
                <a:gd name="connsiteY0" fmla="*/ 2736826 h 2754079"/>
                <a:gd name="connsiteX1" fmla="*/ 502654 w 4175185"/>
                <a:gd name="connsiteY1" fmla="*/ 61311 h 2754079"/>
                <a:gd name="connsiteX2" fmla="*/ 1015536 w 4175185"/>
                <a:gd name="connsiteY2" fmla="*/ 968147 h 2754079"/>
                <a:gd name="connsiteX3" fmla="*/ 1785668 w 4175185"/>
                <a:gd name="connsiteY3" fmla="*/ 2201988 h 2754079"/>
                <a:gd name="connsiteX4" fmla="*/ 2794959 w 4175185"/>
                <a:gd name="connsiteY4" fmla="*/ 2607430 h 2754079"/>
                <a:gd name="connsiteX5" fmla="*/ 4175185 w 4175185"/>
                <a:gd name="connsiteY5" fmla="*/ 2754079 h 2754079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36529 h 2753782"/>
                <a:gd name="connsiteX1" fmla="*/ 502654 w 4175185"/>
                <a:gd name="connsiteY1" fmla="*/ 61014 h 2753782"/>
                <a:gd name="connsiteX2" fmla="*/ 1015536 w 4175185"/>
                <a:gd name="connsiteY2" fmla="*/ 967850 h 2753782"/>
                <a:gd name="connsiteX3" fmla="*/ 1785668 w 4175185"/>
                <a:gd name="connsiteY3" fmla="*/ 2201691 h 2753782"/>
                <a:gd name="connsiteX4" fmla="*/ 2794959 w 4175185"/>
                <a:gd name="connsiteY4" fmla="*/ 2607133 h 2753782"/>
                <a:gd name="connsiteX5" fmla="*/ 4175185 w 4175185"/>
                <a:gd name="connsiteY5" fmla="*/ 2753782 h 2753782"/>
                <a:gd name="connsiteX0" fmla="*/ 0 w 4175185"/>
                <a:gd name="connsiteY0" fmla="*/ 2717871 h 2735124"/>
                <a:gd name="connsiteX1" fmla="*/ 502654 w 4175185"/>
                <a:gd name="connsiteY1" fmla="*/ 42356 h 2735124"/>
                <a:gd name="connsiteX2" fmla="*/ 1015536 w 4175185"/>
                <a:gd name="connsiteY2" fmla="*/ 949192 h 2735124"/>
                <a:gd name="connsiteX3" fmla="*/ 1785668 w 4175185"/>
                <a:gd name="connsiteY3" fmla="*/ 2183033 h 2735124"/>
                <a:gd name="connsiteX4" fmla="*/ 2794959 w 4175185"/>
                <a:gd name="connsiteY4" fmla="*/ 2588475 h 2735124"/>
                <a:gd name="connsiteX5" fmla="*/ 4175185 w 4175185"/>
                <a:gd name="connsiteY5" fmla="*/ 2735124 h 2735124"/>
                <a:gd name="connsiteX0" fmla="*/ 0 w 4175185"/>
                <a:gd name="connsiteY0" fmla="*/ 2696422 h 2713675"/>
                <a:gd name="connsiteX1" fmla="*/ 452165 w 4175185"/>
                <a:gd name="connsiteY1" fmla="*/ 43346 h 2713675"/>
                <a:gd name="connsiteX2" fmla="*/ 1015536 w 4175185"/>
                <a:gd name="connsiteY2" fmla="*/ 927743 h 2713675"/>
                <a:gd name="connsiteX3" fmla="*/ 1785668 w 4175185"/>
                <a:gd name="connsiteY3" fmla="*/ 2161584 h 2713675"/>
                <a:gd name="connsiteX4" fmla="*/ 2794959 w 4175185"/>
                <a:gd name="connsiteY4" fmla="*/ 2567026 h 2713675"/>
                <a:gd name="connsiteX5" fmla="*/ 4175185 w 4175185"/>
                <a:gd name="connsiteY5" fmla="*/ 2713675 h 2713675"/>
                <a:gd name="connsiteX0" fmla="*/ 0 w 4175185"/>
                <a:gd name="connsiteY0" fmla="*/ 2677652 h 2694905"/>
                <a:gd name="connsiteX1" fmla="*/ 452165 w 4175185"/>
                <a:gd name="connsiteY1" fmla="*/ 24576 h 2694905"/>
                <a:gd name="connsiteX2" fmla="*/ 1294936 w 4175185"/>
                <a:gd name="connsiteY2" fmla="*/ 1397923 h 2694905"/>
                <a:gd name="connsiteX3" fmla="*/ 1785668 w 4175185"/>
                <a:gd name="connsiteY3" fmla="*/ 2142814 h 2694905"/>
                <a:gd name="connsiteX4" fmla="*/ 2794959 w 4175185"/>
                <a:gd name="connsiteY4" fmla="*/ 2548256 h 2694905"/>
                <a:gd name="connsiteX5" fmla="*/ 4175185 w 4175185"/>
                <a:gd name="connsiteY5" fmla="*/ 2694905 h 2694905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1785668 w 4175185"/>
                <a:gd name="connsiteY3" fmla="*/ 21335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  <a:gd name="connsiteX0" fmla="*/ 0 w 4175185"/>
                <a:gd name="connsiteY0" fmla="*/ 2668374 h 2685627"/>
                <a:gd name="connsiteX1" fmla="*/ 452165 w 4175185"/>
                <a:gd name="connsiteY1" fmla="*/ 15298 h 2685627"/>
                <a:gd name="connsiteX2" fmla="*/ 1447336 w 4175185"/>
                <a:gd name="connsiteY2" fmla="*/ 1604545 h 2685627"/>
                <a:gd name="connsiteX3" fmla="*/ 2065068 w 4175185"/>
                <a:gd name="connsiteY3" fmla="*/ 1993836 h 2685627"/>
                <a:gd name="connsiteX4" fmla="*/ 2794959 w 4175185"/>
                <a:gd name="connsiteY4" fmla="*/ 2538978 h 2685627"/>
                <a:gd name="connsiteX5" fmla="*/ 4175185 w 4175185"/>
                <a:gd name="connsiteY5" fmla="*/ 2685627 h 26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5185" h="2685627">
                  <a:moveTo>
                    <a:pt x="0" y="2668374"/>
                  </a:moveTo>
                  <a:cubicBezTo>
                    <a:pt x="51758" y="1628891"/>
                    <a:pt x="210942" y="192603"/>
                    <a:pt x="452165" y="15298"/>
                  </a:cubicBezTo>
                  <a:cubicBezTo>
                    <a:pt x="693388" y="-162007"/>
                    <a:pt x="1373746" y="1253376"/>
                    <a:pt x="1447336" y="1604545"/>
                  </a:cubicBezTo>
                  <a:cubicBezTo>
                    <a:pt x="1605074" y="1377903"/>
                    <a:pt x="1840464" y="1838097"/>
                    <a:pt x="2065068" y="1993836"/>
                  </a:cubicBezTo>
                  <a:cubicBezTo>
                    <a:pt x="2289672" y="2149575"/>
                    <a:pt x="2396706" y="2446963"/>
                    <a:pt x="2794959" y="2538978"/>
                  </a:cubicBezTo>
                  <a:cubicBezTo>
                    <a:pt x="3193212" y="2630993"/>
                    <a:pt x="3850257" y="2674125"/>
                    <a:pt x="4175185" y="2685627"/>
                  </a:cubicBezTo>
                </a:path>
              </a:pathLst>
            </a:cu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5" name="Přímá spojnice se šipkou 44">
              <a:extLst>
                <a:ext uri="{FF2B5EF4-FFF2-40B4-BE49-F238E27FC236}">
                  <a16:creationId xmlns:a16="http://schemas.microsoft.com/office/drawing/2014/main" id="{F949FD60-2B95-43A0-8E6C-205D9C2C87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250830" y="503495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8C622EAB-642D-4B8F-9ACE-7F634BDBF199}"/>
              </a:ext>
            </a:extLst>
          </p:cNvPr>
          <p:cNvGrpSpPr/>
          <p:nvPr/>
        </p:nvGrpSpPr>
        <p:grpSpPr>
          <a:xfrm>
            <a:off x="1459801" y="3315619"/>
            <a:ext cx="2848323" cy="2091645"/>
            <a:chOff x="1567133" y="3337246"/>
            <a:chExt cx="2848323" cy="2091645"/>
          </a:xfrm>
        </p:grpSpPr>
        <p:sp>
          <p:nvSpPr>
            <p:cNvPr id="48" name="Volný tvar: obrazec 47">
              <a:extLst>
                <a:ext uri="{FF2B5EF4-FFF2-40B4-BE49-F238E27FC236}">
                  <a16:creationId xmlns:a16="http://schemas.microsoft.com/office/drawing/2014/main" id="{4D5A2011-944E-416E-8CF7-29345C137BE7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9" name="Přímá spojnice se šipkou 48">
              <a:extLst>
                <a:ext uri="{FF2B5EF4-FFF2-40B4-BE49-F238E27FC236}">
                  <a16:creationId xmlns:a16="http://schemas.microsoft.com/office/drawing/2014/main" id="{26CFD247-DD40-49C3-9CE1-4B525E08481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Volný tvar: obrazec 50">
            <a:extLst>
              <a:ext uri="{FF2B5EF4-FFF2-40B4-BE49-F238E27FC236}">
                <a16:creationId xmlns:a16="http://schemas.microsoft.com/office/drawing/2014/main" id="{8AD40D39-ABBB-49A8-BE53-6CC26951A21F}"/>
              </a:ext>
            </a:extLst>
          </p:cNvPr>
          <p:cNvSpPr/>
          <p:nvPr/>
        </p:nvSpPr>
        <p:spPr bwMode="auto">
          <a:xfrm>
            <a:off x="1238271" y="2165458"/>
            <a:ext cx="4209690" cy="2698434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  <a:gd name="connsiteX0" fmla="*/ 0 w 4209690"/>
              <a:gd name="connsiteY0" fmla="*/ 2697130 h 2705756"/>
              <a:gd name="connsiteX1" fmla="*/ 472959 w 4209690"/>
              <a:gd name="connsiteY1" fmla="*/ 27752 h 2705756"/>
              <a:gd name="connsiteX2" fmla="*/ 1431026 w 4209690"/>
              <a:gd name="connsiteY2" fmla="*/ 1300011 h 2705756"/>
              <a:gd name="connsiteX3" fmla="*/ 2527540 w 4209690"/>
              <a:gd name="connsiteY3" fmla="*/ 1239265 h 2705756"/>
              <a:gd name="connsiteX4" fmla="*/ 4209690 w 4209690"/>
              <a:gd name="connsiteY4" fmla="*/ 2705756 h 2705756"/>
              <a:gd name="connsiteX0" fmla="*/ 0 w 4209690"/>
              <a:gd name="connsiteY0" fmla="*/ 2695080 h 2703706"/>
              <a:gd name="connsiteX1" fmla="*/ 472959 w 4209690"/>
              <a:gd name="connsiteY1" fmla="*/ 25702 h 2703706"/>
              <a:gd name="connsiteX2" fmla="*/ 1431026 w 4209690"/>
              <a:gd name="connsiteY2" fmla="*/ 1297961 h 2703706"/>
              <a:gd name="connsiteX3" fmla="*/ 2527540 w 4209690"/>
              <a:gd name="connsiteY3" fmla="*/ 1237215 h 2703706"/>
              <a:gd name="connsiteX4" fmla="*/ 4209690 w 4209690"/>
              <a:gd name="connsiteY4" fmla="*/ 2703706 h 2703706"/>
              <a:gd name="connsiteX0" fmla="*/ 0 w 4209690"/>
              <a:gd name="connsiteY0" fmla="*/ 2696672 h 2705298"/>
              <a:gd name="connsiteX1" fmla="*/ 472959 w 4209690"/>
              <a:gd name="connsiteY1" fmla="*/ 27294 h 2705298"/>
              <a:gd name="connsiteX2" fmla="*/ 1431026 w 4209690"/>
              <a:gd name="connsiteY2" fmla="*/ 1299553 h 2705298"/>
              <a:gd name="connsiteX3" fmla="*/ 2527540 w 4209690"/>
              <a:gd name="connsiteY3" fmla="*/ 1238807 h 2705298"/>
              <a:gd name="connsiteX4" fmla="*/ 4209690 w 4209690"/>
              <a:gd name="connsiteY4" fmla="*/ 2705298 h 2705298"/>
              <a:gd name="connsiteX0" fmla="*/ 0 w 4209690"/>
              <a:gd name="connsiteY0" fmla="*/ 2691242 h 2699868"/>
              <a:gd name="connsiteX1" fmla="*/ 472959 w 4209690"/>
              <a:gd name="connsiteY1" fmla="*/ 21864 h 2699868"/>
              <a:gd name="connsiteX2" fmla="*/ 1457151 w 4209690"/>
              <a:gd name="connsiteY2" fmla="*/ 1407335 h 2699868"/>
              <a:gd name="connsiteX3" fmla="*/ 2527540 w 4209690"/>
              <a:gd name="connsiteY3" fmla="*/ 1233377 h 2699868"/>
              <a:gd name="connsiteX4" fmla="*/ 4209690 w 4209690"/>
              <a:gd name="connsiteY4" fmla="*/ 2699868 h 2699868"/>
              <a:gd name="connsiteX0" fmla="*/ 0 w 4209690"/>
              <a:gd name="connsiteY0" fmla="*/ 2689808 h 2698434"/>
              <a:gd name="connsiteX1" fmla="*/ 472959 w 4209690"/>
              <a:gd name="connsiteY1" fmla="*/ 20430 h 2698434"/>
              <a:gd name="connsiteX2" fmla="*/ 1457151 w 4209690"/>
              <a:gd name="connsiteY2" fmla="*/ 1405901 h 2698434"/>
              <a:gd name="connsiteX3" fmla="*/ 2527540 w 4209690"/>
              <a:gd name="connsiteY3" fmla="*/ 1231943 h 2698434"/>
              <a:gd name="connsiteX4" fmla="*/ 4209690 w 4209690"/>
              <a:gd name="connsiteY4" fmla="*/ 2698434 h 269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698434">
                <a:moveTo>
                  <a:pt x="0" y="2689808"/>
                </a:moveTo>
                <a:cubicBezTo>
                  <a:pt x="19410" y="1275076"/>
                  <a:pt x="230101" y="234414"/>
                  <a:pt x="472959" y="20430"/>
                </a:cubicBezTo>
                <a:cubicBezTo>
                  <a:pt x="715817" y="-193554"/>
                  <a:pt x="1228295" y="1342593"/>
                  <a:pt x="1457151" y="1405901"/>
                </a:cubicBezTo>
                <a:cubicBezTo>
                  <a:pt x="1686007" y="1469209"/>
                  <a:pt x="2055963" y="981777"/>
                  <a:pt x="2527540" y="1231943"/>
                </a:cubicBezTo>
                <a:cubicBezTo>
                  <a:pt x="2999117" y="1482109"/>
                  <a:pt x="3393775" y="1965907"/>
                  <a:pt x="4209690" y="2698434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2" name="Zástupný symbol pro obsah 4">
            <a:extLst>
              <a:ext uri="{FF2B5EF4-FFF2-40B4-BE49-F238E27FC236}">
                <a16:creationId xmlns:a16="http://schemas.microsoft.com/office/drawing/2014/main" id="{20BF82B3-2C9D-4FD6-A9E0-5ABE76156A9D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53" name="Zástupný symbol pro obsah 4">
            <a:extLst>
              <a:ext uri="{FF2B5EF4-FFF2-40B4-BE49-F238E27FC236}">
                <a16:creationId xmlns:a16="http://schemas.microsoft.com/office/drawing/2014/main" id="{327D70D4-1FCF-484E-841D-F0DD1DFC0FA2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sp>
        <p:nvSpPr>
          <p:cNvPr id="54" name="Zástupný symbol pro obsah 4">
            <a:extLst>
              <a:ext uri="{FF2B5EF4-FFF2-40B4-BE49-F238E27FC236}">
                <a16:creationId xmlns:a16="http://schemas.microsoft.com/office/drawing/2014/main" id="{CE7CDB0F-0437-42FB-9D59-81207F95324A}"/>
              </a:ext>
            </a:extLst>
          </p:cNvPr>
          <p:cNvSpPr txBox="1">
            <a:spLocks/>
          </p:cNvSpPr>
          <p:nvPr/>
        </p:nvSpPr>
        <p:spPr>
          <a:xfrm>
            <a:off x="2763623" y="5363377"/>
            <a:ext cx="1410250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 err="1"/>
              <a:t>Odražená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58" name="Zástupný symbol pro obsah 4">
            <a:extLst>
              <a:ext uri="{FF2B5EF4-FFF2-40B4-BE49-F238E27FC236}">
                <a16:creationId xmlns:a16="http://schemas.microsoft.com/office/drawing/2014/main" id="{41EE277D-8D2C-4E5F-AE61-055599DC8F14}"/>
              </a:ext>
            </a:extLst>
          </p:cNvPr>
          <p:cNvSpPr txBox="1">
            <a:spLocks/>
          </p:cNvSpPr>
          <p:nvPr/>
        </p:nvSpPr>
        <p:spPr>
          <a:xfrm>
            <a:off x="1133309" y="5021722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8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</a:t>
            </a:r>
            <a:endParaRPr lang="en-US" dirty="0"/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DA07833C-25CC-47C1-9BA8-E40A204C321C}"/>
              </a:ext>
            </a:extLst>
          </p:cNvPr>
          <p:cNvCxnSpPr>
            <a:cxnSpLocks/>
          </p:cNvCxnSpPr>
          <p:nvPr/>
        </p:nvCxnSpPr>
        <p:spPr bwMode="auto">
          <a:xfrm>
            <a:off x="1052423" y="4882551"/>
            <a:ext cx="512409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5A8DF50-86C0-4D67-A886-B8EC4335BD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2423" y="1690777"/>
            <a:ext cx="0" cy="319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0879E4AD-DA62-4FA0-B9CB-8EA15CDDB86E}"/>
              </a:ext>
            </a:extLst>
          </p:cNvPr>
          <p:cNvCxnSpPr>
            <a:cxnSpLocks/>
          </p:cNvCxnSpPr>
          <p:nvPr/>
        </p:nvCxnSpPr>
        <p:spPr bwMode="auto">
          <a:xfrm>
            <a:off x="1250830" y="5034951"/>
            <a:ext cx="186618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ástupný symbol pro obsah 4">
            <a:extLst>
              <a:ext uri="{FF2B5EF4-FFF2-40B4-BE49-F238E27FC236}">
                <a16:creationId xmlns:a16="http://schemas.microsoft.com/office/drawing/2014/main" id="{60797BD5-6B76-486F-8FFC-8B56576B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730" y="5378139"/>
            <a:ext cx="1410250" cy="341284"/>
          </a:xfrm>
        </p:spPr>
        <p:txBody>
          <a:bodyPr/>
          <a:lstStyle/>
          <a:p>
            <a:pPr marL="72000" lvl="0" indent="0">
              <a:buNone/>
            </a:pPr>
            <a:r>
              <a:rPr lang="en-US" sz="1400" dirty="0" err="1"/>
              <a:t>Odražená</a:t>
            </a:r>
            <a:r>
              <a:rPr lang="en-US" sz="1400" dirty="0"/>
              <a:t> </a:t>
            </a:r>
            <a:r>
              <a:rPr lang="en-US" sz="1400" dirty="0" err="1"/>
              <a:t>vlna</a:t>
            </a:r>
            <a:r>
              <a:rPr lang="en-US" sz="1400" dirty="0"/>
              <a:t> </a:t>
            </a:r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80C123F-E8FA-451B-A98C-EA00380FC79B}"/>
              </a:ext>
            </a:extLst>
          </p:cNvPr>
          <p:cNvGrpSpPr/>
          <p:nvPr/>
        </p:nvGrpSpPr>
        <p:grpSpPr>
          <a:xfrm>
            <a:off x="1567133" y="3337246"/>
            <a:ext cx="2848323" cy="2091645"/>
            <a:chOff x="1567133" y="3337246"/>
            <a:chExt cx="2848323" cy="2091645"/>
          </a:xfrm>
        </p:grpSpPr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1DC87150-09FF-4F95-A36C-F901D698E52A}"/>
                </a:ext>
              </a:extLst>
            </p:cNvPr>
            <p:cNvSpPr/>
            <p:nvPr/>
          </p:nvSpPr>
          <p:spPr bwMode="auto">
            <a:xfrm flipH="1">
              <a:off x="1567133" y="3337246"/>
              <a:ext cx="2812211" cy="1545305"/>
            </a:xfrm>
            <a:custGeom>
              <a:avLst/>
              <a:gdLst>
                <a:gd name="connsiteX0" fmla="*/ 0 w 4175185"/>
                <a:gd name="connsiteY0" fmla="*/ 2150347 h 2167600"/>
                <a:gd name="connsiteX1" fmla="*/ 379562 w 4175185"/>
                <a:gd name="connsiteY1" fmla="*/ 2370 h 2167600"/>
                <a:gd name="connsiteX2" fmla="*/ 1656272 w 4175185"/>
                <a:gd name="connsiteY2" fmla="*/ 1736279 h 2167600"/>
                <a:gd name="connsiteX3" fmla="*/ 3105510 w 4175185"/>
                <a:gd name="connsiteY3" fmla="*/ 2072709 h 2167600"/>
                <a:gd name="connsiteX4" fmla="*/ 4175185 w 4175185"/>
                <a:gd name="connsiteY4" fmla="*/ 2167600 h 2167600"/>
                <a:gd name="connsiteX0" fmla="*/ 0 w 4175185"/>
                <a:gd name="connsiteY0" fmla="*/ 2150335 h 2167588"/>
                <a:gd name="connsiteX1" fmla="*/ 379562 w 4175185"/>
                <a:gd name="connsiteY1" fmla="*/ 2358 h 2167588"/>
                <a:gd name="connsiteX2" fmla="*/ 1656272 w 4175185"/>
                <a:gd name="connsiteY2" fmla="*/ 1736267 h 2167588"/>
                <a:gd name="connsiteX3" fmla="*/ 2794959 w 4175185"/>
                <a:gd name="connsiteY3" fmla="*/ 2020939 h 2167588"/>
                <a:gd name="connsiteX4" fmla="*/ 4175185 w 4175185"/>
                <a:gd name="connsiteY4" fmla="*/ 2167588 h 2167588"/>
                <a:gd name="connsiteX0" fmla="*/ 0 w 4175185"/>
                <a:gd name="connsiteY0" fmla="*/ 2152147 h 2169400"/>
                <a:gd name="connsiteX1" fmla="*/ 379562 w 4175185"/>
                <a:gd name="connsiteY1" fmla="*/ 4170 h 2169400"/>
                <a:gd name="connsiteX2" fmla="*/ 1785668 w 4175185"/>
                <a:gd name="connsiteY2" fmla="*/ 1617309 h 2169400"/>
                <a:gd name="connsiteX3" fmla="*/ 2794959 w 4175185"/>
                <a:gd name="connsiteY3" fmla="*/ 2022751 h 2169400"/>
                <a:gd name="connsiteX4" fmla="*/ 4175185 w 4175185"/>
                <a:gd name="connsiteY4" fmla="*/ 2169400 h 2169400"/>
                <a:gd name="connsiteX0" fmla="*/ 0 w 4175185"/>
                <a:gd name="connsiteY0" fmla="*/ 1456271 h 1473524"/>
                <a:gd name="connsiteX1" fmla="*/ 560716 w 4175185"/>
                <a:gd name="connsiteY1" fmla="*/ 7034 h 1473524"/>
                <a:gd name="connsiteX2" fmla="*/ 1785668 w 4175185"/>
                <a:gd name="connsiteY2" fmla="*/ 921433 h 1473524"/>
                <a:gd name="connsiteX3" fmla="*/ 2794959 w 4175185"/>
                <a:gd name="connsiteY3" fmla="*/ 1326875 h 1473524"/>
                <a:gd name="connsiteX4" fmla="*/ 4175185 w 4175185"/>
                <a:gd name="connsiteY4" fmla="*/ 1473524 h 1473524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785668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247 h 1473500"/>
                <a:gd name="connsiteX1" fmla="*/ 560716 w 4175185"/>
                <a:gd name="connsiteY1" fmla="*/ 7010 h 1473500"/>
                <a:gd name="connsiteX2" fmla="*/ 1440612 w 4175185"/>
                <a:gd name="connsiteY2" fmla="*/ 921409 h 1473500"/>
                <a:gd name="connsiteX3" fmla="*/ 2467155 w 4175185"/>
                <a:gd name="connsiteY3" fmla="*/ 1309598 h 1473500"/>
                <a:gd name="connsiteX4" fmla="*/ 4175185 w 4175185"/>
                <a:gd name="connsiteY4" fmla="*/ 1473500 h 1473500"/>
                <a:gd name="connsiteX0" fmla="*/ 0 w 4175185"/>
                <a:gd name="connsiteY0" fmla="*/ 1456156 h 1473409"/>
                <a:gd name="connsiteX1" fmla="*/ 560716 w 4175185"/>
                <a:gd name="connsiteY1" fmla="*/ 6919 h 1473409"/>
                <a:gd name="connsiteX2" fmla="*/ 1440612 w 4175185"/>
                <a:gd name="connsiteY2" fmla="*/ 921318 h 1473409"/>
                <a:gd name="connsiteX3" fmla="*/ 2156604 w 4175185"/>
                <a:gd name="connsiteY3" fmla="*/ 1240495 h 1473409"/>
                <a:gd name="connsiteX4" fmla="*/ 4175185 w 4175185"/>
                <a:gd name="connsiteY4" fmla="*/ 1473409 h 1473409"/>
                <a:gd name="connsiteX0" fmla="*/ 0 w 2812211"/>
                <a:gd name="connsiteY0" fmla="*/ 1456156 h 1473409"/>
                <a:gd name="connsiteX1" fmla="*/ 560716 w 2812211"/>
                <a:gd name="connsiteY1" fmla="*/ 6919 h 1473409"/>
                <a:gd name="connsiteX2" fmla="*/ 1440612 w 2812211"/>
                <a:gd name="connsiteY2" fmla="*/ 921318 h 1473409"/>
                <a:gd name="connsiteX3" fmla="*/ 2156604 w 2812211"/>
                <a:gd name="connsiteY3" fmla="*/ 1240495 h 1473409"/>
                <a:gd name="connsiteX4" fmla="*/ 2812211 w 2812211"/>
                <a:gd name="connsiteY4" fmla="*/ 1473409 h 1473409"/>
                <a:gd name="connsiteX0" fmla="*/ 0 w 2812211"/>
                <a:gd name="connsiteY0" fmla="*/ 1456178 h 1473431"/>
                <a:gd name="connsiteX1" fmla="*/ 560716 w 2812211"/>
                <a:gd name="connsiteY1" fmla="*/ 6941 h 1473431"/>
                <a:gd name="connsiteX2" fmla="*/ 1440612 w 2812211"/>
                <a:gd name="connsiteY2" fmla="*/ 921340 h 1473431"/>
                <a:gd name="connsiteX3" fmla="*/ 2001329 w 2812211"/>
                <a:gd name="connsiteY3" fmla="*/ 1257770 h 1473431"/>
                <a:gd name="connsiteX4" fmla="*/ 2812211 w 2812211"/>
                <a:gd name="connsiteY4" fmla="*/ 1473431 h 1473431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353436 h 1370689"/>
                <a:gd name="connsiteX1" fmla="*/ 776376 w 2812211"/>
                <a:gd name="connsiteY1" fmla="*/ 7716 h 1370689"/>
                <a:gd name="connsiteX2" fmla="*/ 1440612 w 2812211"/>
                <a:gd name="connsiteY2" fmla="*/ 818598 h 1370689"/>
                <a:gd name="connsiteX3" fmla="*/ 2001329 w 2812211"/>
                <a:gd name="connsiteY3" fmla="*/ 1155028 h 1370689"/>
                <a:gd name="connsiteX4" fmla="*/ 2812211 w 2812211"/>
                <a:gd name="connsiteY4" fmla="*/ 1370689 h 1370689"/>
                <a:gd name="connsiteX0" fmla="*/ 0 w 2812211"/>
                <a:gd name="connsiteY0" fmla="*/ 1458154 h 1475407"/>
                <a:gd name="connsiteX1" fmla="*/ 767584 w 2812211"/>
                <a:gd name="connsiteY1" fmla="*/ 6927 h 1475407"/>
                <a:gd name="connsiteX2" fmla="*/ 1440612 w 2812211"/>
                <a:gd name="connsiteY2" fmla="*/ 923316 h 1475407"/>
                <a:gd name="connsiteX3" fmla="*/ 2001329 w 2812211"/>
                <a:gd name="connsiteY3" fmla="*/ 1259746 h 1475407"/>
                <a:gd name="connsiteX4" fmla="*/ 2812211 w 2812211"/>
                <a:gd name="connsiteY4" fmla="*/ 1475407 h 1475407"/>
                <a:gd name="connsiteX0" fmla="*/ 0 w 2812211"/>
                <a:gd name="connsiteY0" fmla="*/ 1528052 h 1545305"/>
                <a:gd name="connsiteX1" fmla="*/ 758792 w 2812211"/>
                <a:gd name="connsiteY1" fmla="*/ 6486 h 1545305"/>
                <a:gd name="connsiteX2" fmla="*/ 1440612 w 2812211"/>
                <a:gd name="connsiteY2" fmla="*/ 993214 h 1545305"/>
                <a:gd name="connsiteX3" fmla="*/ 2001329 w 2812211"/>
                <a:gd name="connsiteY3" fmla="*/ 1329644 h 1545305"/>
                <a:gd name="connsiteX4" fmla="*/ 2812211 w 2812211"/>
                <a:gd name="connsiteY4" fmla="*/ 1545305 h 15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211" h="1545305">
                  <a:moveTo>
                    <a:pt x="0" y="1528052"/>
                  </a:moveTo>
                  <a:cubicBezTo>
                    <a:pt x="405441" y="643845"/>
                    <a:pt x="518690" y="95626"/>
                    <a:pt x="758792" y="6486"/>
                  </a:cubicBezTo>
                  <a:cubicBezTo>
                    <a:pt x="998894" y="-82654"/>
                    <a:pt x="1233523" y="772688"/>
                    <a:pt x="1440612" y="993214"/>
                  </a:cubicBezTo>
                  <a:cubicBezTo>
                    <a:pt x="1647702" y="1213740"/>
                    <a:pt x="1772729" y="1237629"/>
                    <a:pt x="2001329" y="1329644"/>
                  </a:cubicBezTo>
                  <a:cubicBezTo>
                    <a:pt x="2229929" y="1421659"/>
                    <a:pt x="2487283" y="1533803"/>
                    <a:pt x="2812211" y="1545305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11DDB9E1-6235-41D4-AE17-BF059C3E433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549275" y="5428891"/>
              <a:ext cx="1866181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Zástupný symbol pro obsah 4">
            <a:extLst>
              <a:ext uri="{FF2B5EF4-FFF2-40B4-BE49-F238E27FC236}">
                <a16:creationId xmlns:a16="http://schemas.microsoft.com/office/drawing/2014/main" id="{0586A6DF-7408-4BF4-997A-9422F623540B}"/>
              </a:ext>
            </a:extLst>
          </p:cNvPr>
          <p:cNvSpPr txBox="1">
            <a:spLocks/>
          </p:cNvSpPr>
          <p:nvPr/>
        </p:nvSpPr>
        <p:spPr>
          <a:xfrm>
            <a:off x="1110228" y="4999534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en-US" sz="1400" kern="0" dirty="0" err="1"/>
              <a:t>Dopředná</a:t>
            </a:r>
            <a:r>
              <a:rPr lang="en-US" sz="1400" kern="0" dirty="0"/>
              <a:t> </a:t>
            </a:r>
            <a:r>
              <a:rPr lang="en-US" sz="1400" kern="0" dirty="0" err="1"/>
              <a:t>systolická</a:t>
            </a:r>
            <a:r>
              <a:rPr lang="en-US" sz="1400" kern="0" dirty="0"/>
              <a:t> </a:t>
            </a:r>
            <a:r>
              <a:rPr lang="en-US" sz="1400" kern="0" dirty="0" err="1"/>
              <a:t>vlna</a:t>
            </a:r>
            <a:r>
              <a:rPr lang="en-US" sz="1400" kern="0" dirty="0"/>
              <a:t> 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5EFE5B43-F91F-4150-90E5-3ACD88B62CA5}"/>
              </a:ext>
            </a:extLst>
          </p:cNvPr>
          <p:cNvSpPr/>
          <p:nvPr/>
        </p:nvSpPr>
        <p:spPr bwMode="auto">
          <a:xfrm>
            <a:off x="1238271" y="2152686"/>
            <a:ext cx="4209690" cy="2711206"/>
          </a:xfrm>
          <a:custGeom>
            <a:avLst/>
            <a:gdLst>
              <a:gd name="connsiteX0" fmla="*/ 65662 w 4585903"/>
              <a:gd name="connsiteY0" fmla="*/ 3127473 h 3136099"/>
              <a:gd name="connsiteX1" fmla="*/ 238190 w 4585903"/>
              <a:gd name="connsiteY1" fmla="*/ 30590 h 3136099"/>
              <a:gd name="connsiteX2" fmla="*/ 2006605 w 4585903"/>
              <a:gd name="connsiteY2" fmla="*/ 1522959 h 3136099"/>
              <a:gd name="connsiteX3" fmla="*/ 2748477 w 4585903"/>
              <a:gd name="connsiteY3" fmla="*/ 1177903 h 3136099"/>
              <a:gd name="connsiteX4" fmla="*/ 4585903 w 4585903"/>
              <a:gd name="connsiteY4" fmla="*/ 3136099 h 3136099"/>
              <a:gd name="connsiteX0" fmla="*/ 11640 w 4531881"/>
              <a:gd name="connsiteY0" fmla="*/ 2957684 h 2966310"/>
              <a:gd name="connsiteX1" fmla="*/ 563730 w 4531881"/>
              <a:gd name="connsiteY1" fmla="*/ 33329 h 2966310"/>
              <a:gd name="connsiteX2" fmla="*/ 1952583 w 4531881"/>
              <a:gd name="connsiteY2" fmla="*/ 1353170 h 2966310"/>
              <a:gd name="connsiteX3" fmla="*/ 2694455 w 4531881"/>
              <a:gd name="connsiteY3" fmla="*/ 1008114 h 2966310"/>
              <a:gd name="connsiteX4" fmla="*/ 4531881 w 4531881"/>
              <a:gd name="connsiteY4" fmla="*/ 2966310 h 2966310"/>
              <a:gd name="connsiteX0" fmla="*/ 11271 w 4531512"/>
              <a:gd name="connsiteY0" fmla="*/ 2946073 h 2954699"/>
              <a:gd name="connsiteX1" fmla="*/ 563361 w 4531512"/>
              <a:gd name="connsiteY1" fmla="*/ 21718 h 2954699"/>
              <a:gd name="connsiteX2" fmla="*/ 1874576 w 4531512"/>
              <a:gd name="connsiteY2" fmla="*/ 1583099 h 2954699"/>
              <a:gd name="connsiteX3" fmla="*/ 2694086 w 4531512"/>
              <a:gd name="connsiteY3" fmla="*/ 996503 h 2954699"/>
              <a:gd name="connsiteX4" fmla="*/ 4531512 w 4531512"/>
              <a:gd name="connsiteY4" fmla="*/ 2954699 h 2954699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531512"/>
              <a:gd name="connsiteY0" fmla="*/ 2947146 h 2955772"/>
              <a:gd name="connsiteX1" fmla="*/ 563361 w 4531512"/>
              <a:gd name="connsiteY1" fmla="*/ 22791 h 2955772"/>
              <a:gd name="connsiteX2" fmla="*/ 1874576 w 4531512"/>
              <a:gd name="connsiteY2" fmla="*/ 1584172 h 2955772"/>
              <a:gd name="connsiteX3" fmla="*/ 2780351 w 4531512"/>
              <a:gd name="connsiteY3" fmla="*/ 1515161 h 2955772"/>
              <a:gd name="connsiteX4" fmla="*/ 4531512 w 4531512"/>
              <a:gd name="connsiteY4" fmla="*/ 2955772 h 2955772"/>
              <a:gd name="connsiteX0" fmla="*/ 11271 w 4220961"/>
              <a:gd name="connsiteY0" fmla="*/ 2947146 h 2955772"/>
              <a:gd name="connsiteX1" fmla="*/ 563361 w 4220961"/>
              <a:gd name="connsiteY1" fmla="*/ 22791 h 2955772"/>
              <a:gd name="connsiteX2" fmla="*/ 1874576 w 4220961"/>
              <a:gd name="connsiteY2" fmla="*/ 1584172 h 2955772"/>
              <a:gd name="connsiteX3" fmla="*/ 2780351 w 4220961"/>
              <a:gd name="connsiteY3" fmla="*/ 1515161 h 2955772"/>
              <a:gd name="connsiteX4" fmla="*/ 4220961 w 4220961"/>
              <a:gd name="connsiteY4" fmla="*/ 2955772 h 2955772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222 w 4218912"/>
              <a:gd name="connsiteY0" fmla="*/ 2952369 h 2960995"/>
              <a:gd name="connsiteX1" fmla="*/ 561312 w 4218912"/>
              <a:gd name="connsiteY1" fmla="*/ 28014 h 2960995"/>
              <a:gd name="connsiteX2" fmla="*/ 1337689 w 4218912"/>
              <a:gd name="connsiteY2" fmla="*/ 1477252 h 2960995"/>
              <a:gd name="connsiteX3" fmla="*/ 2778302 w 4218912"/>
              <a:gd name="connsiteY3" fmla="*/ 1520384 h 2960995"/>
              <a:gd name="connsiteX4" fmla="*/ 4218912 w 4218912"/>
              <a:gd name="connsiteY4" fmla="*/ 2960995 h 2960995"/>
              <a:gd name="connsiteX0" fmla="*/ 9388 w 4219078"/>
              <a:gd name="connsiteY0" fmla="*/ 2953248 h 2961874"/>
              <a:gd name="connsiteX1" fmla="*/ 561478 w 4219078"/>
              <a:gd name="connsiteY1" fmla="*/ 28893 h 2961874"/>
              <a:gd name="connsiteX2" fmla="*/ 1389614 w 4219078"/>
              <a:gd name="connsiteY2" fmla="*/ 1460879 h 2961874"/>
              <a:gd name="connsiteX3" fmla="*/ 2778468 w 4219078"/>
              <a:gd name="connsiteY3" fmla="*/ 1521263 h 2961874"/>
              <a:gd name="connsiteX4" fmla="*/ 4219078 w 4219078"/>
              <a:gd name="connsiteY4" fmla="*/ 2961874 h 2961874"/>
              <a:gd name="connsiteX0" fmla="*/ 9388 w 4219078"/>
              <a:gd name="connsiteY0" fmla="*/ 2953174 h 2961800"/>
              <a:gd name="connsiteX1" fmla="*/ 561478 w 4219078"/>
              <a:gd name="connsiteY1" fmla="*/ 28819 h 2961800"/>
              <a:gd name="connsiteX2" fmla="*/ 1389614 w 4219078"/>
              <a:gd name="connsiteY2" fmla="*/ 1460805 h 2961800"/>
              <a:gd name="connsiteX3" fmla="*/ 2536928 w 4219078"/>
              <a:gd name="connsiteY3" fmla="*/ 1495309 h 2961800"/>
              <a:gd name="connsiteX4" fmla="*/ 4219078 w 4219078"/>
              <a:gd name="connsiteY4" fmla="*/ 2961800 h 2961800"/>
              <a:gd name="connsiteX0" fmla="*/ 0 w 4209690"/>
              <a:gd name="connsiteY0" fmla="*/ 2953174 h 2961800"/>
              <a:gd name="connsiteX1" fmla="*/ 552090 w 4209690"/>
              <a:gd name="connsiteY1" fmla="*/ 28819 h 2961800"/>
              <a:gd name="connsiteX2" fmla="*/ 1380226 w 4209690"/>
              <a:gd name="connsiteY2" fmla="*/ 1460805 h 2961800"/>
              <a:gd name="connsiteX3" fmla="*/ 2527540 w 4209690"/>
              <a:gd name="connsiteY3" fmla="*/ 1495309 h 2961800"/>
              <a:gd name="connsiteX4" fmla="*/ 4209690 w 4209690"/>
              <a:gd name="connsiteY4" fmla="*/ 2961800 h 2961800"/>
              <a:gd name="connsiteX0" fmla="*/ 0 w 4209690"/>
              <a:gd name="connsiteY0" fmla="*/ 2719819 h 2728445"/>
              <a:gd name="connsiteX1" fmla="*/ 481752 w 4209690"/>
              <a:gd name="connsiteY1" fmla="*/ 32857 h 2728445"/>
              <a:gd name="connsiteX2" fmla="*/ 1380226 w 4209690"/>
              <a:gd name="connsiteY2" fmla="*/ 1227450 h 2728445"/>
              <a:gd name="connsiteX3" fmla="*/ 2527540 w 4209690"/>
              <a:gd name="connsiteY3" fmla="*/ 1261954 h 2728445"/>
              <a:gd name="connsiteX4" fmla="*/ 4209690 w 4209690"/>
              <a:gd name="connsiteY4" fmla="*/ 2728445 h 2728445"/>
              <a:gd name="connsiteX0" fmla="*/ 0 w 4209690"/>
              <a:gd name="connsiteY0" fmla="*/ 2711198 h 2719824"/>
              <a:gd name="connsiteX1" fmla="*/ 437790 w 4209690"/>
              <a:gd name="connsiteY1" fmla="*/ 33028 h 2719824"/>
              <a:gd name="connsiteX2" fmla="*/ 1380226 w 4209690"/>
              <a:gd name="connsiteY2" fmla="*/ 1218829 h 2719824"/>
              <a:gd name="connsiteX3" fmla="*/ 2527540 w 4209690"/>
              <a:gd name="connsiteY3" fmla="*/ 1253333 h 2719824"/>
              <a:gd name="connsiteX4" fmla="*/ 4209690 w 4209690"/>
              <a:gd name="connsiteY4" fmla="*/ 2719824 h 2719824"/>
              <a:gd name="connsiteX0" fmla="*/ 0 w 4209690"/>
              <a:gd name="connsiteY0" fmla="*/ 2702580 h 2711206"/>
              <a:gd name="connsiteX1" fmla="*/ 472959 w 4209690"/>
              <a:gd name="connsiteY1" fmla="*/ 33202 h 2711206"/>
              <a:gd name="connsiteX2" fmla="*/ 1380226 w 4209690"/>
              <a:gd name="connsiteY2" fmla="*/ 1210211 h 2711206"/>
              <a:gd name="connsiteX3" fmla="*/ 2527540 w 4209690"/>
              <a:gd name="connsiteY3" fmla="*/ 1244715 h 2711206"/>
              <a:gd name="connsiteX4" fmla="*/ 4209690 w 4209690"/>
              <a:gd name="connsiteY4" fmla="*/ 2711206 h 271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90" h="2711206">
                <a:moveTo>
                  <a:pt x="0" y="2702580"/>
                </a:moveTo>
                <a:cubicBezTo>
                  <a:pt x="19410" y="1287848"/>
                  <a:pt x="242921" y="281930"/>
                  <a:pt x="472959" y="33202"/>
                </a:cubicBezTo>
                <a:cubicBezTo>
                  <a:pt x="702997" y="-215526"/>
                  <a:pt x="1037796" y="1008292"/>
                  <a:pt x="1380226" y="1210211"/>
                </a:cubicBezTo>
                <a:cubicBezTo>
                  <a:pt x="1722656" y="1412130"/>
                  <a:pt x="2055963" y="994549"/>
                  <a:pt x="2527540" y="1244715"/>
                </a:cubicBezTo>
                <a:cubicBezTo>
                  <a:pt x="2999117" y="1494881"/>
                  <a:pt x="3393775" y="1978679"/>
                  <a:pt x="4209690" y="271120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10203E20-A40F-4CD3-A2E2-FE6E97DAB802}"/>
              </a:ext>
            </a:extLst>
          </p:cNvPr>
          <p:cNvSpPr txBox="1">
            <a:spLocks/>
          </p:cNvSpPr>
          <p:nvPr/>
        </p:nvSpPr>
        <p:spPr>
          <a:xfrm>
            <a:off x="5792726" y="4863891"/>
            <a:ext cx="455376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t </a:t>
            </a:r>
            <a:r>
              <a:rPr lang="en-US" sz="1400" kern="0" dirty="0"/>
              <a:t>[s]</a:t>
            </a:r>
          </a:p>
        </p:txBody>
      </p:sp>
      <p:sp>
        <p:nvSpPr>
          <p:cNvPr id="23" name="Zástupný symbol pro obsah 4">
            <a:extLst>
              <a:ext uri="{FF2B5EF4-FFF2-40B4-BE49-F238E27FC236}">
                <a16:creationId xmlns:a16="http://schemas.microsoft.com/office/drawing/2014/main" id="{0A957BF5-A0DF-4DC1-8DA3-192704D1BD25}"/>
              </a:ext>
            </a:extLst>
          </p:cNvPr>
          <p:cNvSpPr txBox="1">
            <a:spLocks/>
          </p:cNvSpPr>
          <p:nvPr/>
        </p:nvSpPr>
        <p:spPr>
          <a:xfrm>
            <a:off x="146355" y="1599098"/>
            <a:ext cx="2617268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P[mmHg]</a:t>
            </a:r>
          </a:p>
        </p:txBody>
      </p:sp>
      <p:grpSp>
        <p:nvGrpSpPr>
          <p:cNvPr id="38" name="Skupina 37">
            <a:extLst>
              <a:ext uri="{FF2B5EF4-FFF2-40B4-BE49-F238E27FC236}">
                <a16:creationId xmlns:a16="http://schemas.microsoft.com/office/drawing/2014/main" id="{819F1F5E-1C27-45A3-B76D-A6D51EEB9D1A}"/>
              </a:ext>
            </a:extLst>
          </p:cNvPr>
          <p:cNvGrpSpPr/>
          <p:nvPr/>
        </p:nvGrpSpPr>
        <p:grpSpPr>
          <a:xfrm>
            <a:off x="5912550" y="1584450"/>
            <a:ext cx="6163253" cy="3606077"/>
            <a:chOff x="5912550" y="1584450"/>
            <a:chExt cx="6163253" cy="3606077"/>
          </a:xfrm>
        </p:grpSpPr>
        <p:grpSp>
          <p:nvGrpSpPr>
            <p:cNvPr id="29" name="Skupina 28">
              <a:extLst>
                <a:ext uri="{FF2B5EF4-FFF2-40B4-BE49-F238E27FC236}">
                  <a16:creationId xmlns:a16="http://schemas.microsoft.com/office/drawing/2014/main" id="{AD87E6DE-98AF-4BA7-80C5-D38868C179FB}"/>
                </a:ext>
              </a:extLst>
            </p:cNvPr>
            <p:cNvGrpSpPr/>
            <p:nvPr/>
          </p:nvGrpSpPr>
          <p:grpSpPr>
            <a:xfrm>
              <a:off x="5912550" y="1584450"/>
              <a:ext cx="6075596" cy="3606077"/>
              <a:chOff x="5912550" y="1584450"/>
              <a:chExt cx="6075596" cy="3606077"/>
            </a:xfrm>
          </p:grpSpPr>
          <p:cxnSp>
            <p:nvCxnSpPr>
              <p:cNvPr id="24" name="Přímá spojnice se šipkou 23">
                <a:extLst>
                  <a:ext uri="{FF2B5EF4-FFF2-40B4-BE49-F238E27FC236}">
                    <a16:creationId xmlns:a16="http://schemas.microsoft.com/office/drawing/2014/main" id="{F06FD395-B89A-4814-81EB-43E6290F3D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18618" y="4867903"/>
                <a:ext cx="51240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Přímá spojnice se šipkou 24">
                <a:extLst>
                  <a:ext uri="{FF2B5EF4-FFF2-40B4-BE49-F238E27FC236}">
                    <a16:creationId xmlns:a16="http://schemas.microsoft.com/office/drawing/2014/main" id="{30E468D8-B50E-452A-B80C-2295DCB5D0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818618" y="1676129"/>
                <a:ext cx="0" cy="319177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5C705180-D887-4075-8E79-3468E6E89D81}"/>
                  </a:ext>
                </a:extLst>
              </p:cNvPr>
              <p:cNvSpPr/>
              <p:nvPr/>
            </p:nvSpPr>
            <p:spPr bwMode="auto">
              <a:xfrm>
                <a:off x="7004466" y="1887443"/>
                <a:ext cx="4209690" cy="2961800"/>
              </a:xfrm>
              <a:custGeom>
                <a:avLst/>
                <a:gdLst>
                  <a:gd name="connsiteX0" fmla="*/ 65662 w 4585903"/>
                  <a:gd name="connsiteY0" fmla="*/ 3127473 h 3136099"/>
                  <a:gd name="connsiteX1" fmla="*/ 238190 w 4585903"/>
                  <a:gd name="connsiteY1" fmla="*/ 30590 h 3136099"/>
                  <a:gd name="connsiteX2" fmla="*/ 2006605 w 4585903"/>
                  <a:gd name="connsiteY2" fmla="*/ 1522959 h 3136099"/>
                  <a:gd name="connsiteX3" fmla="*/ 2748477 w 4585903"/>
                  <a:gd name="connsiteY3" fmla="*/ 1177903 h 3136099"/>
                  <a:gd name="connsiteX4" fmla="*/ 4585903 w 4585903"/>
                  <a:gd name="connsiteY4" fmla="*/ 3136099 h 3136099"/>
                  <a:gd name="connsiteX0" fmla="*/ 11640 w 4531881"/>
                  <a:gd name="connsiteY0" fmla="*/ 2957684 h 2966310"/>
                  <a:gd name="connsiteX1" fmla="*/ 563730 w 4531881"/>
                  <a:gd name="connsiteY1" fmla="*/ 33329 h 2966310"/>
                  <a:gd name="connsiteX2" fmla="*/ 1952583 w 4531881"/>
                  <a:gd name="connsiteY2" fmla="*/ 1353170 h 2966310"/>
                  <a:gd name="connsiteX3" fmla="*/ 2694455 w 4531881"/>
                  <a:gd name="connsiteY3" fmla="*/ 1008114 h 2966310"/>
                  <a:gd name="connsiteX4" fmla="*/ 4531881 w 4531881"/>
                  <a:gd name="connsiteY4" fmla="*/ 2966310 h 2966310"/>
                  <a:gd name="connsiteX0" fmla="*/ 11271 w 4531512"/>
                  <a:gd name="connsiteY0" fmla="*/ 2946073 h 2954699"/>
                  <a:gd name="connsiteX1" fmla="*/ 563361 w 4531512"/>
                  <a:gd name="connsiteY1" fmla="*/ 21718 h 2954699"/>
                  <a:gd name="connsiteX2" fmla="*/ 1874576 w 4531512"/>
                  <a:gd name="connsiteY2" fmla="*/ 1583099 h 2954699"/>
                  <a:gd name="connsiteX3" fmla="*/ 2694086 w 4531512"/>
                  <a:gd name="connsiteY3" fmla="*/ 996503 h 2954699"/>
                  <a:gd name="connsiteX4" fmla="*/ 4531512 w 4531512"/>
                  <a:gd name="connsiteY4" fmla="*/ 2954699 h 2954699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531512"/>
                  <a:gd name="connsiteY0" fmla="*/ 2947146 h 2955772"/>
                  <a:gd name="connsiteX1" fmla="*/ 563361 w 4531512"/>
                  <a:gd name="connsiteY1" fmla="*/ 22791 h 2955772"/>
                  <a:gd name="connsiteX2" fmla="*/ 1874576 w 4531512"/>
                  <a:gd name="connsiteY2" fmla="*/ 1584172 h 2955772"/>
                  <a:gd name="connsiteX3" fmla="*/ 2780351 w 4531512"/>
                  <a:gd name="connsiteY3" fmla="*/ 1515161 h 2955772"/>
                  <a:gd name="connsiteX4" fmla="*/ 4531512 w 4531512"/>
                  <a:gd name="connsiteY4" fmla="*/ 2955772 h 2955772"/>
                  <a:gd name="connsiteX0" fmla="*/ 11271 w 4220961"/>
                  <a:gd name="connsiteY0" fmla="*/ 2947146 h 2955772"/>
                  <a:gd name="connsiteX1" fmla="*/ 563361 w 4220961"/>
                  <a:gd name="connsiteY1" fmla="*/ 22791 h 2955772"/>
                  <a:gd name="connsiteX2" fmla="*/ 1874576 w 4220961"/>
                  <a:gd name="connsiteY2" fmla="*/ 1584172 h 2955772"/>
                  <a:gd name="connsiteX3" fmla="*/ 2780351 w 4220961"/>
                  <a:gd name="connsiteY3" fmla="*/ 1515161 h 2955772"/>
                  <a:gd name="connsiteX4" fmla="*/ 4220961 w 4220961"/>
                  <a:gd name="connsiteY4" fmla="*/ 2955772 h 2955772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222 w 4218912"/>
                  <a:gd name="connsiteY0" fmla="*/ 2952369 h 2960995"/>
                  <a:gd name="connsiteX1" fmla="*/ 561312 w 4218912"/>
                  <a:gd name="connsiteY1" fmla="*/ 28014 h 2960995"/>
                  <a:gd name="connsiteX2" fmla="*/ 1337689 w 4218912"/>
                  <a:gd name="connsiteY2" fmla="*/ 1477252 h 2960995"/>
                  <a:gd name="connsiteX3" fmla="*/ 2778302 w 4218912"/>
                  <a:gd name="connsiteY3" fmla="*/ 1520384 h 2960995"/>
                  <a:gd name="connsiteX4" fmla="*/ 4218912 w 4218912"/>
                  <a:gd name="connsiteY4" fmla="*/ 2960995 h 2960995"/>
                  <a:gd name="connsiteX0" fmla="*/ 9388 w 4219078"/>
                  <a:gd name="connsiteY0" fmla="*/ 2953248 h 2961874"/>
                  <a:gd name="connsiteX1" fmla="*/ 561478 w 4219078"/>
                  <a:gd name="connsiteY1" fmla="*/ 28893 h 2961874"/>
                  <a:gd name="connsiteX2" fmla="*/ 1389614 w 4219078"/>
                  <a:gd name="connsiteY2" fmla="*/ 1460879 h 2961874"/>
                  <a:gd name="connsiteX3" fmla="*/ 2778468 w 4219078"/>
                  <a:gd name="connsiteY3" fmla="*/ 1521263 h 2961874"/>
                  <a:gd name="connsiteX4" fmla="*/ 4219078 w 4219078"/>
                  <a:gd name="connsiteY4" fmla="*/ 2961874 h 2961874"/>
                  <a:gd name="connsiteX0" fmla="*/ 9388 w 4219078"/>
                  <a:gd name="connsiteY0" fmla="*/ 2953174 h 2961800"/>
                  <a:gd name="connsiteX1" fmla="*/ 561478 w 4219078"/>
                  <a:gd name="connsiteY1" fmla="*/ 28819 h 2961800"/>
                  <a:gd name="connsiteX2" fmla="*/ 1389614 w 4219078"/>
                  <a:gd name="connsiteY2" fmla="*/ 1460805 h 2961800"/>
                  <a:gd name="connsiteX3" fmla="*/ 2536928 w 4219078"/>
                  <a:gd name="connsiteY3" fmla="*/ 1495309 h 2961800"/>
                  <a:gd name="connsiteX4" fmla="*/ 4219078 w 4219078"/>
                  <a:gd name="connsiteY4" fmla="*/ 2961800 h 2961800"/>
                  <a:gd name="connsiteX0" fmla="*/ 0 w 4209690"/>
                  <a:gd name="connsiteY0" fmla="*/ 2953174 h 2961800"/>
                  <a:gd name="connsiteX1" fmla="*/ 552090 w 4209690"/>
                  <a:gd name="connsiteY1" fmla="*/ 28819 h 2961800"/>
                  <a:gd name="connsiteX2" fmla="*/ 1380226 w 4209690"/>
                  <a:gd name="connsiteY2" fmla="*/ 1460805 h 2961800"/>
                  <a:gd name="connsiteX3" fmla="*/ 2527540 w 4209690"/>
                  <a:gd name="connsiteY3" fmla="*/ 1495309 h 2961800"/>
                  <a:gd name="connsiteX4" fmla="*/ 4209690 w 4209690"/>
                  <a:gd name="connsiteY4" fmla="*/ 2961800 h 2961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09690" h="2961800">
                    <a:moveTo>
                      <a:pt x="0" y="2953174"/>
                    </a:moveTo>
                    <a:cubicBezTo>
                      <a:pt x="19410" y="1538442"/>
                      <a:pt x="322052" y="277547"/>
                      <a:pt x="552090" y="28819"/>
                    </a:cubicBezTo>
                    <a:cubicBezTo>
                      <a:pt x="782128" y="-219909"/>
                      <a:pt x="1050984" y="1216390"/>
                      <a:pt x="1380226" y="1460805"/>
                    </a:cubicBezTo>
                    <a:cubicBezTo>
                      <a:pt x="1709468" y="1705220"/>
                      <a:pt x="2055963" y="1245143"/>
                      <a:pt x="2527540" y="1495309"/>
                    </a:cubicBezTo>
                    <a:cubicBezTo>
                      <a:pt x="2999117" y="1745475"/>
                      <a:pt x="3393775" y="2229273"/>
                      <a:pt x="4209690" y="296180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Zástupný symbol pro obsah 4">
                <a:extLst>
                  <a:ext uri="{FF2B5EF4-FFF2-40B4-BE49-F238E27FC236}">
                    <a16:creationId xmlns:a16="http://schemas.microsoft.com/office/drawing/2014/main" id="{BA40F3BB-8DB1-4902-A390-96503BE2A4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58921" y="4849243"/>
                <a:ext cx="429225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cs-CZ" sz="1400" kern="0" dirty="0"/>
                  <a:t>t </a:t>
                </a:r>
                <a:r>
                  <a:rPr lang="en-US" sz="1400" kern="0" dirty="0"/>
                  <a:t>[s]</a:t>
                </a:r>
              </a:p>
            </p:txBody>
          </p:sp>
          <p:sp>
            <p:nvSpPr>
              <p:cNvPr id="28" name="Zástupný symbol pro obsah 4">
                <a:extLst>
                  <a:ext uri="{FF2B5EF4-FFF2-40B4-BE49-F238E27FC236}">
                    <a16:creationId xmlns:a16="http://schemas.microsoft.com/office/drawing/2014/main" id="{69CF78CE-37F1-47EE-B866-06207FF15E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12550" y="1584450"/>
                <a:ext cx="2617268" cy="341284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52000" indent="-180000" algn="l" rtl="0" eaLnBrk="1" fontAlgn="base" hangingPunct="1">
                  <a:lnSpc>
                    <a:spcPct val="15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8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04000" indent="-180000" algn="l" rtl="0" eaLnBrk="1" fontAlgn="base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panose="020B0604020202020204" pitchFamily="34" charset="0"/>
                  <a:buChar char="̶"/>
                  <a:defRPr sz="2000" b="0">
                    <a:solidFill>
                      <a:schemeClr val="tx1"/>
                    </a:solidFill>
                    <a:latin typeface="+mn-lt"/>
                  </a:defRPr>
                </a:lvl2pPr>
                <a:lvl3pPr marL="914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3pPr>
                <a:lvl4pPr marL="1371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2"/>
                  </a:buClr>
                  <a:buSzPct val="90000"/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4pPr>
                <a:lvl5pPr marL="18288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Tx/>
                  <a:buNone/>
                  <a:defRPr sz="1500" b="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Blip>
                    <a:blip r:embed="rId2"/>
                  </a:buBlip>
                  <a:defRPr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baseline="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l" rtl="0" eaLnBrk="1" fontAlgn="base" hangingPunct="1">
                  <a:lnSpc>
                    <a:spcPts val="1800"/>
                  </a:lnSpc>
                  <a:spcBef>
                    <a:spcPts val="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72000" indent="0">
                  <a:buFont typeface="Arial" panose="020B0604020202020204" pitchFamily="34" charset="0"/>
                  <a:buNone/>
                </a:pPr>
                <a:r>
                  <a:rPr lang="en-US" sz="1400" kern="0" dirty="0"/>
                  <a:t>P[mmHg]</a:t>
                </a:r>
              </a:p>
            </p:txBody>
          </p:sp>
        </p:grp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E787162D-FEBB-4063-8EE0-314ACD0834C6}"/>
                </a:ext>
              </a:extLst>
            </p:cNvPr>
            <p:cNvCxnSpPr/>
            <p:nvPr/>
          </p:nvCxnSpPr>
          <p:spPr bwMode="auto">
            <a:xfrm>
              <a:off x="6823349" y="1858135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EF266980-E695-4100-A86F-50EE5C4734EB}"/>
                </a:ext>
              </a:extLst>
            </p:cNvPr>
            <p:cNvCxnSpPr/>
            <p:nvPr/>
          </p:nvCxnSpPr>
          <p:spPr bwMode="auto">
            <a:xfrm>
              <a:off x="6826285" y="3285412"/>
              <a:ext cx="312938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Zástupný symbol pro obsah 4">
              <a:extLst>
                <a:ext uri="{FF2B5EF4-FFF2-40B4-BE49-F238E27FC236}">
                  <a16:creationId xmlns:a16="http://schemas.microsoft.com/office/drawing/2014/main" id="{BAFC28C2-32E9-4146-B60F-2040E2F53022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167612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S</a:t>
              </a:r>
              <a:r>
                <a:rPr lang="cs-CZ" sz="1400" kern="0" dirty="0"/>
                <a:t>TK</a:t>
              </a:r>
              <a:r>
                <a:rPr lang="en-US" sz="1400" kern="0" dirty="0"/>
                <a:t>/P</a:t>
              </a:r>
              <a:r>
                <a:rPr lang="en-US" sz="1400" kern="0" baseline="-25000" dirty="0"/>
                <a:t>1</a:t>
              </a:r>
            </a:p>
          </p:txBody>
        </p:sp>
        <p:sp>
          <p:nvSpPr>
            <p:cNvPr id="36" name="Zástupný symbol pro obsah 4">
              <a:extLst>
                <a:ext uri="{FF2B5EF4-FFF2-40B4-BE49-F238E27FC236}">
                  <a16:creationId xmlns:a16="http://schemas.microsoft.com/office/drawing/2014/main" id="{A17106D8-3073-49E1-9F8D-B9DDDD6516D1}"/>
                </a:ext>
              </a:extLst>
            </p:cNvPr>
            <p:cNvSpPr txBox="1">
              <a:spLocks/>
            </p:cNvSpPr>
            <p:nvPr/>
          </p:nvSpPr>
          <p:spPr>
            <a:xfrm>
              <a:off x="9952731" y="3114770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P</a:t>
              </a:r>
              <a:r>
                <a:rPr lang="en-US" sz="1400" kern="0" baseline="-25000" dirty="0"/>
                <a:t>2</a:t>
              </a:r>
            </a:p>
          </p:txBody>
        </p:sp>
        <p:sp>
          <p:nvSpPr>
            <p:cNvPr id="37" name="Zástupný symbol pro obsah 4">
              <a:extLst>
                <a:ext uri="{FF2B5EF4-FFF2-40B4-BE49-F238E27FC236}">
                  <a16:creationId xmlns:a16="http://schemas.microsoft.com/office/drawing/2014/main" id="{C877A318-4192-42AD-B577-01E21D077ED2}"/>
                </a:ext>
              </a:extLst>
            </p:cNvPr>
            <p:cNvSpPr txBox="1">
              <a:spLocks/>
            </p:cNvSpPr>
            <p:nvPr/>
          </p:nvSpPr>
          <p:spPr>
            <a:xfrm>
              <a:off x="11170599" y="4624669"/>
              <a:ext cx="905204" cy="34128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52000" indent="-180000" algn="l" rtl="0" eaLnBrk="1" fontAlgn="base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800" b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180000" algn="l" rtl="0" eaLnBrk="1" fontAlgn="base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Arial" panose="020B0604020202020204" pitchFamily="34" charset="0"/>
                <a:buChar char="̶"/>
                <a:defRPr sz="2000" b="0">
                  <a:solidFill>
                    <a:schemeClr val="tx1"/>
                  </a:solidFill>
                  <a:latin typeface="+mn-lt"/>
                </a:defRPr>
              </a:lvl2pPr>
              <a:lvl3pPr marL="914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3pPr>
              <a:lvl4pPr marL="1371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4pPr>
              <a:lvl5pPr marL="18288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Tx/>
                <a:buNone/>
                <a:defRPr sz="1500" b="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Blip>
                  <a:blip r:embed="rId2"/>
                </a:buBlip>
                <a:defRPr>
                  <a:solidFill>
                    <a:schemeClr val="tx1"/>
                  </a:solidFill>
                  <a:latin typeface="+mn-lt"/>
                </a:defRPr>
              </a:lvl6pPr>
              <a:lvl7pPr marL="27432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 baseline="0">
                  <a:solidFill>
                    <a:schemeClr val="tx1"/>
                  </a:solidFill>
                  <a:latin typeface="+mn-lt"/>
                </a:defRPr>
              </a:lvl7pPr>
              <a:lvl8pPr marL="32004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8pPr>
              <a:lvl9pPr marL="3657600" indent="0" algn="l" rtl="0" eaLnBrk="1" fontAlgn="base" hangingPunct="1">
                <a:lnSpc>
                  <a:spcPts val="18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None/>
                <a:defRPr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72000" indent="0">
                <a:buFont typeface="Arial" panose="020B0604020202020204" pitchFamily="34" charset="0"/>
                <a:buNone/>
              </a:pPr>
              <a:r>
                <a:rPr lang="en-US" sz="1400" kern="0" dirty="0"/>
                <a:t>D</a:t>
              </a:r>
              <a:r>
                <a:rPr lang="cs-CZ" sz="1400" kern="0" dirty="0"/>
                <a:t>TK</a:t>
              </a:r>
              <a:endParaRPr lang="en-US" sz="1400" kern="0" baseline="-25000" dirty="0"/>
            </a:p>
          </p:txBody>
        </p:sp>
      </p:grpSp>
      <p:sp>
        <p:nvSpPr>
          <p:cNvPr id="39" name="Zástupný symbol pro obsah 4">
            <a:extLst>
              <a:ext uri="{FF2B5EF4-FFF2-40B4-BE49-F238E27FC236}">
                <a16:creationId xmlns:a16="http://schemas.microsoft.com/office/drawing/2014/main" id="{E3D0330A-532D-4F4D-AE06-774975F6CA46}"/>
              </a:ext>
            </a:extLst>
          </p:cNvPr>
          <p:cNvSpPr txBox="1">
            <a:spLocks/>
          </p:cNvSpPr>
          <p:nvPr/>
        </p:nvSpPr>
        <p:spPr>
          <a:xfrm>
            <a:off x="6788135" y="5127122"/>
            <a:ext cx="2434995" cy="34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P</a:t>
            </a:r>
            <a:r>
              <a:rPr lang="cs-CZ" sz="1400" kern="0" dirty="0"/>
              <a:t>TK</a:t>
            </a:r>
            <a:r>
              <a:rPr lang="en-US" sz="1400" kern="0" dirty="0"/>
              <a:t>=S</a:t>
            </a:r>
            <a:r>
              <a:rPr lang="cs-CZ" sz="1400" kern="0" dirty="0"/>
              <a:t>TK</a:t>
            </a:r>
            <a:r>
              <a:rPr lang="en-US" sz="1400" kern="0" dirty="0"/>
              <a:t> – D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cs-CZ" sz="1400" kern="0" dirty="0"/>
              <a:t>stř.TK</a:t>
            </a:r>
            <a:r>
              <a:rPr lang="en-US" sz="1400" kern="0" dirty="0"/>
              <a:t>=D</a:t>
            </a:r>
            <a:r>
              <a:rPr lang="cs-CZ" sz="1400" kern="0" dirty="0"/>
              <a:t>TK</a:t>
            </a:r>
            <a:r>
              <a:rPr lang="en-US" sz="1400" kern="0" dirty="0"/>
              <a:t>+1/3P</a:t>
            </a:r>
            <a:r>
              <a:rPr lang="cs-CZ" sz="1400" kern="0" dirty="0"/>
              <a:t>TK</a:t>
            </a: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r>
              <a:rPr lang="en-US" sz="1400" kern="0" dirty="0"/>
              <a:t>AP=P</a:t>
            </a:r>
            <a:r>
              <a:rPr lang="en-US" sz="1400" kern="0" baseline="-25000" dirty="0"/>
              <a:t>2</a:t>
            </a:r>
            <a:r>
              <a:rPr lang="en-US" sz="1400" kern="0" dirty="0"/>
              <a:t> – P</a:t>
            </a:r>
            <a:r>
              <a:rPr lang="en-US" sz="1400" kern="0" baseline="-25000" dirty="0"/>
              <a:t>1</a:t>
            </a:r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en-US" sz="1400" kern="0" dirty="0"/>
          </a:p>
        </p:txBody>
      </p:sp>
      <p:sp>
        <p:nvSpPr>
          <p:cNvPr id="40" name="Zástupný symbol pro obsah 4">
            <a:extLst>
              <a:ext uri="{FF2B5EF4-FFF2-40B4-BE49-F238E27FC236}">
                <a16:creationId xmlns:a16="http://schemas.microsoft.com/office/drawing/2014/main" id="{501AB5CE-B604-4512-B0D9-58B6266F4F22}"/>
              </a:ext>
            </a:extLst>
          </p:cNvPr>
          <p:cNvSpPr txBox="1">
            <a:spLocks/>
          </p:cNvSpPr>
          <p:nvPr/>
        </p:nvSpPr>
        <p:spPr>
          <a:xfrm>
            <a:off x="2654924" y="6182200"/>
            <a:ext cx="7919999" cy="609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100" i="1" kern="0" dirty="0"/>
              <a:t>STK – systolický krevní tlak, DTK – </a:t>
            </a:r>
            <a:r>
              <a:rPr lang="en-US" sz="1100" i="1" kern="0" dirty="0"/>
              <a:t>diastolic</a:t>
            </a:r>
            <a:r>
              <a:rPr lang="cs-CZ" sz="1100" i="1" kern="0" dirty="0" err="1"/>
              <a:t>ký</a:t>
            </a:r>
            <a:r>
              <a:rPr lang="cs-CZ" sz="1100" i="1" kern="0" dirty="0"/>
              <a:t> krevní tlak, P</a:t>
            </a:r>
            <a:r>
              <a:rPr lang="cs-CZ" sz="1100" i="1" kern="0" baseline="-25000" dirty="0"/>
              <a:t>1</a:t>
            </a:r>
            <a:r>
              <a:rPr lang="cs-CZ" sz="1100" i="1" kern="0" dirty="0"/>
              <a:t> – </a:t>
            </a:r>
            <a:r>
              <a:rPr lang="pl-PL" sz="1100" i="1" kern="0" dirty="0"/>
              <a:t>tlak na vrcholu systolického toku krve</a:t>
            </a:r>
            <a:r>
              <a:rPr lang="cs-CZ" sz="1100" i="1" kern="0" dirty="0"/>
              <a:t>, P</a:t>
            </a:r>
            <a:r>
              <a:rPr lang="cs-CZ" sz="1100" i="1" kern="0" baseline="-25000" dirty="0"/>
              <a:t>2</a:t>
            </a:r>
            <a:r>
              <a:rPr lang="cs-CZ" sz="1100" i="1" kern="0" dirty="0"/>
              <a:t> – </a:t>
            </a:r>
            <a:r>
              <a:rPr lang="en-US" sz="1100" i="1" kern="0" dirty="0" err="1"/>
              <a:t>tlak</a:t>
            </a:r>
            <a:r>
              <a:rPr lang="en-US" sz="1100" i="1" kern="0" dirty="0"/>
              <a:t> </a:t>
            </a:r>
            <a:r>
              <a:rPr lang="en-US" sz="1100" i="1" kern="0" dirty="0" err="1"/>
              <a:t>odražené</a:t>
            </a:r>
            <a:r>
              <a:rPr lang="en-US" sz="1100" i="1" kern="0" dirty="0"/>
              <a:t> </a:t>
            </a:r>
            <a:r>
              <a:rPr lang="en-US" sz="1100" i="1" kern="0" dirty="0" err="1"/>
              <a:t>vlny</a:t>
            </a:r>
            <a:r>
              <a:rPr lang="en-US" sz="1100" i="1" kern="0" dirty="0"/>
              <a:t> </a:t>
            </a:r>
            <a:r>
              <a:rPr lang="cs-CZ" sz="1100" i="1" kern="0" dirty="0"/>
              <a:t>, PTK – pulzový tlak, stř.TK – střední krevní tlak, AP – </a:t>
            </a:r>
            <a:r>
              <a:rPr lang="en-US" sz="1100" i="1" kern="0" dirty="0"/>
              <a:t>augment</a:t>
            </a:r>
            <a:r>
              <a:rPr lang="cs-CZ" sz="1100" i="1" kern="0" dirty="0" err="1"/>
              <a:t>ační</a:t>
            </a:r>
            <a:r>
              <a:rPr lang="cs-CZ" sz="1100" i="1" kern="0" dirty="0"/>
              <a:t> tlak</a:t>
            </a:r>
            <a:endParaRPr lang="en-US" sz="1100" i="1" kern="0" dirty="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70AC7247-EDEE-4D81-8413-2EA0F4C68BAA}"/>
              </a:ext>
            </a:extLst>
          </p:cNvPr>
          <p:cNvSpPr/>
          <p:nvPr/>
        </p:nvSpPr>
        <p:spPr bwMode="auto">
          <a:xfrm>
            <a:off x="1250830" y="2196924"/>
            <a:ext cx="4175185" cy="2685627"/>
          </a:xfrm>
          <a:custGeom>
            <a:avLst/>
            <a:gdLst>
              <a:gd name="connsiteX0" fmla="*/ 0 w 4175185"/>
              <a:gd name="connsiteY0" fmla="*/ 2150347 h 2167600"/>
              <a:gd name="connsiteX1" fmla="*/ 379562 w 4175185"/>
              <a:gd name="connsiteY1" fmla="*/ 2370 h 2167600"/>
              <a:gd name="connsiteX2" fmla="*/ 1656272 w 4175185"/>
              <a:gd name="connsiteY2" fmla="*/ 1736279 h 2167600"/>
              <a:gd name="connsiteX3" fmla="*/ 3105510 w 4175185"/>
              <a:gd name="connsiteY3" fmla="*/ 2072709 h 2167600"/>
              <a:gd name="connsiteX4" fmla="*/ 4175185 w 4175185"/>
              <a:gd name="connsiteY4" fmla="*/ 2167600 h 2167600"/>
              <a:gd name="connsiteX0" fmla="*/ 0 w 4175185"/>
              <a:gd name="connsiteY0" fmla="*/ 2150335 h 2167588"/>
              <a:gd name="connsiteX1" fmla="*/ 379562 w 4175185"/>
              <a:gd name="connsiteY1" fmla="*/ 2358 h 2167588"/>
              <a:gd name="connsiteX2" fmla="*/ 1656272 w 4175185"/>
              <a:gd name="connsiteY2" fmla="*/ 1736267 h 2167588"/>
              <a:gd name="connsiteX3" fmla="*/ 2794959 w 4175185"/>
              <a:gd name="connsiteY3" fmla="*/ 2020939 h 2167588"/>
              <a:gd name="connsiteX4" fmla="*/ 4175185 w 4175185"/>
              <a:gd name="connsiteY4" fmla="*/ 2167588 h 2167588"/>
              <a:gd name="connsiteX0" fmla="*/ 0 w 4175185"/>
              <a:gd name="connsiteY0" fmla="*/ 2152147 h 2169400"/>
              <a:gd name="connsiteX1" fmla="*/ 379562 w 4175185"/>
              <a:gd name="connsiteY1" fmla="*/ 4170 h 2169400"/>
              <a:gd name="connsiteX2" fmla="*/ 1785668 w 4175185"/>
              <a:gd name="connsiteY2" fmla="*/ 1617309 h 2169400"/>
              <a:gd name="connsiteX3" fmla="*/ 2794959 w 4175185"/>
              <a:gd name="connsiteY3" fmla="*/ 2022751 h 2169400"/>
              <a:gd name="connsiteX4" fmla="*/ 4175185 w 4175185"/>
              <a:gd name="connsiteY4" fmla="*/ 2169400 h 2169400"/>
              <a:gd name="connsiteX0" fmla="*/ 0 w 4175185"/>
              <a:gd name="connsiteY0" fmla="*/ 2678704 h 2695957"/>
              <a:gd name="connsiteX1" fmla="*/ 502654 w 4175185"/>
              <a:gd name="connsiteY1" fmla="*/ 3189 h 2695957"/>
              <a:gd name="connsiteX2" fmla="*/ 1785668 w 4175185"/>
              <a:gd name="connsiteY2" fmla="*/ 2143866 h 2695957"/>
              <a:gd name="connsiteX3" fmla="*/ 2794959 w 4175185"/>
              <a:gd name="connsiteY3" fmla="*/ 2549308 h 2695957"/>
              <a:gd name="connsiteX4" fmla="*/ 4175185 w 4175185"/>
              <a:gd name="connsiteY4" fmla="*/ 2695957 h 2695957"/>
              <a:gd name="connsiteX0" fmla="*/ 0 w 4175185"/>
              <a:gd name="connsiteY0" fmla="*/ 2751764 h 2769017"/>
              <a:gd name="connsiteX1" fmla="*/ 502654 w 4175185"/>
              <a:gd name="connsiteY1" fmla="*/ 76249 h 2769017"/>
              <a:gd name="connsiteX2" fmla="*/ 1071634 w 4175185"/>
              <a:gd name="connsiteY2" fmla="*/ 859669 h 2769017"/>
              <a:gd name="connsiteX3" fmla="*/ 1785668 w 4175185"/>
              <a:gd name="connsiteY3" fmla="*/ 2216926 h 2769017"/>
              <a:gd name="connsiteX4" fmla="*/ 2794959 w 4175185"/>
              <a:gd name="connsiteY4" fmla="*/ 2622368 h 2769017"/>
              <a:gd name="connsiteX5" fmla="*/ 4175185 w 4175185"/>
              <a:gd name="connsiteY5" fmla="*/ 2769017 h 2769017"/>
              <a:gd name="connsiteX0" fmla="*/ 0 w 4175185"/>
              <a:gd name="connsiteY0" fmla="*/ 2686058 h 2703311"/>
              <a:gd name="connsiteX1" fmla="*/ 502654 w 4175185"/>
              <a:gd name="connsiteY1" fmla="*/ 10543 h 2703311"/>
              <a:gd name="connsiteX2" fmla="*/ 1071634 w 4175185"/>
              <a:gd name="connsiteY2" fmla="*/ 793963 h 2703311"/>
              <a:gd name="connsiteX3" fmla="*/ 1785668 w 4175185"/>
              <a:gd name="connsiteY3" fmla="*/ 2151220 h 2703311"/>
              <a:gd name="connsiteX4" fmla="*/ 2794959 w 4175185"/>
              <a:gd name="connsiteY4" fmla="*/ 2556662 h 2703311"/>
              <a:gd name="connsiteX5" fmla="*/ 4175185 w 4175185"/>
              <a:gd name="connsiteY5" fmla="*/ 2703311 h 2703311"/>
              <a:gd name="connsiteX0" fmla="*/ 0 w 4175185"/>
              <a:gd name="connsiteY0" fmla="*/ 2677378 h 2694631"/>
              <a:gd name="connsiteX1" fmla="*/ 502654 w 4175185"/>
              <a:gd name="connsiteY1" fmla="*/ 1863 h 2694631"/>
              <a:gd name="connsiteX2" fmla="*/ 1071634 w 4175185"/>
              <a:gd name="connsiteY2" fmla="*/ 785283 h 2694631"/>
              <a:gd name="connsiteX3" fmla="*/ 1785668 w 4175185"/>
              <a:gd name="connsiteY3" fmla="*/ 2142540 h 2694631"/>
              <a:gd name="connsiteX4" fmla="*/ 2794959 w 4175185"/>
              <a:gd name="connsiteY4" fmla="*/ 2547982 h 2694631"/>
              <a:gd name="connsiteX5" fmla="*/ 4175185 w 4175185"/>
              <a:gd name="connsiteY5" fmla="*/ 2694631 h 2694631"/>
              <a:gd name="connsiteX0" fmla="*/ 0 w 4175185"/>
              <a:gd name="connsiteY0" fmla="*/ 2736826 h 2754079"/>
              <a:gd name="connsiteX1" fmla="*/ 502654 w 4175185"/>
              <a:gd name="connsiteY1" fmla="*/ 61311 h 2754079"/>
              <a:gd name="connsiteX2" fmla="*/ 1015536 w 4175185"/>
              <a:gd name="connsiteY2" fmla="*/ 968147 h 2754079"/>
              <a:gd name="connsiteX3" fmla="*/ 1785668 w 4175185"/>
              <a:gd name="connsiteY3" fmla="*/ 2201988 h 2754079"/>
              <a:gd name="connsiteX4" fmla="*/ 2794959 w 4175185"/>
              <a:gd name="connsiteY4" fmla="*/ 2607430 h 2754079"/>
              <a:gd name="connsiteX5" fmla="*/ 4175185 w 4175185"/>
              <a:gd name="connsiteY5" fmla="*/ 2754079 h 2754079"/>
              <a:gd name="connsiteX0" fmla="*/ 0 w 4175185"/>
              <a:gd name="connsiteY0" fmla="*/ 2736529 h 2753782"/>
              <a:gd name="connsiteX1" fmla="*/ 502654 w 4175185"/>
              <a:gd name="connsiteY1" fmla="*/ 61014 h 2753782"/>
              <a:gd name="connsiteX2" fmla="*/ 1015536 w 4175185"/>
              <a:gd name="connsiteY2" fmla="*/ 967850 h 2753782"/>
              <a:gd name="connsiteX3" fmla="*/ 1785668 w 4175185"/>
              <a:gd name="connsiteY3" fmla="*/ 2201691 h 2753782"/>
              <a:gd name="connsiteX4" fmla="*/ 2794959 w 4175185"/>
              <a:gd name="connsiteY4" fmla="*/ 2607133 h 2753782"/>
              <a:gd name="connsiteX5" fmla="*/ 4175185 w 4175185"/>
              <a:gd name="connsiteY5" fmla="*/ 2753782 h 2753782"/>
              <a:gd name="connsiteX0" fmla="*/ 0 w 4175185"/>
              <a:gd name="connsiteY0" fmla="*/ 2736529 h 2753782"/>
              <a:gd name="connsiteX1" fmla="*/ 502654 w 4175185"/>
              <a:gd name="connsiteY1" fmla="*/ 61014 h 2753782"/>
              <a:gd name="connsiteX2" fmla="*/ 1015536 w 4175185"/>
              <a:gd name="connsiteY2" fmla="*/ 967850 h 2753782"/>
              <a:gd name="connsiteX3" fmla="*/ 1785668 w 4175185"/>
              <a:gd name="connsiteY3" fmla="*/ 2201691 h 2753782"/>
              <a:gd name="connsiteX4" fmla="*/ 2794959 w 4175185"/>
              <a:gd name="connsiteY4" fmla="*/ 2607133 h 2753782"/>
              <a:gd name="connsiteX5" fmla="*/ 4175185 w 4175185"/>
              <a:gd name="connsiteY5" fmla="*/ 2753782 h 2753782"/>
              <a:gd name="connsiteX0" fmla="*/ 0 w 4175185"/>
              <a:gd name="connsiteY0" fmla="*/ 2717871 h 2735124"/>
              <a:gd name="connsiteX1" fmla="*/ 502654 w 4175185"/>
              <a:gd name="connsiteY1" fmla="*/ 42356 h 2735124"/>
              <a:gd name="connsiteX2" fmla="*/ 1015536 w 4175185"/>
              <a:gd name="connsiteY2" fmla="*/ 949192 h 2735124"/>
              <a:gd name="connsiteX3" fmla="*/ 1785668 w 4175185"/>
              <a:gd name="connsiteY3" fmla="*/ 2183033 h 2735124"/>
              <a:gd name="connsiteX4" fmla="*/ 2794959 w 4175185"/>
              <a:gd name="connsiteY4" fmla="*/ 2588475 h 2735124"/>
              <a:gd name="connsiteX5" fmla="*/ 4175185 w 4175185"/>
              <a:gd name="connsiteY5" fmla="*/ 2735124 h 2735124"/>
              <a:gd name="connsiteX0" fmla="*/ 0 w 4175185"/>
              <a:gd name="connsiteY0" fmla="*/ 2696422 h 2713675"/>
              <a:gd name="connsiteX1" fmla="*/ 452165 w 4175185"/>
              <a:gd name="connsiteY1" fmla="*/ 43346 h 2713675"/>
              <a:gd name="connsiteX2" fmla="*/ 1015536 w 4175185"/>
              <a:gd name="connsiteY2" fmla="*/ 927743 h 2713675"/>
              <a:gd name="connsiteX3" fmla="*/ 1785668 w 4175185"/>
              <a:gd name="connsiteY3" fmla="*/ 2161584 h 2713675"/>
              <a:gd name="connsiteX4" fmla="*/ 2794959 w 4175185"/>
              <a:gd name="connsiteY4" fmla="*/ 2567026 h 2713675"/>
              <a:gd name="connsiteX5" fmla="*/ 4175185 w 4175185"/>
              <a:gd name="connsiteY5" fmla="*/ 2713675 h 2713675"/>
              <a:gd name="connsiteX0" fmla="*/ 0 w 4175185"/>
              <a:gd name="connsiteY0" fmla="*/ 2677652 h 2694905"/>
              <a:gd name="connsiteX1" fmla="*/ 452165 w 4175185"/>
              <a:gd name="connsiteY1" fmla="*/ 24576 h 2694905"/>
              <a:gd name="connsiteX2" fmla="*/ 1294936 w 4175185"/>
              <a:gd name="connsiteY2" fmla="*/ 1397923 h 2694905"/>
              <a:gd name="connsiteX3" fmla="*/ 1785668 w 4175185"/>
              <a:gd name="connsiteY3" fmla="*/ 2142814 h 2694905"/>
              <a:gd name="connsiteX4" fmla="*/ 2794959 w 4175185"/>
              <a:gd name="connsiteY4" fmla="*/ 2548256 h 2694905"/>
              <a:gd name="connsiteX5" fmla="*/ 4175185 w 4175185"/>
              <a:gd name="connsiteY5" fmla="*/ 2694905 h 2694905"/>
              <a:gd name="connsiteX0" fmla="*/ 0 w 4175185"/>
              <a:gd name="connsiteY0" fmla="*/ 2668374 h 2685627"/>
              <a:gd name="connsiteX1" fmla="*/ 452165 w 4175185"/>
              <a:gd name="connsiteY1" fmla="*/ 15298 h 2685627"/>
              <a:gd name="connsiteX2" fmla="*/ 1447336 w 4175185"/>
              <a:gd name="connsiteY2" fmla="*/ 1604545 h 2685627"/>
              <a:gd name="connsiteX3" fmla="*/ 1785668 w 4175185"/>
              <a:gd name="connsiteY3" fmla="*/ 2133536 h 2685627"/>
              <a:gd name="connsiteX4" fmla="*/ 2794959 w 4175185"/>
              <a:gd name="connsiteY4" fmla="*/ 2538978 h 2685627"/>
              <a:gd name="connsiteX5" fmla="*/ 4175185 w 4175185"/>
              <a:gd name="connsiteY5" fmla="*/ 2685627 h 2685627"/>
              <a:gd name="connsiteX0" fmla="*/ 0 w 4175185"/>
              <a:gd name="connsiteY0" fmla="*/ 2668374 h 2685627"/>
              <a:gd name="connsiteX1" fmla="*/ 452165 w 4175185"/>
              <a:gd name="connsiteY1" fmla="*/ 15298 h 2685627"/>
              <a:gd name="connsiteX2" fmla="*/ 1447336 w 4175185"/>
              <a:gd name="connsiteY2" fmla="*/ 1604545 h 2685627"/>
              <a:gd name="connsiteX3" fmla="*/ 2065068 w 4175185"/>
              <a:gd name="connsiteY3" fmla="*/ 1993836 h 2685627"/>
              <a:gd name="connsiteX4" fmla="*/ 2794959 w 4175185"/>
              <a:gd name="connsiteY4" fmla="*/ 2538978 h 2685627"/>
              <a:gd name="connsiteX5" fmla="*/ 4175185 w 4175185"/>
              <a:gd name="connsiteY5" fmla="*/ 2685627 h 268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185" h="2685627">
                <a:moveTo>
                  <a:pt x="0" y="2668374"/>
                </a:moveTo>
                <a:cubicBezTo>
                  <a:pt x="51758" y="1628891"/>
                  <a:pt x="210942" y="192603"/>
                  <a:pt x="452165" y="15298"/>
                </a:cubicBezTo>
                <a:cubicBezTo>
                  <a:pt x="693388" y="-162007"/>
                  <a:pt x="1373746" y="1253376"/>
                  <a:pt x="1447336" y="1604545"/>
                </a:cubicBezTo>
                <a:cubicBezTo>
                  <a:pt x="1605074" y="1377903"/>
                  <a:pt x="1840464" y="1838097"/>
                  <a:pt x="2065068" y="1993836"/>
                </a:cubicBezTo>
                <a:cubicBezTo>
                  <a:pt x="2289672" y="2149575"/>
                  <a:pt x="2396706" y="2446963"/>
                  <a:pt x="2794959" y="2538978"/>
                </a:cubicBezTo>
                <a:cubicBezTo>
                  <a:pt x="3193212" y="2630993"/>
                  <a:pt x="3850257" y="2674125"/>
                  <a:pt x="4175185" y="2685627"/>
                </a:cubicBezTo>
              </a:path>
            </a:pathLst>
          </a:custGeom>
          <a:noFill/>
          <a:ln w="2857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9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547A6E-D33C-4704-920D-15CC8B59C8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/>
          <a:p>
            <a:r>
              <a:rPr lang="en-US" noProof="0" dirty="0"/>
              <a:t>Physiology department</a:t>
            </a:r>
            <a:endParaRPr lang="en-GB" noProof="0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8E0517-5E0A-41A3-8E75-2C525B9ACA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AD8291-6FD8-48DD-ACA8-6E5A42BF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305223" cy="451576"/>
          </a:xfrm>
        </p:spPr>
        <p:txBody>
          <a:bodyPr/>
          <a:lstStyle/>
          <a:p>
            <a:r>
              <a:rPr lang="cs-CZ" dirty="0"/>
              <a:t>Pulzová vlna v různých cévních segmentech </a:t>
            </a:r>
            <a:endParaRPr lang="en-US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61D5986-74B0-4D19-8FFE-323BCD52C4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/>
          <a:stretch/>
        </p:blipFill>
        <p:spPr>
          <a:xfrm>
            <a:off x="659149" y="1292471"/>
            <a:ext cx="10437962" cy="471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7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990DEC3-3027-49EA-9F87-FAE73869D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en-GB" noProof="0" dirty="0"/>
              <a:t> 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56380-BFEC-413F-BECA-0EADA36BF6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9EF54-50CE-4054-B277-53F449FB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Pohlavní</a:t>
            </a:r>
            <a:r>
              <a:rPr lang="en-US" dirty="0"/>
              <a:t> </a:t>
            </a:r>
            <a:r>
              <a:rPr lang="en-US" dirty="0" err="1"/>
              <a:t>rozdíly</a:t>
            </a:r>
            <a:r>
              <a:rPr lang="en-US" dirty="0"/>
              <a:t> v </a:t>
            </a:r>
            <a:r>
              <a:rPr lang="en-US" dirty="0" err="1"/>
              <a:t>mechanismech</a:t>
            </a:r>
            <a:r>
              <a:rPr lang="en-US" dirty="0"/>
              <a:t> </a:t>
            </a:r>
            <a:r>
              <a:rPr lang="cs-CZ" dirty="0"/>
              <a:t>zvýšení </a:t>
            </a:r>
            <a:r>
              <a:rPr lang="en-US" dirty="0" err="1"/>
              <a:t>arteriální</a:t>
            </a:r>
            <a:r>
              <a:rPr lang="en-US" dirty="0"/>
              <a:t> t</a:t>
            </a:r>
            <a:r>
              <a:rPr lang="cs-CZ" dirty="0"/>
              <a:t>u</a:t>
            </a:r>
            <a:r>
              <a:rPr lang="en-US" dirty="0" err="1"/>
              <a:t>hosti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CA397C1-95F2-40E3-9FD4-373F1D30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11" y="5604387"/>
            <a:ext cx="10753200" cy="533613"/>
          </a:xfrm>
        </p:spPr>
        <p:txBody>
          <a:bodyPr/>
          <a:lstStyle/>
          <a:p>
            <a:pPr marL="72000" indent="0" algn="just">
              <a:buNone/>
            </a:pPr>
            <a:r>
              <a:rPr lang="en-US" sz="1100" i="1" dirty="0"/>
              <a:t>ECM - extracellular matrix; VSMC - vascular smooth muscle cell; </a:t>
            </a:r>
            <a:r>
              <a:rPr lang="en-US" sz="1100" i="1" dirty="0" err="1"/>
              <a:t>eNOS</a:t>
            </a:r>
            <a:r>
              <a:rPr lang="en-US" sz="1100" i="1" dirty="0"/>
              <a:t> - endothelial NOS; NADPH - NAD phosphate oxidase; BH(4) - tetrahydrobiopterin; SMC‐MR - smooth muscle cell mineralocorticoid receptor; AT1R - angiotensin II type 1 receptor; EC‐MR - endothelial cell mineralocorticoid receptor; ENaC - epithelial sodium channel.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5D1A24-5EA0-4BCA-BDF2-F513B8617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1660683"/>
            <a:ext cx="7920000" cy="3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DDB327-C304-48AC-A62B-CA1D0F4B4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en-GB" noProof="0" dirty="0"/>
              <a:t>department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3A473-8E5A-4554-8197-C518E82488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D70B1-E852-4C1A-AA03-B61620F4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Tlak</a:t>
            </a:r>
            <a:r>
              <a:rPr lang="en-US" dirty="0"/>
              <a:t> </a:t>
            </a:r>
            <a:r>
              <a:rPr lang="en-US" dirty="0" err="1"/>
              <a:t>odražené</a:t>
            </a:r>
            <a:r>
              <a:rPr lang="en-US" dirty="0"/>
              <a:t> </a:t>
            </a:r>
            <a:r>
              <a:rPr lang="en-US" dirty="0" err="1"/>
              <a:t>vlny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86FC1D7-3719-4519-85AE-2CC701539C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2682" r="1631" b="2578"/>
          <a:stretch/>
        </p:blipFill>
        <p:spPr>
          <a:xfrm>
            <a:off x="1570709" y="1734580"/>
            <a:ext cx="3594754" cy="351957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0AF6020-4DEE-4258-B2E7-2E2174911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3019" r="1039" b="2642"/>
          <a:stretch/>
        </p:blipFill>
        <p:spPr>
          <a:xfrm>
            <a:off x="6729522" y="1734580"/>
            <a:ext cx="3599354" cy="35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599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VLF_Poddajnost pažní tepny 2022[2022041909440661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6BC89E16-269B-4875-A8A3-7D5D981D44E5}" vid="{F6D460A2-5B48-45E1-BFF4-0DDF8E264AE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prezentace-med-en-v9</Template>
  <TotalTime>14397</TotalTime>
  <Words>359</Words>
  <Application>Microsoft Office PowerPoint</Application>
  <PresentationFormat>Širokoúhlá obrazovka</PresentationFormat>
  <Paragraphs>90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Tahoma</vt:lpstr>
      <vt:lpstr>Wingdings</vt:lpstr>
      <vt:lpstr>Presentation_MU_EN</vt:lpstr>
      <vt:lpstr>Poddajnost pažní tepny.</vt:lpstr>
      <vt:lpstr>Otázky z fyziologie – jaro 2021</vt:lpstr>
      <vt:lpstr>Faktory ovlivňující arteriální tuhost  </vt:lpstr>
      <vt:lpstr>Důsledky zvýšené arteriální tuhosti </vt:lpstr>
      <vt:lpstr>Pulzová vlna</vt:lpstr>
      <vt:lpstr>Pulzová vlna</vt:lpstr>
      <vt:lpstr>Pulzová vlna v různých cévních segmentech </vt:lpstr>
      <vt:lpstr>Pohlavní rozdíly v mechanismech zvýšení arteriální tuhosti</vt:lpstr>
      <vt:lpstr>Tlak odražené vlny</vt:lpstr>
      <vt:lpstr>Tlak odražené vlny</vt:lpstr>
      <vt:lpstr>Sonografie</vt:lpstr>
      <vt:lpstr>Sonografie (β – index).  </vt:lpstr>
      <vt:lpstr>Rychlost Pulzové Vlny </vt:lpstr>
      <vt:lpstr>CAVI měření </vt:lpstr>
      <vt:lpstr>CAVI měření </vt:lpstr>
      <vt:lpstr>Prezentace aplikace PowerPoint</vt:lpstr>
      <vt:lpstr>Děkuji za pozornost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system. Compendium.</dc:title>
  <dc:creator>Ksenia Budinskaya</dc:creator>
  <cp:lastModifiedBy>Ksenia Budinskaya</cp:lastModifiedBy>
  <cp:revision>86</cp:revision>
  <cp:lastPrinted>1601-01-01T00:00:00Z</cp:lastPrinted>
  <dcterms:created xsi:type="dcterms:W3CDTF">2020-11-05T09:58:03Z</dcterms:created>
  <dcterms:modified xsi:type="dcterms:W3CDTF">2022-04-25T13:17:46Z</dcterms:modified>
</cp:coreProperties>
</file>