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8" r:id="rId2"/>
    <p:sldId id="357" r:id="rId3"/>
    <p:sldId id="358" r:id="rId4"/>
    <p:sldId id="360" r:id="rId5"/>
    <p:sldId id="361" r:id="rId6"/>
    <p:sldId id="363" r:id="rId7"/>
    <p:sldId id="368" r:id="rId8"/>
    <p:sldId id="388" r:id="rId9"/>
    <p:sldId id="382" r:id="rId10"/>
    <p:sldId id="347" r:id="rId11"/>
    <p:sldId id="343" r:id="rId12"/>
    <p:sldId id="353" r:id="rId13"/>
    <p:sldId id="355" r:id="rId14"/>
    <p:sldId id="373" r:id="rId15"/>
    <p:sldId id="375" r:id="rId16"/>
    <p:sldId id="377" r:id="rId17"/>
    <p:sldId id="397" r:id="rId18"/>
    <p:sldId id="396" r:id="rId19"/>
    <p:sldId id="398" r:id="rId20"/>
    <p:sldId id="395" r:id="rId21"/>
    <p:sldId id="390" r:id="rId22"/>
    <p:sldId id="391" r:id="rId23"/>
    <p:sldId id="392" r:id="rId24"/>
    <p:sldId id="393" r:id="rId25"/>
    <p:sldId id="389" r:id="rId26"/>
    <p:sldId id="380" r:id="rId27"/>
    <p:sldId id="381" r:id="rId28"/>
    <p:sldId id="378" r:id="rId29"/>
    <p:sldId id="383" r:id="rId30"/>
    <p:sldId id="384" r:id="rId31"/>
    <p:sldId id="385" r:id="rId32"/>
    <p:sldId id="386" r:id="rId33"/>
    <p:sldId id="379" r:id="rId34"/>
    <p:sldId id="387" r:id="rId35"/>
    <p:sldId id="346" r:id="rId36"/>
    <p:sldId id="394" r:id="rId37"/>
    <p:sldId id="348" r:id="rId38"/>
    <p:sldId id="349" r:id="rId39"/>
    <p:sldId id="350" r:id="rId40"/>
    <p:sldId id="351" r:id="rId41"/>
    <p:sldId id="352" r:id="rId42"/>
    <p:sldId id="354" r:id="rId43"/>
    <p:sldId id="356" r:id="rId4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0000"/>
    <a:srgbClr val="D7220D"/>
    <a:srgbClr val="165616"/>
    <a:srgbClr val="2CB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91190" autoAdjust="0"/>
  </p:normalViewPr>
  <p:slideViewPr>
    <p:cSldViewPr>
      <p:cViewPr varScale="1">
        <p:scale>
          <a:sx n="83" d="100"/>
          <a:sy n="83" d="100"/>
        </p:scale>
        <p:origin x="-18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604887E-B543-4B78-9A55-86DCEA758B6E}" type="datetimeFigureOut">
              <a:rPr lang="cs-CZ"/>
              <a:pPr>
                <a:defRPr/>
              </a:pPr>
              <a:t>1.3.2017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8394B9C-1E45-4D73-8F61-EF0C75C6F8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79127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94B9C-1E45-4D73-8F61-EF0C75C6F82E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08609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AEDB41-9D27-44A3-8EF4-0C5A40D4F579}" type="slidenum">
              <a:rPr lang="cs-CZ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10745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D49A4C-F37D-4AB2-AB5A-6DA266BF6A48}" type="slidenum">
              <a:rPr lang="cs-CZ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92798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247098-515C-4DEA-B975-F7A56DA255E1}" type="slidenum">
              <a:rPr lang="cs-CZ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7188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B09468-BB66-4260-8890-8ED1DCC271D6}" type="slidenum">
              <a:rPr lang="cs-CZ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3848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A3B0F7-F7D7-49A3-9CFB-A8D0060F4F72}" type="slidenum">
              <a:rPr lang="cs-CZ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5189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4C5D21-E1D4-4BC2-B61C-8B2463B9F0C9}" type="slidenum">
              <a:rPr lang="cs-CZ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043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cs-CZ" smtClean="0"/>
              <a:t>Třetí odrážka není příliš srozumitelná</a:t>
            </a: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E9BC61-6A8C-4AB8-ABCB-EDDA38D651B1}" type="slidenum">
              <a:rPr lang="cs-CZ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4983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cs-CZ" smtClean="0"/>
              <a:t>Kmitání hmotného bodu? </a:t>
            </a:r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CFD796-04A4-4FF6-93C8-9AB8F601F62D}" type="slidenum">
              <a:rPr lang="cs-CZ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2568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cs-CZ" smtClean="0"/>
              <a:t>Za dobu jedné periody!!!</a:t>
            </a:r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82463E-EA6F-46BC-B6A7-1ED72ED18769}" type="slidenum">
              <a:rPr lang="cs-CZ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28433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082EBB-66DB-4F32-82EE-B09F50FD9E99}" type="slidenum">
              <a:rPr lang="cs-CZ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8928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48B158-74C2-472D-B681-32E88CA42290}" type="slidenum">
              <a:rPr lang="cs-CZ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4612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/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295E-D839-4FCB-8EBB-200E84589008}" type="datetimeFigureOut">
              <a:rPr lang="bs-Latn-BA"/>
              <a:pPr>
                <a:defRPr/>
              </a:pPr>
              <a:t>1.3.2017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1EDBB-F117-4542-8C08-002BA01BA2E7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E884-BF00-4BF6-96D1-B96381A451A2}" type="datetimeFigureOut">
              <a:rPr lang="bs-Latn-BA"/>
              <a:pPr>
                <a:defRPr/>
              </a:pPr>
              <a:t>1.3.2017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2BAD-B3CC-4C43-A067-2EF7F600654B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F229-B4F4-465E-8B18-2291FDE5EB42}" type="datetimeFigureOut">
              <a:rPr lang="bs-Latn-BA"/>
              <a:pPr>
                <a:defRPr/>
              </a:pPr>
              <a:t>1.3.2017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47F7-DEEF-489F-A5C4-096997C88B58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rtlCol="0"/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07B9-248A-4C61-ADF1-347B3747ECA1}" type="datetimeFigureOut">
              <a:rPr lang="bs-Latn-BA"/>
              <a:pPr>
                <a:defRPr/>
              </a:pPr>
              <a:t>1.3.2017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1D41-ADA3-4ACE-A406-91193D0EFE04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FEEB-E7C7-4602-894F-71DC8B4E4CA8}" type="datetimeFigureOut">
              <a:rPr lang="bs-Latn-BA"/>
              <a:pPr>
                <a:defRPr/>
              </a:pPr>
              <a:t>1.3.2017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CC15-4879-44A4-A1FA-2A9569584B05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2C96A-B31D-44D6-BD4D-85F52209A255}" type="datetimeFigureOut">
              <a:rPr lang="bs-Latn-BA"/>
              <a:pPr>
                <a:defRPr/>
              </a:pPr>
              <a:t>1.3.2017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4C6AD-115F-4334-A70F-BB190BA7D77F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2EE80-3B67-43F2-AEA3-86D97109EB2A}" type="datetimeFigureOut">
              <a:rPr lang="bs-Latn-BA"/>
              <a:pPr>
                <a:defRPr/>
              </a:pPr>
              <a:t>1.3.2017</a:t>
            </a:fld>
            <a:endParaRPr lang="bs-Latn-B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1E8E-DD0B-4108-A151-2C675BF57732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EE469-9683-48FB-BC04-EF8C7E81BC01}" type="datetimeFigureOut">
              <a:rPr lang="bs-Latn-BA"/>
              <a:pPr>
                <a:defRPr/>
              </a:pPr>
              <a:t>1.3.2017</a:t>
            </a:fld>
            <a:endParaRPr lang="bs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C0F7-E75F-4656-866B-F9504F227717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619D-4601-4F61-8226-D0147FE0E5F5}" type="datetimeFigureOut">
              <a:rPr lang="bs-Latn-BA"/>
              <a:pPr>
                <a:defRPr/>
              </a:pPr>
              <a:t>1.3.2017</a:t>
            </a:fld>
            <a:endParaRPr lang="bs-Latn-B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AC8A9-63D6-418F-B094-38A8EE6A2EE7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CF432-F985-40D3-AD69-0E9A058F2DAE}" type="datetimeFigureOut">
              <a:rPr lang="bs-Latn-BA"/>
              <a:pPr>
                <a:defRPr/>
              </a:pPr>
              <a:t>1.3.2017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2A5F-B6BA-43A1-A3CA-EEE1C090FE13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39CC1-7242-4B8D-BCF8-0F347DBC8127}" type="datetimeFigureOut">
              <a:rPr lang="bs-Latn-BA"/>
              <a:pPr>
                <a:defRPr/>
              </a:pPr>
              <a:t>1.3.2017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569F-7D87-46AD-B454-9CF849F67C12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13" y="274638"/>
            <a:ext cx="7000875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smtClean="0"/>
              <a:t>Kliknutím lze upravit styl.</a:t>
            </a:r>
            <a:endParaRPr lang="bs-Latn-B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5000" y="1557338"/>
            <a:ext cx="70104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0129E29A-1511-4AB7-87EB-49AE761AF18E}" type="datetimeFigureOut">
              <a:rPr lang="bs-Latn-BA"/>
              <a:pPr>
                <a:defRPr/>
              </a:pPr>
              <a:t>1.3.2017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425" y="6237288"/>
            <a:ext cx="24669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713" y="6237288"/>
            <a:ext cx="18176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2474403-9D7B-4C0D-8C40-F9C015B9FB05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IZMB </a:t>
            </a:r>
            <a:r>
              <a:rPr lang="cs-CZ" dirty="0" smtClean="0"/>
              <a:t>–</a:t>
            </a:r>
            <a:r>
              <a:rPr dirty="0" smtClean="0"/>
              <a:t> </a:t>
            </a:r>
            <a:r>
              <a:rPr dirty="0" err="1" smtClean="0"/>
              <a:t>struktura</a:t>
            </a:r>
            <a:r>
              <a:rPr dirty="0" smtClean="0"/>
              <a:t> </a:t>
            </a:r>
            <a:r>
              <a:rPr dirty="0" err="1" smtClean="0"/>
              <a:t>hmoty</a:t>
            </a:r>
            <a:r>
              <a:rPr dirty="0" smtClean="0"/>
              <a:t> - 2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Interakce</a:t>
            </a:r>
            <a:endParaRPr lang="cs-CZ">
              <a:ea typeface="+mj-ea"/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647700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Základní interakce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8175" y="2133600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Gravitační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908175" y="2636838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Elektromagnetická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908175" y="3141663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Slabá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908175" y="3644900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Silná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dirty="0"/>
              <a:t>Je nutno upozornit, že slabost či síla těchto interakcí silně závisí na interakční vzdálenosti!!!!!!!!!!!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Interakce</a:t>
            </a:r>
            <a:endParaRPr lang="cs-CZ">
              <a:ea typeface="+mj-ea"/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647700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Gravitační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8175" y="2133600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Nejslabší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908175" y="2636838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Rozhodující pro velké vzdálenosti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908175" y="3141663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Pouze přitažlivá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1908175" y="3644900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Kvadraticky ubývá se vzdálenosti</a:t>
            </a:r>
          </a:p>
        </p:txBody>
      </p:sp>
      <p:sp>
        <p:nvSpPr>
          <p:cNvPr id="9" name="Zástupný symbol pro obsah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07704" y="4149080"/>
            <a:ext cx="7236296" cy="1152128"/>
          </a:xfrm>
          <a:prstGeom prst="rect">
            <a:avLst/>
          </a:prstGeom>
          <a:blipFill rotWithShape="1">
            <a:blip r:embed="rId2" cstate="print"/>
            <a:stretch>
              <a:fillRect t="-5291" b="-1058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1908175" y="5157788"/>
            <a:ext cx="72358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Lepší popis A. Einstein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 Obecná teorie relativity říká, že hmota/energie zakřivuje časoprostor, což můžeme pozorovat jako gravitaci a změnu plynutí času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Interakce</a:t>
            </a:r>
            <a:endParaRPr lang="cs-CZ">
              <a:ea typeface="+mj-ea"/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647700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Elektromagnetická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1908175" y="2133600"/>
            <a:ext cx="7235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Působí mezi elektricky nabitými částicemi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1908175" y="2636838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Relativně silná i na velké vzdálenosti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 bwMode="auto">
          <a:xfrm>
            <a:off x="1908175" y="3141663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Přitažlivá i odpudivá dle náboje</a:t>
            </a: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1908175" y="3644900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Kvadraticky ubývá se vzdálenosti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 bwMode="auto">
          <a:xfrm>
            <a:off x="1908175" y="4149725"/>
            <a:ext cx="72358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Komplexnější popis J. C. Maxwell</a:t>
            </a: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1908175" y="4652963"/>
            <a:ext cx="72358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V mikrosvětě kvantová elektrodynamika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Přenos energie zprostředkovávají fotony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Popisuje i interakci záření s hmotou</a:t>
            </a:r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7885113" y="6453188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Podrobněji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Interakce</a:t>
            </a:r>
            <a:endParaRPr lang="cs-CZ">
              <a:ea typeface="+mj-ea"/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647700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Slabá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1908175" y="2133600"/>
            <a:ext cx="7235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Působí na leptony a kvarky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1908175" y="2636838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Je 2. nejslabší a 10</a:t>
            </a:r>
            <a:r>
              <a:rPr lang="cs-CZ" sz="2800" baseline="3000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-krát slabší než silná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 bwMode="auto">
          <a:xfrm>
            <a:off x="1908175" y="3141663"/>
            <a:ext cx="7010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Je zprostředkovávána bosony W</a:t>
            </a:r>
            <a:r>
              <a:rPr lang="cs-CZ" sz="2800" baseline="3000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 a Z</a:t>
            </a:r>
            <a:r>
              <a:rPr lang="cs-CZ" sz="28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 (mají nenulovou klidovou hmotnost)</a:t>
            </a: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1908175" y="4076700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Dosah je velmi omezen (max. 10</a:t>
            </a:r>
            <a:r>
              <a:rPr lang="cs-CZ" sz="2800" baseline="30000">
                <a:latin typeface="Times New Roman" pitchFamily="18" charset="0"/>
                <a:cs typeface="Times New Roman" pitchFamily="18" charset="0"/>
              </a:rPr>
              <a:t>-18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 m)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 bwMode="auto">
          <a:xfrm>
            <a:off x="1908175" y="5084763"/>
            <a:ext cx="72358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Znázorňuje se pomocí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Feynmanových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diagramů</a:t>
            </a:r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7885113" y="6453188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Podrobněji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1908175" y="4581525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Je odpovědná za </a:t>
            </a:r>
            <a:r>
              <a:rPr lang="el-GR" sz="28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-rozpad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Interakce</a:t>
            </a:r>
            <a:endParaRPr lang="cs-CZ">
              <a:ea typeface="+mj-ea"/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647700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Silná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1908175" y="2133600"/>
            <a:ext cx="7235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Působí pouze mezi kvarky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1908175" y="2636838"/>
            <a:ext cx="7010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Je nejsilnější s dosahem kolem 10</a:t>
            </a:r>
            <a:r>
              <a:rPr lang="cs-CZ" sz="2800" baseline="30000">
                <a:latin typeface="Times New Roman" pitchFamily="18" charset="0"/>
                <a:cs typeface="Times New Roman" pitchFamily="18" charset="0"/>
              </a:rPr>
              <a:t>-15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Je zodpovědná za soudržnost jader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Je zprostředkována gluony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endParaRPr lang="cs-CZ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Interakce</a:t>
            </a:r>
            <a:endParaRPr lang="cs-CZ">
              <a:ea typeface="+mj-ea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1223962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Srovnání síly a dosahu základních interakcí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267744" y="2780928"/>
          <a:ext cx="5832648" cy="1709110"/>
        </p:xfrm>
        <a:graphic>
          <a:graphicData uri="http://schemas.openxmlformats.org/drawingml/2006/table">
            <a:tbl>
              <a:tblPr firstRow="1" bandCol="1">
                <a:tableStyleId>{793D81CF-94F2-401A-BA57-92F5A7B2D0C5}</a:tableStyleId>
              </a:tblPr>
              <a:tblGrid>
                <a:gridCol w="1656184"/>
                <a:gridCol w="1512168"/>
                <a:gridCol w="1206134"/>
                <a:gridCol w="1458162"/>
              </a:tblGrid>
              <a:tr h="34182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Interakce</a:t>
                      </a:r>
                      <a:endParaRPr lang="cs-CZ" sz="1400" dirty="0"/>
                    </a:p>
                  </a:txBody>
                  <a:tcPr marL="33594" marR="33594" marT="16797" marB="167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Relativní velikost</a:t>
                      </a:r>
                      <a:endParaRPr lang="cs-CZ" sz="1400" dirty="0"/>
                    </a:p>
                  </a:txBody>
                  <a:tcPr marL="33594" marR="33594" marT="16797" marB="167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Úbytek</a:t>
                      </a:r>
                      <a:endParaRPr lang="cs-CZ" sz="1400" dirty="0"/>
                    </a:p>
                  </a:txBody>
                  <a:tcPr marL="33594" marR="33594" marT="16797" marB="16797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cs-CZ" sz="1400" dirty="0" smtClean="0"/>
                        <a:t>Dosah [m]</a:t>
                      </a:r>
                      <a:endParaRPr lang="cs-CZ" sz="1400" dirty="0"/>
                    </a:p>
                  </a:txBody>
                  <a:tcPr marL="33594" marR="33594" marT="16797" marB="16797" anchor="ctr"/>
                </a:tc>
              </a:tr>
              <a:tr h="34182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Silná</a:t>
                      </a:r>
                      <a:endParaRPr lang="cs-CZ" sz="1400" dirty="0"/>
                    </a:p>
                  </a:txBody>
                  <a:tcPr marL="33594" marR="33594" marT="16797" marB="167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</a:t>
                      </a:r>
                      <a:r>
                        <a:rPr lang="cs-CZ" sz="1400" baseline="30000" dirty="0" smtClean="0"/>
                        <a:t>38</a:t>
                      </a:r>
                      <a:endParaRPr lang="cs-CZ" sz="1400" dirty="0"/>
                    </a:p>
                  </a:txBody>
                  <a:tcPr marL="33594" marR="33594" marT="16797" marB="16797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3594" marR="33594" marT="16797" marB="16797" anchor="ctr">
                    <a:blipFill rotWithShape="1">
                      <a:blip r:embed="rId2"/>
                      <a:stretch>
                        <a:fillRect l="-262626" t="-100000" r="-120707" b="-31428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</a:t>
                      </a:r>
                      <a:r>
                        <a:rPr lang="cs-CZ" sz="1400" baseline="30000" dirty="0" smtClean="0"/>
                        <a:t>-15</a:t>
                      </a:r>
                      <a:endParaRPr lang="cs-CZ" sz="1400" dirty="0"/>
                    </a:p>
                  </a:txBody>
                  <a:tcPr marL="33594" marR="33594" marT="16797" marB="16797" anchor="ctr"/>
                </a:tc>
              </a:tr>
              <a:tr h="34182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Elektromagnetická</a:t>
                      </a:r>
                      <a:endParaRPr lang="cs-CZ" sz="1400" dirty="0"/>
                    </a:p>
                  </a:txBody>
                  <a:tcPr marL="33594" marR="33594" marT="16797" marB="167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</a:t>
                      </a:r>
                      <a:r>
                        <a:rPr lang="cs-CZ" sz="1400" baseline="30000" dirty="0" smtClean="0"/>
                        <a:t>36</a:t>
                      </a:r>
                      <a:endParaRPr lang="cs-CZ" sz="1400" dirty="0"/>
                    </a:p>
                  </a:txBody>
                  <a:tcPr marL="33594" marR="33594" marT="16797" marB="16797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3594" marR="33594" marT="16797" marB="16797" anchor="ctr">
                    <a:blipFill rotWithShape="1">
                      <a:blip r:embed="rId2"/>
                      <a:stretch>
                        <a:fillRect l="-262626" t="-196491" r="-120707" b="-20877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3594" marR="33594" marT="16797" marB="16797" anchor="ctr">
                    <a:blipFill rotWithShape="1">
                      <a:blip r:embed="rId2"/>
                      <a:stretch>
                        <a:fillRect l="-300418" t="-196491" b="-208772"/>
                      </a:stretch>
                    </a:blipFill>
                  </a:tcPr>
                </a:tc>
              </a:tr>
              <a:tr h="34182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Slabá</a:t>
                      </a:r>
                      <a:endParaRPr lang="cs-CZ" sz="1400" dirty="0"/>
                    </a:p>
                  </a:txBody>
                  <a:tcPr marL="33594" marR="33594" marT="16797" marB="167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</a:t>
                      </a:r>
                      <a:r>
                        <a:rPr lang="cs-CZ" sz="1400" baseline="30000" dirty="0" smtClean="0"/>
                        <a:t>25</a:t>
                      </a:r>
                      <a:endParaRPr lang="cs-CZ" sz="1400" dirty="0"/>
                    </a:p>
                  </a:txBody>
                  <a:tcPr marL="33594" marR="33594" marT="16797" marB="16797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3594" marR="33594" marT="16797" marB="16797" anchor="ctr">
                    <a:blipFill rotWithShape="1">
                      <a:blip r:embed="rId2"/>
                      <a:stretch>
                        <a:fillRect l="-262626" t="-301786" r="-120707" b="-1125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</a:t>
                      </a:r>
                      <a:r>
                        <a:rPr lang="cs-CZ" sz="1400" baseline="30000" dirty="0" smtClean="0"/>
                        <a:t>-18</a:t>
                      </a:r>
                      <a:endParaRPr lang="cs-CZ" sz="1400" dirty="0"/>
                    </a:p>
                  </a:txBody>
                  <a:tcPr marL="33594" marR="33594" marT="16797" marB="16797" anchor="ctr"/>
                </a:tc>
              </a:tr>
              <a:tr h="34182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Gravitační</a:t>
                      </a:r>
                      <a:endParaRPr lang="cs-CZ" sz="1400" dirty="0"/>
                    </a:p>
                  </a:txBody>
                  <a:tcPr marL="33594" marR="33594" marT="16797" marB="167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 marL="33594" marR="33594" marT="16797" marB="16797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3594" marR="33594" marT="16797" marB="16797" anchor="ctr">
                    <a:blipFill rotWithShape="1">
                      <a:blip r:embed="rId2"/>
                      <a:stretch>
                        <a:fillRect l="-262626" t="-401786" r="-120707" b="-125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3594" marR="33594" marT="16797" marB="16797" anchor="ctr">
                    <a:blipFill rotWithShape="1">
                      <a:blip r:embed="rId2"/>
                      <a:stretch>
                        <a:fillRect l="-300418" t="-401786" b="-12500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8437" name="Zástupný symbol pro obsah 2"/>
          <p:cNvSpPr txBox="1">
            <a:spLocks/>
          </p:cNvSpPr>
          <p:nvPr/>
        </p:nvSpPr>
        <p:spPr bwMode="auto">
          <a:xfrm>
            <a:off x="1908175" y="4581525"/>
            <a:ext cx="7010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Elektromagnetická a slabá interakce se dají popsat jako projev jediné tzv. elektroslabé interakce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Teorie relativity</a:t>
            </a:r>
            <a:endParaRPr lang="cs-CZ">
              <a:ea typeface="+mj-ea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719137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Speciální teorie relativity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908175" y="2133600"/>
            <a:ext cx="7010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Jde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pouze o speciální případ, kdy můžeme zanedbat gravitační interakci. Ta je předmětem až obecné teorie relativity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908175" y="4076700"/>
            <a:ext cx="7010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Zmíníme si pouze základní úvahy a vzorce plynoucí z STR, které se nám mohou v praxi hodit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Teorie relativity</a:t>
            </a:r>
            <a:endParaRPr lang="cs-CZ">
              <a:ea typeface="+mj-ea"/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21590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Všechny mechanické i elmag. děje dopadnou ve všech inerciálních soustavách stejně. Inerciální soustavy nejsou nijak privilegovány.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954213" y="3573463"/>
            <a:ext cx="70104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Pokud v soustavě nepůsobí žádná síla nebo je výslednice sil nulová, pak je těleso v klidu nebo se pohybuje rovnoměrně přímočaře. Tato soustava je inerciální.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Teorie relativity</a:t>
            </a:r>
            <a:endParaRPr lang="cs-CZ">
              <a:ea typeface="+mj-ea"/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04075" cy="1150937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 startAt="2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Rychlost světla je ve všech inerciálních soustavách stejná. 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954213" y="2636838"/>
            <a:ext cx="7010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Z těchto 2 principů lze odvodit několik základních vztahů:</a:t>
            </a:r>
          </a:p>
        </p:txBody>
      </p:sp>
      <p:sp>
        <p:nvSpPr>
          <p:cNvPr id="9" name="Zástupný symbol pro obsah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54088" y="3645024"/>
            <a:ext cx="7010400" cy="1008112"/>
          </a:xfrm>
          <a:prstGeom prst="rect">
            <a:avLst/>
          </a:prstGeom>
          <a:blipFill rotWithShape="1">
            <a:blip r:embed="rId2" cstate="print"/>
            <a:stretch>
              <a:fillRect t="-6061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0" name="Zástupný symbol pro obsah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54088" y="4725144"/>
            <a:ext cx="7010400" cy="1008112"/>
          </a:xfrm>
          <a:prstGeom prst="rect">
            <a:avLst/>
          </a:prstGeom>
          <a:blipFill rotWithShape="1">
            <a:blip r:embed="rId3" cstate="print"/>
            <a:stretch>
              <a:fillRect t="-6061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1" name="Zástupný symbol pro obsah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54088" y="5589240"/>
            <a:ext cx="7010400" cy="1268760"/>
          </a:xfrm>
          <a:prstGeom prst="rect">
            <a:avLst/>
          </a:prstGeom>
          <a:blipFill rotWithShape="1">
            <a:blip r:embed="rId4" cstate="print"/>
            <a:stretch>
              <a:fillRect t="-7212" r="-261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Teorie relativity</a:t>
            </a:r>
            <a:endParaRPr lang="cs-CZ">
              <a:ea typeface="+mj-ea"/>
            </a:endParaRP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05000" y="1556793"/>
            <a:ext cx="7203504" cy="1368151"/>
          </a:xfrm>
          <a:blipFill rotWithShape="1">
            <a:blip r:embed="rId2" cstate="print"/>
            <a:stretch>
              <a:fillRect l="-1948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6732588" y="6372225"/>
            <a:ext cx="2160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Podrobněji relativita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Obrázek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2606675"/>
            <a:ext cx="4176713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Částice</a:t>
            </a:r>
            <a:endParaRPr lang="cs-CZ">
              <a:ea typeface="+mj-ea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8175" y="1916113"/>
            <a:ext cx="70104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Kvarky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908175" y="2492375"/>
            <a:ext cx="70104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Leptony</a:t>
            </a:r>
          </a:p>
        </p:txBody>
      </p:sp>
      <p:sp>
        <p:nvSpPr>
          <p:cNvPr id="3077" name="Zástupný symbol pro obsah 2"/>
          <p:cNvSpPr txBox="1">
            <a:spLocks/>
          </p:cNvSpPr>
          <p:nvPr/>
        </p:nvSpPr>
        <p:spPr bwMode="auto">
          <a:xfrm>
            <a:off x="1908175" y="1341438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Elementární částice (nejdou dělit)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1908175" y="3068638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Bosony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Dualismus a vlnění</a:t>
            </a:r>
            <a:endParaRPr lang="cs-CZ">
              <a:ea typeface="+mj-ea"/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1655762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Harmonické kmitání je (obvykle) časová změna nějaké veličiny, která se pravidelně opakuje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1908175" y="3068638"/>
            <a:ext cx="70104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Kmitavý pohyb popisujeme: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Okamžitou výchylkou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Amplitudou výchylky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Frekvencí (periodou) kmitání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Fází kmitání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Dualismus a vlnění</a:t>
            </a:r>
            <a:endParaRPr lang="cs-CZ">
              <a:ea typeface="+mj-ea"/>
            </a:endParaRPr>
          </a:p>
        </p:txBody>
      </p:sp>
      <p:pic>
        <p:nvPicPr>
          <p:cNvPr id="6" name="Simple_harmonic_oscillator.gif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150" y="1247775"/>
            <a:ext cx="11049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scilace animace.gif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484313"/>
            <a:ext cx="36290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4373563"/>
            <a:ext cx="35036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52120" y="5373216"/>
            <a:ext cx="3274999" cy="523220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Dualismus a vlnění</a:t>
            </a:r>
            <a:endParaRPr lang="cs-CZ">
              <a:ea typeface="+mj-ea"/>
            </a:endParaRPr>
          </a:p>
        </p:txBody>
      </p:sp>
      <p:sp>
        <p:nvSpPr>
          <p:cNvPr id="8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05000" y="1556792"/>
            <a:ext cx="7010400" cy="4968552"/>
          </a:xfrm>
          <a:blipFill rotWithShape="1">
            <a:blip r:embed="rId3" cstate="print"/>
            <a:stretch>
              <a:fillRect l="-2000" t="-1718" r="-609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Dualismus a vlnění</a:t>
            </a:r>
            <a:endParaRPr lang="cs-CZ">
              <a:ea typeface="+mj-ea"/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7287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Vlnění můžeme popsat jako kmitání, které se pohybuje prostorem</a:t>
            </a:r>
          </a:p>
        </p:txBody>
      </p:sp>
      <p:pic>
        <p:nvPicPr>
          <p:cNvPr id="3" name="vlneni_animace_wiki.gif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924175"/>
            <a:ext cx="4876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50344" y="5645680"/>
            <a:ext cx="3151760" cy="879664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Dualismus a vlnění</a:t>
            </a:r>
            <a:endParaRPr lang="cs-CZ">
              <a:ea typeface="+mj-ea"/>
            </a:endParaRPr>
          </a:p>
        </p:txBody>
      </p:sp>
      <p:sp>
        <p:nvSpPr>
          <p:cNvPr id="8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05000" y="1556792"/>
            <a:ext cx="7010400" cy="2664296"/>
          </a:xfrm>
          <a:blipFill rotWithShape="1">
            <a:blip r:embed="rId3" cstate="print"/>
            <a:stretch>
              <a:fillRect l="-2000" t="-3204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cs-CZ" dirty="0">
                <a:noFill/>
              </a:rPr>
              <a:t> </a:t>
            </a:r>
          </a:p>
        </p:txBody>
      </p:sp>
      <p:pic>
        <p:nvPicPr>
          <p:cNvPr id="28676" name="Obrázek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005263"/>
            <a:ext cx="395922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čára 5"/>
          <p:cNvCxnSpPr/>
          <p:nvPr/>
        </p:nvCxnSpPr>
        <p:spPr>
          <a:xfrm>
            <a:off x="4716016" y="2852936"/>
            <a:ext cx="158417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443613" y="247880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periody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916113"/>
            <a:ext cx="3000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647700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Interference vlnění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176463"/>
            <a:ext cx="345598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9988" y="3429000"/>
            <a:ext cx="42005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789363"/>
            <a:ext cx="3379788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2055868" y="427038"/>
            <a:ext cx="7001588" cy="1143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mtClean="0"/>
              <a:t>Dualismus a vlnění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ea typeface="+mj-ea"/>
              </a:rPr>
              <a:t>Dualismus a vlnění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647700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Co když totéž provedeme s částicemi?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133600"/>
            <a:ext cx="4108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437063"/>
            <a:ext cx="41338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868144" y="26369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Pohled klasické fyziky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67744" y="508518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Pohled kvantové mechaniky – částice interferují jako vlny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ea typeface="+mj-ea"/>
              </a:rPr>
              <a:t>Dualismus a vlnění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647700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Louis de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Broglie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(1924)</a:t>
            </a:r>
          </a:p>
        </p:txBody>
      </p:sp>
      <p:pic>
        <p:nvPicPr>
          <p:cNvPr id="31748" name="Picture 2" descr="http://upload.wikimedia.org/wikipedia/commons/d/d2/Broglie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276475"/>
            <a:ext cx="28575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07704" y="2060848"/>
            <a:ext cx="4104456" cy="4752528"/>
          </a:xfrm>
          <a:prstGeom prst="rect">
            <a:avLst/>
          </a:prstGeom>
          <a:blipFill rotWithShape="1">
            <a:blip r:embed="rId4" cstate="print"/>
            <a:stretch>
              <a:fillRect l="-3418" t="-1795" r="-446" b="-3205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Zákony zachování</a:t>
            </a:r>
            <a:endParaRPr lang="cs-CZ">
              <a:ea typeface="+mj-ea"/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1150937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Ve světě fyziky existuje celá řada zákonů zachování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8175" y="2565400"/>
            <a:ext cx="7010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Je důležité vědět, kdy který platí a jak jej použít. Pak jdou fyzikální problémy jednodušeji vyřešit a interpretovat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908175" y="4076700"/>
            <a:ext cx="70104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Zmíníme si zde jen pár z následujících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 Zachování energie, hybnosti, el. náboje,  momentu hybnosti, baryonového čísla, leptonového čísla, barevného náboje, symetrie…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Zákony zachování</a:t>
            </a:r>
            <a:endParaRPr lang="cs-CZ">
              <a:ea typeface="+mj-ea"/>
            </a:endParaRP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647700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Zákon zachování energie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908175" y="2060575"/>
            <a:ext cx="70104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Nejznámější a nejjednodušší je zachování mechanické energie, kdy zůstává zachován součet potenciální a kinetické energie systému</a:t>
            </a:r>
          </a:p>
        </p:txBody>
      </p:sp>
      <p:sp>
        <p:nvSpPr>
          <p:cNvPr id="7" name="TextovéPole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2600" y="4221088"/>
            <a:ext cx="2920608" cy="556434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1908175" y="4797425"/>
            <a:ext cx="7010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Ale tento zákon platí i obecně pro libovolný druh energie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Částice - kvarky</a:t>
            </a:r>
            <a:endParaRPr lang="cs-CZ">
              <a:ea typeface="+mj-ea"/>
            </a:endParaRP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1871662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Kvarky se dělí do 6 základních vůní</a:t>
            </a:r>
          </a:p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Každý je jinak hmotný a mají různé části elementárního náboje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979613" y="3716338"/>
          <a:ext cx="6913562" cy="2389191"/>
        </p:xfrm>
        <a:graphic>
          <a:graphicData uri="http://schemas.openxmlformats.org/drawingml/2006/table">
            <a:tbl>
              <a:tblPr/>
              <a:tblGrid>
                <a:gridCol w="1244600"/>
                <a:gridCol w="1520825"/>
                <a:gridCol w="2627312"/>
                <a:gridCol w="152082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Symbol</a:t>
                      </a: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Vůně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Klidová hmotnost [MeV/c²]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Elektrický náboj [e]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dolů (down)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3,5 – 6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-1/3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nahoru (up)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1,5 – 3,3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2/3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podivný (strange)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92,4 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-1/3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půvabný (charm)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1270 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2/3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krásný (beauty)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4200 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-1/3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Pravdivý (truth)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174 980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2/3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4211960" y="6237312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1 </a:t>
            </a:r>
            <a:r>
              <a:rPr lang="cs-CZ" sz="2000" b="1" dirty="0" err="1" smtClean="0"/>
              <a:t>MeV</a:t>
            </a:r>
            <a:r>
              <a:rPr lang="cs-CZ" sz="2000" b="1" dirty="0" smtClean="0"/>
              <a:t>/c</a:t>
            </a:r>
            <a:r>
              <a:rPr lang="cs-CZ" sz="2000" b="1" baseline="30000" dirty="0" smtClean="0"/>
              <a:t>2</a:t>
            </a:r>
            <a:r>
              <a:rPr lang="cs-CZ" sz="2000" b="1" dirty="0" smtClean="0"/>
              <a:t> = 1.79 x 10</a:t>
            </a:r>
            <a:r>
              <a:rPr lang="cs-CZ" sz="2000" b="1" baseline="30000" dirty="0" smtClean="0"/>
              <a:t>-30</a:t>
            </a:r>
            <a:r>
              <a:rPr lang="cs-CZ" sz="2000" b="1" dirty="0" smtClean="0"/>
              <a:t> kg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Zákony zachování</a:t>
            </a:r>
            <a:endParaRPr lang="cs-CZ">
              <a:ea typeface="+mj-ea"/>
            </a:endParaRP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647700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Zákon zachování hybnosti (ZZH)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908175" y="2060575"/>
            <a:ext cx="7010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Celková hybnost izolované soustavy se nemění</a:t>
            </a:r>
          </a:p>
        </p:txBody>
      </p:sp>
      <p:sp>
        <p:nvSpPr>
          <p:cNvPr id="7" name="TextovéPole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37719" y="4705980"/>
            <a:ext cx="1350370" cy="52322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1924050" y="3094038"/>
            <a:ext cx="70104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Při práci se ZZH si musíme uvědomit, že hybnost je vektorová veličina a podle toho upravovat výpočty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Zákony zachování</a:t>
            </a:r>
            <a:endParaRPr lang="cs-CZ">
              <a:ea typeface="+mj-ea"/>
            </a:endParaRP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647700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Zákon zachování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momentu 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hybnosti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908175" y="2060575"/>
            <a:ext cx="7010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Celkový moment hybnost izolované soustavy se nemění</a:t>
            </a:r>
          </a:p>
        </p:txBody>
      </p:sp>
      <p:sp>
        <p:nvSpPr>
          <p:cNvPr id="7" name="TextovéPole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51512" y="5802907"/>
            <a:ext cx="1329338" cy="1010469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1935163" y="2997200"/>
            <a:ext cx="7010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Jedná se o analogii zachování hybnosti, avšak pro rotační pohyb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1908175" y="3933825"/>
            <a:ext cx="72358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Je-li výsledný moment vnějších sil působících na danou soustavu nulový, pak se celkový moment hybnosti zachovává vzhledem k danému bodu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Zákony zachování</a:t>
            </a:r>
            <a:endParaRPr lang="cs-CZ">
              <a:ea typeface="+mj-ea"/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647700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Zákon zachování el. náboje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908175" y="2060575"/>
            <a:ext cx="7010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Celkové množství náboje v elektricky izolované soustavě zůstává konstantní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Elektrický náboj nelze vytvořit ani zničit, ale pouze přemístit.</a:t>
            </a:r>
          </a:p>
        </p:txBody>
      </p:sp>
      <p:sp>
        <p:nvSpPr>
          <p:cNvPr id="7" name="TextovéPole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1015" y="4390638"/>
            <a:ext cx="1383777" cy="91057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err="1" smtClean="0">
                <a:ea typeface="+mj-ea"/>
              </a:rPr>
              <a:t>Comptonův</a:t>
            </a:r>
            <a:r>
              <a:rPr lang="cs-CZ" smtClean="0">
                <a:ea typeface="+mj-ea"/>
              </a:rPr>
              <a:t> jev</a:t>
            </a:r>
            <a:endParaRPr lang="cs-CZ">
              <a:ea typeface="+mj-ea"/>
            </a:endParaRP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1584325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Dopadající foton, může interagovat s elektronem z vnější vrstvy atomového obalu, který je slaběji vázán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573463"/>
            <a:ext cx="378142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1908175" y="3068638"/>
            <a:ext cx="38163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V takovémto případě může dojít k uvolněné elektronu z obalu a k rozptylu fotonu, který změní svou vlnovou délku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err="1" smtClean="0">
                <a:ea typeface="+mj-ea"/>
              </a:rPr>
              <a:t>Comptonův</a:t>
            </a:r>
            <a:r>
              <a:rPr lang="cs-CZ" smtClean="0">
                <a:ea typeface="+mj-ea"/>
              </a:rPr>
              <a:t> jev</a:t>
            </a:r>
            <a:endParaRPr lang="cs-CZ">
              <a:ea typeface="+mj-ea"/>
            </a:endParaRP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1584325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Tento jev hraje důležitou roli při interakci RTG s látkou (při ozařování pacienta)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1908175" y="3141663"/>
            <a:ext cx="71278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Také se jedná o hezkou demonstraci zákona zachování energie a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hybnosti.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Konec</a:t>
            </a:r>
            <a:endParaRPr lang="cs-CZ">
              <a:ea typeface="+mj-ea"/>
            </a:endParaRPr>
          </a:p>
        </p:txBody>
      </p:sp>
      <p:pic>
        <p:nvPicPr>
          <p:cNvPr id="39939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4300" y="1628775"/>
            <a:ext cx="3124200" cy="4422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Dodatky 4</a:t>
            </a:r>
            <a:endParaRPr lang="cs-CZ">
              <a:ea typeface="+mj-ea"/>
            </a:endParaRP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568825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Teorie relativity byla ve své době velmi kontroverzní a obtížně prokazatelná. I to mohlo sehrát roli při udílení Nobelovy ceny, kterou Einstein získal za vysvětlení fotoelektrického jevu, nikoliv za teorii relativity. Její platnost byla několikrát potvrzena a nebyla doposud vyvrácena.</a:t>
            </a:r>
          </a:p>
        </p:txBody>
      </p:sp>
      <p:sp>
        <p:nvSpPr>
          <p:cNvPr id="51204" name="TextovéPole 6"/>
          <p:cNvSpPr txBox="1">
            <a:spLocks noChangeArrowheads="1"/>
          </p:cNvSpPr>
          <p:nvPr/>
        </p:nvSpPr>
        <p:spPr bwMode="auto">
          <a:xfrm>
            <a:off x="8316913" y="6381750"/>
            <a:ext cx="719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hlinkClick r:id="rId2" action="ppaction://hlinksldjump"/>
              </a:rPr>
              <a:t>zpět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Dodatky 4</a:t>
            </a:r>
            <a:endParaRPr lang="cs-CZ">
              <a:ea typeface="+mj-ea"/>
            </a:endParaRP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3743325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Skutečnost, že planety obíhají okolo Slunce po eliptických drahách, formuloval již J. Kepler ve svých zákonech v 17. století.</a:t>
            </a:r>
          </a:p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Tyto zákony platí vcelku přesně. Ovšem u Merkuru byly pozorovány zajímavé skutečnosti</a:t>
            </a:r>
          </a:p>
        </p:txBody>
      </p:sp>
      <p:sp>
        <p:nvSpPr>
          <p:cNvPr id="52228" name="TextovéPole 5"/>
          <p:cNvSpPr txBox="1">
            <a:spLocks noChangeArrowheads="1"/>
          </p:cNvSpPr>
          <p:nvPr/>
        </p:nvSpPr>
        <p:spPr bwMode="auto">
          <a:xfrm>
            <a:off x="8316913" y="6381750"/>
            <a:ext cx="719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hlinkClick r:id="rId2" action="ppaction://hlinksldjump"/>
              </a:rPr>
              <a:t>zpět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Dodatky 4</a:t>
            </a:r>
            <a:endParaRPr lang="cs-CZ">
              <a:ea typeface="+mj-ea"/>
            </a:endParaRP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3743325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Pouze dráha Merkuru se pozvolná mění (dochází k stáčení perihelia) s rychlostí cca 43 obloukových vteřin za století. Tento jev vysvětlila až obecná teorie relativity (OTR).</a:t>
            </a:r>
          </a:p>
        </p:txBody>
      </p:sp>
      <p:pic>
        <p:nvPicPr>
          <p:cNvPr id="53252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517900"/>
            <a:ext cx="310356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8175" y="4067175"/>
            <a:ext cx="3671888" cy="2746375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Merkur je tak blízko Slunci, že se zakřivení časoprostoru projevuje víc než u ostatních planet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4" name="TextovéPole 8"/>
          <p:cNvSpPr txBox="1">
            <a:spLocks noChangeArrowheads="1"/>
          </p:cNvSpPr>
          <p:nvPr/>
        </p:nvSpPr>
        <p:spPr bwMode="auto">
          <a:xfrm>
            <a:off x="8316913" y="6381750"/>
            <a:ext cx="719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hlinkClick r:id="rId3" action="ppaction://hlinksldjump"/>
              </a:rPr>
              <a:t>zpět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Dodatky 4</a:t>
            </a:r>
            <a:endParaRPr lang="cs-CZ">
              <a:ea typeface="+mj-ea"/>
            </a:endParaRP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5192712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Silné gravitační pole dokáže ohýbat dráhu elektromagnetického vlnění (světla). Tomuto jevu se říká gravitační čočka. </a:t>
            </a:r>
          </a:p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Tento jev nastává, pokud se mezi pozorovatelem a objektem nachází velmi hmotný objekt (černá díra, galaxie, kvasary)</a:t>
            </a:r>
          </a:p>
        </p:txBody>
      </p:sp>
      <p:sp>
        <p:nvSpPr>
          <p:cNvPr id="54276" name="TextovéPole 5"/>
          <p:cNvSpPr txBox="1">
            <a:spLocks noChangeArrowheads="1"/>
          </p:cNvSpPr>
          <p:nvPr/>
        </p:nvSpPr>
        <p:spPr bwMode="auto">
          <a:xfrm>
            <a:off x="8316913" y="6381750"/>
            <a:ext cx="719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hlinkClick r:id="rId2" action="ppaction://hlinksldjump"/>
              </a:rPr>
              <a:t>zpět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Částice - kvarky</a:t>
            </a:r>
            <a:endParaRPr lang="cs-CZ">
              <a:ea typeface="+mj-ea"/>
            </a:endParaRP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05000" y="1556793"/>
            <a:ext cx="7239000" cy="4968551"/>
          </a:xfrm>
          <a:blipFill rotWithShape="1">
            <a:blip r:embed="rId2" cstate="print"/>
            <a:stretch>
              <a:fillRect l="-1938" t="-1718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Dodatky 4</a:t>
            </a:r>
            <a:endParaRPr lang="cs-CZ">
              <a:ea typeface="+mj-ea"/>
            </a:endParaRPr>
          </a:p>
        </p:txBody>
      </p:sp>
      <p:pic>
        <p:nvPicPr>
          <p:cNvPr id="55299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68413"/>
            <a:ext cx="4229100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gravitacni cocka.gif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500438"/>
            <a:ext cx="403383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ovéPole 8"/>
          <p:cNvSpPr txBox="1">
            <a:spLocks noChangeArrowheads="1"/>
          </p:cNvSpPr>
          <p:nvPr/>
        </p:nvSpPr>
        <p:spPr bwMode="auto">
          <a:xfrm>
            <a:off x="8316913" y="6381750"/>
            <a:ext cx="719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hlinkClick r:id="rId4" action="ppaction://hlinksldjump"/>
              </a:rPr>
              <a:t>zpět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716016" y="4869160"/>
            <a:ext cx="360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Gravitační čočka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Dodatky 4</a:t>
            </a:r>
            <a:endParaRPr lang="cs-CZ">
              <a:ea typeface="+mj-ea"/>
            </a:endParaRP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5192712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Dalším pokusem pro ověření platnosti OTR byl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Shapirův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experiment. Byla měřena doba letu radiových vln, které se odrážely od Venuše. Tyto vlny procházely v těsné blízkosti Slunce a z důsledku pomalejšího plynutí času v blízkosti tak hmotného tělesa mělo dojít ke zpoždění cca 200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s. Tento čas byl skutečně naměřen.</a:t>
            </a: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Konec 4. dodatku.</a:t>
            </a:r>
          </a:p>
        </p:txBody>
      </p:sp>
      <p:sp>
        <p:nvSpPr>
          <p:cNvPr id="56324" name="TextovéPole 5"/>
          <p:cNvSpPr txBox="1">
            <a:spLocks noChangeArrowheads="1"/>
          </p:cNvSpPr>
          <p:nvPr/>
        </p:nvSpPr>
        <p:spPr bwMode="auto">
          <a:xfrm>
            <a:off x="8316913" y="6381750"/>
            <a:ext cx="719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hlinkClick r:id="rId2" action="ppaction://hlinksldjump"/>
              </a:rPr>
              <a:t>zpět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Dodatky 5</a:t>
            </a:r>
            <a:endParaRPr lang="cs-CZ">
              <a:ea typeface="+mj-ea"/>
            </a:endParaRP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51927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Maxwellovy rovnice  (1865)</a:t>
            </a: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sz="1300" dirty="0"/>
              <a:t>Obrácený trojúhelník je operátor pro gradient zvaný </a:t>
            </a:r>
            <a:r>
              <a:rPr lang="cs-CZ" sz="1300" dirty="0" err="1"/>
              <a:t>nabla</a:t>
            </a:r>
            <a:r>
              <a:rPr lang="cs-CZ" sz="1300" dirty="0"/>
              <a:t> – vlastně návod, jak se má derivovat. Počítání s těmito operátory podléhá určitému </a:t>
            </a:r>
            <a:r>
              <a:rPr lang="cs-CZ" sz="1300" dirty="0" smtClean="0"/>
              <a:t>formalismu.</a:t>
            </a:r>
            <a:endParaRPr lang="cs-CZ" sz="1300" dirty="0"/>
          </a:p>
          <a:p>
            <a:pPr eaLnBrk="1" hangingPunct="1">
              <a:buFont typeface="Arial" charset="0"/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Konec 5. dodatku.</a:t>
            </a:r>
          </a:p>
        </p:txBody>
      </p:sp>
      <p:sp>
        <p:nvSpPr>
          <p:cNvPr id="57348" name="TextovéPole 6"/>
          <p:cNvSpPr txBox="1">
            <a:spLocks noChangeArrowheads="1"/>
          </p:cNvSpPr>
          <p:nvPr/>
        </p:nvSpPr>
        <p:spPr bwMode="auto">
          <a:xfrm>
            <a:off x="8316913" y="6381750"/>
            <a:ext cx="719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hlinkClick r:id="rId3" action="ppaction://hlinksldjump"/>
              </a:rPr>
              <a:t>zpět</a:t>
            </a:r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220416" y="2420888"/>
          <a:ext cx="6096000" cy="33003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Integrální tvar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Diferenciální tvar</a:t>
                      </a:r>
                      <a:endParaRPr lang="cs-CZ" dirty="0"/>
                    </a:p>
                  </a:txBody>
                  <a:tcPr anchor="ctr"/>
                </a:tc>
              </a:tr>
              <a:tr h="73221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blipFill rotWithShape="1">
                      <a:blip r:embed="rId4"/>
                      <a:stretch>
                        <a:fillRect t="-54167" r="-100200" b="-3008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blipFill rotWithShape="1">
                      <a:blip r:embed="rId4"/>
                      <a:stretch>
                        <a:fillRect l="-100000" t="-54167" r="-200" b="-300833"/>
                      </a:stretch>
                    </a:blipFill>
                  </a:tcPr>
                </a:tc>
              </a:tr>
              <a:tr h="73221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blipFill rotWithShape="1">
                      <a:blip r:embed="rId4"/>
                      <a:stretch>
                        <a:fillRect t="-154167" r="-100200" b="-2008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blipFill rotWithShape="1">
                      <a:blip r:embed="rId4"/>
                      <a:stretch>
                        <a:fillRect l="-100000" t="-154167" r="-200" b="-200833"/>
                      </a:stretch>
                    </a:blipFill>
                  </a:tcPr>
                </a:tc>
              </a:tr>
              <a:tr h="732536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blipFill rotWithShape="1">
                      <a:blip r:embed="rId4"/>
                      <a:stretch>
                        <a:fillRect t="-252066" r="-100200" b="-9917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blipFill rotWithShape="1">
                      <a:blip r:embed="rId4"/>
                      <a:stretch>
                        <a:fillRect l="-100000" t="-252066" r="-200" b="-99174"/>
                      </a:stretch>
                    </a:blipFill>
                  </a:tcPr>
                </a:tc>
              </a:tr>
              <a:tr h="732536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blipFill rotWithShape="1">
                      <a:blip r:embed="rId4"/>
                      <a:stretch>
                        <a:fillRect t="-355000" r="-1002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blipFill rotWithShape="1">
                      <a:blip r:embed="rId4"/>
                      <a:stretch>
                        <a:fillRect l="-100000" t="-355000" r="-200"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Dodatky 6</a:t>
            </a:r>
            <a:endParaRPr lang="cs-CZ">
              <a:ea typeface="+mj-ea"/>
            </a:endParaRP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51927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Slabá interakce může za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-rozpad</a:t>
            </a:r>
          </a:p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Je zprostředkováván bosonem W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cs-CZ" sz="1600" dirty="0" smtClean="0"/>
          </a:p>
          <a:p>
            <a:pPr marL="0" indent="0" eaLnBrk="1" hangingPunct="1">
              <a:buNone/>
            </a:pPr>
            <a:r>
              <a:rPr lang="cs-CZ" sz="1400" dirty="0" err="1"/>
              <a:t>Feynmanovy</a:t>
            </a:r>
            <a:r>
              <a:rPr lang="cs-CZ" sz="1400" dirty="0"/>
              <a:t> diagramy jsou bez dalších vysvětlení </a:t>
            </a:r>
            <a:r>
              <a:rPr lang="cs-CZ" sz="1400" dirty="0" err="1"/>
              <a:t>nefyzikovy</a:t>
            </a:r>
            <a:r>
              <a:rPr lang="cs-CZ" sz="1400" dirty="0"/>
              <a:t> zcela nesrozumitelné, snad tu: http://atlas.physicsmasterclasses.org/cz/zpath_feynman.htm</a:t>
            </a:r>
          </a:p>
          <a:p>
            <a:pPr eaLnBrk="1" hangingPunct="1">
              <a:buFont typeface="Arial" charset="0"/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Konec 6. dodatku.</a:t>
            </a:r>
          </a:p>
        </p:txBody>
      </p:sp>
      <p:sp>
        <p:nvSpPr>
          <p:cNvPr id="58372" name="TextovéPole 6"/>
          <p:cNvSpPr txBox="1">
            <a:spLocks noChangeArrowheads="1"/>
          </p:cNvSpPr>
          <p:nvPr/>
        </p:nvSpPr>
        <p:spPr bwMode="auto">
          <a:xfrm>
            <a:off x="8316913" y="6381750"/>
            <a:ext cx="719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hlinkClick r:id="rId3" action="ppaction://hlinksldjump"/>
              </a:rPr>
              <a:t>zpět</a:t>
            </a:r>
            <a:endParaRPr lang="cs-CZ"/>
          </a:p>
        </p:txBody>
      </p:sp>
      <p:pic>
        <p:nvPicPr>
          <p:cNvPr id="58373" name="Obrázek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6588" y="2781300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Částice - leptony</a:t>
            </a:r>
            <a:endParaRPr lang="cs-CZ">
              <a:ea typeface="+mj-ea"/>
            </a:endParaRP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719137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Známe 6 základních leptonů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979613" y="2408238"/>
          <a:ext cx="6913562" cy="2746194"/>
        </p:xfrm>
        <a:graphic>
          <a:graphicData uri="http://schemas.openxmlformats.org/drawingml/2006/table">
            <a:tbl>
              <a:tblPr/>
              <a:tblGrid>
                <a:gridCol w="1244600"/>
                <a:gridCol w="1520825"/>
                <a:gridCol w="2627312"/>
                <a:gridCol w="152082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Částice</a:t>
                      </a: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Značka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Klidová hmotnost [MeV/c</a:t>
                      </a:r>
                      <a:r>
                        <a:rPr kumimoji="0" lang="cs-CZ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]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Elektrický náboj [e]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Elektron</a:t>
                      </a: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0,511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Mion</a:t>
                      </a: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μ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105,7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Tauon</a:t>
                      </a: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τ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1777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Neutrino elektronové</a:t>
                      </a: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ν</a:t>
                      </a:r>
                      <a:r>
                        <a:rPr kumimoji="0" lang="cs-CZ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&lt; 0,000 002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Neutrino mionové</a:t>
                      </a: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ν</a:t>
                      </a:r>
                      <a:r>
                        <a:rPr kumimoji="0" lang="el-G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μ</a:t>
                      </a:r>
                      <a:endParaRPr kumimoji="0" lang="cs-CZ" sz="1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&lt; 0, 170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Neutrino tauonové</a:t>
                      </a: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ν</a:t>
                      </a:r>
                      <a:r>
                        <a:rPr kumimoji="0" lang="el-G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τ</a:t>
                      </a:r>
                      <a:endParaRPr kumimoji="0" lang="cs-CZ" sz="1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&lt; 18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3779912" y="5733256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1 </a:t>
            </a:r>
            <a:r>
              <a:rPr lang="cs-CZ" sz="2000" b="1" dirty="0" err="1" smtClean="0"/>
              <a:t>MeV</a:t>
            </a:r>
            <a:r>
              <a:rPr lang="cs-CZ" sz="2000" b="1" dirty="0" smtClean="0"/>
              <a:t>/c</a:t>
            </a:r>
            <a:r>
              <a:rPr lang="cs-CZ" sz="2000" b="1" baseline="30000" dirty="0" smtClean="0"/>
              <a:t>2</a:t>
            </a:r>
            <a:r>
              <a:rPr lang="cs-CZ" sz="2000" b="1" dirty="0" smtClean="0"/>
              <a:t> = 1.79 x 10</a:t>
            </a:r>
            <a:r>
              <a:rPr lang="cs-CZ" sz="2000" b="1" baseline="30000" dirty="0" smtClean="0"/>
              <a:t>-30</a:t>
            </a:r>
            <a:r>
              <a:rPr lang="cs-CZ" sz="2000" b="1" dirty="0" smtClean="0"/>
              <a:t> kg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Částice - leptony</a:t>
            </a:r>
            <a:endParaRPr lang="cs-CZ">
              <a:ea typeface="+mj-ea"/>
            </a:endParaRP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1943100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Leptony podléhají pouze slabé a gravitační interakci (pokud mají náboj tak i elektromagnetické)</a:t>
            </a:r>
          </a:p>
        </p:txBody>
      </p:sp>
      <p:sp>
        <p:nvSpPr>
          <p:cNvPr id="7172" name="Zástupný symbol pro obsah 2"/>
          <p:cNvSpPr txBox="1">
            <a:spLocks/>
          </p:cNvSpPr>
          <p:nvPr/>
        </p:nvSpPr>
        <p:spPr bwMode="auto">
          <a:xfrm>
            <a:off x="1908175" y="3068638"/>
            <a:ext cx="7239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Mají poločíselný spin (jsou fermiony)</a:t>
            </a:r>
          </a:p>
        </p:txBody>
      </p:sp>
      <p:sp>
        <p:nvSpPr>
          <p:cNvPr id="7173" name="Zástupný symbol pro obsah 2"/>
          <p:cNvSpPr txBox="1">
            <a:spLocks/>
          </p:cNvSpPr>
          <p:nvPr/>
        </p:nvSpPr>
        <p:spPr bwMode="auto">
          <a:xfrm>
            <a:off x="1908175" y="3644900"/>
            <a:ext cx="7239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Není známá vnitřní struktura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Splňují Pauliho vylučovací princip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Částice - bosony</a:t>
            </a:r>
            <a:endParaRPr lang="cs-CZ">
              <a:ea typeface="+mj-ea"/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1223962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Bosony mají celočíselný spin (nemusí splňovat Pauliho vylučovací princip)</a:t>
            </a:r>
          </a:p>
          <a:p>
            <a:pPr eaLnBrk="1" hangingPunct="1"/>
            <a:endParaRPr lang="cs-CZ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Zástupný symbol pro obsah 2"/>
          <p:cNvSpPr txBox="1">
            <a:spLocks/>
          </p:cNvSpPr>
          <p:nvPr/>
        </p:nvSpPr>
        <p:spPr bwMode="auto">
          <a:xfrm>
            <a:off x="1908175" y="2636838"/>
            <a:ext cx="72390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Patří zde částice zprostředkovávající interakce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Ale i další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979613" y="3808413"/>
          <a:ext cx="6913562" cy="1706565"/>
        </p:xfrm>
        <a:graphic>
          <a:graphicData uri="http://schemas.openxmlformats.org/drawingml/2006/table">
            <a:tbl>
              <a:tblPr/>
              <a:tblGrid>
                <a:gridCol w="1244600"/>
                <a:gridCol w="1520825"/>
                <a:gridCol w="2627312"/>
                <a:gridCol w="152082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Částice</a:t>
                      </a: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Značka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Klidová hmotnost [MeV/c</a:t>
                      </a:r>
                      <a:r>
                        <a:rPr kumimoji="0" lang="cs-CZ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]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Elektrický náboj [e]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Foton</a:t>
                      </a: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Gluon</a:t>
                      </a: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Boson W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±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±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80 387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±1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Boson Z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3594" marR="33594" marT="16797" marB="1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91 187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3594" marR="33594" marT="16797" marB="167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5004048" y="6093296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1 </a:t>
            </a:r>
            <a:r>
              <a:rPr lang="cs-CZ" sz="2000" b="1" dirty="0" err="1" smtClean="0"/>
              <a:t>MeV</a:t>
            </a:r>
            <a:r>
              <a:rPr lang="cs-CZ" sz="2000" b="1" dirty="0" smtClean="0"/>
              <a:t>/c</a:t>
            </a:r>
            <a:r>
              <a:rPr lang="cs-CZ" sz="2000" b="1" baseline="30000" dirty="0" smtClean="0"/>
              <a:t>2</a:t>
            </a:r>
            <a:r>
              <a:rPr lang="cs-CZ" sz="2000" b="1" dirty="0" smtClean="0"/>
              <a:t> = 1.79 x 10</a:t>
            </a:r>
            <a:r>
              <a:rPr lang="cs-CZ" sz="2000" b="1" baseline="30000" dirty="0" smtClean="0"/>
              <a:t>-30</a:t>
            </a:r>
            <a:r>
              <a:rPr lang="cs-CZ" sz="2000" b="1" dirty="0" smtClean="0"/>
              <a:t> kg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Antičástice</a:t>
            </a:r>
            <a:endParaRPr lang="cs-CZ">
              <a:ea typeface="+mj-ea"/>
            </a:endParaRP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05000" y="1556793"/>
            <a:ext cx="7239000" cy="5301207"/>
          </a:xfrm>
          <a:blipFill rotWithShape="1">
            <a:blip r:embed="rId2" cstate="print"/>
            <a:stretch>
              <a:fillRect l="-1938" t="-1609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Antičástice</a:t>
            </a:r>
            <a:endParaRPr lang="cs-CZ">
              <a:ea typeface="+mj-ea"/>
            </a:endParaRP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05000" y="1556793"/>
            <a:ext cx="7239000" cy="5301207"/>
          </a:xfrm>
          <a:blipFill rotWithShape="1">
            <a:blip r:embed="rId2" cstate="print"/>
            <a:stretch>
              <a:fillRect l="-1938" t="-1609" r="-3117" b="-1034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4280</TotalTime>
  <Words>1331</Words>
  <Application>Microsoft Office PowerPoint</Application>
  <PresentationFormat>Předvádění na obrazovce (4:3)</PresentationFormat>
  <Paragraphs>320</Paragraphs>
  <Slides>43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Physics-PowerPoint-Template</vt:lpstr>
      <vt:lpstr>IZMB – struktura hmoty - 2</vt:lpstr>
      <vt:lpstr>Částice</vt:lpstr>
      <vt:lpstr>Částice - kvarky</vt:lpstr>
      <vt:lpstr>Částice - kvarky</vt:lpstr>
      <vt:lpstr>Částice - leptony</vt:lpstr>
      <vt:lpstr>Částice - leptony</vt:lpstr>
      <vt:lpstr>Částice - bosony</vt:lpstr>
      <vt:lpstr>Antičástice</vt:lpstr>
      <vt:lpstr>Antičástice</vt:lpstr>
      <vt:lpstr>Interakce</vt:lpstr>
      <vt:lpstr>Interakce</vt:lpstr>
      <vt:lpstr>Interakce</vt:lpstr>
      <vt:lpstr>Interakce</vt:lpstr>
      <vt:lpstr>Interakce</vt:lpstr>
      <vt:lpstr>Interakce</vt:lpstr>
      <vt:lpstr>Teorie relativity</vt:lpstr>
      <vt:lpstr>Teorie relativity</vt:lpstr>
      <vt:lpstr>Teorie relativity</vt:lpstr>
      <vt:lpstr>Teorie relativity</vt:lpstr>
      <vt:lpstr>Dualismus a vlnění</vt:lpstr>
      <vt:lpstr>Dualismus a vlnění</vt:lpstr>
      <vt:lpstr>Dualismus a vlnění</vt:lpstr>
      <vt:lpstr>Dualismus a vlnění</vt:lpstr>
      <vt:lpstr>Dualismus a vlnění</vt:lpstr>
      <vt:lpstr>Snímek 25</vt:lpstr>
      <vt:lpstr>Dualismus a vlnění</vt:lpstr>
      <vt:lpstr>Dualismus a vlnění</vt:lpstr>
      <vt:lpstr>Zákony zachování</vt:lpstr>
      <vt:lpstr>Zákony zachování</vt:lpstr>
      <vt:lpstr>Zákony zachování</vt:lpstr>
      <vt:lpstr>Zákony zachování</vt:lpstr>
      <vt:lpstr>Zákony zachování</vt:lpstr>
      <vt:lpstr>Comptonův jev</vt:lpstr>
      <vt:lpstr>Comptonův jev</vt:lpstr>
      <vt:lpstr>Konec</vt:lpstr>
      <vt:lpstr>Dodatky 4</vt:lpstr>
      <vt:lpstr>Dodatky 4</vt:lpstr>
      <vt:lpstr>Dodatky 4</vt:lpstr>
      <vt:lpstr>Dodatky 4</vt:lpstr>
      <vt:lpstr>Dodatky 4</vt:lpstr>
      <vt:lpstr>Dodatky 4</vt:lpstr>
      <vt:lpstr>Dodatky 5</vt:lpstr>
      <vt:lpstr>Dodatky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Vojtěch</cp:lastModifiedBy>
  <cp:revision>217</cp:revision>
  <dcterms:created xsi:type="dcterms:W3CDTF">2015-01-23T09:47:57Z</dcterms:created>
  <dcterms:modified xsi:type="dcterms:W3CDTF">2017-03-01T21:56:02Z</dcterms:modified>
</cp:coreProperties>
</file>