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6" r:id="rId3"/>
    <p:sldId id="260" r:id="rId4"/>
    <p:sldId id="261" r:id="rId5"/>
    <p:sldId id="306" r:id="rId6"/>
    <p:sldId id="262" r:id="rId7"/>
    <p:sldId id="259" r:id="rId8"/>
    <p:sldId id="305" r:id="rId9"/>
    <p:sldId id="263" r:id="rId10"/>
    <p:sldId id="264" r:id="rId11"/>
    <p:sldId id="265" r:id="rId12"/>
    <p:sldId id="266" r:id="rId13"/>
    <p:sldId id="304" r:id="rId14"/>
    <p:sldId id="267" r:id="rId15"/>
    <p:sldId id="269" r:id="rId16"/>
    <p:sldId id="270" r:id="rId17"/>
    <p:sldId id="271" r:id="rId18"/>
    <p:sldId id="272" r:id="rId19"/>
    <p:sldId id="268" r:id="rId20"/>
    <p:sldId id="273" r:id="rId21"/>
    <p:sldId id="274" r:id="rId22"/>
    <p:sldId id="275" r:id="rId23"/>
    <p:sldId id="279" r:id="rId24"/>
    <p:sldId id="299" r:id="rId25"/>
    <p:sldId id="301" r:id="rId26"/>
    <p:sldId id="300" r:id="rId27"/>
    <p:sldId id="280" r:id="rId28"/>
    <p:sldId id="303" r:id="rId29"/>
    <p:sldId id="281" r:id="rId30"/>
    <p:sldId id="282" r:id="rId31"/>
    <p:sldId id="283" r:id="rId32"/>
    <p:sldId id="298" r:id="rId33"/>
    <p:sldId id="302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0" r:id="rId44"/>
    <p:sldId id="297" r:id="rId45"/>
    <p:sldId id="307" r:id="rId46"/>
    <p:sldId id="308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0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004"/>
    </p:cViewPr>
  </p:sorterViewPr>
  <p:notesViewPr>
    <p:cSldViewPr>
      <p:cViewPr varScale="1">
        <p:scale>
          <a:sx n="86" d="100"/>
          <a:sy n="86" d="100"/>
        </p:scale>
        <p:origin x="-34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11.xml"/><Relationship Id="rId7" Type="http://schemas.openxmlformats.org/officeDocument/2006/relationships/slide" Target="slides/slide17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BF5E-D6D3-4B33-9D74-D284856BE256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36AC-C18F-45A0-A1D2-B7A0EB29D7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34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BAE5-7E78-43F6-A4E0-176549B92B56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A93D-335F-40E7-B139-D1D29C628B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91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32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376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2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50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93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0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10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58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378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90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8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53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40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931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349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270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169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1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972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447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8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69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238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37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67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147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432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373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72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702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9C6BB-B240-4DA2-B32F-2A560A40A89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133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21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183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79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249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705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890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05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86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04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C2E4-B950-49C5-81D5-346BE358F8F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5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BA93D-335F-40E7-B139-D1D29C628B9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8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167C4-80A5-49F9-A6BE-B9B72EF19A2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31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E0B2-0910-4B6D-BCA5-38A610D47773}" type="datetimeFigureOut">
              <a:rPr lang="cs-CZ" smtClean="0"/>
              <a:pPr/>
              <a:t>25. 3. 2020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B59F-7944-4C9E-A76B-98C0813B2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3622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Operativa</a:t>
            </a:r>
            <a:r>
              <a:rPr lang="cs-CZ" dirty="0"/>
              <a:t> zadního segmentu oka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467600" cy="1752600"/>
          </a:xfrm>
        </p:spPr>
        <p:txBody>
          <a:bodyPr/>
          <a:lstStyle/>
          <a:p>
            <a:r>
              <a:rPr lang="cs-CZ" dirty="0" smtClean="0"/>
              <a:t>Oční klinika FN Brno a LF MU</a:t>
            </a:r>
            <a:endParaRPr lang="cs-CZ" dirty="0"/>
          </a:p>
        </p:txBody>
      </p:sp>
      <p:pic>
        <p:nvPicPr>
          <p:cNvPr id="2053" name="Picture 5" descr="E:\oko\loga\Nemocnice Bohunic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514" y="228600"/>
            <a:ext cx="3856286" cy="1843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344284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smtClean="0"/>
              <a:t>Princip operace</a:t>
            </a:r>
            <a:endParaRPr lang="cs-CZ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23528" y="1993002"/>
            <a:ext cx="8382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Uzavřít trhlinu v sítnici (vytvoření </a:t>
            </a:r>
            <a:r>
              <a:rPr lang="cs-CZ" sz="2800" dirty="0" err="1" smtClean="0"/>
              <a:t>retinochoroidálních</a:t>
            </a:r>
            <a:r>
              <a:rPr lang="cs-CZ" sz="2800" dirty="0" smtClean="0"/>
              <a:t> adhezí okolo </a:t>
            </a:r>
            <a:r>
              <a:rPr lang="cs-CZ" sz="2800" dirty="0" err="1" smtClean="0"/>
              <a:t>fenestry</a:t>
            </a:r>
            <a:r>
              <a:rPr lang="cs-CZ" sz="2800" dirty="0" smtClean="0"/>
              <a:t>  – laserová </a:t>
            </a:r>
            <a:r>
              <a:rPr lang="cs-CZ" sz="2800" dirty="0" err="1" smtClean="0"/>
              <a:t>fotokoagulace</a:t>
            </a:r>
            <a:r>
              <a:rPr lang="cs-CZ" sz="2800" dirty="0" smtClean="0"/>
              <a:t>, </a:t>
            </a:r>
            <a:r>
              <a:rPr lang="cs-CZ" sz="2800" dirty="0" err="1" smtClean="0"/>
              <a:t>kryokoagulace</a:t>
            </a:r>
            <a:r>
              <a:rPr lang="cs-CZ" sz="2800" dirty="0" smtClean="0"/>
              <a:t>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Zrušení tahu sklivce způsobujícího otevírání </a:t>
            </a:r>
            <a:r>
              <a:rPr lang="cs-CZ" sz="2800" dirty="0" err="1" smtClean="0"/>
              <a:t>fenestry</a:t>
            </a:r>
            <a:endParaRPr lang="cs-CZ" sz="2800" dirty="0" smtClean="0"/>
          </a:p>
          <a:p>
            <a:pPr algn="ctr">
              <a:spcBef>
                <a:spcPct val="50000"/>
              </a:spcBef>
            </a:pPr>
            <a:endParaRPr lang="cs-CZ" sz="5400" dirty="0" smtClean="0">
              <a:solidFill>
                <a:schemeClr val="accent1"/>
              </a:solidFill>
            </a:endParaRP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sz="36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26" y="4221088"/>
            <a:ext cx="2585038" cy="22141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8500" t="21986" r="49213" b="34593"/>
          <a:stretch/>
        </p:blipFill>
        <p:spPr>
          <a:xfrm>
            <a:off x="1373018" y="4249359"/>
            <a:ext cx="2952328" cy="2232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smtClean="0"/>
              <a:t>Uzavření </a:t>
            </a:r>
            <a:r>
              <a:rPr lang="cs-CZ" sz="4000" dirty="0"/>
              <a:t>trhliny laserem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57200" y="2971800"/>
            <a:ext cx="838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pic>
        <p:nvPicPr>
          <p:cNvPr id="109573" name="Picture 5" descr="D:\a-igor\prace\doskolovak\portre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50" y="1507934"/>
            <a:ext cx="4800600" cy="38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9574" name="Picture 6" descr="D:\a-igor\prace\doskolovak\portre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4191000" cy="418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ovéPole 1"/>
          <p:cNvSpPr txBox="1"/>
          <p:nvPr/>
        </p:nvSpPr>
        <p:spPr>
          <a:xfrm>
            <a:off x="424458" y="5691092"/>
            <a:ext cx="238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Pouze  v případě trhliny v dosud ležící sítnici.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9143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smtClean="0"/>
              <a:t>Zevní </a:t>
            </a:r>
            <a:r>
              <a:rPr lang="cs-CZ" sz="4000" dirty="0"/>
              <a:t>způsob operace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Z</a:t>
            </a:r>
            <a:r>
              <a:rPr lang="cs-CZ" sz="2800" dirty="0" smtClean="0"/>
              <a:t>mražení </a:t>
            </a:r>
            <a:r>
              <a:rPr lang="cs-CZ" sz="2800" dirty="0"/>
              <a:t>trhliny </a:t>
            </a:r>
            <a:r>
              <a:rPr lang="cs-CZ" sz="2800" dirty="0" smtClean="0"/>
              <a:t>a našití </a:t>
            </a:r>
            <a:r>
              <a:rPr lang="cs-CZ" sz="2800" dirty="0"/>
              <a:t>umělohmotné </a:t>
            </a:r>
            <a:r>
              <a:rPr lang="cs-CZ" sz="2800" dirty="0" smtClean="0"/>
              <a:t>plomby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Asi pro 10 % pacientů – děti, mladí pacienti s vlastní čočkou, jedna </a:t>
            </a:r>
            <a:r>
              <a:rPr lang="cs-CZ" sz="2800" dirty="0" err="1" smtClean="0"/>
              <a:t>fenestra</a:t>
            </a:r>
            <a:r>
              <a:rPr lang="cs-CZ" sz="2800" dirty="0" smtClean="0"/>
              <a:t>, bez krvácení do sklivce </a:t>
            </a:r>
            <a:endParaRPr lang="cs-CZ" sz="2800" dirty="0"/>
          </a:p>
        </p:txBody>
      </p:sp>
      <p:pic>
        <p:nvPicPr>
          <p:cNvPr id="105477" name="Picture 5" descr="D:\a-igor\prace\doskolovak\portre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512" y="3048254"/>
            <a:ext cx="3935688" cy="3192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73" y="3057900"/>
            <a:ext cx="3327486" cy="32054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4000" dirty="0" err="1" smtClean="0"/>
              <a:t>Kryalizace</a:t>
            </a:r>
            <a:r>
              <a:rPr lang="cs-CZ" sz="4000" dirty="0" smtClean="0"/>
              <a:t> </a:t>
            </a:r>
            <a:r>
              <a:rPr lang="cs-CZ" sz="4000" dirty="0" err="1" smtClean="0"/>
              <a:t>fenestry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orlick-berger-kasper.com/resources/_wsb_352x254_cry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1768385"/>
            <a:ext cx="6039123" cy="4357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958166" cy="8905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/>
              <a:t>Zevní operace -plomba</a:t>
            </a:r>
          </a:p>
        </p:txBody>
      </p:sp>
      <p:pic>
        <p:nvPicPr>
          <p:cNvPr id="21510" name="Picture 6" descr="portr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810000" cy="3143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7" descr="D:\a-igor\prace\doskolovak\portre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3904497" cy="31337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9858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Zevní způsob operace</a:t>
            </a:r>
            <a:endParaRPr lang="cs-CZ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410200" y="1676400"/>
            <a:ext cx="336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800" dirty="0"/>
              <a:t>(plomba)</a:t>
            </a:r>
          </a:p>
        </p:txBody>
      </p:sp>
      <p:pic>
        <p:nvPicPr>
          <p:cNvPr id="120841" name="Picture 9" descr="E:\Dokumenty\igor\seminar\IM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0"/>
            <a:ext cx="4797425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0842" name="Picture 10" descr="E:\Dokumenty\igor\seminar\IM00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797425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763000" cy="10572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smtClean="0"/>
              <a:t>Zevní způsob operace (</a:t>
            </a:r>
            <a:r>
              <a:rPr lang="cs-CZ" sz="4000" dirty="0" err="1" smtClean="0"/>
              <a:t>cerkláž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pic>
        <p:nvPicPr>
          <p:cNvPr id="107527" name="Picture 7" descr="E:\Dokumenty\igor\seminar-amoce\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811713" cy="5053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smtClean="0"/>
              <a:t>Zevní způsob operace</a:t>
            </a:r>
            <a:endParaRPr lang="cs-CZ" sz="40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pic>
        <p:nvPicPr>
          <p:cNvPr id="110599" name="Picture 7" descr="D:\a-igor\prace\doskolovak\portre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191000" cy="3036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0600" name="Picture 8" descr="D:\a-igor\prace\doskolovak\portre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768" y="3048000"/>
            <a:ext cx="4371644" cy="3167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5334000" y="1752600"/>
            <a:ext cx="1415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dirty="0"/>
              <a:t>(</a:t>
            </a:r>
            <a:r>
              <a:rPr lang="cs-CZ" sz="2800" dirty="0" err="1"/>
              <a:t>cerkláž</a:t>
            </a:r>
            <a:r>
              <a:rPr lang="cs-CZ" sz="2800" dirty="0"/>
              <a:t>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Zevní způsob operace</a:t>
            </a:r>
            <a:endParaRPr lang="cs-CZ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 dirty="0"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 sz="3600" b="1">
              <a:latin typeface="Comic Sans MS" pitchFamily="66" charset="0"/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34000" y="1752600"/>
            <a:ext cx="1415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dirty="0"/>
              <a:t>(</a:t>
            </a:r>
            <a:r>
              <a:rPr lang="cs-CZ" sz="2800" dirty="0" err="1"/>
              <a:t>cerkláž</a:t>
            </a:r>
            <a:r>
              <a:rPr lang="cs-CZ" sz="2800" dirty="0"/>
              <a:t>)</a:t>
            </a:r>
          </a:p>
        </p:txBody>
      </p:sp>
      <p:pic>
        <p:nvPicPr>
          <p:cNvPr id="121864" name="Picture 8" descr="E:\Dokumenty\igor\seminar-amoce\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700458" cy="3597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1865" name="Picture 9" descr="E:\Dokumenty\igor\seminar\CERCL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048000"/>
            <a:ext cx="4797425" cy="3598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001056" cy="1190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4000" dirty="0"/>
              <a:t>Zevní operace - </a:t>
            </a:r>
            <a:r>
              <a:rPr lang="cs-CZ" sz="4000" dirty="0" err="1"/>
              <a:t>episklerální</a:t>
            </a:r>
            <a:r>
              <a:rPr lang="cs-CZ" sz="4000" dirty="0"/>
              <a:t> implantáty</a:t>
            </a:r>
          </a:p>
        </p:txBody>
      </p:sp>
      <p:pic>
        <p:nvPicPr>
          <p:cNvPr id="25605" name="Picture 5" descr="E:\oko\sestry\Kléger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712361" cy="4873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553200" y="4419600"/>
            <a:ext cx="2286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plomba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00800" y="2743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přímý sval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248400" y="205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24600" y="205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cerklážní pásek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dek\Dokumenty\veronika\posterior_s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5430695" cy="600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/>
              <a:t>Komplikace zevní operace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Deblokace</a:t>
            </a:r>
            <a:r>
              <a:rPr lang="cs-CZ" dirty="0"/>
              <a:t> </a:t>
            </a:r>
            <a:r>
              <a:rPr lang="cs-CZ" dirty="0" err="1"/>
              <a:t>fenestry</a:t>
            </a:r>
            <a:r>
              <a:rPr lang="cs-CZ" dirty="0"/>
              <a:t> - díra není uzavřena </a:t>
            </a:r>
          </a:p>
          <a:p>
            <a:r>
              <a:rPr lang="cs-CZ" dirty="0" smtClean="0"/>
              <a:t>PVR  - </a:t>
            </a:r>
            <a:r>
              <a:rPr lang="cs-CZ" dirty="0" err="1" smtClean="0"/>
              <a:t>proliferativní</a:t>
            </a:r>
            <a:r>
              <a:rPr lang="cs-CZ" dirty="0" smtClean="0"/>
              <a:t> </a:t>
            </a:r>
            <a:r>
              <a:rPr lang="cs-CZ" dirty="0" err="1" smtClean="0"/>
              <a:t>vitreoretinopatie</a:t>
            </a:r>
            <a:r>
              <a:rPr lang="cs-CZ" dirty="0" smtClean="0"/>
              <a:t> – proces svrašťování sítnice ( hodně u dětí, u mladých pacientů, u poúrazových stavů)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Pars</a:t>
            </a:r>
            <a:r>
              <a:rPr lang="cs-CZ" dirty="0" smtClean="0"/>
              <a:t> plana </a:t>
            </a:r>
            <a:r>
              <a:rPr lang="cs-CZ" dirty="0" err="1" smtClean="0"/>
              <a:t>vitrektomie</a:t>
            </a:r>
            <a:endParaRPr lang="cs-CZ" dirty="0" smtClean="0"/>
          </a:p>
          <a:p>
            <a:r>
              <a:rPr lang="cs-CZ" dirty="0" smtClean="0"/>
              <a:t>Dnes dominantní operace pro </a:t>
            </a:r>
            <a:r>
              <a:rPr lang="cs-CZ" dirty="0" err="1" smtClean="0"/>
              <a:t>rhegmatogenní</a:t>
            </a:r>
            <a:r>
              <a:rPr lang="cs-CZ" dirty="0" smtClean="0"/>
              <a:t> odchlípení sítnice (pacienti nad 50 let věku, </a:t>
            </a:r>
            <a:r>
              <a:rPr lang="cs-CZ" dirty="0" err="1" smtClean="0"/>
              <a:t>artefakie</a:t>
            </a:r>
            <a:r>
              <a:rPr lang="cs-CZ" dirty="0"/>
              <a:t>)</a:t>
            </a:r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 descr="C:\Documents and Settings\Radek\Dokumenty\veronika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3721" y="3789041"/>
            <a:ext cx="4323409" cy="2810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30250"/>
            <a:ext cx="7772400" cy="641350"/>
          </a:xfrm>
        </p:spPr>
        <p:txBody>
          <a:bodyPr/>
          <a:lstStyle/>
          <a:p>
            <a:r>
              <a:rPr lang="cs-CZ" sz="3600" dirty="0"/>
              <a:t>Indikace PPV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Neresorbující se </a:t>
            </a:r>
            <a:r>
              <a:rPr lang="cs-CZ" sz="2400" dirty="0" err="1"/>
              <a:t>hemophtalmus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PDR</a:t>
            </a:r>
          </a:p>
          <a:p>
            <a:pPr>
              <a:lnSpc>
                <a:spcPct val="90000"/>
              </a:lnSpc>
            </a:pPr>
            <a:r>
              <a:rPr lang="cs-CZ" sz="2400" dirty="0" err="1"/>
              <a:t>Amoce</a:t>
            </a:r>
            <a:r>
              <a:rPr lang="cs-CZ" sz="2400" dirty="0"/>
              <a:t> </a:t>
            </a:r>
            <a:r>
              <a:rPr lang="cs-CZ" sz="2400" dirty="0" smtClean="0"/>
              <a:t>retiny, </a:t>
            </a:r>
            <a:r>
              <a:rPr lang="cs-CZ" sz="2400" dirty="0"/>
              <a:t>která nelze operovat zevně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Trakční odchlípení sítnice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Komplikace kataraktové chirurgie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Luxace </a:t>
            </a:r>
            <a:r>
              <a:rPr lang="cs-CZ" sz="2400" dirty="0"/>
              <a:t>čočky do </a:t>
            </a:r>
            <a:r>
              <a:rPr lang="cs-CZ" sz="2400" dirty="0" smtClean="0"/>
              <a:t>sklivce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Luxace IOL do sklivce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Cizí nitrooční tělísko do sklivce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Patologie v oblasti </a:t>
            </a:r>
            <a:r>
              <a:rPr lang="cs-CZ" sz="2400" dirty="0" err="1" smtClean="0"/>
              <a:t>makuly</a:t>
            </a:r>
            <a:r>
              <a:rPr lang="cs-CZ" sz="2400" dirty="0" smtClean="0"/>
              <a:t> (</a:t>
            </a:r>
            <a:r>
              <a:rPr lang="cs-CZ" sz="2400" dirty="0" err="1" smtClean="0"/>
              <a:t>makulární</a:t>
            </a:r>
            <a:r>
              <a:rPr lang="cs-CZ" sz="2400" dirty="0" smtClean="0"/>
              <a:t> díra,                         </a:t>
            </a:r>
            <a:r>
              <a:rPr lang="cs-CZ" sz="2400" dirty="0" err="1" smtClean="0"/>
              <a:t>epiretinální</a:t>
            </a:r>
            <a:r>
              <a:rPr lang="cs-CZ" sz="2400" dirty="0" smtClean="0"/>
              <a:t> membrána, </a:t>
            </a:r>
            <a:r>
              <a:rPr lang="cs-CZ" sz="2400" dirty="0" err="1" smtClean="0"/>
              <a:t>vitreomakulární</a:t>
            </a:r>
            <a:r>
              <a:rPr lang="cs-CZ" sz="2400" dirty="0" smtClean="0"/>
              <a:t>                                     trakční syndrom)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0246" name="Picture 6" descr="PDR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140" y="150998"/>
            <a:ext cx="1905000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8" name="Picture 8" descr="sken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510" y="3499842"/>
            <a:ext cx="1914525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9" name="Picture 9" descr="Doskov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3035" y="1848419"/>
            <a:ext cx="1905000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 descr="E:\Dokumenty\igor\publikace\prednasky\IM00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7140" y="5157192"/>
            <a:ext cx="1915888" cy="1436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952519"/>
            <a:ext cx="1602278" cy="8668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2513" r="50000" b="37504"/>
          <a:stretch/>
        </p:blipFill>
        <p:spPr>
          <a:xfrm>
            <a:off x="755576" y="5953682"/>
            <a:ext cx="1590328" cy="7951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95" y="5925934"/>
            <a:ext cx="1630586" cy="8229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072494" cy="9033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err="1"/>
              <a:t>Pars</a:t>
            </a:r>
            <a:r>
              <a:rPr lang="cs-CZ" sz="4000" dirty="0"/>
              <a:t> plana </a:t>
            </a:r>
            <a:r>
              <a:rPr lang="cs-CZ" sz="4000" dirty="0" err="1" smtClean="0"/>
              <a:t>vitrektomie</a:t>
            </a:r>
            <a:r>
              <a:rPr lang="cs-CZ" sz="4000" dirty="0" smtClean="0"/>
              <a:t> - PPV</a:t>
            </a:r>
            <a:endParaRPr lang="cs-CZ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128" y="1981200"/>
            <a:ext cx="5715000" cy="3733800"/>
          </a:xfrm>
        </p:spPr>
        <p:txBody>
          <a:bodyPr/>
          <a:lstStyle/>
          <a:p>
            <a:r>
              <a:rPr lang="cs-CZ" sz="2800" dirty="0"/>
              <a:t>odstranění sklivce</a:t>
            </a:r>
          </a:p>
          <a:p>
            <a:r>
              <a:rPr lang="cs-CZ" sz="2800" dirty="0" smtClean="0"/>
              <a:t>přiložení </a:t>
            </a:r>
            <a:r>
              <a:rPr lang="cs-CZ" sz="2800" dirty="0"/>
              <a:t>sítnice </a:t>
            </a:r>
            <a:r>
              <a:rPr lang="cs-CZ" sz="2800" dirty="0" smtClean="0"/>
              <a:t>– </a:t>
            </a:r>
            <a:r>
              <a:rPr lang="cs-CZ" sz="2800" dirty="0"/>
              <a:t>DEKALIN</a:t>
            </a:r>
          </a:p>
          <a:p>
            <a:r>
              <a:rPr lang="cs-CZ" sz="2800" dirty="0" err="1"/>
              <a:t>fotokoagulace</a:t>
            </a:r>
            <a:r>
              <a:rPr lang="cs-CZ" sz="2800" dirty="0"/>
              <a:t> - </a:t>
            </a:r>
            <a:r>
              <a:rPr lang="cs-CZ" sz="2800" dirty="0" smtClean="0"/>
              <a:t>ENDOLASER</a:t>
            </a:r>
            <a:endParaRPr lang="cs-CZ" sz="2800" dirty="0"/>
          </a:p>
          <a:p>
            <a:r>
              <a:rPr lang="cs-CZ" sz="2800" dirty="0"/>
              <a:t>dle stavu sítnice vnitřní výplň </a:t>
            </a:r>
            <a:r>
              <a:rPr lang="cs-CZ" sz="2800" dirty="0" smtClean="0"/>
              <a:t>–           </a:t>
            </a:r>
            <a:r>
              <a:rPr lang="cs-CZ" sz="2800" dirty="0"/>
              <a:t>TAMPONÁDA</a:t>
            </a:r>
          </a:p>
          <a:p>
            <a:endParaRPr lang="cs-CZ" sz="2800" dirty="0"/>
          </a:p>
        </p:txBody>
      </p:sp>
      <p:pic>
        <p:nvPicPr>
          <p:cNvPr id="8197" name="Picture 5" descr="Kléger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1200"/>
            <a:ext cx="2749550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PPV – </a:t>
            </a:r>
            <a:r>
              <a:rPr lang="cs-CZ" dirty="0" err="1" smtClean="0"/>
              <a:t>pars</a:t>
            </a:r>
            <a:r>
              <a:rPr lang="cs-CZ" dirty="0" smtClean="0"/>
              <a:t> plana</a:t>
            </a:r>
            <a:endParaRPr lang="cs-CZ" dirty="0"/>
          </a:p>
        </p:txBody>
      </p:sp>
      <p:pic>
        <p:nvPicPr>
          <p:cNvPr id="4098" name="Picture 2" descr="C:\Documents and Settings\Radek\Dokumenty\veronika\0000538_calipers_gauges_rulers_and_markers_3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144851" cy="232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Documents and Settings\Radek\Dokumenty\veronik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97580"/>
            <a:ext cx="2990871" cy="316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  - zobrazení</a:t>
            </a:r>
            <a:endParaRPr lang="cs-CZ" dirty="0"/>
          </a:p>
        </p:txBody>
      </p:sp>
      <p:pic>
        <p:nvPicPr>
          <p:cNvPr id="6147" name="Picture 3" descr="C:\Documents and Settings\Radek\Dokumenty\veronika\vitrectomy-under-plas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38100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 descr="C:\Documents and Settings\Radek\Dokumenty\veronika\RP_January_A08_Fig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3804076" cy="3214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9" name="Picture 5" descr="C:\Documents and Settings\Radek\Dokumenty\veronika\ODV3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429132"/>
            <a:ext cx="2238373" cy="22383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 - </a:t>
            </a:r>
            <a:r>
              <a:rPr lang="cs-CZ" dirty="0" err="1" smtClean="0"/>
              <a:t>vitrektomie</a:t>
            </a:r>
            <a:endParaRPr lang="cs-CZ" dirty="0"/>
          </a:p>
        </p:txBody>
      </p:sp>
      <p:pic>
        <p:nvPicPr>
          <p:cNvPr id="5122" name="Picture 2" descr="C:\Documents and Settings\Radek\Dokumenty\veronika\eye_vitrect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4303729" cy="4795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 descr="C:\Documents and Settings\Radek\Dokumenty\veronika\vitrectomy-surgical-tool-iso-front.jpgc268e912-3479-4511-82ac-401ae3cdaee3Lar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86124"/>
            <a:ext cx="2634371" cy="2643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4953000" cy="7842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/>
              <a:t>Dekalin</a:t>
            </a:r>
            <a:endParaRPr lang="cs-CZ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4876800" cy="4465637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cs-CZ" dirty="0"/>
              <a:t>    </a:t>
            </a:r>
            <a:r>
              <a:rPr lang="cs-CZ" sz="2800" dirty="0" err="1"/>
              <a:t>Perfluorokarbon</a:t>
            </a:r>
            <a:r>
              <a:rPr lang="cs-CZ" sz="2800" dirty="0"/>
              <a:t> = těžká voda</a:t>
            </a:r>
          </a:p>
          <a:p>
            <a:pPr marL="609600" indent="-609600"/>
            <a:r>
              <a:rPr lang="cs-CZ" sz="2800" dirty="0"/>
              <a:t>Během operace přitlačí sítnici ke stěně oka</a:t>
            </a:r>
          </a:p>
          <a:p>
            <a:pPr marL="609600" indent="-609600"/>
            <a:r>
              <a:rPr lang="cs-CZ" sz="2800" dirty="0"/>
              <a:t>Na konci operace se musí odsát </a:t>
            </a:r>
            <a:r>
              <a:rPr lang="cs-CZ" sz="2800" dirty="0" smtClean="0"/>
              <a:t>pryč - </a:t>
            </a:r>
            <a:r>
              <a:rPr lang="cs-CZ" sz="2800" dirty="0"/>
              <a:t>vyměnit za nějakou jinou „výplň“ </a:t>
            </a:r>
          </a:p>
          <a:p>
            <a:pPr marL="609600" indent="-609600">
              <a:buFontTx/>
              <a:buAutoNum type="alphaLcParenR"/>
            </a:pPr>
            <a:r>
              <a:rPr lang="cs-CZ" sz="2800" dirty="0"/>
              <a:t>Infuzní roztok</a:t>
            </a:r>
          </a:p>
          <a:p>
            <a:pPr marL="609600" indent="-609600">
              <a:buFontTx/>
              <a:buAutoNum type="alphaLcParenR"/>
            </a:pPr>
            <a:r>
              <a:rPr lang="cs-CZ" sz="2800" dirty="0"/>
              <a:t>Silikonový olej</a:t>
            </a:r>
          </a:p>
          <a:p>
            <a:pPr marL="609600" indent="-609600">
              <a:buFontTx/>
              <a:buAutoNum type="alphaLcParenR"/>
            </a:pPr>
            <a:r>
              <a:rPr lang="cs-CZ" sz="2800" dirty="0" smtClean="0"/>
              <a:t>Plyn ( </a:t>
            </a:r>
            <a:r>
              <a:rPr lang="cs-CZ" sz="2800" dirty="0"/>
              <a:t>C3F8, SF6)</a:t>
            </a:r>
          </a:p>
          <a:p>
            <a:pPr marL="609600" indent="-609600">
              <a:buFontTx/>
              <a:buAutoNum type="alphaLcParenR"/>
            </a:pPr>
            <a:endParaRPr lang="cs-CZ" sz="2800" dirty="0"/>
          </a:p>
          <a:p>
            <a:pPr marL="609600" indent="-609600">
              <a:buFontTx/>
              <a:buAutoNum type="alphaLcParenR"/>
            </a:pPr>
            <a:endParaRPr lang="cs-CZ" sz="2800" dirty="0"/>
          </a:p>
        </p:txBody>
      </p:sp>
      <p:pic>
        <p:nvPicPr>
          <p:cNvPr id="33796" name="Picture 4" descr="sken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3001963" cy="2786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797" name="Picture 5" descr="sken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762000"/>
            <a:ext cx="2971800" cy="2805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 – barvení + peeling MLI</a:t>
            </a:r>
            <a:endParaRPr lang="cs-CZ" dirty="0"/>
          </a:p>
        </p:txBody>
      </p:sp>
      <p:pic>
        <p:nvPicPr>
          <p:cNvPr id="8194" name="Picture 2" descr="C:\Documents and Settings\Radek\Dokumenty\veronika\RP0909_A11_Fi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00306"/>
            <a:ext cx="3050845" cy="2554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err="1"/>
              <a:t>Endolaser</a:t>
            </a:r>
            <a:r>
              <a:rPr lang="cs-CZ" sz="4000" dirty="0"/>
              <a:t> – </a:t>
            </a:r>
            <a:r>
              <a:rPr lang="cs-CZ" sz="4000" dirty="0" err="1"/>
              <a:t>fotokoagulace</a:t>
            </a:r>
            <a:r>
              <a:rPr lang="cs-CZ" sz="4000" dirty="0"/>
              <a:t> </a:t>
            </a:r>
          </a:p>
        </p:txBody>
      </p:sp>
      <p:pic>
        <p:nvPicPr>
          <p:cNvPr id="34821" name="Picture 5" descr="portre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5257800" cy="4695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4" name="Picture 8" descr="E:\oko\sestry\brý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438400"/>
            <a:ext cx="3352800" cy="2886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Odchlípení sítnice - příčiny</a:t>
            </a:r>
            <a:endParaRPr 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010400" cy="4114800"/>
          </a:xfrm>
        </p:spPr>
        <p:txBody>
          <a:bodyPr/>
          <a:lstStyle/>
          <a:p>
            <a:r>
              <a:rPr lang="cs-CZ" dirty="0" err="1"/>
              <a:t>Rhegmatogenní</a:t>
            </a:r>
            <a:r>
              <a:rPr lang="cs-CZ" dirty="0"/>
              <a:t> = díra</a:t>
            </a:r>
          </a:p>
          <a:p>
            <a:r>
              <a:rPr lang="cs-CZ" dirty="0"/>
              <a:t>Trakční = tah </a:t>
            </a:r>
          </a:p>
          <a:p>
            <a:r>
              <a:rPr lang="cs-CZ" dirty="0" smtClean="0"/>
              <a:t>Exsudativní </a:t>
            </a:r>
            <a:r>
              <a:rPr lang="cs-CZ" dirty="0"/>
              <a:t>= tvorba tekutiny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5587"/>
            <a:ext cx="80200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/>
              <a:t>Tamponáda </a:t>
            </a:r>
            <a:r>
              <a:rPr lang="cs-CZ" dirty="0" smtClean="0"/>
              <a:t>expanzivním plynem</a:t>
            </a:r>
            <a:endParaRPr lang="cs-CZ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5562600" cy="5181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dirty="0"/>
              <a:t>  Indikace</a:t>
            </a:r>
            <a:r>
              <a:rPr lang="cs-CZ" dirty="0" smtClean="0"/>
              <a:t>:</a:t>
            </a:r>
          </a:p>
          <a:p>
            <a:r>
              <a:rPr lang="cs-CZ" sz="2800" dirty="0" smtClean="0"/>
              <a:t>Díra </a:t>
            </a:r>
            <a:r>
              <a:rPr lang="cs-CZ" sz="2800" dirty="0"/>
              <a:t>v sítnici v horních  </a:t>
            </a:r>
            <a:r>
              <a:rPr lang="cs-CZ" sz="2800" dirty="0" smtClean="0"/>
              <a:t>kvadrantech </a:t>
            </a:r>
            <a:r>
              <a:rPr lang="cs-CZ" sz="2800" dirty="0"/>
              <a:t>sítnice</a:t>
            </a:r>
          </a:p>
          <a:p>
            <a:r>
              <a:rPr lang="cs-CZ" sz="2800" dirty="0" smtClean="0"/>
              <a:t>Operace </a:t>
            </a:r>
            <a:r>
              <a:rPr lang="cs-CZ" sz="2800" dirty="0" err="1"/>
              <a:t>makulární</a:t>
            </a:r>
            <a:r>
              <a:rPr lang="cs-CZ" sz="2800" dirty="0"/>
              <a:t> </a:t>
            </a:r>
            <a:r>
              <a:rPr lang="cs-CZ" sz="2800" dirty="0" smtClean="0"/>
              <a:t>patologie</a:t>
            </a:r>
          </a:p>
          <a:p>
            <a:r>
              <a:rPr lang="cs-CZ" u="sng" dirty="0" smtClean="0"/>
              <a:t>Pacient </a:t>
            </a:r>
            <a:r>
              <a:rPr lang="cs-CZ" u="sng" dirty="0"/>
              <a:t>po </a:t>
            </a:r>
            <a:r>
              <a:rPr lang="cs-CZ" u="sng" dirty="0" smtClean="0"/>
              <a:t>operaci přes neprůhledný plyn </a:t>
            </a:r>
            <a:r>
              <a:rPr lang="cs-CZ" u="sng" dirty="0"/>
              <a:t>NEVIDÍ!</a:t>
            </a:r>
          </a:p>
          <a:p>
            <a:r>
              <a:rPr lang="cs-CZ" sz="2800" dirty="0" smtClean="0"/>
              <a:t>Je </a:t>
            </a:r>
            <a:r>
              <a:rPr lang="cs-CZ" sz="2800" dirty="0"/>
              <a:t>nutné polohování tváří </a:t>
            </a:r>
            <a:r>
              <a:rPr lang="cs-CZ" sz="2800" dirty="0" smtClean="0"/>
              <a:t>dolů nebo vsedě podle lokalizace patologie</a:t>
            </a:r>
            <a:endParaRPr lang="cs-CZ" sz="2800" dirty="0"/>
          </a:p>
          <a:p>
            <a:r>
              <a:rPr lang="cs-CZ" sz="2800" dirty="0" smtClean="0"/>
              <a:t>Plyn </a:t>
            </a:r>
            <a:r>
              <a:rPr lang="cs-CZ" sz="2800" dirty="0"/>
              <a:t>se sám vstřebá </a:t>
            </a:r>
            <a:r>
              <a:rPr lang="cs-CZ" sz="2800" dirty="0" smtClean="0"/>
              <a:t>za 3-6 týdnů - </a:t>
            </a:r>
            <a:r>
              <a:rPr lang="cs-CZ" sz="2800" dirty="0"/>
              <a:t>NENÍ </a:t>
            </a:r>
            <a:r>
              <a:rPr lang="cs-CZ" sz="2800" dirty="0" smtClean="0"/>
              <a:t> nutná </a:t>
            </a:r>
            <a:r>
              <a:rPr lang="cs-CZ" sz="2800" dirty="0"/>
              <a:t>další operace</a:t>
            </a:r>
          </a:p>
          <a:p>
            <a:pPr>
              <a:buFontTx/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3077" name="Picture 5" descr="bublina ply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214422"/>
            <a:ext cx="2743200" cy="298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E:\Dokumenty\igor\publikace\prednasky\P10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690842" cy="1868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3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/>
              <a:t>Tamponáda silikonovým olejem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/>
          </a:bodyPr>
          <a:lstStyle/>
          <a:p>
            <a:r>
              <a:rPr lang="cs-CZ" sz="2800" dirty="0"/>
              <a:t>Silikonový olej je </a:t>
            </a:r>
            <a:r>
              <a:rPr lang="cs-CZ" sz="2800" u="sng" dirty="0"/>
              <a:t>průhledný</a:t>
            </a:r>
          </a:p>
          <a:p>
            <a:r>
              <a:rPr lang="cs-CZ" sz="2800" dirty="0"/>
              <a:t>Zůstává v oku různě dlouhou </a:t>
            </a:r>
            <a:r>
              <a:rPr lang="cs-CZ" sz="2800" dirty="0" smtClean="0"/>
              <a:t>dobu (obvykle 3 – 6 měsíců)</a:t>
            </a:r>
            <a:endParaRPr lang="cs-CZ" sz="2800" dirty="0"/>
          </a:p>
          <a:p>
            <a:r>
              <a:rPr lang="cs-CZ" sz="2800" dirty="0"/>
              <a:t>Způsobí velkou změnu refrakce</a:t>
            </a:r>
          </a:p>
          <a:p>
            <a:r>
              <a:rPr lang="cs-CZ" sz="2800" dirty="0"/>
              <a:t>Někdy dochází k jeho degradaci-EMULZIFIKACE</a:t>
            </a:r>
          </a:p>
          <a:p>
            <a:r>
              <a:rPr lang="cs-CZ" sz="2800" dirty="0"/>
              <a:t>Musí se z oka </a:t>
            </a:r>
            <a:r>
              <a:rPr lang="cs-CZ" sz="2800" u="sng" dirty="0"/>
              <a:t>odstranit další operací</a:t>
            </a:r>
          </a:p>
          <a:p>
            <a:pPr>
              <a:buFontTx/>
              <a:buNone/>
            </a:pPr>
            <a:r>
              <a:rPr lang="cs-CZ" sz="2800" dirty="0"/>
              <a:t>   </a:t>
            </a:r>
            <a:r>
              <a:rPr lang="cs-CZ" sz="2800" dirty="0" smtClean="0"/>
              <a:t> - </a:t>
            </a:r>
            <a:r>
              <a:rPr lang="cs-CZ" sz="2800" dirty="0"/>
              <a:t>e</a:t>
            </a:r>
            <a:r>
              <a:rPr lang="cs-CZ" sz="2800" dirty="0" smtClean="0"/>
              <a:t>vakuace</a:t>
            </a:r>
            <a:endParaRPr lang="cs-CZ" sz="2800" dirty="0"/>
          </a:p>
          <a:p>
            <a:endParaRPr lang="cs-CZ" dirty="0"/>
          </a:p>
        </p:txBody>
      </p:sp>
      <p:pic>
        <p:nvPicPr>
          <p:cNvPr id="11269" name="Picture 5" descr="princip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5085184"/>
            <a:ext cx="3183707" cy="157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 20 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Nástroje 20 G (0,8 mm)</a:t>
            </a:r>
          </a:p>
          <a:p>
            <a:endParaRPr lang="cs-CZ" dirty="0"/>
          </a:p>
          <a:p>
            <a:r>
              <a:rPr lang="cs-CZ" dirty="0" smtClean="0"/>
              <a:t>Našívání trokaru</a:t>
            </a:r>
          </a:p>
          <a:p>
            <a:r>
              <a:rPr lang="cs-CZ" dirty="0" smtClean="0"/>
              <a:t>Sutura </a:t>
            </a:r>
            <a:r>
              <a:rPr lang="cs-CZ" dirty="0" err="1" smtClean="0"/>
              <a:t>sklerotomií</a:t>
            </a:r>
            <a:endParaRPr lang="cs-CZ" dirty="0"/>
          </a:p>
        </p:txBody>
      </p:sp>
      <p:pic>
        <p:nvPicPr>
          <p:cNvPr id="3074" name="Picture 2" descr="C:\Documents and Settings\Radek\Dokumenty\veronika\2712703_IJO-57-309-g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943356" cy="2764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PPV 23  nebo 25 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Bezstehová</a:t>
            </a:r>
            <a:r>
              <a:rPr lang="cs-CZ" dirty="0" smtClean="0"/>
              <a:t> chirurgie</a:t>
            </a:r>
          </a:p>
          <a:p>
            <a:r>
              <a:rPr lang="cs-CZ" dirty="0" smtClean="0"/>
              <a:t>25 G (0,47 mm)</a:t>
            </a:r>
          </a:p>
          <a:p>
            <a:r>
              <a:rPr lang="cs-CZ" dirty="0" smtClean="0"/>
              <a:t>23 G (0,57 mm)</a:t>
            </a:r>
          </a:p>
          <a:p>
            <a:r>
              <a:rPr lang="cs-CZ" dirty="0" smtClean="0"/>
              <a:t>20 G (0,45 mm)</a:t>
            </a:r>
            <a:endParaRPr lang="cs-CZ" dirty="0"/>
          </a:p>
        </p:txBody>
      </p:sp>
      <p:pic>
        <p:nvPicPr>
          <p:cNvPr id="7170" name="Picture 2" descr="C:\Documents and Settings\Radek\Dokumenty\veronika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452694" cy="1946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1" name="Picture 3" descr="C:\Documents and Settings\Radek\Dokumenty\veronika\Pollack_fi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5738826" cy="2431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2" name="Picture 4" descr="C:\Documents and Settings\Radek\Dokumenty\veronika\RP_January_A08_Fig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357694"/>
            <a:ext cx="1874837" cy="158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/>
              <a:t>POOPERAČNÍ</a:t>
            </a:r>
            <a:r>
              <a:rPr lang="cs-CZ" b="1" dirty="0">
                <a:solidFill>
                  <a:srgbClr val="B2B2B2"/>
                </a:solidFill>
                <a:latin typeface="Comic Sans MS" pitchFamily="66" charset="0"/>
              </a:rPr>
              <a:t> </a:t>
            </a:r>
            <a:r>
              <a:rPr lang="cs-CZ" dirty="0"/>
              <a:t>KOMPLIKACE</a:t>
            </a:r>
            <a:endParaRPr lang="cs-CZ" sz="72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852478"/>
          </a:xfrm>
        </p:spPr>
        <p:txBody>
          <a:bodyPr>
            <a:normAutofit fontScale="92500" lnSpcReduction="20000"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OLEJ V PŘEDNÍ KOMOŘE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90116" name="Picture 1028" descr="E:\Dokumenty\igor\publikace\prednasky\IM00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POZDNÍ</a:t>
            </a:r>
            <a:r>
              <a:rPr lang="cs-CZ" b="1" dirty="0">
                <a:solidFill>
                  <a:srgbClr val="B2B2B2"/>
                </a:solidFill>
                <a:latin typeface="Comic Sans MS" pitchFamily="66" charset="0"/>
              </a:rPr>
              <a:t> </a:t>
            </a:r>
            <a:r>
              <a:rPr lang="cs-CZ" dirty="0"/>
              <a:t>KOMPLIKACE</a:t>
            </a:r>
            <a:endParaRPr lang="cs-CZ" sz="7200" b="1" dirty="0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EMULGACE SILIKONOVÉHO OLEJE</a:t>
            </a: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84996" name="Picture 4" descr="E:\Dokumenty\igor\publikace\prednasky\IM00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POZDNÍ KOMPLIKACE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EMULGACE SILIKONOVÉHO OLEJE</a:t>
            </a: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93189" name="Picture 5" descr="E:\Dokumenty\igor\publikace\prednasky\IM00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9810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POZDNÍ KOMPLIKACE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KOMPLIKOVANÁ KATARAKTA</a:t>
            </a: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89094" name="Picture 6" descr="E:\Dokumenty\igor\publikace\prednasky\IM00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POZDNÍ KOMPLIKACE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686800" cy="1138230"/>
          </a:xfrm>
        </p:spPr>
        <p:txBody>
          <a:bodyPr>
            <a:normAutofit fontScale="77500" lnSpcReduction="20000"/>
          </a:bodyPr>
          <a:lstStyle/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3600" dirty="0">
                <a:solidFill>
                  <a:schemeClr val="tx1"/>
                </a:solidFill>
              </a:rPr>
              <a:t>KATARAKTA + EMULGACE OLEJE</a:t>
            </a:r>
          </a:p>
          <a:p>
            <a:pPr algn="l"/>
            <a:r>
              <a:rPr lang="cs-CZ" sz="2800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87044" name="Picture 4" descr="E:\Dokumenty\igor\publikace\prednasky\IM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09800"/>
            <a:ext cx="5761038" cy="4319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Anestezie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2286000" cy="4114800"/>
          </a:xfrm>
        </p:spPr>
        <p:txBody>
          <a:bodyPr/>
          <a:lstStyle/>
          <a:p>
            <a:r>
              <a:rPr lang="cs-CZ"/>
              <a:t>CA</a:t>
            </a:r>
          </a:p>
          <a:p>
            <a:r>
              <a:rPr lang="cs-CZ"/>
              <a:t>ANS</a:t>
            </a:r>
          </a:p>
          <a:p>
            <a:r>
              <a:rPr lang="cs-CZ"/>
              <a:t>LA </a:t>
            </a:r>
          </a:p>
        </p:txBody>
      </p:sp>
      <p:pic>
        <p:nvPicPr>
          <p:cNvPr id="37894" name="Picture 6" descr="E:\oko\sestry\a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6000792" cy="4500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3600" dirty="0"/>
              <a:t>Princip vzniku </a:t>
            </a:r>
            <a:r>
              <a:rPr lang="cs-CZ" sz="3600" dirty="0" err="1" smtClean="0"/>
              <a:t>rhegmatogenního</a:t>
            </a:r>
            <a:r>
              <a:rPr lang="cs-CZ" sz="3600" dirty="0" smtClean="0"/>
              <a:t> odchlípení sítnice</a:t>
            </a:r>
            <a:endParaRPr lang="cs-CZ" sz="36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Sklivec je fyziologicky pevně přichycen k sítnici pouze okolo papily zrakového nervu a v oblasti </a:t>
            </a:r>
            <a:r>
              <a:rPr lang="cs-CZ" dirty="0" err="1" smtClean="0"/>
              <a:t>ora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 60. roku věku dochází u všech jedinců k  fyziologickému procesu –  zkapalnění sklivce a odloučení zadní sklivcové membrány od sítnice.</a:t>
            </a:r>
          </a:p>
          <a:p>
            <a:r>
              <a:rPr lang="cs-CZ" dirty="0" smtClean="0"/>
              <a:t>U části pacientů může dojít ke vzniku trhliny sítnice v místě patologické </a:t>
            </a:r>
            <a:r>
              <a:rPr lang="cs-CZ" dirty="0" err="1" smtClean="0"/>
              <a:t>vitreoretinální</a:t>
            </a:r>
            <a:r>
              <a:rPr lang="cs-CZ" dirty="0" smtClean="0"/>
              <a:t> adheze v periferii sítnice (častěji u myopů).</a:t>
            </a:r>
          </a:p>
          <a:p>
            <a:r>
              <a:rPr lang="cs-CZ" dirty="0" smtClean="0"/>
              <a:t>Trhlinou proudí sklivcová tekutina pod </a:t>
            </a:r>
            <a:r>
              <a:rPr lang="cs-CZ" dirty="0" err="1" smtClean="0"/>
              <a:t>neuroretinu</a:t>
            </a:r>
            <a:r>
              <a:rPr lang="cs-CZ" dirty="0" smtClean="0"/>
              <a:t> a odchlipuje ji od retinálního pigmentového epitelu.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290"/>
            <a:ext cx="7772400" cy="8080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/>
              <a:t>Operační nástroje</a:t>
            </a:r>
          </a:p>
        </p:txBody>
      </p:sp>
      <p:pic>
        <p:nvPicPr>
          <p:cNvPr id="15366" name="Picture 6" descr="E:\oko\sestry\P1010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667000"/>
            <a:ext cx="3733800" cy="2800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2112"/>
            <a:ext cx="3193132" cy="39501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52"/>
            <a:ext cx="7772400" cy="7858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Operace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6391" name="Picture 7" descr="práce sester PP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3152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71414"/>
            <a:ext cx="7772400" cy="84298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cs-CZ" sz="3600" dirty="0" smtClean="0">
                <a:solidFill>
                  <a:schemeClr val="tx1"/>
                </a:solidFill>
              </a:rPr>
              <a:t>Operace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3557" name="Picture 5" descr="práce lékaře a se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3152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71414"/>
            <a:ext cx="7772400" cy="84298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cs-CZ" sz="3600" dirty="0" smtClean="0">
                <a:solidFill>
                  <a:schemeClr val="tx1"/>
                </a:solidFill>
              </a:rPr>
              <a:t>Operace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777" y="1757392"/>
            <a:ext cx="5637245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3341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/>
              <a:t>Předoperační příprava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Plánovaná </a:t>
            </a:r>
            <a:r>
              <a:rPr lang="cs-CZ" dirty="0" smtClean="0"/>
              <a:t>operace - 3 </a:t>
            </a:r>
            <a:r>
              <a:rPr lang="cs-CZ" dirty="0"/>
              <a:t>dny před operací lokálně </a:t>
            </a:r>
            <a:r>
              <a:rPr lang="cs-CZ" dirty="0" smtClean="0"/>
              <a:t>ATB + steroid</a:t>
            </a:r>
            <a:endParaRPr lang="cs-CZ" dirty="0"/>
          </a:p>
          <a:p>
            <a:r>
              <a:rPr lang="cs-CZ" dirty="0"/>
              <a:t>Interní předoperační vyšetření </a:t>
            </a:r>
            <a:endParaRPr lang="cs-CZ" dirty="0" smtClean="0"/>
          </a:p>
          <a:p>
            <a:r>
              <a:rPr lang="cs-CZ" dirty="0" smtClean="0"/>
              <a:t>MYDRIÁZA - maximální </a:t>
            </a:r>
            <a:r>
              <a:rPr lang="cs-CZ" dirty="0"/>
              <a:t>rozšíření zornice</a:t>
            </a:r>
            <a:endParaRPr lang="cs-CZ" sz="2800" dirty="0"/>
          </a:p>
          <a:p>
            <a:endParaRPr lang="cs-CZ" sz="2800" dirty="0"/>
          </a:p>
          <a:p>
            <a:pPr lvl="1"/>
            <a:endParaRPr lang="cs-CZ" i="1" u="sng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Odchlípení sítnice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Trakční - sklivec patologicky </a:t>
            </a:r>
            <a:r>
              <a:rPr lang="cs-CZ" dirty="0" err="1" smtClean="0"/>
              <a:t>adheruje</a:t>
            </a:r>
            <a:r>
              <a:rPr lang="cs-CZ" dirty="0" smtClean="0"/>
              <a:t> k sítnici 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proliferativní</a:t>
            </a:r>
            <a:r>
              <a:rPr lang="cs-CZ" dirty="0" smtClean="0"/>
              <a:t> diabetická retinopatie)</a:t>
            </a:r>
          </a:p>
          <a:p>
            <a:pPr marL="0" indent="0">
              <a:buNone/>
            </a:pPr>
            <a:r>
              <a:rPr lang="cs-CZ" dirty="0" smtClean="0"/>
              <a:t>    Terapie: </a:t>
            </a:r>
            <a:r>
              <a:rPr lang="cs-CZ" dirty="0" smtClean="0"/>
              <a:t>PPV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Exsudativní - tumor (maligní melanom cévnatky, hemangiom cévnatky), </a:t>
            </a:r>
            <a:r>
              <a:rPr lang="cs-CZ" dirty="0" err="1" smtClean="0"/>
              <a:t>choroiditida</a:t>
            </a:r>
            <a:endParaRPr lang="cs-CZ" dirty="0" smtClean="0"/>
          </a:p>
          <a:p>
            <a:r>
              <a:rPr lang="cs-CZ" dirty="0" smtClean="0"/>
              <a:t>Terapie: dle patologie (PPV se u maligního melanomu v ČR neprovádí !)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84954"/>
            <a:ext cx="2103324" cy="17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7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50372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3600" dirty="0"/>
              <a:t>Princip vzniku </a:t>
            </a:r>
            <a:r>
              <a:rPr lang="cs-CZ" sz="3600" dirty="0" err="1" smtClean="0"/>
              <a:t>rhegmatogenního</a:t>
            </a:r>
            <a:r>
              <a:rPr lang="cs-CZ" sz="3600" dirty="0" smtClean="0"/>
              <a:t> odchlípení sítnice</a:t>
            </a:r>
            <a:endParaRPr lang="cs-CZ" sz="3600" dirty="0"/>
          </a:p>
        </p:txBody>
      </p:sp>
      <p:pic>
        <p:nvPicPr>
          <p:cNvPr id="19460" name="Picture 4" descr="124-K75-detached-retina-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1768" y="2060848"/>
            <a:ext cx="4520464" cy="4132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524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3600" dirty="0"/>
              <a:t>Odchlípení sítnice s trhlinou</a:t>
            </a:r>
          </a:p>
        </p:txBody>
      </p:sp>
      <p:pic>
        <p:nvPicPr>
          <p:cNvPr id="32772" name="Picture 1028" descr="je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038600" cy="3030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3" name="Picture 1029" descr="d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14600"/>
            <a:ext cx="3962400" cy="2973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477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err="1" smtClean="0"/>
              <a:t>Amoce</a:t>
            </a:r>
            <a:r>
              <a:rPr lang="cs-CZ" sz="4000" dirty="0" smtClean="0"/>
              <a:t> - odchlípení </a:t>
            </a:r>
            <a:r>
              <a:rPr lang="cs-CZ" sz="4000" dirty="0"/>
              <a:t>sítnice</a:t>
            </a:r>
          </a:p>
        </p:txBody>
      </p:sp>
      <p:pic>
        <p:nvPicPr>
          <p:cNvPr id="4100" name="Picture 4" descr="portret1"/>
          <p:cNvPicPr>
            <a:picLocks noChangeAspect="1" noChangeArrowheads="1"/>
          </p:cNvPicPr>
          <p:nvPr/>
        </p:nvPicPr>
        <p:blipFill>
          <a:blip r:embed="rId3" cstate="print"/>
          <a:srcRect l="2563" b="2586"/>
          <a:stretch>
            <a:fillRect/>
          </a:stretch>
        </p:blipFill>
        <p:spPr bwMode="auto">
          <a:xfrm>
            <a:off x="381000" y="1676400"/>
            <a:ext cx="2590800" cy="219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1" name="Picture 5" descr="portre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2514600" cy="2128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3" name="Picture 7" descr="portret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676400"/>
            <a:ext cx="2590800" cy="214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4" name="Picture 8" descr="portret9"/>
          <p:cNvPicPr>
            <a:picLocks noChangeAspect="1" noChangeArrowheads="1"/>
          </p:cNvPicPr>
          <p:nvPr/>
        </p:nvPicPr>
        <p:blipFill>
          <a:blip r:embed="rId6" cstate="print"/>
          <a:srcRect l="2702" b="2718"/>
          <a:stretch>
            <a:fillRect/>
          </a:stretch>
        </p:blipFill>
        <p:spPr bwMode="auto">
          <a:xfrm>
            <a:off x="3352800" y="4267200"/>
            <a:ext cx="2590800" cy="2146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5" name="Picture 9" descr="portre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676400"/>
            <a:ext cx="2514600" cy="2151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6" name="Picture 10" descr="portre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267200"/>
            <a:ext cx="2590800" cy="2098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4000" dirty="0" err="1" smtClean="0"/>
              <a:t>Phtisis</a:t>
            </a:r>
            <a:r>
              <a:rPr lang="cs-CZ" sz="4000" dirty="0" smtClean="0"/>
              <a:t> </a:t>
            </a:r>
            <a:r>
              <a:rPr lang="cs-CZ" sz="4000" dirty="0" err="1" smtClean="0"/>
              <a:t>bulbi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4690" name="Picture 2" descr="https://encrypted-tbn3.gstatic.com/images?q=tbn:ANd9GcRFwvyhtYNiTBlhx3YMjdZAEdzKPjtSzeKtg8KQ9_qmKXxgdP0y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00306"/>
            <a:ext cx="477458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82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smtClean="0"/>
              <a:t>Příznaky </a:t>
            </a:r>
            <a:r>
              <a:rPr lang="cs-CZ" sz="4000" dirty="0"/>
              <a:t>odchlípení sítnice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743200"/>
            <a:ext cx="7696200" cy="2362200"/>
          </a:xfrm>
        </p:spPr>
        <p:txBody>
          <a:bodyPr/>
          <a:lstStyle/>
          <a:p>
            <a:endParaRPr lang="cs-CZ" b="1"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  <a:p>
            <a:endParaRPr lang="cs-CZ" sz="2000" b="1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28596" y="2643182"/>
            <a:ext cx="8077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dirty="0"/>
              <a:t>blesky před okem</a:t>
            </a:r>
          </a:p>
          <a:p>
            <a:pPr algn="ctr">
              <a:spcBef>
                <a:spcPct val="50000"/>
              </a:spcBef>
            </a:pPr>
            <a:r>
              <a:rPr lang="cs-CZ" sz="2800" dirty="0"/>
              <a:t>černé saze nebo skvrny</a:t>
            </a:r>
          </a:p>
          <a:p>
            <a:pPr algn="ctr">
              <a:spcBef>
                <a:spcPct val="50000"/>
              </a:spcBef>
            </a:pPr>
            <a:r>
              <a:rPr lang="cs-CZ" sz="2800" dirty="0"/>
              <a:t>zvětšující se </a:t>
            </a:r>
            <a:r>
              <a:rPr lang="cs-CZ" sz="2800" dirty="0" smtClean="0"/>
              <a:t>stín postupující z periferie </a:t>
            </a:r>
            <a:endParaRPr lang="cs-CZ" sz="2800" dirty="0"/>
          </a:p>
          <a:p>
            <a:pPr algn="ctr">
              <a:spcBef>
                <a:spcPct val="50000"/>
              </a:spcBef>
            </a:pPr>
            <a:r>
              <a:rPr lang="cs-CZ" sz="2800" dirty="0"/>
              <a:t>postupná ztráta vidění</a:t>
            </a:r>
          </a:p>
          <a:p>
            <a:pPr>
              <a:spcBef>
                <a:spcPct val="50000"/>
              </a:spcBef>
            </a:pPr>
            <a:r>
              <a:rPr lang="cs-CZ" sz="2800" dirty="0"/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691</Words>
  <Application>Microsoft Office PowerPoint</Application>
  <PresentationFormat>Předvádění na obrazovce (4:3)</PresentationFormat>
  <Paragraphs>194</Paragraphs>
  <Slides>46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Comic Sans MS</vt:lpstr>
      <vt:lpstr>Motiv sady Office</vt:lpstr>
      <vt:lpstr> Operativa zadního segmentu oka  </vt:lpstr>
      <vt:lpstr>Prezentace aplikace PowerPoint</vt:lpstr>
      <vt:lpstr>Odchlípení sítnice - příčiny</vt:lpstr>
      <vt:lpstr>Princip vzniku rhegmatogenního odchlípení sítnice</vt:lpstr>
      <vt:lpstr>Princip vzniku rhegmatogenního odchlípení sítnice</vt:lpstr>
      <vt:lpstr>Odchlípení sítnice s trhlinou</vt:lpstr>
      <vt:lpstr>Amoce - odchlípení sítnice</vt:lpstr>
      <vt:lpstr>Phtisis bulbi</vt:lpstr>
      <vt:lpstr>Příznaky odchlípení sítnice</vt:lpstr>
      <vt:lpstr>Princip operace</vt:lpstr>
      <vt:lpstr>Uzavření trhliny laserem</vt:lpstr>
      <vt:lpstr>Zevní způsob operace</vt:lpstr>
      <vt:lpstr>Kryalizace fenestry</vt:lpstr>
      <vt:lpstr>Zevní operace -plomba</vt:lpstr>
      <vt:lpstr>Zevní způsob operace</vt:lpstr>
      <vt:lpstr>Zevní způsob operace (cerkláž)</vt:lpstr>
      <vt:lpstr>Zevní způsob operace</vt:lpstr>
      <vt:lpstr>Zevní způsob operace</vt:lpstr>
      <vt:lpstr>Zevní operace - episklerální implantáty</vt:lpstr>
      <vt:lpstr>Komplikace zevní operace</vt:lpstr>
      <vt:lpstr>PPV</vt:lpstr>
      <vt:lpstr>Indikace PPV</vt:lpstr>
      <vt:lpstr>Pars plana vitrektomie - PPV</vt:lpstr>
      <vt:lpstr>PPV – pars plana</vt:lpstr>
      <vt:lpstr>PPV  - zobrazení</vt:lpstr>
      <vt:lpstr>PPV - vitrektomie</vt:lpstr>
      <vt:lpstr>Dekalin</vt:lpstr>
      <vt:lpstr>PPV – barvení + peeling MLI</vt:lpstr>
      <vt:lpstr>Endolaser – fotokoagulace </vt:lpstr>
      <vt:lpstr>Tamponáda expanzivním plynem</vt:lpstr>
      <vt:lpstr>Tamponáda silikonovým olejem</vt:lpstr>
      <vt:lpstr>PPV 20 G</vt:lpstr>
      <vt:lpstr>PPV 23  nebo 25 G</vt:lpstr>
      <vt:lpstr>POOPERAČNÍ KOMPLIKACE</vt:lpstr>
      <vt:lpstr>POZDNÍ KOMPLIKACE</vt:lpstr>
      <vt:lpstr>POZDNÍ KOMPLIKACE</vt:lpstr>
      <vt:lpstr>POZDNÍ KOMPLIKACE</vt:lpstr>
      <vt:lpstr>POZDNÍ KOMPLIKACE</vt:lpstr>
      <vt:lpstr>Anestezie</vt:lpstr>
      <vt:lpstr>Operační nástroje</vt:lpstr>
      <vt:lpstr>Operace</vt:lpstr>
      <vt:lpstr>Operace</vt:lpstr>
      <vt:lpstr>Operace</vt:lpstr>
      <vt:lpstr>Předoperační příprava</vt:lpstr>
      <vt:lpstr>Odchlípení sítnice</vt:lpstr>
      <vt:lpstr>Děkuji za pozornost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Operativa zadního segmentu oka  </dc:title>
  <dc:creator>Radek</dc:creator>
  <cp:lastModifiedBy>Veronika Matušková</cp:lastModifiedBy>
  <cp:revision>31</cp:revision>
  <dcterms:created xsi:type="dcterms:W3CDTF">2012-11-25T19:36:25Z</dcterms:created>
  <dcterms:modified xsi:type="dcterms:W3CDTF">2020-03-25T21:12:01Z</dcterms:modified>
</cp:coreProperties>
</file>