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2"/>
  </p:notesMasterIdLst>
  <p:sldIdLst>
    <p:sldId id="345" r:id="rId2"/>
    <p:sldId id="362" r:id="rId3"/>
    <p:sldId id="361" r:id="rId4"/>
    <p:sldId id="341" r:id="rId5"/>
    <p:sldId id="365" r:id="rId6"/>
    <p:sldId id="363" r:id="rId7"/>
    <p:sldId id="364" r:id="rId8"/>
    <p:sldId id="366" r:id="rId9"/>
    <p:sldId id="360" r:id="rId10"/>
    <p:sldId id="342" r:id="rId11"/>
    <p:sldId id="369" r:id="rId12"/>
    <p:sldId id="368" r:id="rId13"/>
    <p:sldId id="335" r:id="rId14"/>
    <p:sldId id="367" r:id="rId15"/>
    <p:sldId id="343" r:id="rId16"/>
    <p:sldId id="344" r:id="rId17"/>
    <p:sldId id="346" r:id="rId18"/>
    <p:sldId id="347" r:id="rId19"/>
    <p:sldId id="340" r:id="rId20"/>
    <p:sldId id="269" r:id="rId21"/>
    <p:sldId id="257" r:id="rId22"/>
    <p:sldId id="259" r:id="rId23"/>
    <p:sldId id="260" r:id="rId24"/>
    <p:sldId id="268" r:id="rId25"/>
    <p:sldId id="262" r:id="rId26"/>
    <p:sldId id="261" r:id="rId27"/>
    <p:sldId id="264" r:id="rId28"/>
    <p:sldId id="263" r:id="rId29"/>
    <p:sldId id="265" r:id="rId30"/>
    <p:sldId id="266" r:id="rId31"/>
    <p:sldId id="267" r:id="rId32"/>
    <p:sldId id="320" r:id="rId33"/>
    <p:sldId id="327" r:id="rId34"/>
    <p:sldId id="329" r:id="rId35"/>
    <p:sldId id="348" r:id="rId36"/>
    <p:sldId id="371" r:id="rId37"/>
    <p:sldId id="355" r:id="rId38"/>
    <p:sldId id="349" r:id="rId39"/>
    <p:sldId id="350" r:id="rId40"/>
    <p:sldId id="358" r:id="rId41"/>
    <p:sldId id="359" r:id="rId42"/>
    <p:sldId id="351" r:id="rId43"/>
    <p:sldId id="352" r:id="rId44"/>
    <p:sldId id="353" r:id="rId45"/>
    <p:sldId id="354" r:id="rId46"/>
    <p:sldId id="356" r:id="rId47"/>
    <p:sldId id="357" r:id="rId48"/>
    <p:sldId id="314" r:id="rId49"/>
    <p:sldId id="311" r:id="rId50"/>
    <p:sldId id="339" r:id="rId51"/>
    <p:sldId id="316" r:id="rId52"/>
    <p:sldId id="317" r:id="rId53"/>
    <p:sldId id="318" r:id="rId54"/>
    <p:sldId id="321" r:id="rId55"/>
    <p:sldId id="319" r:id="rId56"/>
    <p:sldId id="338" r:id="rId57"/>
    <p:sldId id="315" r:id="rId58"/>
    <p:sldId id="322" r:id="rId59"/>
    <p:sldId id="323" r:id="rId60"/>
    <p:sldId id="324" r:id="rId61"/>
    <p:sldId id="325" r:id="rId62"/>
    <p:sldId id="326" r:id="rId63"/>
    <p:sldId id="290" r:id="rId64"/>
    <p:sldId id="336" r:id="rId65"/>
    <p:sldId id="308" r:id="rId66"/>
    <p:sldId id="309" r:id="rId67"/>
    <p:sldId id="307" r:id="rId68"/>
    <p:sldId id="306" r:id="rId69"/>
    <p:sldId id="313" r:id="rId70"/>
    <p:sldId id="310" r:id="rId71"/>
    <p:sldId id="337" r:id="rId72"/>
    <p:sldId id="332" r:id="rId73"/>
    <p:sldId id="334" r:id="rId74"/>
    <p:sldId id="291" r:id="rId75"/>
    <p:sldId id="292" r:id="rId76"/>
    <p:sldId id="294" r:id="rId77"/>
    <p:sldId id="279" r:id="rId78"/>
    <p:sldId id="295" r:id="rId79"/>
    <p:sldId id="299" r:id="rId80"/>
    <p:sldId id="333" r:id="rId81"/>
    <p:sldId id="297" r:id="rId82"/>
    <p:sldId id="298" r:id="rId83"/>
    <p:sldId id="303" r:id="rId84"/>
    <p:sldId id="293" r:id="rId85"/>
    <p:sldId id="296" r:id="rId86"/>
    <p:sldId id="328" r:id="rId87"/>
    <p:sldId id="302" r:id="rId88"/>
    <p:sldId id="300" r:id="rId89"/>
    <p:sldId id="301" r:id="rId90"/>
    <p:sldId id="305" r:id="rId91"/>
    <p:sldId id="304" r:id="rId92"/>
    <p:sldId id="331" r:id="rId93"/>
    <p:sldId id="285" r:id="rId94"/>
    <p:sldId id="286" r:id="rId95"/>
    <p:sldId id="284" r:id="rId96"/>
    <p:sldId id="288" r:id="rId97"/>
    <p:sldId id="289" r:id="rId98"/>
    <p:sldId id="272" r:id="rId99"/>
    <p:sldId id="273" r:id="rId100"/>
    <p:sldId id="274" r:id="rId101"/>
    <p:sldId id="270" r:id="rId102"/>
    <p:sldId id="271" r:id="rId103"/>
    <p:sldId id="276" r:id="rId104"/>
    <p:sldId id="277" r:id="rId105"/>
    <p:sldId id="278" r:id="rId106"/>
    <p:sldId id="280" r:id="rId107"/>
    <p:sldId id="282" r:id="rId108"/>
    <p:sldId id="275" r:id="rId109"/>
    <p:sldId id="281" r:id="rId110"/>
    <p:sldId id="283" r:id="rId11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23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5DEB5-F9E5-45EA-8351-D85AF374D5CE}" type="datetimeFigureOut">
              <a:rPr lang="cs-CZ" smtClean="0"/>
              <a:t>10.4.2018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86DD7-FF93-473D-8396-EFC44C1905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724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/>
            <a:fld id="{6375B109-9688-451F-A9F8-B9F5661FB430}" type="slidenum">
              <a:rPr lang="cs-CZ" altLang="cs-CZ" sz="1200" b="0" i="0">
                <a:solidFill>
                  <a:schemeClr val="tx1"/>
                </a:solidFill>
                <a:latin typeface="Calibri" pitchFamily="34" charset="0"/>
              </a:rPr>
              <a:pPr eaLnBrk="1" hangingPunct="1"/>
              <a:t>40</a:t>
            </a:fld>
            <a:endParaRPr lang="cs-CZ" altLang="cs-CZ" sz="1200" b="0" i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/>
          <p:cNvSpPr>
            <a:spLocks noChangeArrowheads="1"/>
          </p:cNvSpPr>
          <p:nvPr/>
        </p:nvSpPr>
        <p:spPr bwMode="auto">
          <a:xfrm>
            <a:off x="684214" y="2133601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endParaRPr lang="cs-CZ" altLang="cs-CZ" sz="4400" b="0" i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6" name="Picture 9" descr="j03052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9" y="2205038"/>
            <a:ext cx="7889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21" name="Zástupný symbol pro text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265220" name="Zástupný symbol pro nadpis 1"/>
          <p:cNvSpPr>
            <a:spLocks noGrp="1"/>
          </p:cNvSpPr>
          <p:nvPr>
            <p:ph type="ctrTitle"/>
          </p:nvPr>
        </p:nvSpPr>
        <p:spPr>
          <a:xfrm>
            <a:off x="1692275" y="2130426"/>
            <a:ext cx="5759451" cy="1470025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t>10.4.2018</a:t>
            </a:fld>
            <a:endParaRPr lang="cs-CZ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440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t>10.4.2018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642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77025" y="274639"/>
            <a:ext cx="2071688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67425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t>10.4.2018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398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158FB9-E7C9-4D46-95F3-7ED706F5F51C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3391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213511-E88D-4014-879F-757235EEA0B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646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t>10.4.2018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768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t>10.4.2018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420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687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8363" y="1600201"/>
            <a:ext cx="40703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t>10.4.2018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716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t>10.4.2018</a:t>
            </a:fld>
            <a:endParaRPr lang="cs-CZ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76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t>10.4.2018</a:t>
            </a:fld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808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t>10.4.2018</a:t>
            </a:fld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93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t>10.4.2018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540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t>10.4.2018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420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tx2"/>
            </a:gs>
            <a:gs pos="100000">
              <a:srgbClr val="638EC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endParaRPr lang="cs-CZ" altLang="cs-CZ" sz="4400" b="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027" name="Rectangle 3"/>
          <p:cNvSpPr>
            <a:spLocks noGrp="1"/>
          </p:cNvSpPr>
          <p:nvPr/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20000"/>
              </a:spcBef>
              <a:buFont typeface="Arial" charset="0"/>
              <a:buChar char="•"/>
            </a:pPr>
            <a:endParaRPr lang="cs-CZ" altLang="cs-CZ" sz="3200" b="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1914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9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1" y="1600201"/>
            <a:ext cx="82915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21914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DE349D65-E11E-47A4-A7F3-4E24E5F3CE76}" type="datetimeFigureOut">
              <a:rPr lang="cs-CZ" smtClean="0"/>
              <a:t>10.4.2018</a:t>
            </a:fld>
            <a:endParaRPr lang="cs-CZ"/>
          </a:p>
        </p:txBody>
      </p:sp>
      <p:sp>
        <p:nvSpPr>
          <p:cNvPr id="21914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/>
          </a:p>
        </p:txBody>
      </p:sp>
      <p:sp>
        <p:nvSpPr>
          <p:cNvPr id="2191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76775072-52F8-4D52-A513-23E7906EC86D}" type="slidenum">
              <a:rPr lang="cs-CZ" smtClean="0"/>
              <a:t>‹#›</a:t>
            </a:fld>
            <a:endParaRPr lang="cs-CZ"/>
          </a:p>
        </p:txBody>
      </p:sp>
      <p:pic>
        <p:nvPicPr>
          <p:cNvPr id="1033" name="Picture 9" descr="j030525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13" y="73026"/>
            <a:ext cx="788987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7" name="AutoShape 11"/>
          <p:cNvSpPr>
            <a:spLocks noChangeArrowheads="1"/>
          </p:cNvSpPr>
          <p:nvPr/>
        </p:nvSpPr>
        <p:spPr bwMode="auto">
          <a:xfrm>
            <a:off x="1" y="1485901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noFill/>
            <a:round/>
            <a:headEnd/>
            <a:tailEnd/>
          </a:ln>
          <a:effectLst/>
        </p:spPr>
        <p:txBody>
          <a:bodyPr wrap="none" anchor="ctr"/>
          <a:lstStyle>
            <a:lvl1pPr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û"/>
        <a:defRPr sz="3200">
          <a:solidFill>
            <a:srgbClr val="FFFF66"/>
          </a:solidFill>
          <a:latin typeface="+mn-lt"/>
          <a:ea typeface="+mn-ea"/>
          <a:cs typeface="+mn-cs"/>
        </a:defRPr>
      </a:lvl1pPr>
      <a:lvl2pPr marL="539750" indent="-1778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ð"/>
        <a:defRPr sz="2800" b="1" i="1">
          <a:solidFill>
            <a:schemeClr val="bg1"/>
          </a:solidFill>
          <a:latin typeface="Calibri" pitchFamily="34" charset="0"/>
        </a:defRPr>
      </a:lvl2pPr>
      <a:lvl3pPr marL="804863" indent="-85725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•"/>
        <a:defRPr sz="2400">
          <a:solidFill>
            <a:schemeClr val="bg1"/>
          </a:solidFill>
          <a:latin typeface="Calibri" pitchFamily="34" charset="0"/>
        </a:defRPr>
      </a:lvl3pPr>
      <a:lvl4pPr marL="1162050" indent="-1778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–"/>
        <a:defRPr sz="2000">
          <a:solidFill>
            <a:schemeClr val="bg1"/>
          </a:solidFill>
          <a:latin typeface="Calibri" pitchFamily="34" charset="0"/>
        </a:defRPr>
      </a:lvl4pPr>
      <a:lvl5pPr marL="15271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5pPr>
      <a:lvl6pPr marL="19843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6pPr>
      <a:lvl7pPr marL="24415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7pPr>
      <a:lvl8pPr marL="28987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8pPr>
      <a:lvl9pPr marL="33559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1. Amyloidóza myokardu</a:t>
            </a:r>
            <a:endParaRPr lang="cs-CZ" dirty="0"/>
          </a:p>
        </p:txBody>
      </p:sp>
      <p:pic>
        <p:nvPicPr>
          <p:cNvPr id="92162" name="Picture 4" descr="obr1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10" y="1613188"/>
            <a:ext cx="6502505" cy="5130224"/>
          </a:xfrm>
          <a:noFill/>
        </p:spPr>
      </p:pic>
      <p:sp>
        <p:nvSpPr>
          <p:cNvPr id="63492" name="Rectangle 6"/>
          <p:cNvSpPr>
            <a:spLocks noChangeArrowheads="1"/>
          </p:cNvSpPr>
          <p:nvPr/>
        </p:nvSpPr>
        <p:spPr bwMode="auto">
          <a:xfrm>
            <a:off x="23128" y="6243782"/>
            <a:ext cx="332473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/>
          <a:p>
            <a:pPr marL="342900" indent="-342900" algn="l"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1 </a:t>
            </a:r>
            <a:r>
              <a:rPr lang="cs-CZ" sz="1600" b="1" i="0" dirty="0" smtClean="0">
                <a:solidFill>
                  <a:schemeClr val="tx1"/>
                </a:solidFill>
                <a:latin typeface="+mj-lt"/>
              </a:rPr>
              <a:t>Normální 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kardiomyocyty</a:t>
            </a:r>
            <a:endParaRPr lang="cs-CZ" sz="1600" b="1" i="0" dirty="0">
              <a:solidFill>
                <a:schemeClr val="tx1"/>
              </a:solidFill>
              <a:latin typeface="+mj-lt"/>
            </a:endParaRPr>
          </a:p>
          <a:p>
            <a:pPr marL="342900" indent="-342900" algn="l"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2 </a:t>
            </a:r>
            <a:r>
              <a:rPr lang="cs-CZ" sz="1600" b="1" i="0" dirty="0" smtClean="0">
                <a:solidFill>
                  <a:schemeClr val="tx1"/>
                </a:solidFill>
                <a:latin typeface="+mj-lt"/>
              </a:rPr>
              <a:t>Depozita </a:t>
            </a:r>
            <a:r>
              <a:rPr lang="cs-CZ" sz="1600" b="1" i="0" dirty="0">
                <a:solidFill>
                  <a:schemeClr val="tx1"/>
                </a:solidFill>
                <a:latin typeface="+mj-lt"/>
              </a:rPr>
              <a:t>amyloidu</a:t>
            </a:r>
          </a:p>
        </p:txBody>
      </p:sp>
      <p:sp>
        <p:nvSpPr>
          <p:cNvPr id="63493" name="Rectangle 8"/>
          <p:cNvSpPr>
            <a:spLocks noChangeArrowheads="1"/>
          </p:cNvSpPr>
          <p:nvPr/>
        </p:nvSpPr>
        <p:spPr bwMode="auto">
          <a:xfrm>
            <a:off x="2339752" y="1700808"/>
            <a:ext cx="339725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63494" name="Rectangle 10"/>
          <p:cNvSpPr>
            <a:spLocks noChangeArrowheads="1"/>
          </p:cNvSpPr>
          <p:nvPr/>
        </p:nvSpPr>
        <p:spPr bwMode="auto">
          <a:xfrm>
            <a:off x="5553219" y="3705803"/>
            <a:ext cx="3397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63496" name="Rectangle 14"/>
          <p:cNvSpPr>
            <a:spLocks noChangeArrowheads="1"/>
          </p:cNvSpPr>
          <p:nvPr/>
        </p:nvSpPr>
        <p:spPr bwMode="auto">
          <a:xfrm>
            <a:off x="4859338" y="5949950"/>
            <a:ext cx="341312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63498" name="Rectangle 17"/>
          <p:cNvSpPr>
            <a:spLocks noChangeArrowheads="1"/>
          </p:cNvSpPr>
          <p:nvPr/>
        </p:nvSpPr>
        <p:spPr bwMode="auto">
          <a:xfrm>
            <a:off x="7005927" y="2550535"/>
            <a:ext cx="3397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8325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51" name="Rectang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>
                <a:latin typeface="+mn-lt"/>
              </a:rPr>
              <a:t>10. Sarkoidóza lymfatické uzliny</a:t>
            </a:r>
          </a:p>
        </p:txBody>
      </p:sp>
      <p:pic>
        <p:nvPicPr>
          <p:cNvPr id="83971" name="Picture 10" descr="sarkoidóza2-prehle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1628800"/>
            <a:ext cx="6912768" cy="4960937"/>
          </a:xfrm>
        </p:spPr>
      </p:pic>
      <p:sp>
        <p:nvSpPr>
          <p:cNvPr id="2" name="TextovéPole 1"/>
          <p:cNvSpPr txBox="1"/>
          <p:nvPr/>
        </p:nvSpPr>
        <p:spPr>
          <a:xfrm>
            <a:off x="5436096" y="378904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2843808" y="5262745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139952" y="508518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6189640"/>
            <a:ext cx="320384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/>
              <a:t>1 </a:t>
            </a:r>
            <a:r>
              <a:rPr lang="cs-CZ" b="1" dirty="0" err="1" smtClean="0"/>
              <a:t>Nekaseifikující</a:t>
            </a:r>
            <a:r>
              <a:rPr lang="cs-CZ" b="1" dirty="0" smtClean="0"/>
              <a:t> granulomy</a:t>
            </a:r>
          </a:p>
          <a:p>
            <a:r>
              <a:rPr lang="cs-CZ" b="1" dirty="0" smtClean="0"/>
              <a:t>2 </a:t>
            </a:r>
            <a:r>
              <a:rPr lang="cs-CZ" b="1" dirty="0" err="1" smtClean="0"/>
              <a:t>Langhansovy</a:t>
            </a:r>
            <a:r>
              <a:rPr lang="cs-CZ" b="1" dirty="0" smtClean="0"/>
              <a:t> buňky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08080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100. </a:t>
            </a:r>
            <a:r>
              <a:rPr lang="cs-CZ" dirty="0" err="1" smtClean="0"/>
              <a:t>High</a:t>
            </a:r>
            <a:r>
              <a:rPr lang="cs-CZ" dirty="0" smtClean="0"/>
              <a:t>-grade osteosarkom</a:t>
            </a:r>
            <a:endParaRPr lang="cs-CZ" dirty="0"/>
          </a:p>
        </p:txBody>
      </p:sp>
      <p:pic>
        <p:nvPicPr>
          <p:cNvPr id="26627" name="Zástupný symbol pro obsah 3" descr="OSA1, 100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7313" y="1556792"/>
            <a:ext cx="6848549" cy="5157925"/>
          </a:xfrm>
        </p:spPr>
      </p:pic>
      <p:sp>
        <p:nvSpPr>
          <p:cNvPr id="5" name="TextovéPole 4"/>
          <p:cNvSpPr txBox="1"/>
          <p:nvPr/>
        </p:nvSpPr>
        <p:spPr>
          <a:xfrm>
            <a:off x="7020272" y="2783898"/>
            <a:ext cx="428625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083935" y="2583873"/>
            <a:ext cx="428625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3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919355" y="4755573"/>
            <a:ext cx="428625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960" y="5816600"/>
            <a:ext cx="3400578" cy="101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indent="-457200" algn="l">
              <a:buFontTx/>
              <a:buAutoNum type="arabicPlain"/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Nádorový </a:t>
            </a:r>
            <a:r>
              <a:rPr lang="cs-CZ" sz="2000" b="1" i="0" dirty="0" err="1">
                <a:solidFill>
                  <a:schemeClr val="tx1"/>
                </a:solidFill>
                <a:latin typeface="+mn-lt"/>
              </a:rPr>
              <a:t>osteoid</a:t>
            </a:r>
            <a:endParaRPr lang="cs-CZ" sz="2000" b="1" i="0" dirty="0">
              <a:solidFill>
                <a:schemeClr val="tx1"/>
              </a:solidFill>
              <a:latin typeface="+mn-lt"/>
            </a:endParaRPr>
          </a:p>
          <a:p>
            <a:pPr marL="457200" indent="-457200" algn="l">
              <a:buFontTx/>
              <a:buAutoNum type="arabicPlain"/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Nádorové osteoblasty</a:t>
            </a:r>
          </a:p>
          <a:p>
            <a:pPr marL="457200" indent="-457200" algn="l">
              <a:buFontTx/>
              <a:buAutoNum type="arabicPlain"/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Kostní trámec</a:t>
            </a:r>
          </a:p>
        </p:txBody>
      </p:sp>
    </p:spTree>
    <p:extLst>
      <p:ext uri="{BB962C8B-B14F-4D97-AF65-F5344CB8AC3E}">
        <p14:creationId xmlns:p14="http://schemas.microsoft.com/office/powerpoint/2010/main" val="319967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101. </a:t>
            </a:r>
            <a:r>
              <a:rPr lang="cs-CZ" dirty="0" err="1" smtClean="0"/>
              <a:t>Obrovskobuněčný</a:t>
            </a:r>
            <a:r>
              <a:rPr lang="cs-CZ" dirty="0" smtClean="0"/>
              <a:t> kostní nádor</a:t>
            </a:r>
            <a:endParaRPr lang="cs-CZ" dirty="0"/>
          </a:p>
        </p:txBody>
      </p:sp>
      <p:pic>
        <p:nvPicPr>
          <p:cNvPr id="25602" name="Picture 2" descr="http://www.webpathology.com/slides-13/slides/Bone_GiantCellTumor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7056784" cy="518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580112" y="508518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139952" y="278092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cxnSp>
        <p:nvCxnSpPr>
          <p:cNvPr id="11" name="Přímá spojnice 10"/>
          <p:cNvCxnSpPr/>
          <p:nvPr/>
        </p:nvCxnSpPr>
        <p:spPr bwMode="auto">
          <a:xfrm flipV="1">
            <a:off x="4049942" y="3150260"/>
            <a:ext cx="180020" cy="49476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 bwMode="auto">
          <a:xfrm flipH="1" flipV="1">
            <a:off x="3861894" y="2688595"/>
            <a:ext cx="216024" cy="18466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0" y="6165304"/>
            <a:ext cx="766834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/>
              <a:t>1 Jednojaderné nádorové </a:t>
            </a:r>
            <a:r>
              <a:rPr lang="cs-CZ" b="1" dirty="0" err="1" smtClean="0"/>
              <a:t>bb</a:t>
            </a:r>
            <a:endParaRPr lang="cs-CZ" b="1" dirty="0" smtClean="0"/>
          </a:p>
          <a:p>
            <a:r>
              <a:rPr lang="cs-CZ" b="1" dirty="0" smtClean="0"/>
              <a:t>2 Obrovské mnohojaderné nádorové </a:t>
            </a:r>
            <a:r>
              <a:rPr lang="cs-CZ" b="1" dirty="0" err="1" smtClean="0"/>
              <a:t>bb</a:t>
            </a:r>
            <a:r>
              <a:rPr lang="cs-CZ" b="1" dirty="0" smtClean="0"/>
              <a:t> připomínající osteoklasty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17454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102. Osteomyelitida chronická </a:t>
            </a:r>
            <a:r>
              <a:rPr lang="cs-CZ" sz="3600" dirty="0"/>
              <a:t>hnisavá </a:t>
            </a:r>
          </a:p>
        </p:txBody>
      </p:sp>
      <p:pic>
        <p:nvPicPr>
          <p:cNvPr id="9219" name="Zástupný symbol pro obsah 3" descr="osteomyelit3, 100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0" y="1571625"/>
            <a:ext cx="6862940" cy="5168002"/>
          </a:xfrm>
        </p:spPr>
      </p:pic>
      <p:sp>
        <p:nvSpPr>
          <p:cNvPr id="3" name="TextovéPole 2"/>
          <p:cNvSpPr txBox="1"/>
          <p:nvPr/>
        </p:nvSpPr>
        <p:spPr>
          <a:xfrm>
            <a:off x="6660232" y="5727087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5256076" y="292494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2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0" y="6093296"/>
            <a:ext cx="543609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/>
              <a:t>1 Kostní trámec</a:t>
            </a:r>
          </a:p>
          <a:p>
            <a:r>
              <a:rPr lang="cs-CZ" b="1" dirty="0" smtClean="0"/>
              <a:t>2 Zánětlivý infiltrát (převážně </a:t>
            </a:r>
            <a:r>
              <a:rPr lang="cs-CZ" b="1" dirty="0" err="1" smtClean="0"/>
              <a:t>plazmocyty</a:t>
            </a:r>
            <a:r>
              <a:rPr lang="cs-CZ" b="1" dirty="0" smtClean="0"/>
              <a:t>, PMN)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9331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103. Dnavý </a:t>
            </a:r>
            <a:r>
              <a:rPr lang="cs-CZ" sz="3600" dirty="0" err="1" smtClean="0"/>
              <a:t>tofus</a:t>
            </a:r>
            <a:r>
              <a:rPr lang="cs-CZ" sz="3600" dirty="0" smtClean="0"/>
              <a:t> kloubního pouzdra</a:t>
            </a:r>
            <a:endParaRPr lang="cs-CZ" sz="3600" dirty="0"/>
          </a:p>
        </p:txBody>
      </p:sp>
      <p:pic>
        <p:nvPicPr>
          <p:cNvPr id="39939" name="Zástupný symbol pro obsah 5" descr="dna1, přehled40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160" y="1556792"/>
            <a:ext cx="6943626" cy="5227165"/>
          </a:xfrm>
        </p:spPr>
      </p:pic>
      <p:sp>
        <p:nvSpPr>
          <p:cNvPr id="2" name="TextovéPole 1"/>
          <p:cNvSpPr txBox="1"/>
          <p:nvPr/>
        </p:nvSpPr>
        <p:spPr>
          <a:xfrm>
            <a:off x="4427984" y="2924944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4644008" y="5699550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6137626"/>
            <a:ext cx="619268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/>
              <a:t>1 Krystaly urátů</a:t>
            </a:r>
          </a:p>
          <a:p>
            <a:r>
              <a:rPr lang="cs-CZ" b="1" dirty="0" smtClean="0"/>
              <a:t>2 </a:t>
            </a:r>
            <a:r>
              <a:rPr lang="cs-CZ" b="1" dirty="0" err="1" smtClean="0"/>
              <a:t>Palisádující</a:t>
            </a:r>
            <a:r>
              <a:rPr lang="cs-CZ" b="1" dirty="0" smtClean="0"/>
              <a:t> histiocyty (</a:t>
            </a:r>
            <a:r>
              <a:rPr lang="cs-CZ" b="1" dirty="0" err="1" smtClean="0"/>
              <a:t>obrovskobuněčný</a:t>
            </a:r>
            <a:r>
              <a:rPr lang="cs-CZ" b="1" dirty="0" smtClean="0"/>
              <a:t> granulom)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7949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Obrázek 6" descr="psoriáza1, 100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968" y="1571625"/>
            <a:ext cx="6865252" cy="516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104. Psoriáza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393532" y="5196681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214938" y="3068960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752214" y="3814763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671252" y="5396706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</a:rPr>
              <a:t>4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0" y="5364860"/>
            <a:ext cx="3851920" cy="14779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indent="-457200" algn="l">
              <a:buFontTx/>
              <a:buAutoNum type="arabicPlain"/>
              <a:defRPr/>
            </a:pPr>
            <a:r>
              <a:rPr lang="cs-CZ" sz="1800" b="1" i="0" dirty="0" err="1">
                <a:solidFill>
                  <a:schemeClr val="tx1"/>
                </a:solidFill>
                <a:latin typeface="+mn-lt"/>
              </a:rPr>
              <a:t>Akantóza</a:t>
            </a:r>
            <a:endParaRPr lang="cs-CZ" sz="1800" b="1" i="0" dirty="0">
              <a:solidFill>
                <a:schemeClr val="tx1"/>
              </a:solidFill>
              <a:latin typeface="+mn-lt"/>
            </a:endParaRPr>
          </a:p>
          <a:p>
            <a:pPr marL="457200" indent="-457200" algn="l">
              <a:buFontTx/>
              <a:buAutoNum type="arabicPlain"/>
              <a:defRPr/>
            </a:pPr>
            <a:r>
              <a:rPr lang="cs-CZ" sz="1800" b="1" i="0" dirty="0" err="1">
                <a:solidFill>
                  <a:schemeClr val="tx1"/>
                </a:solidFill>
                <a:latin typeface="+mn-lt"/>
              </a:rPr>
              <a:t>Papilomatóza</a:t>
            </a:r>
            <a:r>
              <a:rPr lang="cs-CZ" sz="1800" b="1" i="0" dirty="0">
                <a:solidFill>
                  <a:schemeClr val="tx1"/>
                </a:solidFill>
                <a:latin typeface="+mn-lt"/>
              </a:rPr>
              <a:t>, edém papil</a:t>
            </a:r>
          </a:p>
          <a:p>
            <a:pPr marL="457200" indent="-457200" algn="l">
              <a:buFontTx/>
              <a:buAutoNum type="arabicPlain"/>
              <a:defRPr/>
            </a:pPr>
            <a:r>
              <a:rPr lang="cs-CZ" sz="1800" b="1" i="0" dirty="0">
                <a:solidFill>
                  <a:schemeClr val="tx1"/>
                </a:solidFill>
                <a:latin typeface="+mn-lt"/>
              </a:rPr>
              <a:t>Hyperkeratóza, </a:t>
            </a:r>
            <a:r>
              <a:rPr lang="cs-CZ" sz="1800" b="1" i="0" dirty="0" err="1">
                <a:solidFill>
                  <a:schemeClr val="tx1"/>
                </a:solidFill>
                <a:latin typeface="+mn-lt"/>
              </a:rPr>
              <a:t>parakeratóza</a:t>
            </a:r>
            <a:endParaRPr lang="cs-CZ" sz="1800" b="1" i="0" dirty="0">
              <a:solidFill>
                <a:schemeClr val="tx1"/>
              </a:solidFill>
              <a:latin typeface="+mn-lt"/>
            </a:endParaRPr>
          </a:p>
          <a:p>
            <a:pPr marL="457200" indent="-457200" algn="l">
              <a:buFontTx/>
              <a:buAutoNum type="arabicPlain"/>
              <a:defRPr/>
            </a:pPr>
            <a:r>
              <a:rPr lang="cs-CZ" sz="1800" b="1" i="0" dirty="0" err="1">
                <a:solidFill>
                  <a:schemeClr val="tx1"/>
                </a:solidFill>
                <a:latin typeface="+mn-lt"/>
              </a:rPr>
              <a:t>Mikroabscesy</a:t>
            </a:r>
            <a:endParaRPr lang="cs-CZ" sz="1800" b="1" i="0" dirty="0">
              <a:solidFill>
                <a:schemeClr val="tx1"/>
              </a:solidFill>
              <a:latin typeface="+mn-lt"/>
            </a:endParaRPr>
          </a:p>
          <a:p>
            <a:pPr marL="457200" indent="-457200" algn="l">
              <a:buFontTx/>
              <a:buAutoNum type="arabicPlain"/>
              <a:defRPr/>
            </a:pPr>
            <a:r>
              <a:rPr lang="cs-CZ" sz="1800" b="1" i="0" dirty="0">
                <a:solidFill>
                  <a:schemeClr val="tx1"/>
                </a:solidFill>
                <a:latin typeface="+mn-lt"/>
              </a:rPr>
              <a:t>Chronický zánět dermis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641764" y="3414713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8043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erruca-vulg-6708-01-he-1,25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1574973"/>
            <a:ext cx="7670372" cy="5197130"/>
          </a:xfrm>
          <a:noFill/>
        </p:spPr>
      </p:pic>
      <p:sp>
        <p:nvSpPr>
          <p:cNvPr id="3061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105. </a:t>
            </a:r>
            <a:r>
              <a:rPr lang="cs-CZ" dirty="0" err="1" smtClean="0"/>
              <a:t>Verruca</a:t>
            </a:r>
            <a:r>
              <a:rPr lang="cs-CZ" dirty="0" smtClean="0"/>
              <a:t> </a:t>
            </a:r>
            <a:r>
              <a:rPr lang="cs-CZ" dirty="0" err="1" smtClean="0"/>
              <a:t>vulgaris</a:t>
            </a:r>
            <a:r>
              <a:rPr lang="cs-CZ" dirty="0" smtClean="0"/>
              <a:t> </a:t>
            </a:r>
          </a:p>
        </p:txBody>
      </p:sp>
      <p:sp>
        <p:nvSpPr>
          <p:cNvPr id="306183" name="Text Box 7"/>
          <p:cNvSpPr txBox="1">
            <a:spLocks noChangeArrowheads="1"/>
          </p:cNvSpPr>
          <p:nvPr/>
        </p:nvSpPr>
        <p:spPr bwMode="auto">
          <a:xfrm>
            <a:off x="9516" y="5665787"/>
            <a:ext cx="2124075" cy="119221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800" b="1" dirty="0" smtClean="0">
                <a:latin typeface="Arial" charset="0"/>
              </a:rPr>
              <a:t>1 Hyperkeratóza</a:t>
            </a:r>
            <a:endParaRPr lang="cs-CZ" sz="1800" b="1" dirty="0">
              <a:latin typeface="Arial" charset="0"/>
            </a:endParaRPr>
          </a:p>
          <a:p>
            <a:pPr marL="342900" indent="-342900" algn="l">
              <a:spcBef>
                <a:spcPct val="50000"/>
              </a:spcBef>
              <a:defRPr/>
            </a:pPr>
            <a:r>
              <a:rPr lang="cs-CZ" sz="1800" b="1" dirty="0" smtClean="0">
                <a:latin typeface="Arial" charset="0"/>
              </a:rPr>
              <a:t>2 </a:t>
            </a:r>
            <a:r>
              <a:rPr lang="cs-CZ" sz="1800" b="1" dirty="0" err="1">
                <a:latin typeface="Arial" charset="0"/>
              </a:rPr>
              <a:t>Parakeratóza</a:t>
            </a:r>
            <a:endParaRPr lang="cs-CZ" sz="1800" b="1" dirty="0">
              <a:latin typeface="Arial" charset="0"/>
            </a:endParaRPr>
          </a:p>
          <a:p>
            <a:pPr marL="342900" indent="-342900" algn="l">
              <a:spcBef>
                <a:spcPct val="50000"/>
              </a:spcBef>
              <a:defRPr/>
            </a:pPr>
            <a:r>
              <a:rPr lang="cs-CZ" sz="1800" b="1" dirty="0" smtClean="0">
                <a:latin typeface="Arial" charset="0"/>
              </a:rPr>
              <a:t>3 </a:t>
            </a:r>
            <a:r>
              <a:rPr lang="cs-CZ" sz="1800" b="1" dirty="0" err="1">
                <a:latin typeface="Arial" charset="0"/>
              </a:rPr>
              <a:t>Papilomatóza</a:t>
            </a:r>
            <a:endParaRPr lang="cs-CZ" sz="1800" b="1" dirty="0">
              <a:latin typeface="Arial" charset="0"/>
            </a:endParaRPr>
          </a:p>
        </p:txBody>
      </p:sp>
      <p:sp>
        <p:nvSpPr>
          <p:cNvPr id="12293" name="Rectangle 7"/>
          <p:cNvSpPr>
            <a:spLocks noChangeArrowheads="1"/>
          </p:cNvSpPr>
          <p:nvPr/>
        </p:nvSpPr>
        <p:spPr bwMode="auto">
          <a:xfrm>
            <a:off x="4969957" y="2420888"/>
            <a:ext cx="354013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2294" name="Rectangle 7"/>
          <p:cNvSpPr>
            <a:spLocks noChangeArrowheads="1"/>
          </p:cNvSpPr>
          <p:nvPr/>
        </p:nvSpPr>
        <p:spPr bwMode="auto">
          <a:xfrm>
            <a:off x="3203575" y="4941888"/>
            <a:ext cx="354013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659563" y="3716338"/>
            <a:ext cx="354012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1741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400" dirty="0" smtClean="0"/>
              <a:t>106. </a:t>
            </a:r>
            <a:r>
              <a:rPr lang="cs-CZ" sz="4400" dirty="0" err="1" smtClean="0"/>
              <a:t>Seborhoická</a:t>
            </a:r>
            <a:r>
              <a:rPr lang="cs-CZ" sz="4400" dirty="0" smtClean="0"/>
              <a:t> </a:t>
            </a:r>
            <a:r>
              <a:rPr lang="cs-CZ" sz="4400" dirty="0" err="1" smtClean="0"/>
              <a:t>veruka</a:t>
            </a:r>
            <a:endParaRPr lang="cs-CZ" sz="4400" dirty="0"/>
          </a:p>
        </p:txBody>
      </p:sp>
      <p:pic>
        <p:nvPicPr>
          <p:cNvPr id="110595" name="Zástupný symbol pro obsah 3" descr="seborh, přehled20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3" b="10963"/>
          <a:stretch>
            <a:fillRect/>
          </a:stretch>
        </p:blipFill>
        <p:spPr>
          <a:xfrm>
            <a:off x="1704974" y="1571625"/>
            <a:ext cx="5963369" cy="5200613"/>
          </a:xfrm>
        </p:spPr>
      </p:pic>
      <p:sp>
        <p:nvSpPr>
          <p:cNvPr id="3" name="TextovéPole 2"/>
          <p:cNvSpPr txBox="1"/>
          <p:nvPr/>
        </p:nvSpPr>
        <p:spPr>
          <a:xfrm>
            <a:off x="1835696" y="429309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923928" y="449436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948264" y="292494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-20279" y="5904257"/>
            <a:ext cx="243203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/>
              <a:t>1 </a:t>
            </a:r>
            <a:r>
              <a:rPr lang="cs-CZ" b="1" dirty="0" err="1" smtClean="0"/>
              <a:t>Papilomatóza</a:t>
            </a:r>
            <a:endParaRPr lang="cs-CZ" b="1" dirty="0" smtClean="0"/>
          </a:p>
          <a:p>
            <a:r>
              <a:rPr lang="cs-CZ" b="1" dirty="0" smtClean="0"/>
              <a:t>2 Rohovinové koule</a:t>
            </a:r>
          </a:p>
          <a:p>
            <a:r>
              <a:rPr lang="cs-CZ" b="1" dirty="0" smtClean="0"/>
              <a:t>3 </a:t>
            </a:r>
            <a:r>
              <a:rPr lang="cs-CZ" b="1" dirty="0" err="1" smtClean="0"/>
              <a:t>Akantóza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26332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107. Kapilární hemangiom kůže</a:t>
            </a:r>
            <a:endParaRPr lang="cs-CZ" dirty="0"/>
          </a:p>
        </p:txBody>
      </p:sp>
      <p:pic>
        <p:nvPicPr>
          <p:cNvPr id="37890" name="Picture 2" descr="Výsledek obrázku pro capillary hemangioma skin path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1"/>
            <a:ext cx="6858000" cy="516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544616" y="4437112"/>
            <a:ext cx="38742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979712" y="3778535"/>
            <a:ext cx="38742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6188793"/>
            <a:ext cx="248376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/>
              <a:t>1 Nádorové kapiláry</a:t>
            </a:r>
          </a:p>
          <a:p>
            <a:r>
              <a:rPr lang="cs-CZ" b="1" dirty="0" smtClean="0"/>
              <a:t>2 Erytrocyty v lumen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84877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108. </a:t>
            </a:r>
            <a:r>
              <a:rPr lang="cs-CZ" dirty="0" err="1" smtClean="0"/>
              <a:t>Bazocelulární</a:t>
            </a:r>
            <a:r>
              <a:rPr lang="cs-CZ" dirty="0" smtClean="0"/>
              <a:t> karcinom kůže</a:t>
            </a:r>
            <a:endParaRPr lang="cs-CZ" dirty="0"/>
          </a:p>
        </p:txBody>
      </p:sp>
      <p:pic>
        <p:nvPicPr>
          <p:cNvPr id="30722" name="Picture 2" descr="http://www.vivosightatlas.com/wp-content/uploads/2013/04/VA78-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556792"/>
            <a:ext cx="7776865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915816" y="486916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-11716" y="6457936"/>
            <a:ext cx="62646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/>
              <a:t>1 Periferní </a:t>
            </a:r>
            <a:r>
              <a:rPr lang="cs-CZ" b="1" dirty="0" err="1" smtClean="0"/>
              <a:t>palisádování</a:t>
            </a:r>
            <a:r>
              <a:rPr lang="cs-CZ" b="1" dirty="0" smtClean="0"/>
              <a:t> atypických </a:t>
            </a:r>
            <a:r>
              <a:rPr lang="cs-CZ" b="1" dirty="0" err="1" smtClean="0"/>
              <a:t>bazaloidních</a:t>
            </a:r>
            <a:r>
              <a:rPr lang="cs-CZ" b="1" dirty="0" smtClean="0"/>
              <a:t> buněk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2726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109. Smíšený pigmentový névus</a:t>
            </a:r>
            <a:endParaRPr lang="cs-CZ" dirty="0"/>
          </a:p>
        </p:txBody>
      </p:sp>
      <p:pic>
        <p:nvPicPr>
          <p:cNvPr id="36866" name="Picture 2" descr="Výsledek obrázku pro compound melanocytic nev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64113"/>
            <a:ext cx="7016206" cy="526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851920" y="314096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868144" y="382595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6165304"/>
            <a:ext cx="604816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/>
              <a:t>1 Hnízda melanocytů v </a:t>
            </a:r>
            <a:r>
              <a:rPr lang="cs-CZ" b="1" dirty="0" err="1" smtClean="0"/>
              <a:t>junkci</a:t>
            </a:r>
            <a:endParaRPr lang="cs-CZ" b="1" dirty="0" smtClean="0"/>
          </a:p>
          <a:p>
            <a:r>
              <a:rPr lang="cs-CZ" b="1" dirty="0" smtClean="0"/>
              <a:t>2 Hnízda melanocytů v dermis s maturací do spodiny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14466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11. Nespecifická reaktivní lymfadenitida</a:t>
            </a:r>
            <a:endParaRPr lang="cs-CZ" dirty="0"/>
          </a:p>
        </p:txBody>
      </p:sp>
      <p:pic>
        <p:nvPicPr>
          <p:cNvPr id="44034" name="Picture 2" descr="https://basicmedicalkey.com/wp-content/uploads/2016/09/DA1C1FF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69" y="1652094"/>
            <a:ext cx="7344816" cy="49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23928" y="4127298"/>
            <a:ext cx="297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-18256" y="6447725"/>
            <a:ext cx="84786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/>
              <a:t>1 Zvětšené nepravidelně ohraničené lymfatické </a:t>
            </a:r>
            <a:r>
              <a:rPr lang="cs-CZ" b="1" dirty="0" err="1" smtClean="0"/>
              <a:t>folikly</a:t>
            </a:r>
            <a:r>
              <a:rPr lang="cs-CZ" b="1" dirty="0" smtClean="0"/>
              <a:t> s </a:t>
            </a:r>
            <a:r>
              <a:rPr lang="cs-CZ" b="1" dirty="0" err="1" smtClean="0"/>
              <a:t>germinálními</a:t>
            </a:r>
            <a:r>
              <a:rPr lang="cs-CZ" b="1" dirty="0" smtClean="0"/>
              <a:t> centry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35479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mm-nodul-799-93-he-1,25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15289"/>
            <a:ext cx="8302319" cy="505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9" name="Text Box 4"/>
          <p:cNvSpPr txBox="1">
            <a:spLocks noChangeArrowheads="1"/>
          </p:cNvSpPr>
          <p:nvPr/>
        </p:nvSpPr>
        <p:spPr bwMode="auto">
          <a:xfrm>
            <a:off x="0" y="6056954"/>
            <a:ext cx="7364517" cy="769441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marL="342900" indent="-34290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cs-CZ" altLang="cs-CZ" sz="2000" i="0" dirty="0" smtClean="0">
                <a:solidFill>
                  <a:schemeClr val="tx1"/>
                </a:solidFill>
                <a:latin typeface="Arial" charset="0"/>
              </a:rPr>
              <a:t>1 Nádorové melanocyty v dermis bez vyzrávání do spodiny</a:t>
            </a:r>
          </a:p>
          <a:p>
            <a:pPr algn="l">
              <a:spcBef>
                <a:spcPct val="20000"/>
              </a:spcBef>
            </a:pPr>
            <a:r>
              <a:rPr lang="cs-CZ" altLang="cs-CZ" sz="2000" i="0" dirty="0" smtClean="0">
                <a:solidFill>
                  <a:schemeClr val="tx1"/>
                </a:solidFill>
                <a:latin typeface="Arial" charset="0"/>
              </a:rPr>
              <a:t>2 Fokálně zvýšená tvorba melaninu</a:t>
            </a:r>
            <a:endParaRPr lang="en-US" altLang="cs-CZ" sz="20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cs-CZ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110. Maligní melanom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648044" y="505057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3638378" y="227687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8138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12. Arterioskleróza s (nástěnným) trombem</a:t>
            </a:r>
            <a:endParaRPr lang="cs-CZ" dirty="0"/>
          </a:p>
        </p:txBody>
      </p:sp>
      <p:pic>
        <p:nvPicPr>
          <p:cNvPr id="43010" name="Picture 2" descr="00015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00" y="1628799"/>
            <a:ext cx="7632848" cy="499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788024" y="551723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3851920" y="501317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248492" y="3429000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5886564"/>
            <a:ext cx="363589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/>
              <a:t>1 Ateromový plát v intimě cévy</a:t>
            </a:r>
          </a:p>
          <a:p>
            <a:r>
              <a:rPr lang="cs-CZ" b="1" dirty="0" smtClean="0"/>
              <a:t>2 Cholesterolové krystaly</a:t>
            </a:r>
          </a:p>
          <a:p>
            <a:r>
              <a:rPr lang="cs-CZ" b="1" dirty="0" smtClean="0"/>
              <a:t>3 Organizující se trombus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01386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549275"/>
            <a:ext cx="8353425" cy="5492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rgbClr val="FFFF00"/>
                </a:solidFill>
                <a:effectLst/>
              </a:rPr>
              <a:t>13. Akutní infarkt myokardu</a:t>
            </a:r>
            <a:endParaRPr lang="cs-CZ" sz="3600" dirty="0">
              <a:solidFill>
                <a:srgbClr val="FFFF00"/>
              </a:solidFill>
              <a:effectLst/>
            </a:endParaRPr>
          </a:p>
        </p:txBody>
      </p:sp>
      <p:pic>
        <p:nvPicPr>
          <p:cNvPr id="16387" name="Picture 7" descr="2 IM přehled 20x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544638"/>
            <a:ext cx="7632700" cy="5033962"/>
          </a:xfrm>
        </p:spPr>
      </p:pic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18256" y="6008977"/>
            <a:ext cx="4193704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r>
              <a:rPr lang="cs-CZ" altLang="cs-CZ" sz="1600" i="0" dirty="0" smtClean="0">
                <a:solidFill>
                  <a:schemeClr val="tx1"/>
                </a:solidFill>
              </a:rPr>
              <a:t>1 Koagulační </a:t>
            </a:r>
            <a:r>
              <a:rPr lang="cs-CZ" altLang="cs-CZ" sz="1600" i="0" dirty="0">
                <a:solidFill>
                  <a:schemeClr val="tx1"/>
                </a:solidFill>
              </a:rPr>
              <a:t>nekróza</a:t>
            </a:r>
          </a:p>
          <a:p>
            <a:r>
              <a:rPr lang="cs-CZ" altLang="cs-CZ" sz="1600" i="0" dirty="0">
                <a:solidFill>
                  <a:schemeClr val="tx1"/>
                </a:solidFill>
              </a:rPr>
              <a:t>2 P</a:t>
            </a:r>
            <a:r>
              <a:rPr lang="cs-CZ" altLang="cs-CZ" sz="1600" i="0" dirty="0" smtClean="0">
                <a:solidFill>
                  <a:schemeClr val="tx1"/>
                </a:solidFill>
              </a:rPr>
              <a:t>arciální nekróza (</a:t>
            </a:r>
            <a:r>
              <a:rPr lang="cs-CZ" altLang="cs-CZ" sz="1600" i="0" dirty="0" err="1" smtClean="0">
                <a:solidFill>
                  <a:schemeClr val="tx1"/>
                </a:solidFill>
              </a:rPr>
              <a:t>myomalacie</a:t>
            </a:r>
            <a:r>
              <a:rPr lang="cs-CZ" altLang="cs-CZ" sz="1600" i="0" dirty="0" smtClean="0">
                <a:solidFill>
                  <a:schemeClr val="tx1"/>
                </a:solidFill>
              </a:rPr>
              <a:t>)</a:t>
            </a:r>
            <a:endParaRPr lang="cs-CZ" altLang="cs-CZ" sz="1600" i="0" dirty="0">
              <a:solidFill>
                <a:schemeClr val="tx1"/>
              </a:solidFill>
            </a:endParaRPr>
          </a:p>
          <a:p>
            <a:r>
              <a:rPr lang="cs-CZ" altLang="cs-CZ" sz="1600" i="0" dirty="0">
                <a:solidFill>
                  <a:schemeClr val="tx1"/>
                </a:solidFill>
              </a:rPr>
              <a:t>3 G</a:t>
            </a:r>
            <a:r>
              <a:rPr lang="cs-CZ" altLang="cs-CZ" sz="1600" i="0" dirty="0" smtClean="0">
                <a:solidFill>
                  <a:schemeClr val="tx1"/>
                </a:solidFill>
              </a:rPr>
              <a:t>ranulační </a:t>
            </a:r>
            <a:r>
              <a:rPr lang="cs-CZ" altLang="cs-CZ" sz="1600" i="0" dirty="0">
                <a:solidFill>
                  <a:schemeClr val="tx1"/>
                </a:solidFill>
              </a:rPr>
              <a:t>tkáň, zánět. infiltrát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419475" y="2276475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latin typeface="Century Schoolbook" pitchFamily="18" charset="0"/>
              </a:rPr>
              <a:t>1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7164388" y="3141663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latin typeface="Century Schoolbook" pitchFamily="18" charset="0"/>
              </a:rPr>
              <a:t>1</a:t>
            </a: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4500563" y="4652963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2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835150" y="3141663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cs-CZ" sz="2400" b="1" dirty="0">
                <a:solidFill>
                  <a:schemeClr val="tx1"/>
                </a:solidFill>
                <a:latin typeface="Century Schoolbook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0969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14. Disperzní </a:t>
            </a:r>
            <a:r>
              <a:rPr lang="cs-CZ" dirty="0" err="1" smtClean="0"/>
              <a:t>myofibróza</a:t>
            </a:r>
            <a:r>
              <a:rPr lang="cs-CZ" dirty="0" smtClean="0"/>
              <a:t> myokardu</a:t>
            </a:r>
            <a:endParaRPr lang="cs-CZ" dirty="0"/>
          </a:p>
        </p:txBody>
      </p:sp>
      <p:pic>
        <p:nvPicPr>
          <p:cNvPr id="41986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6912768" cy="496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372200" y="429309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291631" y="444549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716016" y="220486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0" y="6211666"/>
            <a:ext cx="673224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/>
              <a:t>1 Náhrada myokardu málo buněčným kolagenním vazivem</a:t>
            </a:r>
          </a:p>
          <a:p>
            <a:r>
              <a:rPr lang="cs-CZ" b="1" dirty="0" smtClean="0"/>
              <a:t>2 Hypertrofické </a:t>
            </a:r>
            <a:r>
              <a:rPr lang="cs-CZ" b="1" dirty="0" err="1" smtClean="0"/>
              <a:t>kardiomyocyty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94566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792163"/>
          </a:xfrm>
        </p:spPr>
        <p:txBody>
          <a:bodyPr/>
          <a:lstStyle/>
          <a:p>
            <a:r>
              <a:rPr lang="cs-CZ" altLang="cs-CZ" sz="3600" dirty="0" smtClean="0">
                <a:solidFill>
                  <a:srgbClr val="FFFF00"/>
                </a:solidFill>
                <a:latin typeface="+mn-lt"/>
              </a:rPr>
              <a:t>15. Endokarditida akutní bakteriální</a:t>
            </a:r>
            <a:endParaRPr lang="cs-CZ" altLang="cs-CZ" sz="3600" dirty="0" smtClean="0">
              <a:latin typeface="+mn-lt"/>
            </a:endParaRPr>
          </a:p>
        </p:txBody>
      </p:sp>
      <p:pic>
        <p:nvPicPr>
          <p:cNvPr id="76803" name="Zástupný symbol pro obsah 3" descr="endocarditis 100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557338"/>
            <a:ext cx="8452302" cy="4968006"/>
          </a:xfrm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982548" y="5445125"/>
            <a:ext cx="338137" cy="457200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>
                <a:solidFill>
                  <a:schemeClr val="accent4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971550" y="1916113"/>
            <a:ext cx="338138" cy="457200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>
                <a:solidFill>
                  <a:schemeClr val="accent4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5993462" y="3440545"/>
            <a:ext cx="338138" cy="457200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accent4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" y="6027737"/>
            <a:ext cx="2627784" cy="8302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1600" i="0" dirty="0">
                <a:solidFill>
                  <a:schemeClr val="tx1"/>
                </a:solidFill>
              </a:rPr>
              <a:t>1 </a:t>
            </a:r>
            <a:r>
              <a:rPr lang="cs-CZ" altLang="cs-CZ" sz="1600" i="0" dirty="0" smtClean="0">
                <a:solidFill>
                  <a:schemeClr val="tx1"/>
                </a:solidFill>
              </a:rPr>
              <a:t>Bakteriální </a:t>
            </a:r>
            <a:r>
              <a:rPr lang="cs-CZ" altLang="cs-CZ" sz="1600" i="0" dirty="0">
                <a:solidFill>
                  <a:schemeClr val="tx1"/>
                </a:solidFill>
              </a:rPr>
              <a:t>kolonie</a:t>
            </a:r>
          </a:p>
          <a:p>
            <a:pPr algn="l" eaLnBrk="1" hangingPunct="1"/>
            <a:r>
              <a:rPr lang="cs-CZ" altLang="cs-CZ" sz="1600" i="0" dirty="0">
                <a:solidFill>
                  <a:schemeClr val="tx1"/>
                </a:solidFill>
              </a:rPr>
              <a:t>2 </a:t>
            </a:r>
            <a:r>
              <a:rPr lang="cs-CZ" altLang="cs-CZ" sz="1600" i="0" dirty="0" smtClean="0">
                <a:solidFill>
                  <a:schemeClr val="tx1"/>
                </a:solidFill>
              </a:rPr>
              <a:t>Vlastní </a:t>
            </a:r>
            <a:r>
              <a:rPr lang="cs-CZ" altLang="cs-CZ" sz="1600" i="0" dirty="0">
                <a:solidFill>
                  <a:schemeClr val="tx1"/>
                </a:solidFill>
              </a:rPr>
              <a:t>trombus</a:t>
            </a:r>
          </a:p>
          <a:p>
            <a:pPr algn="l" eaLnBrk="1" hangingPunct="1"/>
            <a:r>
              <a:rPr lang="cs-CZ" altLang="cs-CZ" sz="1600" i="0" dirty="0">
                <a:solidFill>
                  <a:schemeClr val="tx1"/>
                </a:solidFill>
              </a:rPr>
              <a:t>3 </a:t>
            </a:r>
            <a:r>
              <a:rPr lang="cs-CZ" altLang="cs-CZ" sz="1600" i="0" dirty="0" smtClean="0">
                <a:solidFill>
                  <a:schemeClr val="tx1"/>
                </a:solidFill>
              </a:rPr>
              <a:t>Zánětlivý </a:t>
            </a:r>
            <a:r>
              <a:rPr lang="cs-CZ" altLang="cs-CZ" sz="1600" i="0" dirty="0">
                <a:solidFill>
                  <a:schemeClr val="tx1"/>
                </a:solidFill>
              </a:rPr>
              <a:t>infiltrát</a:t>
            </a:r>
          </a:p>
        </p:txBody>
      </p:sp>
    </p:spTree>
    <p:extLst>
      <p:ext uri="{BB962C8B-B14F-4D97-AF65-F5344CB8AC3E}">
        <p14:creationId xmlns:p14="http://schemas.microsoft.com/office/powerpoint/2010/main" val="340512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16. Virová myokarditida</a:t>
            </a:r>
            <a:endParaRPr lang="cs-CZ" dirty="0"/>
          </a:p>
        </p:txBody>
      </p:sp>
      <p:pic>
        <p:nvPicPr>
          <p:cNvPr id="86020" name="Zástupný symbol pro obsah 4" descr="myokarditida 100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70" y="1608081"/>
            <a:ext cx="6624736" cy="4988037"/>
          </a:xfr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" y="6237144"/>
            <a:ext cx="428396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1 </a:t>
            </a:r>
            <a:r>
              <a:rPr lang="cs-CZ" sz="1600" b="1" dirty="0" err="1">
                <a:latin typeface="+mj-lt"/>
              </a:rPr>
              <a:t>K</a:t>
            </a:r>
            <a:r>
              <a:rPr lang="cs-CZ" sz="1600" b="1" i="0" dirty="0" err="1" smtClean="0">
                <a:solidFill>
                  <a:schemeClr val="tx1"/>
                </a:solidFill>
                <a:latin typeface="+mj-lt"/>
              </a:rPr>
              <a:t>ardiomyocyty</a:t>
            </a:r>
            <a:endParaRPr lang="cs-CZ" sz="1600" b="1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2 </a:t>
            </a:r>
            <a:r>
              <a:rPr lang="cs-CZ" sz="1600" b="1" dirty="0">
                <a:latin typeface="+mj-lt"/>
              </a:rPr>
              <a:t>L</a:t>
            </a:r>
            <a:r>
              <a:rPr lang="cs-CZ" sz="1600" b="1" i="0" dirty="0" smtClean="0">
                <a:solidFill>
                  <a:schemeClr val="tx1"/>
                </a:solidFill>
                <a:latin typeface="+mj-lt"/>
              </a:rPr>
              <a:t>ymfocytární </a:t>
            </a:r>
            <a:r>
              <a:rPr lang="cs-CZ" sz="1600" b="1" i="0" dirty="0">
                <a:solidFill>
                  <a:schemeClr val="tx1"/>
                </a:solidFill>
                <a:latin typeface="+mj-lt"/>
              </a:rPr>
              <a:t>infiltrát v 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intersticiu</a:t>
            </a:r>
            <a:endParaRPr lang="cs-CZ" sz="1600" b="1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796457" y="4529367"/>
            <a:ext cx="36036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436096" y="1969367"/>
            <a:ext cx="3603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1364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17. Fibrózní perikarditida</a:t>
            </a:r>
            <a:endParaRPr lang="cs-CZ" sz="3600" dirty="0"/>
          </a:p>
        </p:txBody>
      </p:sp>
      <p:pic>
        <p:nvPicPr>
          <p:cNvPr id="95235" name="Zástupný symbol pro obsah 3" descr="fibrińozní perikarditis 20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1700808"/>
            <a:ext cx="6508317" cy="4900380"/>
          </a:xfrm>
        </p:spPr>
      </p:pic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6509399" y="1768475"/>
            <a:ext cx="338138" cy="457200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7128595" y="5229200"/>
            <a:ext cx="338137" cy="457200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9325" y="6234577"/>
            <a:ext cx="577681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/>
          <a:p>
            <a:pPr marL="342900" indent="-342900" algn="l"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1 </a:t>
            </a:r>
            <a:r>
              <a:rPr lang="cs-CZ" sz="1600" b="1" i="0" dirty="0" smtClean="0">
                <a:solidFill>
                  <a:schemeClr val="tx1"/>
                </a:solidFill>
                <a:latin typeface="+mj-lt"/>
              </a:rPr>
              <a:t>Fibrinový </a:t>
            </a:r>
            <a:r>
              <a:rPr lang="cs-CZ" sz="1600" b="1" i="0" dirty="0">
                <a:solidFill>
                  <a:schemeClr val="tx1"/>
                </a:solidFill>
                <a:latin typeface="+mj-lt"/>
              </a:rPr>
              <a:t>exsudát (amorfní, eozinofilní hmoty</a:t>
            </a:r>
            <a:r>
              <a:rPr lang="cs-CZ" sz="1600" b="1" i="0" dirty="0" smtClean="0">
                <a:solidFill>
                  <a:schemeClr val="tx1"/>
                </a:solidFill>
                <a:latin typeface="+mj-lt"/>
              </a:rPr>
              <a:t>)</a:t>
            </a:r>
          </a:p>
          <a:p>
            <a:pPr marL="342900" indent="-342900" algn="l">
              <a:defRPr/>
            </a:pPr>
            <a:r>
              <a:rPr lang="cs-CZ" sz="1600" b="1" dirty="0" smtClean="0">
                <a:latin typeface="+mj-lt"/>
              </a:rPr>
              <a:t>2 Myokard</a:t>
            </a:r>
            <a:r>
              <a:rPr lang="cs-CZ" sz="1600" b="1" i="0" dirty="0" smtClean="0">
                <a:solidFill>
                  <a:schemeClr val="tx1"/>
                </a:solidFill>
                <a:latin typeface="+mj-lt"/>
              </a:rPr>
              <a:t> </a:t>
            </a:r>
            <a:endParaRPr lang="cs-CZ" sz="1600" b="1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2051720" y="3284984"/>
            <a:ext cx="34015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latin typeface="Calibri" pitchFamily="34" charset="0"/>
              </a:rPr>
              <a:t>2</a:t>
            </a:r>
            <a:endParaRPr lang="cs-CZ" sz="2400" b="1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93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>
                <a:latin typeface="+mn-lt"/>
              </a:rPr>
              <a:t>18. Myxom levé síně</a:t>
            </a:r>
          </a:p>
        </p:txBody>
      </p:sp>
      <p:pic>
        <p:nvPicPr>
          <p:cNvPr id="104451" name="Obrázek 4" descr="myxom 100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557338"/>
            <a:ext cx="7700962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502" y="5757863"/>
            <a:ext cx="3659261" cy="10779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 anchor="ctr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1 </a:t>
            </a:r>
            <a:r>
              <a:rPr lang="cs-CZ" sz="1600" b="1" i="0" dirty="0" smtClean="0">
                <a:solidFill>
                  <a:schemeClr val="tx1"/>
                </a:solidFill>
                <a:latin typeface="+mj-lt"/>
              </a:rPr>
              <a:t>Cípaté </a:t>
            </a:r>
            <a:r>
              <a:rPr lang="cs-CZ" sz="1600" b="1" i="0" dirty="0">
                <a:solidFill>
                  <a:schemeClr val="tx1"/>
                </a:solidFill>
                <a:latin typeface="+mj-lt"/>
              </a:rPr>
              <a:t>/ hvězdicovité buňky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2 </a:t>
            </a:r>
            <a:r>
              <a:rPr lang="cs-CZ" sz="1600" b="1" i="0" dirty="0" smtClean="0">
                <a:solidFill>
                  <a:schemeClr val="tx1"/>
                </a:solidFill>
                <a:latin typeface="+mj-lt"/>
              </a:rPr>
              <a:t>Hlenovitá </a:t>
            </a:r>
            <a:r>
              <a:rPr lang="cs-CZ" sz="1600" b="1" i="0" dirty="0">
                <a:solidFill>
                  <a:schemeClr val="tx1"/>
                </a:solidFill>
                <a:latin typeface="+mj-lt"/>
              </a:rPr>
              <a:t>(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myxoidní</a:t>
            </a:r>
            <a:r>
              <a:rPr lang="cs-CZ" sz="1600" b="1" i="0" dirty="0">
                <a:solidFill>
                  <a:schemeClr val="tx1"/>
                </a:solidFill>
                <a:latin typeface="+mj-lt"/>
              </a:rPr>
              <a:t>) hmota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3 </a:t>
            </a:r>
            <a:r>
              <a:rPr lang="cs-CZ" sz="1600" b="1" i="0" dirty="0" smtClean="0">
                <a:solidFill>
                  <a:schemeClr val="tx1"/>
                </a:solidFill>
                <a:latin typeface="+mj-lt"/>
              </a:rPr>
              <a:t>Depozita 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hemosiderinu</a:t>
            </a:r>
            <a:endParaRPr lang="cs-CZ" sz="1600" b="1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 flipH="1">
            <a:off x="6645276" y="3832225"/>
            <a:ext cx="381000" cy="460375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458623" y="4274993"/>
            <a:ext cx="338138" cy="457200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916238" y="4292600"/>
            <a:ext cx="338137" cy="457200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076825" y="5300663"/>
            <a:ext cx="338138" cy="457200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348038" y="2060575"/>
            <a:ext cx="339725" cy="461963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Calibri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1412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6889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3158047"/>
              </p:ext>
            </p:extLst>
          </p:nvPr>
        </p:nvGraphicFramePr>
        <p:xfrm>
          <a:off x="674692" y="1622649"/>
          <a:ext cx="8173044" cy="4712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6" name="Fotografie" r:id="rId3" imgW="13257143" imgH="9907383" progId="MSPhotoEd.3">
                  <p:embed/>
                </p:oleObj>
              </mc:Choice>
              <mc:Fallback>
                <p:oleObj name="Fotografie" r:id="rId3" imgW="13257143" imgH="9907383" progId="MSPhotoEd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692" y="1622649"/>
                        <a:ext cx="8173044" cy="47122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68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>
                <a:latin typeface="Arial" pitchFamily="34" charset="0"/>
              </a:rPr>
              <a:t>19. </a:t>
            </a:r>
            <a:r>
              <a:rPr lang="cs-CZ" altLang="cs-CZ" dirty="0" err="1" smtClean="0">
                <a:latin typeface="Arial" pitchFamily="34" charset="0"/>
              </a:rPr>
              <a:t>Polypózní</a:t>
            </a:r>
            <a:r>
              <a:rPr lang="cs-CZ" altLang="cs-CZ" dirty="0" smtClean="0">
                <a:latin typeface="Arial" pitchFamily="34" charset="0"/>
              </a:rPr>
              <a:t> rhinitida</a:t>
            </a:r>
            <a:endParaRPr lang="cs-CZ" altLang="cs-CZ" dirty="0">
              <a:latin typeface="Arial" pitchFamily="34" charset="0"/>
            </a:endParaRPr>
          </a:p>
        </p:txBody>
      </p:sp>
      <p:sp>
        <p:nvSpPr>
          <p:cNvPr id="506884" name="Rectangle 6"/>
          <p:cNvSpPr>
            <a:spLocks noChangeArrowheads="1"/>
          </p:cNvSpPr>
          <p:nvPr/>
        </p:nvSpPr>
        <p:spPr bwMode="auto">
          <a:xfrm>
            <a:off x="0" y="5780782"/>
            <a:ext cx="622818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cs-CZ" altLang="cs-CZ" sz="1600" b="1" i="0" dirty="0">
                <a:effectLst/>
              </a:rPr>
              <a:t>1 </a:t>
            </a:r>
            <a:r>
              <a:rPr lang="cs-CZ" altLang="cs-CZ" sz="1600" b="1" i="0" dirty="0" err="1">
                <a:effectLst/>
              </a:rPr>
              <a:t>Ciliální</a:t>
            </a:r>
            <a:r>
              <a:rPr lang="cs-CZ" altLang="cs-CZ" sz="1600" b="1" i="0" dirty="0">
                <a:effectLst/>
              </a:rPr>
              <a:t> epitel </a:t>
            </a:r>
          </a:p>
          <a:p>
            <a:r>
              <a:rPr lang="cs-CZ" altLang="cs-CZ" sz="1600" b="1" i="0" dirty="0">
                <a:effectLst/>
              </a:rPr>
              <a:t>2 Edematózní stroma s eosinofilním a </a:t>
            </a:r>
            <a:r>
              <a:rPr lang="cs-CZ" altLang="cs-CZ" sz="1600" b="1" i="0" dirty="0" err="1">
                <a:effectLst/>
              </a:rPr>
              <a:t>plasmacelulárním</a:t>
            </a:r>
            <a:r>
              <a:rPr lang="cs-CZ" altLang="cs-CZ" sz="1600" b="1" i="0" dirty="0">
                <a:effectLst/>
              </a:rPr>
              <a:t> </a:t>
            </a:r>
            <a:r>
              <a:rPr lang="cs-CZ" altLang="cs-CZ" sz="1600" b="1" i="0" dirty="0" smtClean="0">
                <a:effectLst/>
              </a:rPr>
              <a:t>infiltrátem</a:t>
            </a:r>
          </a:p>
          <a:p>
            <a:r>
              <a:rPr lang="cs-CZ" altLang="cs-CZ" sz="1600" b="1" dirty="0" smtClean="0"/>
              <a:t>3 Krevní kapilára</a:t>
            </a:r>
            <a:endParaRPr lang="cs-CZ" altLang="cs-CZ" sz="1600" b="1" i="0" dirty="0">
              <a:effectLst/>
            </a:endParaRPr>
          </a:p>
        </p:txBody>
      </p:sp>
      <p:sp>
        <p:nvSpPr>
          <p:cNvPr id="506885" name="Text Box 8"/>
          <p:cNvSpPr txBox="1">
            <a:spLocks noChangeArrowheads="1"/>
          </p:cNvSpPr>
          <p:nvPr/>
        </p:nvSpPr>
        <p:spPr bwMode="auto">
          <a:xfrm>
            <a:off x="2987824" y="2728768"/>
            <a:ext cx="36036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i="0" dirty="0">
                <a:effectLst/>
              </a:rPr>
              <a:t>2</a:t>
            </a:r>
          </a:p>
        </p:txBody>
      </p:sp>
      <p:sp>
        <p:nvSpPr>
          <p:cNvPr id="506886" name="Text Box 8"/>
          <p:cNvSpPr txBox="1">
            <a:spLocks noChangeArrowheads="1"/>
          </p:cNvSpPr>
          <p:nvPr/>
        </p:nvSpPr>
        <p:spPr bwMode="auto">
          <a:xfrm>
            <a:off x="2385652" y="1976438"/>
            <a:ext cx="36036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i="0">
                <a:effectLst/>
              </a:rPr>
              <a:t>1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09120"/>
            <a:ext cx="4143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876256" y="2866736"/>
            <a:ext cx="36036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dirty="0" smtClean="0"/>
              <a:t>3</a:t>
            </a:r>
            <a:endParaRPr lang="cs-CZ" altLang="cs-CZ" sz="2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3740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-28682" y="404664"/>
            <a:ext cx="9144000" cy="836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Granulační tkáň </a:t>
            </a:r>
          </a:p>
        </p:txBody>
      </p:sp>
      <p:pic>
        <p:nvPicPr>
          <p:cNvPr id="9219" name="Picture 3" descr="HE40x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"/>
          <a:stretch>
            <a:fillRect/>
          </a:stretch>
        </p:blipFill>
        <p:spPr>
          <a:xfrm>
            <a:off x="1088894" y="1634675"/>
            <a:ext cx="7109087" cy="5059964"/>
          </a:xfrm>
          <a:noFill/>
        </p:spPr>
      </p:pic>
      <p:sp>
        <p:nvSpPr>
          <p:cNvPr id="9220" name="Line 4"/>
          <p:cNvSpPr>
            <a:spLocks noChangeShapeType="1"/>
          </p:cNvSpPr>
          <p:nvPr/>
        </p:nvSpPr>
        <p:spPr bwMode="auto">
          <a:xfrm flipH="1">
            <a:off x="4859337" y="2265054"/>
            <a:ext cx="360363" cy="5048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 flipH="1">
            <a:off x="3960019" y="1654175"/>
            <a:ext cx="431800" cy="5032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 flipH="1">
            <a:off x="6083301" y="2852738"/>
            <a:ext cx="360362" cy="5762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-3555" y="5934670"/>
            <a:ext cx="547370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1 Povrch granulací</a:t>
            </a:r>
          </a:p>
          <a:p>
            <a:pPr algn="l" eaLnBrk="1" hangingPunct="1"/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2 </a:t>
            </a:r>
            <a:r>
              <a:rPr lang="cs-CZ" altLang="cs-CZ" sz="1800" i="0" dirty="0" err="1">
                <a:solidFill>
                  <a:schemeClr val="tx1"/>
                </a:solidFill>
                <a:latin typeface="Arial" pitchFamily="34" charset="0"/>
              </a:rPr>
              <a:t>Proliferující</a:t>
            </a:r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 kapiláry</a:t>
            </a:r>
          </a:p>
          <a:p>
            <a:pPr algn="l" eaLnBrk="1" hangingPunct="1"/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3 Řídká retikulární tkáň </a:t>
            </a:r>
            <a:r>
              <a:rPr lang="cs-CZ" altLang="cs-CZ" sz="1800" i="0" dirty="0" smtClean="0">
                <a:solidFill>
                  <a:schemeClr val="tx1"/>
                </a:solidFill>
                <a:latin typeface="Arial" pitchFamily="34" charset="0"/>
              </a:rPr>
              <a:t>se zánětlivým </a:t>
            </a:r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infiltrátem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627312" y="4424363"/>
            <a:ext cx="360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4391819" y="1676400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5148262" y="1785938"/>
            <a:ext cx="360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6372226" y="2314906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4422264" y="3962140"/>
            <a:ext cx="360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2124075" y="2014538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5894946" y="5661262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3542554" y="4636781"/>
            <a:ext cx="360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0510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20. Infarkt plic hemoragický</a:t>
            </a:r>
            <a:endParaRPr lang="cs-CZ" sz="3600" dirty="0"/>
          </a:p>
        </p:txBody>
      </p:sp>
      <p:pic>
        <p:nvPicPr>
          <p:cNvPr id="24578" name="Picture 2" descr="http://www.lf3.cuni.cz/en/departments/patologie/studentska_sbirka_preparatu/praktikum_5/Z2-5_hemorrhagic_necrosis_lung_hemoragicka_nekroza_plice_4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436096" y="364502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-9159" y="6377871"/>
            <a:ext cx="237626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1 Ložisko nekrózy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57462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rgbClr val="638EC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21. Emfyzém plic</a:t>
            </a:r>
            <a:endParaRPr lang="cs-CZ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851659"/>
              </p:ext>
            </p:extLst>
          </p:nvPr>
        </p:nvGraphicFramePr>
        <p:xfrm>
          <a:off x="1115616" y="1526472"/>
          <a:ext cx="7056784" cy="5271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" name="Rastrový obrázek" r:id="rId3" imgW="6628571" imgH="6304762" progId="PBrush">
                  <p:embed/>
                </p:oleObj>
              </mc:Choice>
              <mc:Fallback>
                <p:oleObj name="Rastrový obrázek" r:id="rId3" imgW="6628571" imgH="6304762" progId="PBrush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1526472"/>
                        <a:ext cx="7056784" cy="52719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-22879" y="6268480"/>
            <a:ext cx="4067945" cy="5847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1 Větší dutiny vzniklé </a:t>
            </a:r>
            <a:r>
              <a:rPr lang="cs-CZ" altLang="cs-CZ" sz="1600" i="0" dirty="0" smtClean="0">
                <a:solidFill>
                  <a:schemeClr val="tx1"/>
                </a:solidFill>
                <a:latin typeface="Arial" charset="0"/>
              </a:rPr>
              <a:t>splýváním alveolů</a:t>
            </a:r>
            <a:endParaRPr lang="cs-CZ" altLang="cs-CZ" sz="1600" i="0" dirty="0">
              <a:solidFill>
                <a:schemeClr val="tx1"/>
              </a:solidFill>
              <a:latin typeface="Arial" charset="0"/>
            </a:endParaRPr>
          </a:p>
          <a:p>
            <a:pPr algn="l" eaLnBrk="1" hangingPunct="1"/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2 Bronchioly s hlenovitým sekretem</a:t>
            </a:r>
            <a:endParaRPr lang="cs-CZ" altLang="cs-CZ" sz="1600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932363" y="2708275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  <a:endParaRPr lang="cs-CZ" altLang="cs-CZ" sz="18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284663" y="4508500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  <a:endParaRPr lang="cs-CZ" altLang="cs-CZ" sz="18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660232" y="4161559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  <a:endParaRPr lang="cs-CZ" altLang="cs-CZ" sz="18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853952" y="2349500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  <a:endParaRPr lang="cs-CZ" altLang="cs-CZ" sz="1800" i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75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5"/>
          <p:cNvSpPr>
            <a:spLocks noGrp="1"/>
          </p:cNvSpPr>
          <p:nvPr>
            <p:ph type="title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 smtClean="0"/>
              <a:t>22. Edém plic</a:t>
            </a:r>
            <a:endParaRPr lang="cs-CZ" altLang="cs-CZ" dirty="0" smtClean="0">
              <a:effectLst/>
            </a:endParaRPr>
          </a:p>
        </p:txBody>
      </p:sp>
      <p:pic>
        <p:nvPicPr>
          <p:cNvPr id="161795" name="Picture 4" descr="edem plic 100x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557338"/>
            <a:ext cx="6931025" cy="5219700"/>
          </a:xfr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5734050"/>
            <a:ext cx="2483767" cy="10699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marL="7620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12192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6764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21336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5908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30480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35052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9624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44196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cs-CZ" sz="1600" i="0" dirty="0" smtClean="0">
                <a:solidFill>
                  <a:schemeClr val="tx1"/>
                </a:solidFill>
                <a:latin typeface="Arial" charset="0"/>
              </a:rPr>
              <a:t>1 Edémová tekutina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i="0" dirty="0" smtClean="0">
                <a:solidFill>
                  <a:schemeClr val="tx1"/>
                </a:solidFill>
                <a:latin typeface="Arial" charset="0"/>
              </a:rPr>
              <a:t>2 Rozšířená septa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i="0" dirty="0" smtClean="0">
                <a:solidFill>
                  <a:schemeClr val="tx1"/>
                </a:solidFill>
                <a:latin typeface="Arial" charset="0"/>
              </a:rPr>
              <a:t>3 Dilatovaná kapilára</a:t>
            </a:r>
          </a:p>
        </p:txBody>
      </p:sp>
      <p:sp>
        <p:nvSpPr>
          <p:cNvPr id="161797" name="Rectangle 7"/>
          <p:cNvSpPr>
            <a:spLocks noChangeArrowheads="1"/>
          </p:cNvSpPr>
          <p:nvPr/>
        </p:nvSpPr>
        <p:spPr bwMode="auto">
          <a:xfrm>
            <a:off x="4211638" y="2205038"/>
            <a:ext cx="354012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61798" name="Rectangle 7"/>
          <p:cNvSpPr>
            <a:spLocks noChangeArrowheads="1"/>
          </p:cNvSpPr>
          <p:nvPr/>
        </p:nvSpPr>
        <p:spPr bwMode="auto">
          <a:xfrm>
            <a:off x="3708400" y="4652963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61799" name="Rectangle 7"/>
          <p:cNvSpPr>
            <a:spLocks noChangeArrowheads="1"/>
          </p:cNvSpPr>
          <p:nvPr/>
        </p:nvSpPr>
        <p:spPr bwMode="auto">
          <a:xfrm>
            <a:off x="6156325" y="4149725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161800" name="Line 11"/>
          <p:cNvSpPr>
            <a:spLocks noChangeShapeType="1"/>
          </p:cNvSpPr>
          <p:nvPr/>
        </p:nvSpPr>
        <p:spPr bwMode="auto">
          <a:xfrm flipV="1">
            <a:off x="6516688" y="3789363"/>
            <a:ext cx="360362" cy="431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61801" name="Line 12"/>
          <p:cNvSpPr>
            <a:spLocks noChangeShapeType="1"/>
          </p:cNvSpPr>
          <p:nvPr/>
        </p:nvSpPr>
        <p:spPr bwMode="auto">
          <a:xfrm>
            <a:off x="6516688" y="4221163"/>
            <a:ext cx="792162" cy="503237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702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/>
          </p:cNvSpPr>
          <p:nvPr>
            <p:ph type="title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23. Chronická venostáza v plicích</a:t>
            </a:r>
          </a:p>
        </p:txBody>
      </p:sp>
      <p:pic>
        <p:nvPicPr>
          <p:cNvPr id="164867" name="Picture 4" descr="chron venostáza plíce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6963" y="1557338"/>
            <a:ext cx="6931025" cy="5219700"/>
          </a:xfr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5734050"/>
            <a:ext cx="3026569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marL="7620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12192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6764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21336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5908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30480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35052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9624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44196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cs-CZ" sz="1600" i="0" dirty="0" smtClean="0">
                <a:solidFill>
                  <a:schemeClr val="tx1"/>
                </a:solidFill>
                <a:latin typeface="Arial" charset="0"/>
              </a:rPr>
              <a:t>1 Edémová tekutina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i="0" dirty="0" smtClean="0">
                <a:solidFill>
                  <a:schemeClr val="tx1"/>
                </a:solidFill>
                <a:latin typeface="Arial" charset="0"/>
              </a:rPr>
              <a:t>2 Rozšířená překrvená septa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i="0" dirty="0" smtClean="0">
                <a:solidFill>
                  <a:schemeClr val="tx1"/>
                </a:solidFill>
                <a:latin typeface="Arial" charset="0"/>
              </a:rPr>
              <a:t>3 </a:t>
            </a:r>
            <a:r>
              <a:rPr lang="cs-CZ" sz="1600" i="0" dirty="0" err="1" smtClean="0">
                <a:solidFill>
                  <a:schemeClr val="tx1"/>
                </a:solidFill>
                <a:latin typeface="Arial" charset="0"/>
              </a:rPr>
              <a:t>Siderofágy</a:t>
            </a:r>
            <a:endParaRPr lang="cs-CZ" sz="1600" i="0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4869" name="Rectangle 7"/>
          <p:cNvSpPr>
            <a:spLocks noChangeArrowheads="1"/>
          </p:cNvSpPr>
          <p:nvPr/>
        </p:nvSpPr>
        <p:spPr bwMode="auto">
          <a:xfrm>
            <a:off x="6738938" y="4581525"/>
            <a:ext cx="354012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64870" name="Rectangle 7"/>
          <p:cNvSpPr>
            <a:spLocks noChangeArrowheads="1"/>
          </p:cNvSpPr>
          <p:nvPr/>
        </p:nvSpPr>
        <p:spPr bwMode="auto">
          <a:xfrm>
            <a:off x="5657850" y="1773238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64871" name="Line 11"/>
          <p:cNvSpPr>
            <a:spLocks noChangeShapeType="1"/>
          </p:cNvSpPr>
          <p:nvPr/>
        </p:nvSpPr>
        <p:spPr bwMode="auto">
          <a:xfrm flipH="1">
            <a:off x="5508625" y="2276475"/>
            <a:ext cx="287338" cy="2159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64872" name="Line 12"/>
          <p:cNvSpPr>
            <a:spLocks noChangeShapeType="1"/>
          </p:cNvSpPr>
          <p:nvPr/>
        </p:nvSpPr>
        <p:spPr bwMode="auto">
          <a:xfrm flipH="1">
            <a:off x="5580063" y="2205038"/>
            <a:ext cx="287337" cy="287337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64873" name="Line 13"/>
          <p:cNvSpPr>
            <a:spLocks noChangeShapeType="1"/>
          </p:cNvSpPr>
          <p:nvPr/>
        </p:nvSpPr>
        <p:spPr bwMode="auto">
          <a:xfrm>
            <a:off x="5867400" y="2205038"/>
            <a:ext cx="433388" cy="57626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64874" name="Rectangle 7"/>
          <p:cNvSpPr>
            <a:spLocks noChangeArrowheads="1"/>
          </p:cNvSpPr>
          <p:nvPr/>
        </p:nvSpPr>
        <p:spPr bwMode="auto">
          <a:xfrm>
            <a:off x="2849563" y="2276475"/>
            <a:ext cx="354012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164875" name="Line 15"/>
          <p:cNvSpPr>
            <a:spLocks noChangeShapeType="1"/>
          </p:cNvSpPr>
          <p:nvPr/>
        </p:nvSpPr>
        <p:spPr bwMode="auto">
          <a:xfrm flipH="1" flipV="1">
            <a:off x="2484438" y="2205038"/>
            <a:ext cx="358775" cy="2159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64876" name="Line 16"/>
          <p:cNvSpPr>
            <a:spLocks noChangeShapeType="1"/>
          </p:cNvSpPr>
          <p:nvPr/>
        </p:nvSpPr>
        <p:spPr bwMode="auto">
          <a:xfrm flipH="1">
            <a:off x="2124075" y="2420938"/>
            <a:ext cx="719138" cy="431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278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24. TBC plic</a:t>
            </a:r>
            <a:endParaRPr lang="cs-CZ" dirty="0"/>
          </a:p>
        </p:txBody>
      </p:sp>
      <p:pic>
        <p:nvPicPr>
          <p:cNvPr id="23554" name="Picture 2" descr="http://www.pathpedia.com/education/eatlas/imagepedia/pulmonary_tuberculosis-necrotizing_granuloma.jpeg?Width=600&amp;Format=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858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23928" y="386104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6804248" y="314096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2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915816" y="5158493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3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948442" y="1593985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4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5707751"/>
            <a:ext cx="3563888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1 Kaseózní (poprašková) nekróza</a:t>
            </a:r>
          </a:p>
          <a:p>
            <a:r>
              <a:rPr lang="cs-CZ" sz="1600" b="1" dirty="0" smtClean="0"/>
              <a:t>2 Epiteloidní buňky</a:t>
            </a:r>
          </a:p>
          <a:p>
            <a:r>
              <a:rPr lang="cs-CZ" sz="1600" b="1" dirty="0" smtClean="0"/>
              <a:t>3 </a:t>
            </a:r>
            <a:r>
              <a:rPr lang="cs-CZ" sz="1600" b="1" dirty="0" err="1" smtClean="0"/>
              <a:t>Langhansova</a:t>
            </a:r>
            <a:r>
              <a:rPr lang="cs-CZ" sz="1600" b="1" dirty="0" smtClean="0"/>
              <a:t> buňka</a:t>
            </a:r>
          </a:p>
          <a:p>
            <a:r>
              <a:rPr lang="cs-CZ" sz="1600" b="1" dirty="0" smtClean="0"/>
              <a:t>4 Lymfocyty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200388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5"/>
          <p:cNvSpPr>
            <a:spLocks noGrp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 Hnisavá bronchopneumonie (</a:t>
            </a:r>
            <a:r>
              <a:rPr lang="cs-CZ" altLang="cs-CZ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abscedující</a:t>
            </a:r>
            <a:r>
              <a:rPr lang="cs-CZ" altLang="cs-CZ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59395" name="Picture 4" descr="BP 100x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557338"/>
            <a:ext cx="6931025" cy="5219700"/>
          </a:xfr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3181" y="6021288"/>
            <a:ext cx="583496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/>
          <a:p>
            <a:pPr marL="762000" indent="-762000" algn="l">
              <a:spcBef>
                <a:spcPct val="50000"/>
              </a:spcBef>
              <a:defRPr/>
            </a:pPr>
            <a:r>
              <a:rPr lang="cs-CZ" sz="1600" b="1" dirty="0" smtClean="0">
                <a:latin typeface="Arial" charset="0"/>
              </a:rPr>
              <a:t>1 </a:t>
            </a:r>
            <a:r>
              <a:rPr lang="cs-CZ" sz="1600" b="1" dirty="0" err="1">
                <a:latin typeface="Arial" charset="0"/>
              </a:rPr>
              <a:t>Interalveolární</a:t>
            </a:r>
            <a:r>
              <a:rPr lang="cs-CZ" sz="1600" b="1" dirty="0">
                <a:latin typeface="Arial" charset="0"/>
              </a:rPr>
              <a:t> septa</a:t>
            </a:r>
          </a:p>
          <a:p>
            <a:pPr marL="762000" indent="-762000" algn="l">
              <a:spcBef>
                <a:spcPct val="50000"/>
              </a:spcBef>
              <a:defRPr/>
            </a:pPr>
            <a:r>
              <a:rPr lang="cs-CZ" sz="1600" b="1" dirty="0" smtClean="0">
                <a:latin typeface="Arial" charset="0"/>
              </a:rPr>
              <a:t>2 </a:t>
            </a:r>
            <a:r>
              <a:rPr lang="cs-CZ" sz="1600" b="1" dirty="0">
                <a:latin typeface="Arial" charset="0"/>
              </a:rPr>
              <a:t>Struktury </a:t>
            </a:r>
            <a:r>
              <a:rPr lang="cs-CZ" sz="1600" b="1" dirty="0" err="1">
                <a:latin typeface="Arial" charset="0"/>
              </a:rPr>
              <a:t>mikroabscesů</a:t>
            </a:r>
            <a:r>
              <a:rPr lang="cs-CZ" sz="1600" b="1" dirty="0">
                <a:latin typeface="Arial" charset="0"/>
              </a:rPr>
              <a:t> vzniklé hnisavou </a:t>
            </a:r>
            <a:r>
              <a:rPr lang="cs-CZ" sz="1600" b="1" dirty="0" err="1">
                <a:latin typeface="Arial" charset="0"/>
              </a:rPr>
              <a:t>kolikvací</a:t>
            </a:r>
            <a:r>
              <a:rPr lang="cs-CZ" sz="1600" b="1" dirty="0">
                <a:latin typeface="Arial" charset="0"/>
              </a:rPr>
              <a:t> sept</a:t>
            </a:r>
          </a:p>
        </p:txBody>
      </p:sp>
      <p:sp>
        <p:nvSpPr>
          <p:cNvPr id="59397" name="Rectangle 7"/>
          <p:cNvSpPr>
            <a:spLocks noChangeArrowheads="1"/>
          </p:cNvSpPr>
          <p:nvPr/>
        </p:nvSpPr>
        <p:spPr bwMode="auto">
          <a:xfrm>
            <a:off x="2195513" y="3573463"/>
            <a:ext cx="354012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59398" name="Line 9"/>
          <p:cNvSpPr>
            <a:spLocks noChangeShapeType="1"/>
          </p:cNvSpPr>
          <p:nvPr/>
        </p:nvSpPr>
        <p:spPr bwMode="auto">
          <a:xfrm flipH="1" flipV="1">
            <a:off x="1692275" y="3141663"/>
            <a:ext cx="576263" cy="431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59399" name="Line 10"/>
          <p:cNvSpPr>
            <a:spLocks noChangeShapeType="1"/>
          </p:cNvSpPr>
          <p:nvPr/>
        </p:nvSpPr>
        <p:spPr bwMode="auto">
          <a:xfrm flipV="1">
            <a:off x="2268538" y="3141663"/>
            <a:ext cx="358775" cy="431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59400" name="Rectangle 7"/>
          <p:cNvSpPr>
            <a:spLocks noChangeArrowheads="1"/>
          </p:cNvSpPr>
          <p:nvPr/>
        </p:nvSpPr>
        <p:spPr bwMode="auto">
          <a:xfrm>
            <a:off x="4211638" y="2060575"/>
            <a:ext cx="354012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59401" name="Rectangle 7"/>
          <p:cNvSpPr>
            <a:spLocks noChangeArrowheads="1"/>
          </p:cNvSpPr>
          <p:nvPr/>
        </p:nvSpPr>
        <p:spPr bwMode="auto">
          <a:xfrm>
            <a:off x="6877050" y="4941888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8614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cs-CZ" dirty="0" smtClean="0"/>
              <a:t>26. Aspirace </a:t>
            </a:r>
            <a:r>
              <a:rPr lang="cs-CZ" dirty="0" err="1" smtClean="0"/>
              <a:t>amniové</a:t>
            </a:r>
            <a:r>
              <a:rPr lang="cs-CZ" dirty="0" smtClean="0"/>
              <a:t> tekutiny</a:t>
            </a:r>
            <a:endParaRPr lang="cs-CZ" dirty="0"/>
          </a:p>
        </p:txBody>
      </p:sp>
      <p:pic>
        <p:nvPicPr>
          <p:cNvPr id="14338" name="Picture 2" descr="Výsledek obrázku pro amniotic fluid aspira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651935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580112" y="386104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0" y="6489972"/>
            <a:ext cx="212372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1 Šupiny </a:t>
            </a:r>
            <a:r>
              <a:rPr lang="cs-CZ" sz="1600" b="1" dirty="0" err="1" smtClean="0"/>
              <a:t>vernixu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79526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5"/>
          <p:cNvSpPr>
            <a:spLocks noGrp="1"/>
          </p:cNvSpPr>
          <p:nvPr>
            <p:ph type="title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27. ARDS</a:t>
            </a:r>
          </a:p>
        </p:txBody>
      </p:sp>
      <p:pic>
        <p:nvPicPr>
          <p:cNvPr id="192515" name="Picture 4" descr="ARDS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557338"/>
            <a:ext cx="6931025" cy="5219700"/>
          </a:xfr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604" y="6089650"/>
            <a:ext cx="205011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marL="7620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12192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6764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21336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5908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30480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35052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9624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44196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cs-CZ" sz="1600" i="0" dirty="0" smtClean="0">
                <a:solidFill>
                  <a:schemeClr val="tx1"/>
                </a:solidFill>
                <a:latin typeface="Arial" charset="0"/>
              </a:rPr>
              <a:t>1 Hyalinní blanky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i="0" dirty="0" smtClean="0">
                <a:solidFill>
                  <a:schemeClr val="tx1"/>
                </a:solidFill>
                <a:latin typeface="Arial" charset="0"/>
              </a:rPr>
              <a:t>2 Překrvená septa</a:t>
            </a:r>
          </a:p>
        </p:txBody>
      </p:sp>
      <p:sp>
        <p:nvSpPr>
          <p:cNvPr id="192517" name="Rectangle 7"/>
          <p:cNvSpPr>
            <a:spLocks noChangeArrowheads="1"/>
          </p:cNvSpPr>
          <p:nvPr/>
        </p:nvSpPr>
        <p:spPr bwMode="auto">
          <a:xfrm>
            <a:off x="6804025" y="5661025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92518" name="Line 9"/>
          <p:cNvSpPr>
            <a:spLocks noChangeShapeType="1"/>
          </p:cNvSpPr>
          <p:nvPr/>
        </p:nvSpPr>
        <p:spPr bwMode="auto">
          <a:xfrm flipH="1" flipV="1">
            <a:off x="6516688" y="5516563"/>
            <a:ext cx="287337" cy="36036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92519" name="Line 10"/>
          <p:cNvSpPr>
            <a:spLocks noChangeShapeType="1"/>
          </p:cNvSpPr>
          <p:nvPr/>
        </p:nvSpPr>
        <p:spPr bwMode="auto">
          <a:xfrm flipH="1">
            <a:off x="6227763" y="5876925"/>
            <a:ext cx="576262" cy="7302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92520" name="Rectangle 7"/>
          <p:cNvSpPr>
            <a:spLocks noChangeArrowheads="1"/>
          </p:cNvSpPr>
          <p:nvPr/>
        </p:nvSpPr>
        <p:spPr bwMode="auto">
          <a:xfrm>
            <a:off x="4643438" y="3500438"/>
            <a:ext cx="354012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92521" name="Line 12"/>
          <p:cNvSpPr>
            <a:spLocks noChangeShapeType="1"/>
          </p:cNvSpPr>
          <p:nvPr/>
        </p:nvSpPr>
        <p:spPr bwMode="auto">
          <a:xfrm flipH="1" flipV="1">
            <a:off x="4643438" y="3068638"/>
            <a:ext cx="144462" cy="431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92522" name="Line 13"/>
          <p:cNvSpPr>
            <a:spLocks noChangeShapeType="1"/>
          </p:cNvSpPr>
          <p:nvPr/>
        </p:nvSpPr>
        <p:spPr bwMode="auto">
          <a:xfrm flipV="1">
            <a:off x="4787900" y="3284538"/>
            <a:ext cx="504825" cy="2159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92523" name="Rectangle 7"/>
          <p:cNvSpPr>
            <a:spLocks noChangeArrowheads="1"/>
          </p:cNvSpPr>
          <p:nvPr/>
        </p:nvSpPr>
        <p:spPr bwMode="auto">
          <a:xfrm>
            <a:off x="6588125" y="2997200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92524" name="Line 15"/>
          <p:cNvSpPr>
            <a:spLocks noChangeShapeType="1"/>
          </p:cNvSpPr>
          <p:nvPr/>
        </p:nvSpPr>
        <p:spPr bwMode="auto">
          <a:xfrm>
            <a:off x="6732588" y="3429000"/>
            <a:ext cx="144462" cy="431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92525" name="Line 16"/>
          <p:cNvSpPr>
            <a:spLocks noChangeShapeType="1"/>
          </p:cNvSpPr>
          <p:nvPr/>
        </p:nvSpPr>
        <p:spPr bwMode="auto">
          <a:xfrm flipH="1">
            <a:off x="6300788" y="3429000"/>
            <a:ext cx="431800" cy="360363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187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28. Intersticiální pneumonie </a:t>
            </a:r>
            <a:r>
              <a:rPr lang="cs-CZ" altLang="cs-CZ" sz="36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pneumocystová</a:t>
            </a:r>
            <a:endParaRPr lang="cs-CZ" altLang="cs-CZ" sz="36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4515" name="Picture 9" descr="HE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557338"/>
            <a:ext cx="6553200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050108"/>
            <a:ext cx="707469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marL="7620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cs-CZ" altLang="cs-CZ" sz="1600" i="0" dirty="0" smtClean="0">
                <a:solidFill>
                  <a:schemeClr val="tx1"/>
                </a:solidFill>
                <a:latin typeface="Arial" charset="0"/>
              </a:rPr>
              <a:t>1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Interalveolární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septa prostoupená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lymfoplazmocelulárním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infiltrátem</a:t>
            </a:r>
          </a:p>
          <a:p>
            <a:pPr algn="l">
              <a:spcBef>
                <a:spcPct val="50000"/>
              </a:spcBef>
            </a:pPr>
            <a:r>
              <a:rPr lang="cs-CZ" altLang="cs-CZ" sz="1600" i="0" dirty="0" smtClean="0">
                <a:solidFill>
                  <a:schemeClr val="tx1"/>
                </a:solidFill>
                <a:latin typeface="Arial" charset="0"/>
              </a:rPr>
              <a:t>2 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Pěnité hmoty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intraalveolárně</a:t>
            </a:r>
            <a:endParaRPr lang="cs-CZ" altLang="cs-CZ" sz="16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4517" name="Rectangle 7"/>
          <p:cNvSpPr>
            <a:spLocks noChangeArrowheads="1"/>
          </p:cNvSpPr>
          <p:nvPr/>
        </p:nvSpPr>
        <p:spPr bwMode="auto">
          <a:xfrm>
            <a:off x="3419475" y="4292600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64518" name="Rectangle 7"/>
          <p:cNvSpPr>
            <a:spLocks noChangeArrowheads="1"/>
          </p:cNvSpPr>
          <p:nvPr/>
        </p:nvSpPr>
        <p:spPr bwMode="auto">
          <a:xfrm>
            <a:off x="6372225" y="2636838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64519" name="Line 13"/>
          <p:cNvSpPr>
            <a:spLocks noChangeShapeType="1"/>
          </p:cNvSpPr>
          <p:nvPr/>
        </p:nvSpPr>
        <p:spPr bwMode="auto">
          <a:xfrm>
            <a:off x="6732588" y="3068638"/>
            <a:ext cx="287337" cy="57626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64520" name="Line 14"/>
          <p:cNvSpPr>
            <a:spLocks noChangeShapeType="1"/>
          </p:cNvSpPr>
          <p:nvPr/>
        </p:nvSpPr>
        <p:spPr bwMode="auto">
          <a:xfrm>
            <a:off x="6732588" y="3068638"/>
            <a:ext cx="935037" cy="7302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541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29. Silikóza plic</a:t>
            </a:r>
          </a:p>
        </p:txBody>
      </p:sp>
      <p:pic>
        <p:nvPicPr>
          <p:cNvPr id="75779" name="Picture 4" descr="silikos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788" y="1557338"/>
            <a:ext cx="7947025" cy="5221287"/>
          </a:xfr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092824"/>
            <a:ext cx="2808288" cy="7032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>
            <a:spAutoFit/>
          </a:bodyPr>
          <a:lstStyle>
            <a:lvl1pPr marL="7620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cs-CZ" altLang="cs-CZ" sz="1600" i="0" dirty="0" smtClean="0">
                <a:solidFill>
                  <a:schemeClr val="tx1"/>
                </a:solidFill>
                <a:latin typeface="Arial" charset="0"/>
              </a:rPr>
              <a:t>1 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Vazivové centrum uzlíku</a:t>
            </a:r>
          </a:p>
          <a:p>
            <a:pPr algn="l">
              <a:spcBef>
                <a:spcPct val="50000"/>
              </a:spcBef>
            </a:pPr>
            <a:r>
              <a:rPr lang="cs-CZ" altLang="cs-CZ" sz="1600" i="0" dirty="0" smtClean="0">
                <a:solidFill>
                  <a:schemeClr val="tx1"/>
                </a:solidFill>
                <a:latin typeface="Arial" charset="0"/>
              </a:rPr>
              <a:t>2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Perifokální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emfyzém</a:t>
            </a:r>
          </a:p>
        </p:txBody>
      </p:sp>
      <p:sp>
        <p:nvSpPr>
          <p:cNvPr id="75781" name="Rectangle 7"/>
          <p:cNvSpPr>
            <a:spLocks noChangeArrowheads="1"/>
          </p:cNvSpPr>
          <p:nvPr/>
        </p:nvSpPr>
        <p:spPr bwMode="auto">
          <a:xfrm>
            <a:off x="4140200" y="2708275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5782" name="Rectangle 7"/>
          <p:cNvSpPr>
            <a:spLocks noChangeArrowheads="1"/>
          </p:cNvSpPr>
          <p:nvPr/>
        </p:nvSpPr>
        <p:spPr bwMode="auto">
          <a:xfrm>
            <a:off x="1403350" y="5661025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827088" y="3573463"/>
            <a:ext cx="354012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8179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3. Organizace trombu</a:t>
            </a:r>
            <a:endParaRPr lang="cs-CZ" dirty="0"/>
          </a:p>
        </p:txBody>
      </p:sp>
      <p:pic>
        <p:nvPicPr>
          <p:cNvPr id="35842" name="Picture 2" descr="http://hh-athero.com/graphics/Figure-6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92822"/>
            <a:ext cx="6864728" cy="514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051720" y="220486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547980" y="530120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908020" y="4301247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995936" y="4301247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3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0" y="5914094"/>
            <a:ext cx="399593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/>
              <a:t>1 Stěna arterie (a. </a:t>
            </a:r>
            <a:r>
              <a:rPr lang="cs-CZ" b="1" dirty="0" err="1" smtClean="0"/>
              <a:t>tibialis</a:t>
            </a:r>
            <a:r>
              <a:rPr lang="cs-CZ" b="1" dirty="0" smtClean="0"/>
              <a:t> ant.)</a:t>
            </a:r>
          </a:p>
          <a:p>
            <a:r>
              <a:rPr lang="cs-CZ" b="1" dirty="0" smtClean="0"/>
              <a:t>2 Kapiláry</a:t>
            </a:r>
          </a:p>
          <a:p>
            <a:r>
              <a:rPr lang="cs-CZ" b="1" dirty="0" smtClean="0"/>
              <a:t>3 Struktury kolagenu z fibroblastů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67193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30. </a:t>
            </a:r>
            <a:r>
              <a:rPr lang="cs-CZ" alt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Chondrohamartom</a:t>
            </a:r>
            <a:endParaRPr lang="cs-CZ" altLang="cs-CZ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1139" name="Picture 4" descr="chondrohamartom 20x 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557338"/>
            <a:ext cx="6931025" cy="5219700"/>
          </a:xfr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" y="5770364"/>
            <a:ext cx="5220072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marL="342900" indent="-34290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marL="0" indent="0" algn="l">
              <a:spcBef>
                <a:spcPct val="50000"/>
              </a:spcBef>
            </a:pPr>
            <a:r>
              <a:rPr lang="cs-CZ" altLang="cs-CZ" sz="1600" i="0" dirty="0" smtClean="0">
                <a:solidFill>
                  <a:schemeClr val="tx1"/>
                </a:solidFill>
                <a:latin typeface="Arial" charset="0"/>
              </a:rPr>
              <a:t>1 Chrupavka</a:t>
            </a:r>
            <a:endParaRPr lang="cs-CZ" altLang="cs-CZ" sz="1600" i="0" dirty="0">
              <a:solidFill>
                <a:schemeClr val="tx1"/>
              </a:solidFill>
              <a:latin typeface="Arial" charset="0"/>
            </a:endParaRPr>
          </a:p>
          <a:p>
            <a:pPr marL="0" indent="0" algn="l">
              <a:spcBef>
                <a:spcPct val="50000"/>
              </a:spcBef>
            </a:pPr>
            <a:r>
              <a:rPr lang="cs-CZ" altLang="cs-CZ" sz="1600" i="0" dirty="0" smtClean="0">
                <a:solidFill>
                  <a:schemeClr val="tx1"/>
                </a:solidFill>
                <a:latin typeface="Arial" charset="0"/>
              </a:rPr>
              <a:t>2 Tuková 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tkáň</a:t>
            </a:r>
          </a:p>
          <a:p>
            <a:pPr marL="0" indent="0" algn="l">
              <a:spcBef>
                <a:spcPct val="50000"/>
              </a:spcBef>
            </a:pPr>
            <a:r>
              <a:rPr lang="cs-CZ" altLang="cs-CZ" sz="1600" i="0" dirty="0" smtClean="0">
                <a:solidFill>
                  <a:schemeClr val="tx1"/>
                </a:solidFill>
                <a:latin typeface="Arial" charset="0"/>
              </a:rPr>
              <a:t>3 Tubulární 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struktury vystlané respiračním epitelem</a:t>
            </a:r>
          </a:p>
        </p:txBody>
      </p:sp>
      <p:sp>
        <p:nvSpPr>
          <p:cNvPr id="91141" name="Rectangle 7"/>
          <p:cNvSpPr>
            <a:spLocks noChangeArrowheads="1"/>
          </p:cNvSpPr>
          <p:nvPr/>
        </p:nvSpPr>
        <p:spPr bwMode="auto">
          <a:xfrm>
            <a:off x="3563938" y="4149725"/>
            <a:ext cx="354012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91142" name="Rectangle 7"/>
          <p:cNvSpPr>
            <a:spLocks noChangeArrowheads="1"/>
          </p:cNvSpPr>
          <p:nvPr/>
        </p:nvSpPr>
        <p:spPr bwMode="auto">
          <a:xfrm>
            <a:off x="2411413" y="2708275"/>
            <a:ext cx="354012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1403350" y="1628775"/>
            <a:ext cx="354013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542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/>
          </p:cNvSpPr>
          <p:nvPr>
            <p:ph type="title"/>
          </p:nvPr>
        </p:nvSpPr>
        <p:spPr>
          <a:xfrm>
            <a:off x="323850" y="274638"/>
            <a:ext cx="8229600" cy="1143000"/>
          </a:xfrm>
        </p:spPr>
        <p:txBody>
          <a:bodyPr/>
          <a:lstStyle/>
          <a:p>
            <a:r>
              <a:rPr lang="cs-CZ" alt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31. Malobuněčný karcinom plic</a:t>
            </a:r>
          </a:p>
        </p:txBody>
      </p:sp>
      <p:pic>
        <p:nvPicPr>
          <p:cNvPr id="99331" name="Picture 3" descr="malobb ca 10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593850"/>
            <a:ext cx="6931025" cy="5219700"/>
          </a:xfr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5731164"/>
            <a:ext cx="3995936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marL="685800" indent="-68580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1143000" indent="-68580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600200" indent="-6858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2057400" indent="-6858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514600" indent="-6858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971800" indent="-6858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3429000" indent="-6858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886200" indent="-6858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4343400" indent="-6858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cs-CZ" sz="1600" i="0" dirty="0" smtClean="0">
                <a:solidFill>
                  <a:schemeClr val="tx1"/>
                </a:solidFill>
                <a:latin typeface="+mn-lt"/>
              </a:rPr>
              <a:t>1 Solidní infiltrace drobnými buňkami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i="0" dirty="0" smtClean="0">
                <a:solidFill>
                  <a:schemeClr val="tx1"/>
                </a:solidFill>
                <a:latin typeface="+mn-lt"/>
              </a:rPr>
              <a:t>2 Nekróza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i="0" dirty="0" smtClean="0">
                <a:solidFill>
                  <a:schemeClr val="tx1"/>
                </a:solidFill>
                <a:latin typeface="+mn-lt"/>
              </a:rPr>
              <a:t>3 Vazivové stroma</a:t>
            </a:r>
          </a:p>
        </p:txBody>
      </p:sp>
      <p:sp>
        <p:nvSpPr>
          <p:cNvPr id="99333" name="Rectangle 7"/>
          <p:cNvSpPr>
            <a:spLocks noChangeArrowheads="1"/>
          </p:cNvSpPr>
          <p:nvPr/>
        </p:nvSpPr>
        <p:spPr bwMode="auto">
          <a:xfrm>
            <a:off x="5219700" y="3357563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99334" name="Rectangle 7"/>
          <p:cNvSpPr>
            <a:spLocks noChangeArrowheads="1"/>
          </p:cNvSpPr>
          <p:nvPr/>
        </p:nvSpPr>
        <p:spPr bwMode="auto">
          <a:xfrm>
            <a:off x="6321077" y="5470376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1476375" y="2060575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6778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32. Mykotická ezofagitida</a:t>
            </a:r>
            <a:endParaRPr lang="cs-CZ" dirty="0"/>
          </a:p>
        </p:txBody>
      </p:sp>
      <p:pic>
        <p:nvPicPr>
          <p:cNvPr id="76802" name="Picture 2" descr="Výsledek obrázku pro mycotic esophagitis path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1"/>
            <a:ext cx="7056784" cy="512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851920" y="3068960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6156176" y="530120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5502" y="6011061"/>
            <a:ext cx="771484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1 Povrchová nekrotická sliznice (smíšený zánětlivý infiltrát se spletí </a:t>
            </a:r>
            <a:r>
              <a:rPr lang="cs-CZ" sz="1600" b="1" dirty="0" err="1" smtClean="0"/>
              <a:t>septovaných</a:t>
            </a:r>
            <a:r>
              <a:rPr lang="cs-CZ" sz="1600" b="1" dirty="0" smtClean="0"/>
              <a:t> hyf)</a:t>
            </a:r>
          </a:p>
          <a:p>
            <a:r>
              <a:rPr lang="cs-CZ" sz="1600" b="1" dirty="0" smtClean="0"/>
              <a:t>2 Vrstevnatý dlaždicový epitel jícnu</a:t>
            </a:r>
          </a:p>
        </p:txBody>
      </p:sp>
    </p:spTree>
    <p:extLst>
      <p:ext uri="{BB962C8B-B14F-4D97-AF65-F5344CB8AC3E}">
        <p14:creationId xmlns:p14="http://schemas.microsoft.com/office/powerpoint/2010/main" val="379015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33. </a:t>
            </a:r>
            <a:r>
              <a:rPr lang="cs-CZ" dirty="0" err="1" smtClean="0"/>
              <a:t>Warthinův</a:t>
            </a:r>
            <a:r>
              <a:rPr lang="cs-CZ" dirty="0" smtClean="0"/>
              <a:t> tumor</a:t>
            </a:r>
          </a:p>
        </p:txBody>
      </p:sp>
      <p:pic>
        <p:nvPicPr>
          <p:cNvPr id="1741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1554426"/>
            <a:ext cx="6984776" cy="5215251"/>
          </a:xfrm>
        </p:spPr>
      </p:pic>
      <p:sp>
        <p:nvSpPr>
          <p:cNvPr id="17412" name="Obdélník 3"/>
          <p:cNvSpPr>
            <a:spLocks noChangeArrowheads="1"/>
          </p:cNvSpPr>
          <p:nvPr/>
        </p:nvSpPr>
        <p:spPr bwMode="auto">
          <a:xfrm>
            <a:off x="0" y="6303818"/>
            <a:ext cx="2428875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1 </a:t>
            </a:r>
            <a:r>
              <a:rPr lang="cs-CZ" altLang="cs-CZ" sz="1400" i="0" dirty="0" smtClean="0">
                <a:solidFill>
                  <a:schemeClr val="tx1"/>
                </a:solidFill>
                <a:latin typeface="Arial" charset="0"/>
              </a:rPr>
              <a:t>Dvojvrstevný </a:t>
            </a:r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epitel</a:t>
            </a:r>
          </a:p>
          <a:p>
            <a:pPr eaLnBrk="1" hangingPunct="1"/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2 </a:t>
            </a:r>
            <a:r>
              <a:rPr lang="cs-CZ" altLang="cs-CZ" sz="1400" i="0" dirty="0" smtClean="0">
                <a:solidFill>
                  <a:schemeClr val="tx1"/>
                </a:solidFill>
                <a:latin typeface="Arial" charset="0"/>
              </a:rPr>
              <a:t>Lymfoidní </a:t>
            </a:r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stroma</a:t>
            </a:r>
          </a:p>
        </p:txBody>
      </p:sp>
      <p:sp>
        <p:nvSpPr>
          <p:cNvPr id="17413" name="Obdélník 5"/>
          <p:cNvSpPr>
            <a:spLocks noChangeArrowheads="1"/>
          </p:cNvSpPr>
          <p:nvPr/>
        </p:nvSpPr>
        <p:spPr bwMode="auto">
          <a:xfrm>
            <a:off x="2548502" y="3368675"/>
            <a:ext cx="2857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7414" name="Obdélník 6"/>
          <p:cNvSpPr>
            <a:spLocks noChangeArrowheads="1"/>
          </p:cNvSpPr>
          <p:nvPr/>
        </p:nvSpPr>
        <p:spPr bwMode="auto">
          <a:xfrm>
            <a:off x="4894912" y="4879975"/>
            <a:ext cx="306388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5067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34. </a:t>
            </a:r>
            <a:r>
              <a:rPr lang="cs-CZ" dirty="0" err="1" smtClean="0"/>
              <a:t>Barrettův</a:t>
            </a:r>
            <a:r>
              <a:rPr lang="cs-CZ" dirty="0" smtClean="0"/>
              <a:t> jícen</a:t>
            </a:r>
            <a:endParaRPr lang="cs-CZ" dirty="0"/>
          </a:p>
        </p:txBody>
      </p:sp>
      <p:pic>
        <p:nvPicPr>
          <p:cNvPr id="36867" name="Picture 5" descr="Barrettův jícen 100x 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9569"/>
            <a:ext cx="7704856" cy="516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Obdélník 4"/>
          <p:cNvSpPr>
            <a:spLocks noChangeArrowheads="1"/>
          </p:cNvSpPr>
          <p:nvPr/>
        </p:nvSpPr>
        <p:spPr bwMode="auto">
          <a:xfrm>
            <a:off x="-14986" y="5962464"/>
            <a:ext cx="3851920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1 </a:t>
            </a:r>
            <a:r>
              <a:rPr lang="cs-CZ" altLang="cs-CZ" sz="1600" i="0" dirty="0" smtClean="0">
                <a:solidFill>
                  <a:schemeClr val="tx1"/>
                </a:solidFill>
                <a:latin typeface="Arial" charset="0"/>
              </a:rPr>
              <a:t>Epitel 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intestinálního typu</a:t>
            </a:r>
          </a:p>
          <a:p>
            <a:pPr eaLnBrk="1" hangingPunct="1"/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2 </a:t>
            </a:r>
            <a:r>
              <a:rPr lang="cs-CZ" altLang="cs-CZ" sz="1600" i="0" dirty="0" smtClean="0">
                <a:solidFill>
                  <a:schemeClr val="tx1"/>
                </a:solidFill>
                <a:latin typeface="Arial" charset="0"/>
              </a:rPr>
              <a:t>Pohárková 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buňka</a:t>
            </a:r>
          </a:p>
          <a:p>
            <a:pPr eaLnBrk="1" hangingPunct="1"/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3 </a:t>
            </a:r>
            <a:r>
              <a:rPr lang="cs-CZ" altLang="cs-CZ" sz="1600" i="0" dirty="0" smtClean="0">
                <a:solidFill>
                  <a:schemeClr val="tx1"/>
                </a:solidFill>
                <a:latin typeface="Arial" charset="0"/>
              </a:rPr>
              <a:t>Dlaždicový 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epitel jícnu</a:t>
            </a:r>
          </a:p>
        </p:txBody>
      </p:sp>
      <p:sp>
        <p:nvSpPr>
          <p:cNvPr id="36869" name="Obdélník 5"/>
          <p:cNvSpPr>
            <a:spLocks noChangeArrowheads="1"/>
          </p:cNvSpPr>
          <p:nvPr/>
        </p:nvSpPr>
        <p:spPr bwMode="auto">
          <a:xfrm>
            <a:off x="1763688" y="2276872"/>
            <a:ext cx="250031" cy="307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36870" name="Obdélník 6"/>
          <p:cNvSpPr>
            <a:spLocks noChangeArrowheads="1"/>
          </p:cNvSpPr>
          <p:nvPr/>
        </p:nvSpPr>
        <p:spPr bwMode="auto">
          <a:xfrm>
            <a:off x="3131840" y="3709410"/>
            <a:ext cx="285750" cy="307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36871" name="Obdélník 7"/>
          <p:cNvSpPr>
            <a:spLocks noChangeArrowheads="1"/>
          </p:cNvSpPr>
          <p:nvPr/>
        </p:nvSpPr>
        <p:spPr bwMode="auto">
          <a:xfrm>
            <a:off x="5436096" y="4714874"/>
            <a:ext cx="306388" cy="307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3572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4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 smtClean="0"/>
              <a:t>35. Gastritida chronická neatrofická, asociovaná s HP</a:t>
            </a:r>
            <a:endParaRPr lang="cs-CZ" sz="2400" dirty="0" smtClean="0"/>
          </a:p>
        </p:txBody>
      </p:sp>
      <p:pic>
        <p:nvPicPr>
          <p:cNvPr id="52227" name="Picture 6" descr="HLO+ gastritis 19-12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700808"/>
            <a:ext cx="7316291" cy="4901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Obdélník 4"/>
          <p:cNvSpPr>
            <a:spLocks noChangeArrowheads="1"/>
          </p:cNvSpPr>
          <p:nvPr/>
        </p:nvSpPr>
        <p:spPr bwMode="auto">
          <a:xfrm>
            <a:off x="0" y="6300056"/>
            <a:ext cx="4697050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1 </a:t>
            </a:r>
            <a:r>
              <a:rPr lang="cs-CZ" altLang="cs-CZ" sz="1400" i="0" dirty="0" smtClean="0">
                <a:solidFill>
                  <a:schemeClr val="tx1"/>
                </a:solidFill>
                <a:latin typeface="Arial" pitchFamily="34" charset="0"/>
              </a:rPr>
              <a:t>Smíšený </a:t>
            </a:r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zánětlivý infiltrát lamina propria  </a:t>
            </a:r>
            <a:r>
              <a:rPr lang="cs-CZ" altLang="cs-CZ" sz="1400" i="0" dirty="0" err="1">
                <a:solidFill>
                  <a:schemeClr val="tx1"/>
                </a:solidFill>
                <a:latin typeface="Arial" pitchFamily="34" charset="0"/>
              </a:rPr>
              <a:t>mucosae</a:t>
            </a:r>
            <a:endParaRPr lang="cs-CZ" altLang="cs-CZ" sz="1400" i="0" dirty="0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2 </a:t>
            </a:r>
            <a:r>
              <a:rPr lang="cs-CZ" altLang="cs-CZ" sz="1400" i="0" dirty="0" smtClean="0">
                <a:solidFill>
                  <a:schemeClr val="tx1"/>
                </a:solidFill>
                <a:latin typeface="Arial" pitchFamily="34" charset="0"/>
              </a:rPr>
              <a:t>Žaludeční </a:t>
            </a:r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jamka</a:t>
            </a:r>
            <a:endParaRPr lang="cs-CZ" altLang="cs-CZ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2230" name="Obdélník 7"/>
          <p:cNvSpPr>
            <a:spLocks noChangeArrowheads="1"/>
          </p:cNvSpPr>
          <p:nvPr/>
        </p:nvSpPr>
        <p:spPr bwMode="auto">
          <a:xfrm>
            <a:off x="7143101" y="3429000"/>
            <a:ext cx="285750" cy="307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7" name="Obdélník 7"/>
          <p:cNvSpPr>
            <a:spLocks noChangeArrowheads="1"/>
          </p:cNvSpPr>
          <p:nvPr/>
        </p:nvSpPr>
        <p:spPr bwMode="auto">
          <a:xfrm>
            <a:off x="4470359" y="2132856"/>
            <a:ext cx="285750" cy="307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 smtClean="0">
                <a:solidFill>
                  <a:schemeClr val="tx1"/>
                </a:solidFill>
                <a:latin typeface="Arial" pitchFamily="34" charset="0"/>
              </a:rPr>
              <a:t>1</a:t>
            </a:r>
            <a:endParaRPr lang="cs-CZ" altLang="cs-CZ" sz="1400" i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2555776" y="3582987"/>
            <a:ext cx="285750" cy="307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 smtClean="0">
                <a:solidFill>
                  <a:schemeClr val="tx1"/>
                </a:solidFill>
                <a:latin typeface="Arial" pitchFamily="34" charset="0"/>
              </a:rPr>
              <a:t>1</a:t>
            </a:r>
            <a:endParaRPr lang="cs-CZ" altLang="cs-CZ" sz="1400" i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9" name="Obdélník 7"/>
          <p:cNvSpPr>
            <a:spLocks noChangeArrowheads="1"/>
          </p:cNvSpPr>
          <p:nvPr/>
        </p:nvSpPr>
        <p:spPr bwMode="auto">
          <a:xfrm>
            <a:off x="4327484" y="5537993"/>
            <a:ext cx="285750" cy="307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 smtClean="0">
                <a:solidFill>
                  <a:schemeClr val="tx1"/>
                </a:solidFill>
                <a:latin typeface="Arial" pitchFamily="34" charset="0"/>
              </a:rPr>
              <a:t>1</a:t>
            </a:r>
            <a:endParaRPr lang="cs-CZ" altLang="cs-CZ" sz="1400" i="0" dirty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23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20401" y="404664"/>
            <a:ext cx="9144000" cy="928688"/>
          </a:xfrm>
        </p:spPr>
        <p:txBody>
          <a:bodyPr/>
          <a:lstStyle/>
          <a:p>
            <a:r>
              <a:rPr lang="cs-CZ" altLang="cs-CZ" sz="3200" dirty="0" smtClean="0"/>
              <a:t>36. Chronický peptický vřed </a:t>
            </a:r>
            <a:r>
              <a:rPr lang="cs-CZ" altLang="cs-CZ" sz="3200" baseline="0" dirty="0" smtClean="0"/>
              <a:t> </a:t>
            </a:r>
            <a:r>
              <a:rPr lang="cs-CZ" altLang="cs-CZ" sz="3200" dirty="0" smtClean="0"/>
              <a:t>žaludku </a:t>
            </a:r>
            <a:endParaRPr lang="cs-CZ" altLang="cs-CZ" sz="2400" dirty="0" smtClean="0"/>
          </a:p>
        </p:txBody>
      </p:sp>
      <p:pic>
        <p:nvPicPr>
          <p:cNvPr id="69635" name="Picture 3" descr="he40x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652767"/>
            <a:ext cx="8101012" cy="4873265"/>
          </a:xfrm>
        </p:spPr>
      </p:pic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-20401" y="5495151"/>
            <a:ext cx="4165475" cy="138499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1 povrch ulcerace – </a:t>
            </a:r>
            <a:r>
              <a:rPr lang="cs-CZ" altLang="cs-CZ" sz="1400" i="0" dirty="0" smtClean="0">
                <a:solidFill>
                  <a:schemeClr val="tx1"/>
                </a:solidFill>
                <a:latin typeface="Arial" charset="0"/>
              </a:rPr>
              <a:t>buněčný detritus</a:t>
            </a:r>
            <a:endParaRPr lang="cs-CZ" altLang="cs-CZ" sz="1400" i="0" dirty="0">
              <a:solidFill>
                <a:schemeClr val="tx1"/>
              </a:solidFill>
              <a:latin typeface="Arial" charset="0"/>
            </a:endParaRPr>
          </a:p>
          <a:p>
            <a:pPr eaLnBrk="1" hangingPunct="1"/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2 kapiláry s úzkým </a:t>
            </a:r>
            <a:r>
              <a:rPr lang="cs-CZ" altLang="cs-CZ" sz="1400" i="0" dirty="0" smtClean="0">
                <a:solidFill>
                  <a:schemeClr val="tx1"/>
                </a:solidFill>
                <a:latin typeface="Arial" charset="0"/>
              </a:rPr>
              <a:t>lumen </a:t>
            </a:r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(komprese kapilár </a:t>
            </a:r>
            <a:r>
              <a:rPr lang="cs-CZ" altLang="cs-CZ" sz="1400" i="0" dirty="0" smtClean="0">
                <a:solidFill>
                  <a:schemeClr val="tx1"/>
                </a:solidFill>
                <a:latin typeface="Arial" charset="0"/>
              </a:rPr>
              <a:t>zmnoženým vazivem</a:t>
            </a:r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)</a:t>
            </a:r>
          </a:p>
          <a:p>
            <a:pPr eaLnBrk="1" hangingPunct="1"/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3 zánětlivě </a:t>
            </a:r>
            <a:r>
              <a:rPr lang="cs-CZ" altLang="cs-CZ" sz="1400" i="0" dirty="0" smtClean="0">
                <a:solidFill>
                  <a:schemeClr val="tx1"/>
                </a:solidFill>
                <a:latin typeface="Arial" charset="0"/>
              </a:rPr>
              <a:t>infiltrovaná granulační </a:t>
            </a:r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tkáň se </a:t>
            </a:r>
            <a:r>
              <a:rPr lang="cs-CZ" altLang="cs-CZ" sz="1400" i="0" dirty="0" smtClean="0">
                <a:solidFill>
                  <a:schemeClr val="tx1"/>
                </a:solidFill>
                <a:latin typeface="Arial" charset="0"/>
              </a:rPr>
              <a:t>zmnožením vaziva</a:t>
            </a:r>
            <a:endParaRPr lang="cs-CZ" altLang="cs-CZ" sz="1400" i="0" dirty="0">
              <a:solidFill>
                <a:schemeClr val="tx1"/>
              </a:solidFill>
              <a:latin typeface="Arial" charset="0"/>
            </a:endParaRPr>
          </a:p>
          <a:p>
            <a:pPr eaLnBrk="1" hangingPunct="1"/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4 </a:t>
            </a:r>
            <a:r>
              <a:rPr lang="cs-CZ" altLang="cs-CZ" sz="1400" i="0" dirty="0" err="1">
                <a:solidFill>
                  <a:schemeClr val="tx1"/>
                </a:solidFill>
                <a:latin typeface="Arial" charset="0"/>
              </a:rPr>
              <a:t>fibrinoidní</a:t>
            </a:r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 dystrofie vaziva</a:t>
            </a: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4439757" y="1645445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365574" name="Line 6"/>
          <p:cNvSpPr>
            <a:spLocks noChangeShapeType="1"/>
          </p:cNvSpPr>
          <p:nvPr/>
        </p:nvSpPr>
        <p:spPr bwMode="auto">
          <a:xfrm flipH="1">
            <a:off x="4273425" y="2102645"/>
            <a:ext cx="215900" cy="5762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5105275" y="5439060"/>
            <a:ext cx="431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3131840" y="4881563"/>
            <a:ext cx="431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365578" name="Line 10"/>
          <p:cNvSpPr>
            <a:spLocks noChangeShapeType="1"/>
          </p:cNvSpPr>
          <p:nvPr/>
        </p:nvSpPr>
        <p:spPr bwMode="auto">
          <a:xfrm flipV="1">
            <a:off x="935831" y="4594226"/>
            <a:ext cx="503237" cy="2873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5580" name="Line 12"/>
          <p:cNvSpPr>
            <a:spLocks noChangeShapeType="1"/>
          </p:cNvSpPr>
          <p:nvPr/>
        </p:nvSpPr>
        <p:spPr bwMode="auto">
          <a:xfrm flipV="1">
            <a:off x="5508104" y="5156994"/>
            <a:ext cx="503238" cy="2873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46" name="Text Box 14"/>
          <p:cNvSpPr txBox="1">
            <a:spLocks noChangeArrowheads="1"/>
          </p:cNvSpPr>
          <p:nvPr/>
        </p:nvSpPr>
        <p:spPr bwMode="auto">
          <a:xfrm>
            <a:off x="504031" y="4843463"/>
            <a:ext cx="431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69647" name="Text Box 15"/>
          <p:cNvSpPr txBox="1">
            <a:spLocks noChangeArrowheads="1"/>
          </p:cNvSpPr>
          <p:nvPr/>
        </p:nvSpPr>
        <p:spPr bwMode="auto">
          <a:xfrm>
            <a:off x="1439068" y="2468682"/>
            <a:ext cx="431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4</a:t>
            </a:r>
          </a:p>
        </p:txBody>
      </p:sp>
      <p:sp>
        <p:nvSpPr>
          <p:cNvPr id="69648" name="Text Box 16"/>
          <p:cNvSpPr txBox="1">
            <a:spLocks noChangeArrowheads="1"/>
          </p:cNvSpPr>
          <p:nvPr/>
        </p:nvSpPr>
        <p:spPr bwMode="auto">
          <a:xfrm>
            <a:off x="2339975" y="3860800"/>
            <a:ext cx="431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8507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 smtClean="0"/>
              <a:t>37. Adenokarcinom střeva (intestinální typ)</a:t>
            </a:r>
            <a:endParaRPr lang="cs-CZ" altLang="cs-CZ" sz="3200" dirty="0" smtClean="0">
              <a:effectLst/>
            </a:endParaRPr>
          </a:p>
        </p:txBody>
      </p:sp>
      <p:pic>
        <p:nvPicPr>
          <p:cNvPr id="164867" name="Picture 6" descr="12444-11-2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43063"/>
            <a:ext cx="7333696" cy="4810273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-6358" y="6084004"/>
            <a:ext cx="4529876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>
              <a:buFontTx/>
              <a:buAutoNum type="arabicPlain"/>
            </a:pPr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Struktury intestinálního adenokarcinomu</a:t>
            </a:r>
          </a:p>
          <a:p>
            <a:pPr eaLnBrk="1" hangingPunct="1">
              <a:buFontTx/>
              <a:buAutoNum type="arabicPlain"/>
            </a:pPr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Epiteliální kryt kolon</a:t>
            </a:r>
          </a:p>
          <a:p>
            <a:pPr eaLnBrk="1" hangingPunct="1">
              <a:buFontTx/>
              <a:buAutoNum type="arabicPlain"/>
            </a:pPr>
            <a:r>
              <a:rPr lang="cs-CZ" altLang="cs-CZ" sz="1400" i="0" dirty="0" err="1">
                <a:solidFill>
                  <a:schemeClr val="tx1"/>
                </a:solidFill>
                <a:latin typeface="Arial" pitchFamily="34" charset="0"/>
              </a:rPr>
              <a:t>Muscularis</a:t>
            </a:r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400" i="0" dirty="0" smtClean="0">
                <a:solidFill>
                  <a:schemeClr val="tx1"/>
                </a:solidFill>
                <a:latin typeface="Arial" pitchFamily="34" charset="0"/>
              </a:rPr>
              <a:t>propria</a:t>
            </a:r>
            <a:endParaRPr lang="cs-CZ" altLang="cs-CZ" sz="1400" i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64869" name="Text Box 4"/>
          <p:cNvSpPr txBox="1">
            <a:spLocks noChangeArrowheads="1"/>
          </p:cNvSpPr>
          <p:nvPr/>
        </p:nvSpPr>
        <p:spPr bwMode="auto">
          <a:xfrm>
            <a:off x="2854325" y="4117619"/>
            <a:ext cx="431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64870" name="Text Box 6"/>
          <p:cNvSpPr txBox="1">
            <a:spLocks noChangeArrowheads="1"/>
          </p:cNvSpPr>
          <p:nvPr/>
        </p:nvSpPr>
        <p:spPr bwMode="auto">
          <a:xfrm>
            <a:off x="1352060" y="4117619"/>
            <a:ext cx="431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164871" name="Text Box 4"/>
          <p:cNvSpPr txBox="1">
            <a:spLocks noChangeArrowheads="1"/>
          </p:cNvSpPr>
          <p:nvPr/>
        </p:nvSpPr>
        <p:spPr bwMode="auto">
          <a:xfrm>
            <a:off x="6216864" y="2581938"/>
            <a:ext cx="431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64872" name="Text Box 4"/>
          <p:cNvSpPr txBox="1">
            <a:spLocks noChangeArrowheads="1"/>
          </p:cNvSpPr>
          <p:nvPr/>
        </p:nvSpPr>
        <p:spPr bwMode="auto">
          <a:xfrm>
            <a:off x="2638425" y="2703938"/>
            <a:ext cx="431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64873" name="Text Box 6"/>
          <p:cNvSpPr txBox="1">
            <a:spLocks noChangeArrowheads="1"/>
          </p:cNvSpPr>
          <p:nvPr/>
        </p:nvSpPr>
        <p:spPr bwMode="auto">
          <a:xfrm>
            <a:off x="6788855" y="5000625"/>
            <a:ext cx="431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5452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32887" y="188640"/>
            <a:ext cx="9144000" cy="1240110"/>
          </a:xfrm>
        </p:spPr>
        <p:txBody>
          <a:bodyPr/>
          <a:lstStyle/>
          <a:p>
            <a:pPr>
              <a:defRPr/>
            </a:pPr>
            <a:r>
              <a:rPr lang="cs-CZ" sz="3200" dirty="0" smtClean="0"/>
              <a:t>38. Adenokarcinom žaludku z</a:t>
            </a:r>
            <a:r>
              <a:rPr lang="cs-CZ" sz="3200" baseline="0" dirty="0" smtClean="0"/>
              <a:t> </a:t>
            </a:r>
            <a:r>
              <a:rPr lang="cs-CZ" sz="3200" dirty="0" smtClean="0"/>
              <a:t>prstenčitých buněk</a:t>
            </a:r>
            <a:endParaRPr lang="cs-CZ" sz="2400" dirty="0" smtClean="0"/>
          </a:p>
        </p:txBody>
      </p:sp>
      <p:pic>
        <p:nvPicPr>
          <p:cNvPr id="81923" name="Picture 4" descr="_s4-6-zaludek-dif-ca-10x-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99687"/>
            <a:ext cx="6912768" cy="514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Rectangle 6"/>
          <p:cNvSpPr>
            <a:spLocks noChangeArrowheads="1"/>
          </p:cNvSpPr>
          <p:nvPr/>
        </p:nvSpPr>
        <p:spPr bwMode="auto">
          <a:xfrm>
            <a:off x="3779912" y="2073512"/>
            <a:ext cx="3143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cs-CZ" sz="2000" i="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81926" name="Rectangle 7"/>
          <p:cNvSpPr>
            <a:spLocks noChangeArrowheads="1"/>
          </p:cNvSpPr>
          <p:nvPr/>
        </p:nvSpPr>
        <p:spPr bwMode="auto">
          <a:xfrm>
            <a:off x="5220072" y="5044980"/>
            <a:ext cx="3143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cs-CZ" sz="2000" i="0" dirty="0">
                <a:solidFill>
                  <a:schemeClr val="tx1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-9610" y="6184958"/>
            <a:ext cx="579613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/>
              <a:t>1 Sliznice s intestinální metaplazií</a:t>
            </a:r>
          </a:p>
          <a:p>
            <a:r>
              <a:rPr lang="cs-CZ" b="1" dirty="0" smtClean="0"/>
              <a:t>2 Difúzní infiltrace buňkami typu pečetního prstene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1275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39. GIST</a:t>
            </a:r>
            <a:endParaRPr lang="cs-CZ" dirty="0"/>
          </a:p>
        </p:txBody>
      </p:sp>
      <p:pic>
        <p:nvPicPr>
          <p:cNvPr id="89091" name="Picture 7" descr="GIST 20x 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714500"/>
            <a:ext cx="7215187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771800" y="429309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6444208" y="278092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6211669"/>
            <a:ext cx="536408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/>
              <a:t>1 </a:t>
            </a:r>
            <a:r>
              <a:rPr lang="cs-CZ" b="1" dirty="0" err="1" smtClean="0"/>
              <a:t>Vřetenobuněčná</a:t>
            </a:r>
            <a:r>
              <a:rPr lang="cs-CZ" b="1" dirty="0" smtClean="0"/>
              <a:t> varianta GIST, nízce maligní</a:t>
            </a:r>
          </a:p>
          <a:p>
            <a:r>
              <a:rPr lang="cs-CZ" b="1" dirty="0" smtClean="0"/>
              <a:t>2 Stěna jícnu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72427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4. </a:t>
            </a:r>
            <a:r>
              <a:rPr lang="cs-CZ" dirty="0" err="1" smtClean="0"/>
              <a:t>Dlaždicobuněčný</a:t>
            </a:r>
            <a:r>
              <a:rPr lang="cs-CZ" dirty="0" smtClean="0"/>
              <a:t> karcinom</a:t>
            </a:r>
            <a:endParaRPr lang="cs-CZ" dirty="0"/>
          </a:p>
        </p:txBody>
      </p:sp>
      <p:pic>
        <p:nvPicPr>
          <p:cNvPr id="14338" name="Picture 2" descr="210813.fig.004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6698" r="3378" b="4739"/>
          <a:stretch/>
        </p:blipFill>
        <p:spPr bwMode="auto">
          <a:xfrm>
            <a:off x="899592" y="1628800"/>
            <a:ext cx="7128792" cy="513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148064" y="299695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3779912" y="494116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660504" y="4198395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3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0" y="5917710"/>
            <a:ext cx="395993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/>
              <a:t>1 </a:t>
            </a:r>
            <a:r>
              <a:rPr lang="cs-CZ" b="1" dirty="0" err="1" smtClean="0"/>
              <a:t>Kankroidové</a:t>
            </a:r>
            <a:r>
              <a:rPr lang="cs-CZ" b="1" dirty="0" smtClean="0"/>
              <a:t> perly</a:t>
            </a:r>
          </a:p>
          <a:p>
            <a:r>
              <a:rPr lang="cs-CZ" b="1" dirty="0" smtClean="0"/>
              <a:t>2 Solidní čepy nádorových buněk</a:t>
            </a:r>
          </a:p>
          <a:p>
            <a:r>
              <a:rPr lang="cs-CZ" b="1" dirty="0" smtClean="0"/>
              <a:t>3 Nádorové stroma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74746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545387" cy="1285875"/>
          </a:xfrm>
        </p:spPr>
        <p:txBody>
          <a:bodyPr/>
          <a:lstStyle/>
          <a:p>
            <a:r>
              <a:rPr lang="cs-CZ" altLang="cs-CZ" sz="4400" dirty="0" smtClean="0"/>
              <a:t>40. </a:t>
            </a:r>
            <a:r>
              <a:rPr lang="cs-CZ" altLang="cs-CZ" sz="4400" dirty="0" err="1" smtClean="0"/>
              <a:t>M.Crohn</a:t>
            </a:r>
            <a:endParaRPr lang="cs-CZ" altLang="cs-CZ" sz="4400" dirty="0" smtClean="0"/>
          </a:p>
        </p:txBody>
      </p:sp>
      <p:pic>
        <p:nvPicPr>
          <p:cNvPr id="113667" name="Picture 3" descr="20x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714500"/>
            <a:ext cx="7926388" cy="4937750"/>
          </a:xfrm>
        </p:spPr>
      </p:pic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0" y="5942011"/>
            <a:ext cx="3851920" cy="9159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1 </a:t>
            </a:r>
            <a:r>
              <a:rPr lang="cs-CZ" altLang="cs-CZ" sz="1800" i="0" dirty="0" err="1">
                <a:solidFill>
                  <a:schemeClr val="tx1"/>
                </a:solidFill>
                <a:latin typeface="Arial" pitchFamily="34" charset="0"/>
              </a:rPr>
              <a:t>Transmurální</a:t>
            </a:r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 zánětlivý infiltrát</a:t>
            </a:r>
          </a:p>
          <a:p>
            <a:pPr eaLnBrk="1" hangingPunct="1"/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2 Vnitřní povrch střeva (sliznice)</a:t>
            </a:r>
          </a:p>
          <a:p>
            <a:pPr eaLnBrk="1" hangingPunct="1"/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3 Seróza</a:t>
            </a:r>
          </a:p>
        </p:txBody>
      </p:sp>
      <p:sp>
        <p:nvSpPr>
          <p:cNvPr id="92178" name="Text Box 18"/>
          <p:cNvSpPr txBox="1">
            <a:spLocks noChangeArrowheads="1"/>
          </p:cNvSpPr>
          <p:nvPr/>
        </p:nvSpPr>
        <p:spPr bwMode="auto">
          <a:xfrm>
            <a:off x="683444" y="5478380"/>
            <a:ext cx="4318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800" b="1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7212013" y="1845007"/>
            <a:ext cx="4318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800" b="1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1187624" y="4743296"/>
            <a:ext cx="4318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800" b="1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2775188" y="3933056"/>
            <a:ext cx="4318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800" b="1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4716016" y="3068960"/>
            <a:ext cx="4318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800" b="1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8667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7761287" cy="1196975"/>
          </a:xfrm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r>
              <a:rPr lang="cs-CZ" dirty="0" smtClean="0"/>
              <a:t>41. Ulcerózní kolitida</a:t>
            </a:r>
            <a:endParaRPr lang="cs-CZ" sz="3600" dirty="0" smtClean="0"/>
          </a:p>
        </p:txBody>
      </p:sp>
      <p:pic>
        <p:nvPicPr>
          <p:cNvPr id="123907" name="Picture 3" descr="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643063"/>
            <a:ext cx="8208962" cy="5111750"/>
          </a:xfrm>
        </p:spPr>
      </p:pic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0" y="5903893"/>
            <a:ext cx="4932040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cs-CZ" sz="1400" b="1" i="0" dirty="0">
                <a:solidFill>
                  <a:schemeClr val="tx1"/>
                </a:solidFill>
                <a:latin typeface="Arial" charset="0"/>
              </a:rPr>
              <a:t>1  Sliznice s </a:t>
            </a:r>
            <a:r>
              <a:rPr lang="cs-CZ" sz="1400" b="1" i="0" dirty="0" err="1">
                <a:solidFill>
                  <a:schemeClr val="tx1"/>
                </a:solidFill>
                <a:latin typeface="Arial" charset="0"/>
              </a:rPr>
              <a:t>úsekovitě</a:t>
            </a:r>
            <a:r>
              <a:rPr lang="cs-CZ" sz="1400" b="1" i="0" dirty="0">
                <a:solidFill>
                  <a:schemeClr val="tx1"/>
                </a:solidFill>
                <a:latin typeface="Arial" charset="0"/>
              </a:rPr>
              <a:t> zachovalým epitelem</a:t>
            </a:r>
          </a:p>
          <a:p>
            <a:pPr marL="342900" indent="-342900">
              <a:defRPr/>
            </a:pPr>
            <a:r>
              <a:rPr lang="cs-CZ" sz="1400" b="1" i="0" dirty="0">
                <a:solidFill>
                  <a:schemeClr val="tx1"/>
                </a:solidFill>
                <a:latin typeface="Arial" charset="0"/>
              </a:rPr>
              <a:t>2  Zánětlivý infiltrát ve sliznici a podslizničním vazivu </a:t>
            </a:r>
          </a:p>
          <a:p>
            <a:pPr marL="342900" indent="-342900">
              <a:defRPr/>
            </a:pPr>
            <a:r>
              <a:rPr lang="cs-CZ" sz="1400" b="1" i="0" dirty="0">
                <a:solidFill>
                  <a:schemeClr val="tx1"/>
                </a:solidFill>
                <a:latin typeface="Arial" charset="0"/>
              </a:rPr>
              <a:t>3  </a:t>
            </a:r>
            <a:r>
              <a:rPr lang="cs-CZ" sz="1400" b="1" i="0" dirty="0" err="1">
                <a:solidFill>
                  <a:schemeClr val="tx1"/>
                </a:solidFill>
                <a:latin typeface="Arial" charset="0"/>
              </a:rPr>
              <a:t>Muscularis</a:t>
            </a:r>
            <a:r>
              <a:rPr lang="cs-CZ" sz="1400" b="1" i="0" dirty="0">
                <a:solidFill>
                  <a:schemeClr val="tx1"/>
                </a:solidFill>
                <a:latin typeface="Arial" charset="0"/>
              </a:rPr>
              <a:t> propria</a:t>
            </a:r>
          </a:p>
          <a:p>
            <a:pPr marL="342900" indent="-342900">
              <a:defRPr/>
            </a:pPr>
            <a:r>
              <a:rPr lang="cs-CZ" sz="1400" b="1" i="0" dirty="0">
                <a:solidFill>
                  <a:schemeClr val="tx1"/>
                </a:solidFill>
                <a:latin typeface="Arial" charset="0"/>
              </a:rPr>
              <a:t>4  Ulcerace ve sliznici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428750" y="4433082"/>
            <a:ext cx="4318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572250" y="3643313"/>
            <a:ext cx="4318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643313" y="3143250"/>
            <a:ext cx="4318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4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615216" y="5546684"/>
            <a:ext cx="4318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572250" y="3756819"/>
            <a:ext cx="4318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481928" y="1918423"/>
            <a:ext cx="4318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428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42. </a:t>
            </a:r>
            <a:r>
              <a:rPr lang="cs-CZ" altLang="cs-CZ" dirty="0" err="1" smtClean="0"/>
              <a:t>Pseudomembranózní</a:t>
            </a:r>
            <a:r>
              <a:rPr lang="cs-CZ" altLang="cs-CZ" dirty="0" smtClean="0"/>
              <a:t> kolitida</a:t>
            </a:r>
            <a:endParaRPr lang="cs-CZ" altLang="cs-CZ" dirty="0" smtClean="0">
              <a:effectLst/>
            </a:endParaRPr>
          </a:p>
        </p:txBody>
      </p:sp>
      <p:pic>
        <p:nvPicPr>
          <p:cNvPr id="135171" name="Picture 6" descr="PMC 4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43062"/>
            <a:ext cx="7818685" cy="502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2" name="Rectangle 9"/>
          <p:cNvSpPr>
            <a:spLocks noChangeArrowheads="1"/>
          </p:cNvSpPr>
          <p:nvPr/>
        </p:nvSpPr>
        <p:spPr bwMode="auto">
          <a:xfrm>
            <a:off x="-13649" y="6078869"/>
            <a:ext cx="4575176" cy="73866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1  Sliznice s </a:t>
            </a:r>
            <a:r>
              <a:rPr lang="cs-CZ" altLang="cs-CZ" sz="1400" i="0" dirty="0" err="1">
                <a:solidFill>
                  <a:schemeClr val="tx1"/>
                </a:solidFill>
                <a:latin typeface="Arial" pitchFamily="34" charset="0"/>
              </a:rPr>
              <a:t>úsekovitě</a:t>
            </a:r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 zachovalým epitelem</a:t>
            </a:r>
          </a:p>
          <a:p>
            <a:pPr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2  Reziduální nekrotická sliznice</a:t>
            </a:r>
          </a:p>
          <a:p>
            <a:pPr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3  </a:t>
            </a:r>
            <a:r>
              <a:rPr lang="cs-CZ" altLang="cs-CZ" sz="1400" i="0" dirty="0" smtClean="0">
                <a:solidFill>
                  <a:schemeClr val="tx1"/>
                </a:solidFill>
                <a:latin typeface="Arial" pitchFamily="34" charset="0"/>
              </a:rPr>
              <a:t>Pablána (fibrin, granulocyty, makrofágy, bakterie</a:t>
            </a:r>
            <a:endParaRPr lang="cs-CZ" altLang="cs-CZ" sz="1400" i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286375" y="1928813"/>
            <a:ext cx="4318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143375" y="3429000"/>
            <a:ext cx="4318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714625" y="3571875"/>
            <a:ext cx="4318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5492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43. Hemoragická </a:t>
            </a:r>
            <a:r>
              <a:rPr lang="cs-CZ" altLang="cs-CZ" dirty="0" err="1" smtClean="0"/>
              <a:t>infarzace</a:t>
            </a:r>
            <a:r>
              <a:rPr lang="cs-CZ" altLang="cs-CZ" dirty="0" smtClean="0"/>
              <a:t> střeva</a:t>
            </a:r>
            <a:endParaRPr lang="cs-CZ" altLang="cs-CZ" dirty="0" smtClean="0">
              <a:effectLst/>
            </a:endParaRPr>
          </a:p>
        </p:txBody>
      </p:sp>
      <p:pic>
        <p:nvPicPr>
          <p:cNvPr id="142339" name="Picture 6" descr="hem infarzace streva 2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607344"/>
            <a:ext cx="8103135" cy="484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0" name="Rectangle 9"/>
          <p:cNvSpPr>
            <a:spLocks noChangeArrowheads="1"/>
          </p:cNvSpPr>
          <p:nvPr/>
        </p:nvSpPr>
        <p:spPr bwMode="auto">
          <a:xfrm>
            <a:off x="-2" y="6505872"/>
            <a:ext cx="5580114" cy="33855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1  Kompletní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transmurální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600" i="0" dirty="0" smtClean="0">
                <a:solidFill>
                  <a:schemeClr val="tx1"/>
                </a:solidFill>
                <a:latin typeface="Arial" pitchFamily="34" charset="0"/>
              </a:rPr>
              <a:t>hemoragická nekróza střeva</a:t>
            </a:r>
            <a:endParaRPr lang="cs-CZ" altLang="cs-CZ" sz="1600" i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643813" y="3071813"/>
            <a:ext cx="4318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857875" y="3714750"/>
            <a:ext cx="4318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357563" y="3786188"/>
            <a:ext cx="4318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6348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 smtClean="0"/>
              <a:t>44. Hyperplastický polyp tlustého střeva</a:t>
            </a:r>
            <a:endParaRPr lang="cs-CZ" altLang="cs-CZ" sz="3600" dirty="0" smtClean="0">
              <a:effectLst/>
            </a:endParaRPr>
          </a:p>
        </p:txBody>
      </p:sp>
      <p:pic>
        <p:nvPicPr>
          <p:cNvPr id="149507" name="Picture 6" descr="12819-11-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643063"/>
            <a:ext cx="8215313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16429" y="6127750"/>
            <a:ext cx="4140200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14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 Pilovitý hyperplastický epitel</a:t>
            </a:r>
          </a:p>
          <a:p>
            <a:pPr>
              <a:defRPr/>
            </a:pPr>
            <a:r>
              <a:rPr lang="cs-CZ" sz="14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 </a:t>
            </a:r>
            <a:r>
              <a:rPr lang="cs-CZ" sz="1400" b="1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Enterocyty</a:t>
            </a:r>
            <a:endParaRPr lang="cs-CZ" sz="1400" b="1" i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cs-CZ" sz="14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3 Pohárkové buňky</a:t>
            </a:r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4143375" y="4714875"/>
            <a:ext cx="431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3059113" y="2636838"/>
            <a:ext cx="431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49511" name="Text Box 7"/>
          <p:cNvSpPr txBox="1">
            <a:spLocks noChangeArrowheads="1"/>
          </p:cNvSpPr>
          <p:nvPr/>
        </p:nvSpPr>
        <p:spPr bwMode="auto">
          <a:xfrm>
            <a:off x="3203575" y="3860800"/>
            <a:ext cx="431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8533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313"/>
            <a:ext cx="9144000" cy="857250"/>
          </a:xfrm>
        </p:spPr>
        <p:txBody>
          <a:bodyPr/>
          <a:lstStyle/>
          <a:p>
            <a:pPr>
              <a:defRPr/>
            </a:pPr>
            <a:r>
              <a:rPr lang="cs-CZ" sz="2800" dirty="0" smtClean="0"/>
              <a:t>45. Tubulární adenom tlustého střeva s </a:t>
            </a:r>
            <a:r>
              <a:rPr lang="cs-CZ" sz="2800" dirty="0" err="1" smtClean="0"/>
              <a:t>high</a:t>
            </a:r>
            <a:r>
              <a:rPr lang="cs-CZ" sz="2800" dirty="0" smtClean="0"/>
              <a:t>-grade epiteliální </a:t>
            </a:r>
            <a:r>
              <a:rPr lang="cs-CZ" sz="2800" dirty="0" err="1" smtClean="0"/>
              <a:t>dysplázií</a:t>
            </a:r>
            <a:r>
              <a:rPr lang="cs-CZ" sz="2800" dirty="0" smtClean="0"/>
              <a:t> </a:t>
            </a:r>
          </a:p>
        </p:txBody>
      </p:sp>
      <p:pic>
        <p:nvPicPr>
          <p:cNvPr id="154627" name="Picture 3" descr="3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700808"/>
            <a:ext cx="8243171" cy="4958782"/>
          </a:xfrm>
        </p:spPr>
      </p:pic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900113" y="2205038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2400" i="0" dirty="0">
                <a:solidFill>
                  <a:schemeClr val="tx1"/>
                </a:solidFill>
                <a:latin typeface="Arial" pitchFamily="34" charset="0"/>
              </a:rPr>
              <a:t>1</a:t>
            </a:r>
            <a:endParaRPr lang="cs-CZ" altLang="cs-CZ" sz="1800" i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2916064" y="4726675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2</a:t>
            </a:r>
            <a:endParaRPr lang="cs-CZ" altLang="cs-CZ" sz="18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7646814" y="5647425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2400" i="0" dirty="0">
                <a:solidFill>
                  <a:schemeClr val="tx1"/>
                </a:solidFill>
                <a:latin typeface="Arial" pitchFamily="34" charset="0"/>
              </a:rPr>
              <a:t>3</a:t>
            </a:r>
            <a:endParaRPr lang="cs-CZ" altLang="cs-CZ" sz="1800" i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0" y="5876025"/>
            <a:ext cx="5724128" cy="95410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1  Struktury tubulárního adenomu </a:t>
            </a:r>
            <a:r>
              <a:rPr lang="cs-CZ" altLang="cs-CZ" sz="1400" i="0" dirty="0" smtClean="0">
                <a:solidFill>
                  <a:schemeClr val="tx1"/>
                </a:solidFill>
                <a:latin typeface="Arial" pitchFamily="34" charset="0"/>
              </a:rPr>
              <a:t>(zde </a:t>
            </a:r>
            <a:r>
              <a:rPr lang="cs-CZ" altLang="cs-CZ" sz="1400" i="0" dirty="0" err="1" smtClean="0">
                <a:solidFill>
                  <a:schemeClr val="tx1"/>
                </a:solidFill>
                <a:latin typeface="Arial" pitchFamily="34" charset="0"/>
              </a:rPr>
              <a:t>low</a:t>
            </a:r>
            <a:r>
              <a:rPr lang="cs-CZ" altLang="cs-CZ" sz="1400" i="0" dirty="0" smtClean="0">
                <a:solidFill>
                  <a:schemeClr val="tx1"/>
                </a:solidFill>
                <a:latin typeface="Arial" pitchFamily="34" charset="0"/>
              </a:rPr>
              <a:t>-grade </a:t>
            </a:r>
            <a:r>
              <a:rPr lang="cs-CZ" altLang="cs-CZ" sz="1400" i="0" dirty="0" err="1" smtClean="0">
                <a:solidFill>
                  <a:schemeClr val="tx1"/>
                </a:solidFill>
                <a:latin typeface="Arial" pitchFamily="34" charset="0"/>
              </a:rPr>
              <a:t>dysplázie</a:t>
            </a:r>
            <a:r>
              <a:rPr lang="cs-CZ" altLang="cs-CZ" sz="1400" i="0" dirty="0" smtClean="0">
                <a:solidFill>
                  <a:schemeClr val="tx1"/>
                </a:solidFill>
                <a:latin typeface="Arial" pitchFamily="34" charset="0"/>
              </a:rPr>
              <a:t>)</a:t>
            </a:r>
            <a:endParaRPr lang="cs-CZ" altLang="cs-CZ" sz="1400" i="0" dirty="0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2  Přechod dysplastického epitelu do normálního epitelu stopky</a:t>
            </a:r>
          </a:p>
          <a:p>
            <a:pPr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3  Lamina </a:t>
            </a:r>
            <a:r>
              <a:rPr lang="cs-CZ" altLang="cs-CZ" sz="1400" i="0" dirty="0" err="1">
                <a:solidFill>
                  <a:schemeClr val="tx1"/>
                </a:solidFill>
                <a:latin typeface="Arial" pitchFamily="34" charset="0"/>
              </a:rPr>
              <a:t>muscularis</a:t>
            </a:r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  <a:latin typeface="Arial" pitchFamily="34" charset="0"/>
              </a:rPr>
              <a:t>mucosae</a:t>
            </a:r>
            <a:endParaRPr lang="cs-CZ" altLang="cs-CZ" sz="1400" i="0" dirty="0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4  Normální intestinální epitel stopky</a:t>
            </a:r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7308850" y="3573463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2400" i="0">
                <a:solidFill>
                  <a:schemeClr val="tx1"/>
                </a:solidFill>
                <a:latin typeface="Arial" pitchFamily="34" charset="0"/>
              </a:rPr>
              <a:t>4</a:t>
            </a:r>
            <a:endParaRPr lang="cs-CZ" altLang="cs-CZ" sz="1800" i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7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 smtClean="0"/>
              <a:t>46. Flegmonózní apendicitida</a:t>
            </a:r>
            <a:endParaRPr lang="cs-CZ" altLang="cs-CZ" sz="2400" dirty="0" smtClean="0">
              <a:effectLst/>
            </a:endParaRPr>
          </a:p>
        </p:txBody>
      </p:sp>
      <p:pic>
        <p:nvPicPr>
          <p:cNvPr id="174083" name="Picture 6" descr="flegm app 2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628775"/>
            <a:ext cx="7143750" cy="473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6099528"/>
            <a:ext cx="4140200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1  Sekundární lymfatický </a:t>
            </a:r>
            <a:r>
              <a:rPr lang="cs-CZ" altLang="cs-CZ" sz="1400" i="0" dirty="0" err="1">
                <a:solidFill>
                  <a:schemeClr val="tx1"/>
                </a:solidFill>
                <a:latin typeface="Arial" pitchFamily="34" charset="0"/>
              </a:rPr>
              <a:t>folikl</a:t>
            </a:r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 v </a:t>
            </a:r>
            <a:r>
              <a:rPr lang="cs-CZ" altLang="cs-CZ" sz="1400" i="0" dirty="0" err="1">
                <a:solidFill>
                  <a:schemeClr val="tx1"/>
                </a:solidFill>
                <a:latin typeface="Arial" pitchFamily="34" charset="0"/>
              </a:rPr>
              <a:t>submukóze</a:t>
            </a:r>
            <a:endParaRPr lang="cs-CZ" altLang="cs-CZ" sz="1400" i="0" dirty="0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2  </a:t>
            </a:r>
            <a:r>
              <a:rPr lang="cs-CZ" altLang="cs-CZ" sz="1400" i="0" dirty="0" err="1">
                <a:solidFill>
                  <a:schemeClr val="tx1"/>
                </a:solidFill>
                <a:latin typeface="Arial" pitchFamily="34" charset="0"/>
              </a:rPr>
              <a:t>Prokrvácené</a:t>
            </a:r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 lumen apendixu </a:t>
            </a:r>
          </a:p>
          <a:p>
            <a:pPr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3  Zánětlivá infiltrace ve stěně</a:t>
            </a:r>
          </a:p>
        </p:txBody>
      </p:sp>
      <p:sp>
        <p:nvSpPr>
          <p:cNvPr id="174085" name="Text Box 4"/>
          <p:cNvSpPr txBox="1">
            <a:spLocks noChangeArrowheads="1"/>
          </p:cNvSpPr>
          <p:nvPr/>
        </p:nvSpPr>
        <p:spPr bwMode="auto">
          <a:xfrm>
            <a:off x="3143250" y="1785938"/>
            <a:ext cx="431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74086" name="Text Box 4"/>
          <p:cNvSpPr txBox="1">
            <a:spLocks noChangeArrowheads="1"/>
          </p:cNvSpPr>
          <p:nvPr/>
        </p:nvSpPr>
        <p:spPr bwMode="auto">
          <a:xfrm>
            <a:off x="1785938" y="3929063"/>
            <a:ext cx="431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174087" name="Text Box 4"/>
          <p:cNvSpPr txBox="1">
            <a:spLocks noChangeArrowheads="1"/>
          </p:cNvSpPr>
          <p:nvPr/>
        </p:nvSpPr>
        <p:spPr bwMode="auto">
          <a:xfrm>
            <a:off x="4143375" y="3571875"/>
            <a:ext cx="431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174088" name="Text Box 4"/>
          <p:cNvSpPr txBox="1">
            <a:spLocks noChangeArrowheads="1"/>
          </p:cNvSpPr>
          <p:nvPr/>
        </p:nvSpPr>
        <p:spPr bwMode="auto">
          <a:xfrm>
            <a:off x="5143500" y="3929063"/>
            <a:ext cx="431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174089" name="Text Box 4"/>
          <p:cNvSpPr txBox="1">
            <a:spLocks noChangeArrowheads="1"/>
          </p:cNvSpPr>
          <p:nvPr/>
        </p:nvSpPr>
        <p:spPr bwMode="auto">
          <a:xfrm>
            <a:off x="7215188" y="3214688"/>
            <a:ext cx="431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7003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47. Neuroendokrinní tumor - </a:t>
            </a:r>
            <a:r>
              <a:rPr lang="cs-CZ" altLang="cs-CZ" dirty="0" err="1" smtClean="0"/>
              <a:t>karcinoid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appendixu</a:t>
            </a:r>
            <a:endParaRPr lang="cs-CZ" altLang="cs-CZ" sz="2400" dirty="0" smtClean="0"/>
          </a:p>
        </p:txBody>
      </p:sp>
      <p:pic>
        <p:nvPicPr>
          <p:cNvPr id="182275" name="Picture 6" descr="karcinoid appendixu 4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15933"/>
            <a:ext cx="7767637" cy="504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7" name="Text Box 4"/>
          <p:cNvSpPr txBox="1">
            <a:spLocks noChangeArrowheads="1"/>
          </p:cNvSpPr>
          <p:nvPr/>
        </p:nvSpPr>
        <p:spPr bwMode="auto">
          <a:xfrm>
            <a:off x="3995738" y="3831425"/>
            <a:ext cx="431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82278" name="Text Box 4"/>
          <p:cNvSpPr txBox="1">
            <a:spLocks noChangeArrowheads="1"/>
          </p:cNvSpPr>
          <p:nvPr/>
        </p:nvSpPr>
        <p:spPr bwMode="auto">
          <a:xfrm>
            <a:off x="5436096" y="4645025"/>
            <a:ext cx="431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82279" name="Text Box 4"/>
          <p:cNvSpPr txBox="1">
            <a:spLocks noChangeArrowheads="1"/>
          </p:cNvSpPr>
          <p:nvPr/>
        </p:nvSpPr>
        <p:spPr bwMode="auto">
          <a:xfrm>
            <a:off x="7740352" y="4149725"/>
            <a:ext cx="431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7426" y="6018321"/>
            <a:ext cx="838842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1 </a:t>
            </a:r>
            <a:r>
              <a:rPr lang="cs-CZ" sz="1600" b="1" dirty="0" err="1" smtClean="0"/>
              <a:t>Trabekulární</a:t>
            </a:r>
            <a:r>
              <a:rPr lang="cs-CZ" sz="1600" b="1" dirty="0" smtClean="0"/>
              <a:t> či glandulární struktury nádorových buněk s kulatými/oválnými jádry a světlou cytoplazmou</a:t>
            </a:r>
          </a:p>
          <a:p>
            <a:r>
              <a:rPr lang="cs-CZ" sz="1600" b="1" dirty="0" smtClean="0"/>
              <a:t>2 Sliznice </a:t>
            </a:r>
            <a:r>
              <a:rPr lang="cs-CZ" sz="1600" b="1" dirty="0" err="1" smtClean="0"/>
              <a:t>appendixu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260402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/>
          </p:cNvSpPr>
          <p:nvPr>
            <p:ph type="title"/>
          </p:nvPr>
        </p:nvSpPr>
        <p:spPr>
          <a:xfrm>
            <a:off x="719138" y="179388"/>
            <a:ext cx="7772400" cy="114300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cs-CZ" sz="4400" dirty="0" smtClean="0"/>
              <a:t>48. Steatóza jater</a:t>
            </a:r>
          </a:p>
        </p:txBody>
      </p:sp>
      <p:pic>
        <p:nvPicPr>
          <p:cNvPr id="18435" name="Picture 5" descr="steatóza jater 20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19" y="1620209"/>
            <a:ext cx="8689307" cy="5049151"/>
          </a:xfrm>
        </p:spPr>
      </p:pic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14808" y="5970730"/>
            <a:ext cx="4427537" cy="8556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1800" i="0" dirty="0">
                <a:solidFill>
                  <a:schemeClr val="tx1"/>
                </a:solidFill>
              </a:rPr>
              <a:t>1 </a:t>
            </a:r>
            <a:r>
              <a:rPr lang="cs-CZ" altLang="cs-CZ" sz="1600" i="0" dirty="0">
                <a:solidFill>
                  <a:schemeClr val="tx1"/>
                </a:solidFill>
              </a:rPr>
              <a:t>Tuková vakuola v cytoplasmě </a:t>
            </a:r>
          </a:p>
          <a:p>
            <a:pPr algn="l" eaLnBrk="1" hangingPunct="1"/>
            <a:r>
              <a:rPr lang="cs-CZ" altLang="cs-CZ" sz="1600" i="0" dirty="0">
                <a:solidFill>
                  <a:schemeClr val="tx1"/>
                </a:solidFill>
              </a:rPr>
              <a:t>    </a:t>
            </a:r>
            <a:r>
              <a:rPr lang="cs-CZ" altLang="cs-CZ" sz="1600" i="0" dirty="0" err="1">
                <a:solidFill>
                  <a:schemeClr val="tx1"/>
                </a:solidFill>
              </a:rPr>
              <a:t>hepatocytu</a:t>
            </a:r>
            <a:endParaRPr lang="cs-CZ" altLang="cs-CZ" sz="1600" i="0" dirty="0">
              <a:solidFill>
                <a:schemeClr val="tx1"/>
              </a:solidFill>
            </a:endParaRPr>
          </a:p>
          <a:p>
            <a:pPr algn="l" eaLnBrk="1" hangingPunct="1"/>
            <a:r>
              <a:rPr lang="cs-CZ" altLang="cs-CZ" sz="1600" i="0" dirty="0">
                <a:solidFill>
                  <a:schemeClr val="tx1"/>
                </a:solidFill>
              </a:rPr>
              <a:t>2 Jádro </a:t>
            </a:r>
            <a:r>
              <a:rPr lang="cs-CZ" altLang="cs-CZ" sz="1600" i="0" dirty="0" err="1">
                <a:solidFill>
                  <a:schemeClr val="tx1"/>
                </a:solidFill>
              </a:rPr>
              <a:t>hepatocytu</a:t>
            </a:r>
            <a:r>
              <a:rPr lang="cs-CZ" altLang="cs-CZ" sz="1600" i="0" dirty="0">
                <a:solidFill>
                  <a:schemeClr val="tx1"/>
                </a:solidFill>
              </a:rPr>
              <a:t> posunuté periferně</a:t>
            </a:r>
          </a:p>
        </p:txBody>
      </p:sp>
      <p:sp>
        <p:nvSpPr>
          <p:cNvPr id="311303" name="Line 7"/>
          <p:cNvSpPr>
            <a:spLocks noChangeShapeType="1"/>
          </p:cNvSpPr>
          <p:nvPr/>
        </p:nvSpPr>
        <p:spPr bwMode="auto">
          <a:xfrm flipH="1">
            <a:off x="5724525" y="3860800"/>
            <a:ext cx="649288" cy="2174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6372225" y="3644900"/>
            <a:ext cx="360363" cy="396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439" name="Text Box 9"/>
          <p:cNvSpPr txBox="1">
            <a:spLocks noChangeArrowheads="1"/>
          </p:cNvSpPr>
          <p:nvPr/>
        </p:nvSpPr>
        <p:spPr bwMode="auto">
          <a:xfrm>
            <a:off x="3635375" y="3357563"/>
            <a:ext cx="360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5651500" y="1628775"/>
            <a:ext cx="360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922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49. Cholestáza jater (při obstrukčním ikteru)</a:t>
            </a:r>
            <a:endParaRPr lang="cs-CZ" dirty="0"/>
          </a:p>
        </p:txBody>
      </p:sp>
      <p:pic>
        <p:nvPicPr>
          <p:cNvPr id="68610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1856"/>
            <a:ext cx="6948966" cy="521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527140" y="1921737"/>
            <a:ext cx="4139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527140" y="3973170"/>
            <a:ext cx="4139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6165304"/>
            <a:ext cx="269979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/>
              <a:t>1 Žlučový trombus</a:t>
            </a:r>
          </a:p>
          <a:p>
            <a:r>
              <a:rPr lang="cs-CZ" b="1" dirty="0" smtClean="0"/>
              <a:t>2 Žluč v </a:t>
            </a:r>
            <a:r>
              <a:rPr lang="cs-CZ" b="1" dirty="0" err="1" smtClean="0"/>
              <a:t>hepatocytech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0889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ázek 7" descr="CLL1, tuk, 100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570037"/>
            <a:ext cx="6832426" cy="514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800" dirty="0" smtClean="0"/>
              <a:t>5. CLL/SLL</a:t>
            </a:r>
          </a:p>
        </p:txBody>
      </p:sp>
      <p:sp>
        <p:nvSpPr>
          <p:cNvPr id="38916" name="Text Box 7"/>
          <p:cNvSpPr txBox="1">
            <a:spLocks noChangeArrowheads="1"/>
          </p:cNvSpPr>
          <p:nvPr/>
        </p:nvSpPr>
        <p:spPr bwMode="auto">
          <a:xfrm>
            <a:off x="4986338" y="2776538"/>
            <a:ext cx="311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1800" i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38917" name="Text Box 8"/>
          <p:cNvSpPr txBox="1">
            <a:spLocks noChangeArrowheads="1"/>
          </p:cNvSpPr>
          <p:nvPr/>
        </p:nvSpPr>
        <p:spPr bwMode="auto">
          <a:xfrm>
            <a:off x="1771650" y="4244975"/>
            <a:ext cx="3111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1800" i="0">
                <a:solidFill>
                  <a:schemeClr val="tx1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38918" name="Text Box 9"/>
          <p:cNvSpPr txBox="1">
            <a:spLocks noChangeArrowheads="1"/>
          </p:cNvSpPr>
          <p:nvPr/>
        </p:nvSpPr>
        <p:spPr bwMode="auto">
          <a:xfrm>
            <a:off x="0" y="6016961"/>
            <a:ext cx="8964488" cy="830997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1 Difúzní infiltrace </a:t>
            </a:r>
            <a:r>
              <a:rPr lang="cs-CZ" altLang="cs-CZ" sz="1600" i="0" dirty="0" smtClean="0">
                <a:solidFill>
                  <a:schemeClr val="tx1"/>
                </a:solidFill>
                <a:latin typeface="Arial" pitchFamily="34" charset="0"/>
              </a:rPr>
              <a:t>uzliny nádorovými </a:t>
            </a:r>
            <a:r>
              <a:rPr lang="cs-CZ" altLang="cs-CZ" sz="1600" i="0" dirty="0" err="1" smtClean="0">
                <a:solidFill>
                  <a:schemeClr val="tx1"/>
                </a:solidFill>
                <a:latin typeface="Arial" pitchFamily="34" charset="0"/>
              </a:rPr>
              <a:t>bb</a:t>
            </a:r>
            <a:r>
              <a:rPr lang="cs-CZ" altLang="cs-CZ" sz="1600" i="0" dirty="0" smtClean="0">
                <a:solidFill>
                  <a:schemeClr val="tx1"/>
                </a:solidFill>
                <a:latin typeface="Arial" pitchFamily="34" charset="0"/>
              </a:rPr>
              <a:t> (převážně </a:t>
            </a:r>
            <a:r>
              <a:rPr lang="cs-CZ" altLang="cs-CZ" sz="1600" i="0" dirty="0" err="1" smtClean="0">
                <a:solidFill>
                  <a:schemeClr val="tx1"/>
                </a:solidFill>
                <a:latin typeface="Arial" pitchFamily="34" charset="0"/>
              </a:rPr>
              <a:t>prolymfocyty</a:t>
            </a:r>
            <a:r>
              <a:rPr lang="cs-CZ" altLang="cs-CZ" sz="1600" i="0" dirty="0" smtClean="0">
                <a:solidFill>
                  <a:schemeClr val="tx1"/>
                </a:solidFill>
                <a:latin typeface="Arial" pitchFamily="34" charset="0"/>
              </a:rPr>
              <a:t> a malé lymfocyty – místy tvořící </a:t>
            </a:r>
            <a:r>
              <a:rPr lang="cs-CZ" altLang="cs-CZ" sz="1600" i="0" dirty="0" err="1" smtClean="0">
                <a:solidFill>
                  <a:schemeClr val="tx1"/>
                </a:solidFill>
                <a:latin typeface="Arial" pitchFamily="34" charset="0"/>
              </a:rPr>
              <a:t>pseudofolikly</a:t>
            </a:r>
            <a:r>
              <a:rPr lang="cs-CZ" altLang="cs-CZ" sz="1600" i="0" dirty="0" smtClean="0">
                <a:solidFill>
                  <a:schemeClr val="tx1"/>
                </a:solidFill>
                <a:latin typeface="Arial" pitchFamily="34" charset="0"/>
              </a:rPr>
              <a:t>)</a:t>
            </a:r>
            <a:endParaRPr lang="cs-CZ" altLang="cs-CZ" sz="1600" i="0" dirty="0">
              <a:solidFill>
                <a:schemeClr val="tx1"/>
              </a:solidFill>
              <a:latin typeface="Arial" pitchFamily="34" charset="0"/>
            </a:endParaRPr>
          </a:p>
          <a:p>
            <a:pPr algn="l" eaLnBrk="1" hangingPunct="1"/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2 Infiltrace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perinodálního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 tuku</a:t>
            </a:r>
          </a:p>
        </p:txBody>
      </p:sp>
    </p:spTree>
    <p:extLst>
      <p:ext uri="{BB962C8B-B14F-4D97-AF65-F5344CB8AC3E}">
        <p14:creationId xmlns:p14="http://schemas.microsoft.com/office/powerpoint/2010/main" val="126043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50. Chronická venostáza </a:t>
            </a:r>
            <a:r>
              <a:rPr lang="cs-CZ" altLang="cs-CZ" dirty="0"/>
              <a:t>v játrech </a:t>
            </a:r>
          </a:p>
        </p:txBody>
      </p:sp>
      <p:pic>
        <p:nvPicPr>
          <p:cNvPr id="315396" name="Picture 5" descr="městnání v játrech 20x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47890"/>
            <a:ext cx="8398843" cy="487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397" name="Oval 12"/>
          <p:cNvSpPr>
            <a:spLocks noChangeArrowheads="1"/>
          </p:cNvSpPr>
          <p:nvPr/>
        </p:nvSpPr>
        <p:spPr bwMode="auto">
          <a:xfrm>
            <a:off x="4716463" y="2925763"/>
            <a:ext cx="1800225" cy="2016125"/>
          </a:xfrm>
          <a:prstGeom prst="ellips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cs-CZ" altLang="cs-CZ" sz="2400" b="0" i="0">
              <a:effectLst/>
              <a:latin typeface="Times New Roman" pitchFamily="18" charset="0"/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5508625" y="3644900"/>
            <a:ext cx="287338" cy="3968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i="0" dirty="0">
                <a:solidFill>
                  <a:srgbClr val="000033"/>
                </a:solidFill>
                <a:effectLst/>
              </a:rPr>
              <a:t>1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6156325" y="2611438"/>
            <a:ext cx="287338" cy="3968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i="0">
                <a:solidFill>
                  <a:srgbClr val="000033"/>
                </a:solidFill>
                <a:effectLst/>
              </a:rPr>
              <a:t>2</a:t>
            </a:r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3995738" y="4149725"/>
            <a:ext cx="288925" cy="3968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i="0">
                <a:solidFill>
                  <a:srgbClr val="000033"/>
                </a:solidFill>
                <a:effectLst/>
              </a:rPr>
              <a:t>2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2700338" y="5013325"/>
            <a:ext cx="288925" cy="3968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i="0">
                <a:solidFill>
                  <a:srgbClr val="000033"/>
                </a:solidFill>
                <a:effectLst/>
              </a:rPr>
              <a:t>1</a:t>
            </a: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779838" y="3500438"/>
            <a:ext cx="288925" cy="3968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i="0">
                <a:solidFill>
                  <a:srgbClr val="000033"/>
                </a:solidFill>
                <a:effectLst/>
              </a:rPr>
              <a:t>1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5945718"/>
            <a:ext cx="8532440" cy="8925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algn="l">
              <a:tabLst>
                <a:tab pos="174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tabLst>
                <a:tab pos="174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tabLst>
                <a:tab pos="174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tabLst>
                <a:tab pos="174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tabLst>
                <a:tab pos="174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cs-CZ" altLang="cs-CZ" sz="1600" b="1" i="0" dirty="0">
                <a:effectLst/>
              </a:rPr>
              <a:t>1 </a:t>
            </a:r>
            <a:r>
              <a:rPr lang="cs-CZ" altLang="cs-CZ" sz="1600" b="1" i="0" dirty="0" err="1">
                <a:effectLst/>
              </a:rPr>
              <a:t>Portobilia</a:t>
            </a:r>
            <a:endParaRPr lang="cs-CZ" altLang="cs-CZ" sz="1600" b="1" i="0" dirty="0">
              <a:effectLst/>
            </a:endParaRPr>
          </a:p>
          <a:p>
            <a:r>
              <a:rPr lang="cs-CZ" altLang="cs-CZ" sz="1600" b="1" i="0" dirty="0">
                <a:effectLst/>
              </a:rPr>
              <a:t>2 Cesty městnání (překrvené oblasti s nekrózou </a:t>
            </a:r>
            <a:r>
              <a:rPr lang="cs-CZ" altLang="cs-CZ" sz="1600" b="1" i="0" dirty="0" smtClean="0">
                <a:effectLst/>
              </a:rPr>
              <a:t> </a:t>
            </a:r>
            <a:r>
              <a:rPr lang="cs-CZ" altLang="cs-CZ" sz="1600" b="1" i="0" dirty="0" err="1" smtClean="0">
                <a:effectLst/>
              </a:rPr>
              <a:t>hepatocytů</a:t>
            </a:r>
            <a:r>
              <a:rPr lang="cs-CZ" altLang="cs-CZ" sz="1600" b="1" i="0" dirty="0">
                <a:effectLst/>
              </a:rPr>
              <a:t>)</a:t>
            </a:r>
          </a:p>
          <a:p>
            <a:r>
              <a:rPr lang="cs-CZ" altLang="cs-CZ" sz="1600" b="1" i="0" dirty="0">
                <a:effectLst/>
              </a:rPr>
              <a:t>Přerušovaná čára: </a:t>
            </a:r>
            <a:r>
              <a:rPr lang="cs-CZ" altLang="cs-CZ" sz="1600" b="1" i="0" dirty="0" err="1">
                <a:effectLst/>
              </a:rPr>
              <a:t>pseudolobulus</a:t>
            </a:r>
            <a:r>
              <a:rPr lang="cs-CZ" altLang="cs-CZ" sz="1600" b="1" i="0" dirty="0">
                <a:effectLst/>
              </a:rPr>
              <a:t> vzniklý ze zbytků 3 </a:t>
            </a:r>
            <a:r>
              <a:rPr lang="cs-CZ" altLang="cs-CZ" sz="1600" b="1" i="0" dirty="0" err="1">
                <a:effectLst/>
              </a:rPr>
              <a:t>lobulů</a:t>
            </a:r>
            <a:r>
              <a:rPr lang="cs-CZ" altLang="cs-CZ" sz="1600" b="1" i="0" dirty="0">
                <a:effectLst/>
              </a:rPr>
              <a:t>, v centru </a:t>
            </a:r>
            <a:r>
              <a:rPr lang="cs-CZ" altLang="cs-CZ" sz="1600" b="1" i="0" dirty="0" err="1">
                <a:effectLst/>
              </a:rPr>
              <a:t>portobilium</a:t>
            </a:r>
            <a:r>
              <a:rPr lang="cs-CZ" altLang="cs-CZ" sz="2000" b="1" i="0" dirty="0"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15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 smtClean="0"/>
              <a:t>51. Cirhóza (Chronická hepatitida aktivní ve stadiu cirhózy)</a:t>
            </a:r>
          </a:p>
        </p:txBody>
      </p:sp>
      <p:pic>
        <p:nvPicPr>
          <p:cNvPr id="40965" name="Picture 5" descr="jat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39" y="1683693"/>
            <a:ext cx="8744121" cy="504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Rectangle 4"/>
          <p:cNvSpPr>
            <a:spLocks noChangeArrowheads="1"/>
          </p:cNvSpPr>
          <p:nvPr/>
        </p:nvSpPr>
        <p:spPr bwMode="auto">
          <a:xfrm>
            <a:off x="15102" y="5932414"/>
            <a:ext cx="4556898" cy="8617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tabLst>
                <a:tab pos="265113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tabLst>
                <a:tab pos="265113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tabLst>
                <a:tab pos="265113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tabLst>
                <a:tab pos="265113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tabLst>
                <a:tab pos="265113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1800" i="0" dirty="0">
                <a:solidFill>
                  <a:schemeClr val="tx1"/>
                </a:solidFill>
              </a:rPr>
              <a:t>1 	</a:t>
            </a:r>
            <a:r>
              <a:rPr lang="cs-CZ" altLang="cs-CZ" sz="1600" i="0" dirty="0" err="1">
                <a:solidFill>
                  <a:schemeClr val="tx1"/>
                </a:solidFill>
              </a:rPr>
              <a:t>Pseudolobuly</a:t>
            </a:r>
            <a:endParaRPr lang="cs-CZ" altLang="cs-CZ" sz="1600" i="0" dirty="0">
              <a:solidFill>
                <a:schemeClr val="tx1"/>
              </a:solidFill>
            </a:endParaRPr>
          </a:p>
          <a:p>
            <a:pPr algn="l" eaLnBrk="1" hangingPunct="1"/>
            <a:r>
              <a:rPr lang="cs-CZ" altLang="cs-CZ" sz="1600" i="0" dirty="0">
                <a:solidFill>
                  <a:schemeClr val="tx1"/>
                </a:solidFill>
              </a:rPr>
              <a:t>2 	Vazivová septa s </a:t>
            </a:r>
            <a:r>
              <a:rPr lang="cs-CZ" altLang="cs-CZ" sz="1600" i="0" dirty="0" smtClean="0">
                <a:solidFill>
                  <a:schemeClr val="tx1"/>
                </a:solidFill>
              </a:rPr>
              <a:t>lymfocytárním infiltrátem</a:t>
            </a:r>
            <a:endParaRPr lang="cs-CZ" altLang="cs-CZ" sz="1600" i="0" dirty="0">
              <a:solidFill>
                <a:schemeClr val="tx1"/>
              </a:solidFill>
            </a:endParaRPr>
          </a:p>
          <a:p>
            <a:pPr algn="l" eaLnBrk="1" hangingPunct="1"/>
            <a:r>
              <a:rPr lang="cs-CZ" altLang="cs-CZ" sz="1600" i="0" dirty="0">
                <a:solidFill>
                  <a:schemeClr val="tx1"/>
                </a:solidFill>
                <a:sym typeface="Wingdings 3" pitchFamily="18" charset="2"/>
              </a:rPr>
              <a:t></a:t>
            </a:r>
            <a:r>
              <a:rPr lang="cs-CZ" altLang="cs-CZ" sz="1600" i="0" dirty="0">
                <a:solidFill>
                  <a:schemeClr val="tx1"/>
                </a:solidFill>
              </a:rPr>
              <a:t> Nekrotické </a:t>
            </a:r>
            <a:r>
              <a:rPr lang="cs-CZ" altLang="cs-CZ" sz="1600" i="0" dirty="0" err="1">
                <a:solidFill>
                  <a:schemeClr val="tx1"/>
                </a:solidFill>
              </a:rPr>
              <a:t>hepatocyty</a:t>
            </a:r>
            <a:endParaRPr lang="cs-CZ" altLang="cs-CZ" sz="1600" i="0" dirty="0">
              <a:solidFill>
                <a:schemeClr val="tx1"/>
              </a:solidFill>
            </a:endParaRPr>
          </a:p>
        </p:txBody>
      </p:sp>
      <p:sp>
        <p:nvSpPr>
          <p:cNvPr id="40967" name="Text Box 8"/>
          <p:cNvSpPr txBox="1">
            <a:spLocks noChangeArrowheads="1"/>
          </p:cNvSpPr>
          <p:nvPr/>
        </p:nvSpPr>
        <p:spPr bwMode="auto">
          <a:xfrm>
            <a:off x="3708400" y="4005263"/>
            <a:ext cx="360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8101013" y="2924175"/>
            <a:ext cx="3603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0970" name="Text Box 8"/>
          <p:cNvSpPr txBox="1">
            <a:spLocks noChangeArrowheads="1"/>
          </p:cNvSpPr>
          <p:nvPr/>
        </p:nvSpPr>
        <p:spPr bwMode="auto">
          <a:xfrm>
            <a:off x="5508625" y="5734050"/>
            <a:ext cx="360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0971" name="Text Box 12"/>
          <p:cNvSpPr txBox="1">
            <a:spLocks noChangeArrowheads="1"/>
          </p:cNvSpPr>
          <p:nvPr/>
        </p:nvSpPr>
        <p:spPr bwMode="auto">
          <a:xfrm>
            <a:off x="6227763" y="2420938"/>
            <a:ext cx="3603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5076825" y="4797425"/>
            <a:ext cx="360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2809" name="Line 9"/>
          <p:cNvSpPr>
            <a:spLocks noChangeShapeType="1"/>
          </p:cNvSpPr>
          <p:nvPr/>
        </p:nvSpPr>
        <p:spPr bwMode="auto">
          <a:xfrm flipH="1">
            <a:off x="5651500" y="3213100"/>
            <a:ext cx="503238" cy="3603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711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1099"/>
            <a:ext cx="8584368" cy="49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2181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52. Kavernózní </a:t>
            </a:r>
            <a:r>
              <a:rPr lang="cs-CZ" altLang="cs-CZ" dirty="0" err="1" smtClean="0"/>
              <a:t>hemangio</a:t>
            </a:r>
            <a:r>
              <a:rPr lang="en-US" altLang="cs-CZ" dirty="0" smtClean="0"/>
              <a:t>m</a:t>
            </a:r>
            <a:r>
              <a:rPr lang="cs-CZ" altLang="cs-CZ" baseline="0" dirty="0" smtClean="0"/>
              <a:t> </a:t>
            </a:r>
            <a:r>
              <a:rPr lang="cs-CZ" altLang="cs-CZ" dirty="0" smtClean="0"/>
              <a:t>jater</a:t>
            </a:r>
            <a:endParaRPr lang="cs-CZ" altLang="cs-CZ" sz="2800" dirty="0" smtClean="0"/>
          </a:p>
        </p:txBody>
      </p:sp>
      <p:sp>
        <p:nvSpPr>
          <p:cNvPr id="61444" name="Rectangle 9"/>
          <p:cNvSpPr>
            <a:spLocks noChangeArrowheads="1"/>
          </p:cNvSpPr>
          <p:nvPr/>
        </p:nvSpPr>
        <p:spPr bwMode="auto">
          <a:xfrm>
            <a:off x="1" y="6165335"/>
            <a:ext cx="536416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1600" i="0" dirty="0">
                <a:solidFill>
                  <a:schemeClr val="tx1"/>
                </a:solidFill>
              </a:rPr>
              <a:t>1</a:t>
            </a:r>
            <a:r>
              <a:rPr lang="cs-CZ" altLang="cs-CZ" sz="1600" i="0" dirty="0" smtClean="0">
                <a:solidFill>
                  <a:schemeClr val="tx1"/>
                </a:solidFill>
              </a:rPr>
              <a:t> </a:t>
            </a:r>
            <a:r>
              <a:rPr lang="cs-CZ" altLang="cs-CZ" sz="1600" i="0" dirty="0">
                <a:solidFill>
                  <a:schemeClr val="tx1"/>
                </a:solidFill>
              </a:rPr>
              <a:t>Dilatované vaskulární prostory vyplněné </a:t>
            </a:r>
            <a:r>
              <a:rPr lang="cs-CZ" altLang="cs-CZ" sz="1600" i="0" dirty="0" smtClean="0">
                <a:solidFill>
                  <a:schemeClr val="tx1"/>
                </a:solidFill>
              </a:rPr>
              <a:t>erytrocyty</a:t>
            </a:r>
          </a:p>
          <a:p>
            <a:pPr algn="l" eaLnBrk="1" hangingPunct="1"/>
            <a:r>
              <a:rPr lang="cs-CZ" altLang="cs-CZ" sz="1600" i="0" dirty="0" smtClean="0">
                <a:solidFill>
                  <a:schemeClr val="tx1"/>
                </a:solidFill>
              </a:rPr>
              <a:t>2 </a:t>
            </a:r>
            <a:r>
              <a:rPr lang="cs-CZ" altLang="cs-CZ" sz="1600" i="0" dirty="0" err="1" smtClean="0">
                <a:solidFill>
                  <a:schemeClr val="tx1"/>
                </a:solidFill>
              </a:rPr>
              <a:t>Fibroendotelová</a:t>
            </a:r>
            <a:r>
              <a:rPr lang="cs-CZ" altLang="cs-CZ" sz="1600" i="0" dirty="0" smtClean="0">
                <a:solidFill>
                  <a:schemeClr val="tx1"/>
                </a:solidFill>
              </a:rPr>
              <a:t> septa</a:t>
            </a:r>
            <a:endParaRPr lang="cs-CZ" altLang="cs-CZ" sz="1600" i="0" dirty="0">
              <a:solidFill>
                <a:schemeClr val="tx1"/>
              </a:solidFill>
            </a:endParaRPr>
          </a:p>
        </p:txBody>
      </p:sp>
      <p:sp>
        <p:nvSpPr>
          <p:cNvPr id="61447" name="Text Box 12"/>
          <p:cNvSpPr txBox="1">
            <a:spLocks noChangeArrowheads="1"/>
          </p:cNvSpPr>
          <p:nvPr/>
        </p:nvSpPr>
        <p:spPr bwMode="auto">
          <a:xfrm>
            <a:off x="5003800" y="3500438"/>
            <a:ext cx="360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000" i="0" dirty="0" smtClean="0">
                <a:solidFill>
                  <a:schemeClr val="tx1"/>
                </a:solidFill>
              </a:rPr>
              <a:t>1</a:t>
            </a:r>
            <a:endParaRPr lang="cs-CZ" altLang="cs-CZ" sz="2000" i="0" dirty="0">
              <a:solidFill>
                <a:schemeClr val="tx1"/>
              </a:solidFill>
            </a:endParaRPr>
          </a:p>
        </p:txBody>
      </p:sp>
      <p:sp>
        <p:nvSpPr>
          <p:cNvPr id="61448" name="Text Box 13"/>
          <p:cNvSpPr txBox="1">
            <a:spLocks noChangeArrowheads="1"/>
          </p:cNvSpPr>
          <p:nvPr/>
        </p:nvSpPr>
        <p:spPr bwMode="auto">
          <a:xfrm>
            <a:off x="3059113" y="4221163"/>
            <a:ext cx="3603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000" i="0" dirty="0" smtClean="0">
                <a:solidFill>
                  <a:schemeClr val="tx1"/>
                </a:solidFill>
              </a:rPr>
              <a:t>1</a:t>
            </a:r>
            <a:endParaRPr lang="cs-CZ" altLang="cs-CZ" sz="2000" i="0" dirty="0">
              <a:solidFill>
                <a:schemeClr val="tx1"/>
              </a:solidFill>
            </a:endParaRPr>
          </a:p>
        </p:txBody>
      </p:sp>
      <p:sp>
        <p:nvSpPr>
          <p:cNvPr id="61449" name="Text Box 14"/>
          <p:cNvSpPr txBox="1">
            <a:spLocks noChangeArrowheads="1"/>
          </p:cNvSpPr>
          <p:nvPr/>
        </p:nvSpPr>
        <p:spPr bwMode="auto">
          <a:xfrm>
            <a:off x="3851275" y="5157788"/>
            <a:ext cx="360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000" i="0" dirty="0" smtClean="0">
                <a:solidFill>
                  <a:schemeClr val="tx1"/>
                </a:solidFill>
              </a:rPr>
              <a:t>1</a:t>
            </a:r>
            <a:endParaRPr lang="cs-CZ" altLang="cs-CZ" sz="2000" i="0" dirty="0">
              <a:solidFill>
                <a:schemeClr val="tx1"/>
              </a:solidFill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117162" y="2132856"/>
            <a:ext cx="360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000" i="0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5237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0" descr="HCC 10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628800"/>
            <a:ext cx="8302757" cy="4824536"/>
          </a:xfrm>
        </p:spPr>
      </p:pic>
      <p:sp>
        <p:nvSpPr>
          <p:cNvPr id="5632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53. Hepatocelulární karcinom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547664" y="270892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6732240" y="400506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746" y="6118301"/>
            <a:ext cx="853244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1 Nepostižený jaterní parenchym</a:t>
            </a:r>
          </a:p>
          <a:p>
            <a:r>
              <a:rPr lang="cs-CZ" sz="1600" b="1" dirty="0" smtClean="0"/>
              <a:t>2 Buňky hepatocelulárního karcinomu – nápadně světlejší, </a:t>
            </a:r>
            <a:r>
              <a:rPr lang="cs-CZ" sz="1600" b="1" dirty="0" err="1" smtClean="0"/>
              <a:t>trabekulární</a:t>
            </a:r>
            <a:r>
              <a:rPr lang="cs-CZ" sz="1600" b="1" dirty="0" smtClean="0"/>
              <a:t>, atypie, mitózy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337013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54. </a:t>
            </a:r>
            <a:r>
              <a:rPr lang="cs-CZ" dirty="0" err="1" smtClean="0"/>
              <a:t>Duktální</a:t>
            </a:r>
            <a:r>
              <a:rPr lang="cs-CZ" dirty="0" smtClean="0"/>
              <a:t> adenokarcinom pankreatu</a:t>
            </a:r>
          </a:p>
        </p:txBody>
      </p:sp>
      <p:pic>
        <p:nvPicPr>
          <p:cNvPr id="126979" name="Picture 3" descr="PDAC 40x 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1628800"/>
            <a:ext cx="6768752" cy="5097580"/>
          </a:xfrm>
          <a:noFill/>
        </p:spPr>
      </p:pic>
      <p:sp>
        <p:nvSpPr>
          <p:cNvPr id="707588" name="Text Box 4"/>
          <p:cNvSpPr txBox="1">
            <a:spLocks noChangeArrowheads="1"/>
          </p:cNvSpPr>
          <p:nvPr/>
        </p:nvSpPr>
        <p:spPr bwMode="auto">
          <a:xfrm>
            <a:off x="0" y="5758931"/>
            <a:ext cx="6408738" cy="107721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cs-CZ" altLang="cs-CZ" sz="1600" i="0" dirty="0" smtClean="0">
                <a:solidFill>
                  <a:schemeClr val="tx1"/>
                </a:solidFill>
              </a:rPr>
              <a:t>1 </a:t>
            </a:r>
            <a:r>
              <a:rPr lang="cs-CZ" altLang="cs-CZ" sz="1600" i="0" dirty="0" err="1">
                <a:solidFill>
                  <a:schemeClr val="tx1"/>
                </a:solidFill>
              </a:rPr>
              <a:t>Neoplastické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duktální</a:t>
            </a:r>
            <a:r>
              <a:rPr lang="cs-CZ" altLang="cs-CZ" sz="1600" i="0" dirty="0">
                <a:solidFill>
                  <a:schemeClr val="tx1"/>
                </a:solidFill>
              </a:rPr>
              <a:t> formace</a:t>
            </a:r>
          </a:p>
          <a:p>
            <a:pPr algn="l">
              <a:spcBef>
                <a:spcPct val="50000"/>
              </a:spcBef>
            </a:pPr>
            <a:r>
              <a:rPr lang="cs-CZ" altLang="cs-CZ" sz="1600" i="0" dirty="0" smtClean="0">
                <a:solidFill>
                  <a:schemeClr val="tx1"/>
                </a:solidFill>
              </a:rPr>
              <a:t>2 </a:t>
            </a:r>
            <a:r>
              <a:rPr lang="cs-CZ" altLang="cs-CZ" sz="1600" i="0" dirty="0">
                <a:solidFill>
                  <a:schemeClr val="tx1"/>
                </a:solidFill>
              </a:rPr>
              <a:t>Fokálně ruptura duktů s makrofágy a detritem </a:t>
            </a:r>
            <a:r>
              <a:rPr lang="cs-CZ" altLang="cs-CZ" sz="1600" i="0" dirty="0" err="1" smtClean="0">
                <a:solidFill>
                  <a:schemeClr val="tx1"/>
                </a:solidFill>
              </a:rPr>
              <a:t>intraluminálně</a:t>
            </a:r>
            <a:endParaRPr lang="cs-CZ" altLang="cs-CZ" sz="1600" i="0" dirty="0" smtClean="0">
              <a:solidFill>
                <a:schemeClr val="tx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cs-CZ" altLang="cs-CZ" sz="1600" i="0" dirty="0" smtClean="0">
                <a:solidFill>
                  <a:schemeClr val="tx1"/>
                </a:solidFill>
              </a:rPr>
              <a:t>3 </a:t>
            </a:r>
            <a:r>
              <a:rPr lang="cs-CZ" altLang="cs-CZ" sz="1600" i="0" dirty="0" err="1" smtClean="0">
                <a:solidFill>
                  <a:schemeClr val="tx1"/>
                </a:solidFill>
              </a:rPr>
              <a:t>Stromální</a:t>
            </a:r>
            <a:r>
              <a:rPr lang="cs-CZ" altLang="cs-CZ" sz="1600" i="0" dirty="0" smtClean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 smtClean="0">
                <a:solidFill>
                  <a:schemeClr val="tx1"/>
                </a:solidFill>
              </a:rPr>
              <a:t>desmoplázie</a:t>
            </a:r>
            <a:endParaRPr lang="cs-CZ" altLang="cs-CZ" sz="1600" i="0" dirty="0">
              <a:solidFill>
                <a:schemeClr val="tx1"/>
              </a:solidFill>
            </a:endParaRPr>
          </a:p>
        </p:txBody>
      </p:sp>
      <p:sp>
        <p:nvSpPr>
          <p:cNvPr id="126981" name="Rectangle 7"/>
          <p:cNvSpPr>
            <a:spLocks noChangeArrowheads="1"/>
          </p:cNvSpPr>
          <p:nvPr/>
        </p:nvSpPr>
        <p:spPr bwMode="auto">
          <a:xfrm>
            <a:off x="2339615" y="3394076"/>
            <a:ext cx="354012" cy="457200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6982" name="Rectangle 7"/>
          <p:cNvSpPr>
            <a:spLocks noChangeArrowheads="1"/>
          </p:cNvSpPr>
          <p:nvPr/>
        </p:nvSpPr>
        <p:spPr bwMode="auto">
          <a:xfrm>
            <a:off x="2339615" y="2144713"/>
            <a:ext cx="354012" cy="457200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4859338" y="4653136"/>
            <a:ext cx="354012" cy="457200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07592" name="Line 8"/>
          <p:cNvSpPr>
            <a:spLocks noChangeShapeType="1"/>
          </p:cNvSpPr>
          <p:nvPr/>
        </p:nvSpPr>
        <p:spPr bwMode="auto">
          <a:xfrm flipH="1" flipV="1">
            <a:off x="4219386" y="4581381"/>
            <a:ext cx="792162" cy="71437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7593" name="Line 9"/>
          <p:cNvSpPr>
            <a:spLocks noChangeShapeType="1"/>
          </p:cNvSpPr>
          <p:nvPr/>
        </p:nvSpPr>
        <p:spPr bwMode="auto">
          <a:xfrm flipV="1">
            <a:off x="5003800" y="4005118"/>
            <a:ext cx="0" cy="6477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876256" y="4508500"/>
            <a:ext cx="356188" cy="461665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400" i="0" dirty="0" smtClean="0">
                <a:solidFill>
                  <a:schemeClr val="tx1"/>
                </a:solidFill>
              </a:rPr>
              <a:t>3</a:t>
            </a:r>
            <a:endParaRPr lang="cs-CZ" altLang="cs-CZ" sz="240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2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55. Metastáza adenokarcinomu do jater</a:t>
            </a:r>
          </a:p>
        </p:txBody>
      </p:sp>
      <p:pic>
        <p:nvPicPr>
          <p:cNvPr id="77827" name="Picture 4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7584"/>
            <a:ext cx="8621679" cy="504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Rectangle 5"/>
          <p:cNvSpPr>
            <a:spLocks noChangeArrowheads="1"/>
          </p:cNvSpPr>
          <p:nvPr/>
        </p:nvSpPr>
        <p:spPr bwMode="auto">
          <a:xfrm>
            <a:off x="1" y="6246813"/>
            <a:ext cx="5292080" cy="6111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1800" i="0" dirty="0">
                <a:solidFill>
                  <a:schemeClr val="tx1"/>
                </a:solidFill>
              </a:rPr>
              <a:t>1 </a:t>
            </a:r>
            <a:r>
              <a:rPr lang="cs-CZ" altLang="cs-CZ" sz="1600" i="0" dirty="0">
                <a:solidFill>
                  <a:schemeClr val="tx1"/>
                </a:solidFill>
              </a:rPr>
              <a:t>Tubulární formace kolorektálního adenokarcinomu</a:t>
            </a:r>
          </a:p>
          <a:p>
            <a:pPr algn="l" eaLnBrk="1" hangingPunct="1"/>
            <a:r>
              <a:rPr lang="cs-CZ" altLang="cs-CZ" sz="1600" i="0" dirty="0">
                <a:solidFill>
                  <a:schemeClr val="tx1"/>
                </a:solidFill>
              </a:rPr>
              <a:t>2 Jaterní parenchym</a:t>
            </a:r>
          </a:p>
        </p:txBody>
      </p:sp>
      <p:sp>
        <p:nvSpPr>
          <p:cNvPr id="77829" name="Text Box 6"/>
          <p:cNvSpPr txBox="1">
            <a:spLocks noChangeArrowheads="1"/>
          </p:cNvSpPr>
          <p:nvPr/>
        </p:nvSpPr>
        <p:spPr bwMode="auto">
          <a:xfrm>
            <a:off x="3779838" y="4149725"/>
            <a:ext cx="360362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7830" name="Text Box 7"/>
          <p:cNvSpPr txBox="1">
            <a:spLocks noChangeArrowheads="1"/>
          </p:cNvSpPr>
          <p:nvPr/>
        </p:nvSpPr>
        <p:spPr bwMode="auto">
          <a:xfrm>
            <a:off x="2268538" y="2276475"/>
            <a:ext cx="360362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7831" name="Text Box 8"/>
          <p:cNvSpPr txBox="1">
            <a:spLocks noChangeArrowheads="1"/>
          </p:cNvSpPr>
          <p:nvPr/>
        </p:nvSpPr>
        <p:spPr bwMode="auto">
          <a:xfrm>
            <a:off x="6948488" y="3500438"/>
            <a:ext cx="360362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8358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+mn-lt"/>
              </a:rPr>
              <a:t>56. Chronická aktivní cholecystitida</a:t>
            </a:r>
            <a:endParaRPr lang="cs-CZ" dirty="0">
              <a:latin typeface="+mn-lt"/>
            </a:endParaRPr>
          </a:p>
        </p:txBody>
      </p:sp>
      <p:pic>
        <p:nvPicPr>
          <p:cNvPr id="11266" name="Picture 2" descr="Výsledek obrázku pro chronic active cholecystit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4"/>
          <a:stretch/>
        </p:blipFill>
        <p:spPr bwMode="auto">
          <a:xfrm>
            <a:off x="683568" y="1663324"/>
            <a:ext cx="7591048" cy="499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23928" y="263691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164288" y="508518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00192" y="206084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3511" y="6013424"/>
            <a:ext cx="471601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1 Jednovrstevný cylindrický epitel</a:t>
            </a:r>
          </a:p>
          <a:p>
            <a:r>
              <a:rPr lang="cs-CZ" sz="1600" b="1" dirty="0" smtClean="0"/>
              <a:t>2 Neutrofilní granulocyty </a:t>
            </a:r>
            <a:r>
              <a:rPr lang="cs-CZ" sz="1600" b="1" dirty="0" err="1" smtClean="0"/>
              <a:t>intraepiteliálně</a:t>
            </a:r>
            <a:endParaRPr lang="cs-CZ" sz="1600" b="1" dirty="0" smtClean="0"/>
          </a:p>
          <a:p>
            <a:r>
              <a:rPr lang="cs-CZ" sz="1600" b="1" dirty="0" smtClean="0"/>
              <a:t>3 Chronický zánětlivý infiltrát v lamina propria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80687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57. Akutní hemoragická pankreatitida</a:t>
            </a:r>
            <a:endParaRPr lang="cs-CZ" dirty="0"/>
          </a:p>
        </p:txBody>
      </p:sp>
      <p:pic>
        <p:nvPicPr>
          <p:cNvPr id="71682" name="Picture 2" descr="Výsledek obrázku pro acute pancreatitis path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799"/>
            <a:ext cx="6768752" cy="509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156176" y="580526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7179987" y="278092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4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7452320" y="472514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563888" y="382183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3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0" y="5574431"/>
            <a:ext cx="327585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/>
              <a:t>1 Ložisko nekrózy</a:t>
            </a:r>
          </a:p>
          <a:p>
            <a:r>
              <a:rPr lang="cs-CZ" b="1" dirty="0" smtClean="0"/>
              <a:t>2 Demarkační lem </a:t>
            </a:r>
            <a:r>
              <a:rPr lang="cs-CZ" b="1" dirty="0" err="1" smtClean="0"/>
              <a:t>neutrofilů</a:t>
            </a:r>
            <a:endParaRPr lang="cs-CZ" b="1" dirty="0" smtClean="0"/>
          </a:p>
          <a:p>
            <a:r>
              <a:rPr lang="cs-CZ" b="1" dirty="0" smtClean="0"/>
              <a:t>3 Hemoragie</a:t>
            </a:r>
          </a:p>
          <a:p>
            <a:r>
              <a:rPr lang="cs-CZ" b="1" dirty="0" smtClean="0"/>
              <a:t>4 Okolní tkáň pankreatu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77048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cs-CZ" sz="3200" dirty="0" smtClean="0"/>
              <a:t>58. </a:t>
            </a:r>
            <a:r>
              <a:rPr lang="cs-CZ" sz="3200" dirty="0" err="1" smtClean="0"/>
              <a:t>Tyreoiditida</a:t>
            </a:r>
            <a:r>
              <a:rPr lang="cs-CZ" sz="3200" dirty="0" smtClean="0"/>
              <a:t> chronická </a:t>
            </a:r>
            <a:r>
              <a:rPr lang="cs-CZ" sz="3200" dirty="0" err="1" smtClean="0"/>
              <a:t>lymfoplazmocytární</a:t>
            </a:r>
            <a:r>
              <a:rPr lang="cs-CZ" sz="3200" dirty="0" smtClean="0"/>
              <a:t> (</a:t>
            </a:r>
            <a:r>
              <a:rPr lang="cs-CZ" sz="3200" dirty="0" err="1" smtClean="0"/>
              <a:t>Hashimotova</a:t>
            </a:r>
            <a:r>
              <a:rPr lang="cs-CZ" sz="3200" dirty="0" smtClean="0"/>
              <a:t>)</a:t>
            </a:r>
            <a:endParaRPr lang="cs-CZ" sz="3200" b="0" dirty="0" smtClean="0">
              <a:solidFill>
                <a:srgbClr val="FFCC66"/>
              </a:solidFill>
            </a:endParaRPr>
          </a:p>
        </p:txBody>
      </p:sp>
      <p:pic>
        <p:nvPicPr>
          <p:cNvPr id="168963" name="Picture 10" descr="Hashimoto 10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735659"/>
            <a:ext cx="8442815" cy="4905920"/>
          </a:xfrm>
        </p:spPr>
      </p:pic>
      <p:sp>
        <p:nvSpPr>
          <p:cNvPr id="168964" name="Rectangle 6"/>
          <p:cNvSpPr>
            <a:spLocks noChangeArrowheads="1"/>
          </p:cNvSpPr>
          <p:nvPr/>
        </p:nvSpPr>
        <p:spPr bwMode="auto">
          <a:xfrm>
            <a:off x="0" y="6021388"/>
            <a:ext cx="3492500" cy="8255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>
              <a:buFontTx/>
              <a:buAutoNum type="arabicPlain"/>
            </a:pPr>
            <a:r>
              <a:rPr lang="cs-CZ" altLang="cs-CZ" sz="1600" i="0" dirty="0">
                <a:solidFill>
                  <a:schemeClr val="tx1"/>
                </a:solidFill>
              </a:rPr>
              <a:t>Folikuly</a:t>
            </a:r>
          </a:p>
          <a:p>
            <a:pPr algn="l">
              <a:buFontTx/>
              <a:buAutoNum type="arabicPlain" startAt="2"/>
            </a:pPr>
            <a:r>
              <a:rPr lang="cs-CZ" altLang="cs-CZ" sz="1600" i="0" dirty="0" err="1">
                <a:solidFill>
                  <a:schemeClr val="tx1"/>
                </a:solidFill>
              </a:rPr>
              <a:t>Germinativní</a:t>
            </a:r>
            <a:r>
              <a:rPr lang="cs-CZ" altLang="cs-CZ" sz="1600" i="0" dirty="0">
                <a:solidFill>
                  <a:schemeClr val="tx1"/>
                </a:solidFill>
              </a:rPr>
              <a:t> centrum</a:t>
            </a:r>
          </a:p>
          <a:p>
            <a:pPr algn="l"/>
            <a:r>
              <a:rPr lang="cs-CZ" altLang="cs-CZ" sz="1600" i="0" dirty="0">
                <a:solidFill>
                  <a:schemeClr val="tx1"/>
                </a:solidFill>
                <a:sym typeface="Wingdings 3" pitchFamily="18" charset="2"/>
              </a:rPr>
              <a:t></a:t>
            </a:r>
            <a:r>
              <a:rPr lang="cs-CZ" altLang="cs-CZ" sz="1600" i="0" dirty="0">
                <a:solidFill>
                  <a:schemeClr val="tx1"/>
                </a:solidFill>
              </a:rPr>
              <a:t> 	</a:t>
            </a:r>
            <a:r>
              <a:rPr lang="cs-CZ" altLang="cs-CZ" sz="1600" i="0" dirty="0" err="1">
                <a:solidFill>
                  <a:schemeClr val="tx1"/>
                </a:solidFill>
              </a:rPr>
              <a:t>Lymfoplasmocelulární</a:t>
            </a:r>
            <a:r>
              <a:rPr lang="cs-CZ" altLang="cs-CZ" sz="1600" i="0" dirty="0">
                <a:solidFill>
                  <a:schemeClr val="tx1"/>
                </a:solidFill>
              </a:rPr>
              <a:t> infiltrát</a:t>
            </a:r>
          </a:p>
        </p:txBody>
      </p:sp>
      <p:sp>
        <p:nvSpPr>
          <p:cNvPr id="168965" name="Text Box 12"/>
          <p:cNvSpPr txBox="1">
            <a:spLocks noChangeArrowheads="1"/>
          </p:cNvSpPr>
          <p:nvPr/>
        </p:nvSpPr>
        <p:spPr bwMode="auto">
          <a:xfrm>
            <a:off x="2045205" y="4635298"/>
            <a:ext cx="360362" cy="3667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800" i="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08941" name="AutoShape 13"/>
          <p:cNvSpPr>
            <a:spLocks noChangeArrowheads="1"/>
          </p:cNvSpPr>
          <p:nvPr/>
        </p:nvSpPr>
        <p:spPr bwMode="auto">
          <a:xfrm rot="-19109004">
            <a:off x="1108069" y="2213075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08942" name="AutoShape 14"/>
          <p:cNvSpPr>
            <a:spLocks noChangeArrowheads="1"/>
          </p:cNvSpPr>
          <p:nvPr/>
        </p:nvSpPr>
        <p:spPr bwMode="auto">
          <a:xfrm rot="-9626639">
            <a:off x="4716463" y="4724400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68968" name="Text Box 15"/>
          <p:cNvSpPr txBox="1">
            <a:spLocks noChangeArrowheads="1"/>
          </p:cNvSpPr>
          <p:nvPr/>
        </p:nvSpPr>
        <p:spPr bwMode="auto">
          <a:xfrm>
            <a:off x="7667625" y="4005263"/>
            <a:ext cx="360363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8969" name="Text Box 18"/>
          <p:cNvSpPr txBox="1">
            <a:spLocks noChangeArrowheads="1"/>
          </p:cNvSpPr>
          <p:nvPr/>
        </p:nvSpPr>
        <p:spPr bwMode="auto">
          <a:xfrm>
            <a:off x="6300788" y="2636838"/>
            <a:ext cx="360362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9124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 smtClean="0"/>
              <a:t>59. Difúzní toxická struma (</a:t>
            </a:r>
            <a:r>
              <a:rPr lang="cs-CZ" sz="3200" dirty="0" err="1" smtClean="0"/>
              <a:t>Gravesova-Basedowova</a:t>
            </a:r>
            <a:r>
              <a:rPr lang="cs-CZ" sz="3200" dirty="0" smtClean="0"/>
              <a:t> choroba)</a:t>
            </a:r>
          </a:p>
        </p:txBody>
      </p:sp>
      <p:pic>
        <p:nvPicPr>
          <p:cNvPr id="174083" name="Picture 5" descr="Basedow 4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703026"/>
            <a:ext cx="8443122" cy="4906098"/>
          </a:xfrm>
        </p:spPr>
      </p:pic>
      <p:sp>
        <p:nvSpPr>
          <p:cNvPr id="174084" name="Rectangle 6"/>
          <p:cNvSpPr>
            <a:spLocks noChangeArrowheads="1"/>
          </p:cNvSpPr>
          <p:nvPr/>
        </p:nvSpPr>
        <p:spPr bwMode="auto">
          <a:xfrm>
            <a:off x="0" y="6021388"/>
            <a:ext cx="3492500" cy="8255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>
              <a:buFontTx/>
              <a:buAutoNum type="arabicPlain"/>
            </a:pPr>
            <a:r>
              <a:rPr lang="cs-CZ" altLang="cs-CZ" sz="1600" i="0" dirty="0">
                <a:solidFill>
                  <a:schemeClr val="tx1"/>
                </a:solidFill>
              </a:rPr>
              <a:t>Folikuly s deplecí koloidu</a:t>
            </a:r>
          </a:p>
          <a:p>
            <a:pPr algn="l">
              <a:buFontTx/>
              <a:buAutoNum type="arabicPlain"/>
            </a:pPr>
            <a:r>
              <a:rPr lang="cs-CZ" altLang="cs-CZ" sz="1600" i="0" dirty="0">
                <a:solidFill>
                  <a:schemeClr val="tx1"/>
                </a:solidFill>
              </a:rPr>
              <a:t>Lymfocytární infiltrát</a:t>
            </a:r>
          </a:p>
          <a:p>
            <a:pPr algn="l"/>
            <a:r>
              <a:rPr lang="cs-CZ" altLang="cs-CZ" sz="1600" i="0" dirty="0">
                <a:solidFill>
                  <a:schemeClr val="tx1"/>
                </a:solidFill>
                <a:sym typeface="Wingdings 3" pitchFamily="18" charset="2"/>
              </a:rPr>
              <a:t></a:t>
            </a:r>
            <a:r>
              <a:rPr lang="cs-CZ" altLang="cs-CZ" sz="1600" i="0" dirty="0">
                <a:solidFill>
                  <a:schemeClr val="tx1"/>
                </a:solidFill>
              </a:rPr>
              <a:t> 	Papilární formace</a:t>
            </a:r>
          </a:p>
        </p:txBody>
      </p:sp>
      <p:sp>
        <p:nvSpPr>
          <p:cNvPr id="448519" name="AutoShape 7"/>
          <p:cNvSpPr>
            <a:spLocks noChangeArrowheads="1"/>
          </p:cNvSpPr>
          <p:nvPr/>
        </p:nvSpPr>
        <p:spPr bwMode="auto">
          <a:xfrm rot="19369427">
            <a:off x="1929061" y="5041802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4086" name="Text Box 8"/>
          <p:cNvSpPr txBox="1">
            <a:spLocks noChangeArrowheads="1"/>
          </p:cNvSpPr>
          <p:nvPr/>
        </p:nvSpPr>
        <p:spPr bwMode="auto">
          <a:xfrm>
            <a:off x="1043608" y="2879601"/>
            <a:ext cx="360363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800" i="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4087" name="Text Box 9"/>
          <p:cNvSpPr txBox="1">
            <a:spLocks noChangeArrowheads="1"/>
          </p:cNvSpPr>
          <p:nvPr/>
        </p:nvSpPr>
        <p:spPr bwMode="auto">
          <a:xfrm>
            <a:off x="4140200" y="4365625"/>
            <a:ext cx="360363" cy="3667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800" i="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48522" name="AutoShape 10"/>
          <p:cNvSpPr>
            <a:spLocks noChangeArrowheads="1"/>
          </p:cNvSpPr>
          <p:nvPr/>
        </p:nvSpPr>
        <p:spPr bwMode="auto">
          <a:xfrm rot="-13709005">
            <a:off x="4148236" y="5090399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48523" name="AutoShape 11"/>
          <p:cNvSpPr>
            <a:spLocks noChangeArrowheads="1"/>
          </p:cNvSpPr>
          <p:nvPr/>
        </p:nvSpPr>
        <p:spPr bwMode="auto">
          <a:xfrm rot="-19109004">
            <a:off x="3482082" y="3324271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4090" name="Text Box 12"/>
          <p:cNvSpPr txBox="1">
            <a:spLocks noChangeArrowheads="1"/>
          </p:cNvSpPr>
          <p:nvPr/>
        </p:nvSpPr>
        <p:spPr bwMode="auto">
          <a:xfrm>
            <a:off x="6659563" y="5373688"/>
            <a:ext cx="360362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800" i="0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4252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3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89925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6. Folikulární lymfom</a:t>
            </a:r>
          </a:p>
        </p:txBody>
      </p:sp>
      <p:sp>
        <p:nvSpPr>
          <p:cNvPr id="336903" name="Line 10"/>
          <p:cNvSpPr>
            <a:spLocks noChangeShapeType="1"/>
          </p:cNvSpPr>
          <p:nvPr/>
        </p:nvSpPr>
        <p:spPr bwMode="auto">
          <a:xfrm>
            <a:off x="2627313" y="3933825"/>
            <a:ext cx="358775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6904" name="Line 11"/>
          <p:cNvSpPr>
            <a:spLocks noChangeShapeType="1"/>
          </p:cNvSpPr>
          <p:nvPr/>
        </p:nvSpPr>
        <p:spPr bwMode="auto">
          <a:xfrm flipV="1">
            <a:off x="2627313" y="3429000"/>
            <a:ext cx="360362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10" name="Text Box 12"/>
          <p:cNvSpPr txBox="1">
            <a:spLocks noChangeArrowheads="1"/>
          </p:cNvSpPr>
          <p:nvPr/>
        </p:nvSpPr>
        <p:spPr bwMode="auto">
          <a:xfrm>
            <a:off x="5148263" y="3933825"/>
            <a:ext cx="17287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rgbClr val="FF3300"/>
                </a:solidFill>
                <a:latin typeface="Arial" pitchFamily="34" charset="0"/>
              </a:rPr>
              <a:t>centroblasty</a:t>
            </a:r>
          </a:p>
        </p:txBody>
      </p:sp>
      <p:sp>
        <p:nvSpPr>
          <p:cNvPr id="336906" name="Line 13"/>
          <p:cNvSpPr>
            <a:spLocks noChangeShapeType="1"/>
          </p:cNvSpPr>
          <p:nvPr/>
        </p:nvSpPr>
        <p:spPr bwMode="auto">
          <a:xfrm flipH="1" flipV="1">
            <a:off x="5076825" y="3573463"/>
            <a:ext cx="287338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6907" name="Line 15"/>
          <p:cNvSpPr>
            <a:spLocks noChangeShapeType="1"/>
          </p:cNvSpPr>
          <p:nvPr/>
        </p:nvSpPr>
        <p:spPr bwMode="auto">
          <a:xfrm flipH="1" flipV="1">
            <a:off x="3276600" y="2997200"/>
            <a:ext cx="1800225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113" name="Obrázek 9" descr="FL9, přehled40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0706"/>
            <a:ext cx="6840760" cy="515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4" name="Text Box 9"/>
          <p:cNvSpPr txBox="1">
            <a:spLocks noChangeArrowheads="1"/>
          </p:cNvSpPr>
          <p:nvPr/>
        </p:nvSpPr>
        <p:spPr bwMode="auto">
          <a:xfrm>
            <a:off x="17309" y="6261792"/>
            <a:ext cx="558037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1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Noduly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 nádorových </a:t>
            </a:r>
            <a:r>
              <a:rPr lang="cs-CZ" altLang="cs-CZ" sz="1600" i="0" dirty="0" smtClean="0">
                <a:solidFill>
                  <a:schemeClr val="tx1"/>
                </a:solidFill>
                <a:latin typeface="Arial" pitchFamily="34" charset="0"/>
              </a:rPr>
              <a:t>buněk (</a:t>
            </a:r>
            <a:r>
              <a:rPr lang="cs-CZ" altLang="cs-CZ" sz="1600" i="0" dirty="0" err="1" smtClean="0">
                <a:solidFill>
                  <a:schemeClr val="tx1"/>
                </a:solidFill>
                <a:latin typeface="Arial" pitchFamily="34" charset="0"/>
              </a:rPr>
              <a:t>centrocyty</a:t>
            </a:r>
            <a:r>
              <a:rPr lang="cs-CZ" altLang="cs-CZ" sz="1600" i="0" dirty="0" smtClean="0">
                <a:solidFill>
                  <a:schemeClr val="tx1"/>
                </a:solidFill>
                <a:latin typeface="Arial" pitchFamily="34" charset="0"/>
              </a:rPr>
              <a:t> a </a:t>
            </a:r>
            <a:r>
              <a:rPr lang="cs-CZ" altLang="cs-CZ" sz="1600" i="0" dirty="0" err="1" smtClean="0">
                <a:solidFill>
                  <a:schemeClr val="tx1"/>
                </a:solidFill>
                <a:latin typeface="Arial" pitchFamily="34" charset="0"/>
              </a:rPr>
              <a:t>centroblasty</a:t>
            </a:r>
            <a:r>
              <a:rPr lang="cs-CZ" altLang="cs-CZ" sz="1600" i="0" dirty="0" smtClean="0">
                <a:solidFill>
                  <a:schemeClr val="tx1"/>
                </a:solidFill>
                <a:latin typeface="Arial" pitchFamily="34" charset="0"/>
              </a:rPr>
              <a:t>)</a:t>
            </a:r>
            <a:endParaRPr lang="cs-CZ" altLang="cs-CZ" sz="1600" i="0" dirty="0">
              <a:solidFill>
                <a:schemeClr val="tx1"/>
              </a:solidFill>
              <a:latin typeface="Arial" pitchFamily="34" charset="0"/>
            </a:endParaRPr>
          </a:p>
          <a:p>
            <a:pPr algn="l" eaLnBrk="1" hangingPunct="1"/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2 Mezi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noduly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 převažují nenádorové lymfocyty </a:t>
            </a:r>
          </a:p>
        </p:txBody>
      </p:sp>
      <p:sp>
        <p:nvSpPr>
          <p:cNvPr id="47115" name="Text Box 8"/>
          <p:cNvSpPr txBox="1">
            <a:spLocks noChangeArrowheads="1"/>
          </p:cNvSpPr>
          <p:nvPr/>
        </p:nvSpPr>
        <p:spPr bwMode="auto">
          <a:xfrm>
            <a:off x="2775969" y="4601368"/>
            <a:ext cx="3111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47116" name="Text Box 8"/>
          <p:cNvSpPr txBox="1">
            <a:spLocks noChangeArrowheads="1"/>
          </p:cNvSpPr>
          <p:nvPr/>
        </p:nvSpPr>
        <p:spPr bwMode="auto">
          <a:xfrm>
            <a:off x="5927725" y="3062288"/>
            <a:ext cx="311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1800" i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47117" name="Text Box 8"/>
          <p:cNvSpPr txBox="1">
            <a:spLocks noChangeArrowheads="1"/>
          </p:cNvSpPr>
          <p:nvPr/>
        </p:nvSpPr>
        <p:spPr bwMode="auto">
          <a:xfrm>
            <a:off x="5108575" y="4449763"/>
            <a:ext cx="311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1800" i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47118" name="Text Box 8"/>
          <p:cNvSpPr txBox="1">
            <a:spLocks noChangeArrowheads="1"/>
          </p:cNvSpPr>
          <p:nvPr/>
        </p:nvSpPr>
        <p:spPr bwMode="auto">
          <a:xfrm>
            <a:off x="7300766" y="4004410"/>
            <a:ext cx="311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4809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4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60. Koloidně-</a:t>
            </a:r>
            <a:r>
              <a:rPr lang="cs-CZ" dirty="0" err="1" smtClean="0"/>
              <a:t>nodózní</a:t>
            </a:r>
            <a:r>
              <a:rPr lang="cs-CZ" dirty="0" smtClean="0"/>
              <a:t> struma</a:t>
            </a:r>
          </a:p>
        </p:txBody>
      </p:sp>
      <p:pic>
        <p:nvPicPr>
          <p:cNvPr id="179203" name="Picture 6" descr="struma 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100" y="1718917"/>
            <a:ext cx="8388424" cy="4874315"/>
          </a:xfrm>
        </p:spPr>
      </p:pic>
      <p:sp>
        <p:nvSpPr>
          <p:cNvPr id="179204" name="Rectangle 6"/>
          <p:cNvSpPr>
            <a:spLocks noChangeArrowheads="1"/>
          </p:cNvSpPr>
          <p:nvPr/>
        </p:nvSpPr>
        <p:spPr bwMode="auto">
          <a:xfrm>
            <a:off x="0" y="6238733"/>
            <a:ext cx="522007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342900" indent="-342900"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>
              <a:buFontTx/>
              <a:buAutoNum type="arabicPlain"/>
            </a:pPr>
            <a:r>
              <a:rPr lang="cs-CZ" altLang="cs-CZ" sz="1600" i="0" dirty="0">
                <a:solidFill>
                  <a:schemeClr val="tx1"/>
                </a:solidFill>
              </a:rPr>
              <a:t>Folikuly vyplněné </a:t>
            </a:r>
            <a:r>
              <a:rPr lang="cs-CZ" altLang="cs-CZ" sz="1600" i="0" dirty="0" smtClean="0">
                <a:solidFill>
                  <a:schemeClr val="tx1"/>
                </a:solidFill>
              </a:rPr>
              <a:t>koloidem s </a:t>
            </a:r>
            <a:r>
              <a:rPr lang="cs-CZ" altLang="cs-CZ" sz="1600" i="0" dirty="0" err="1" smtClean="0">
                <a:solidFill>
                  <a:schemeClr val="tx1"/>
                </a:solidFill>
              </a:rPr>
              <a:t>oploštělou</a:t>
            </a:r>
            <a:r>
              <a:rPr lang="cs-CZ" altLang="cs-CZ" sz="1600" i="0" dirty="0" smtClean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 smtClean="0">
                <a:solidFill>
                  <a:schemeClr val="tx1"/>
                </a:solidFill>
              </a:rPr>
              <a:t>epitelií</a:t>
            </a:r>
            <a:endParaRPr lang="cs-CZ" altLang="cs-CZ" sz="1600" i="0" dirty="0">
              <a:solidFill>
                <a:schemeClr val="tx1"/>
              </a:solidFill>
            </a:endParaRPr>
          </a:p>
          <a:p>
            <a:pPr algn="l"/>
            <a:r>
              <a:rPr lang="cs-CZ" altLang="cs-CZ" sz="1600" i="0" dirty="0">
                <a:solidFill>
                  <a:schemeClr val="tx1"/>
                </a:solidFill>
                <a:sym typeface="Wingdings 3" pitchFamily="18" charset="2"/>
              </a:rPr>
              <a:t></a:t>
            </a:r>
            <a:r>
              <a:rPr lang="cs-CZ" altLang="cs-CZ" sz="1600" i="0" dirty="0">
                <a:solidFill>
                  <a:schemeClr val="tx1"/>
                </a:solidFill>
              </a:rPr>
              <a:t> 	Vazivová septa oddělující jednotlivé </a:t>
            </a:r>
            <a:r>
              <a:rPr lang="cs-CZ" altLang="cs-CZ" sz="1600" i="0" dirty="0" err="1">
                <a:solidFill>
                  <a:schemeClr val="tx1"/>
                </a:solidFill>
              </a:rPr>
              <a:t>noduly</a:t>
            </a:r>
            <a:endParaRPr lang="cs-CZ" altLang="cs-CZ" sz="1600" i="0" dirty="0">
              <a:solidFill>
                <a:schemeClr val="tx1"/>
              </a:solidFill>
            </a:endParaRPr>
          </a:p>
        </p:txBody>
      </p:sp>
      <p:sp>
        <p:nvSpPr>
          <p:cNvPr id="445448" name="AutoShape 8"/>
          <p:cNvSpPr>
            <a:spLocks noChangeArrowheads="1"/>
          </p:cNvSpPr>
          <p:nvPr/>
        </p:nvSpPr>
        <p:spPr bwMode="auto">
          <a:xfrm rot="-19109004">
            <a:off x="4140200" y="4581525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9206" name="Text Box 9"/>
          <p:cNvSpPr txBox="1">
            <a:spLocks noChangeArrowheads="1"/>
          </p:cNvSpPr>
          <p:nvPr/>
        </p:nvSpPr>
        <p:spPr bwMode="auto">
          <a:xfrm>
            <a:off x="2913424" y="3312320"/>
            <a:ext cx="360362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800" i="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9207" name="Text Box 10"/>
          <p:cNvSpPr txBox="1">
            <a:spLocks noChangeArrowheads="1"/>
          </p:cNvSpPr>
          <p:nvPr/>
        </p:nvSpPr>
        <p:spPr bwMode="auto">
          <a:xfrm>
            <a:off x="6227763" y="3789363"/>
            <a:ext cx="360362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9208" name="Text Box 11"/>
          <p:cNvSpPr txBox="1">
            <a:spLocks noChangeArrowheads="1"/>
          </p:cNvSpPr>
          <p:nvPr/>
        </p:nvSpPr>
        <p:spPr bwMode="auto">
          <a:xfrm>
            <a:off x="3815556" y="5438776"/>
            <a:ext cx="360363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800" i="0" dirty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3899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88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9" y="1628800"/>
            <a:ext cx="8548047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01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61. Folikulární adenom štítné žlázy</a:t>
            </a:r>
          </a:p>
        </p:txBody>
      </p:sp>
      <p:sp>
        <p:nvSpPr>
          <p:cNvPr id="182276" name="Rectangle 6"/>
          <p:cNvSpPr>
            <a:spLocks noChangeArrowheads="1"/>
          </p:cNvSpPr>
          <p:nvPr/>
        </p:nvSpPr>
        <p:spPr bwMode="auto">
          <a:xfrm>
            <a:off x="0" y="5991947"/>
            <a:ext cx="4500563" cy="8255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marL="0" indent="0" algn="l"/>
            <a:r>
              <a:rPr lang="cs-CZ" altLang="cs-CZ" sz="1600" i="0" dirty="0" smtClean="0">
                <a:solidFill>
                  <a:schemeClr val="tx1"/>
                </a:solidFill>
              </a:rPr>
              <a:t>1 Parenchym </a:t>
            </a:r>
            <a:r>
              <a:rPr lang="cs-CZ" altLang="cs-CZ" sz="1600" i="0" dirty="0">
                <a:solidFill>
                  <a:schemeClr val="tx1"/>
                </a:solidFill>
              </a:rPr>
              <a:t>štítné žlázy s folikuly</a:t>
            </a:r>
          </a:p>
          <a:p>
            <a:pPr marL="0" indent="0" algn="l"/>
            <a:r>
              <a:rPr lang="cs-CZ" altLang="cs-CZ" sz="1600" i="0" dirty="0" smtClean="0">
                <a:solidFill>
                  <a:schemeClr val="tx1"/>
                </a:solidFill>
              </a:rPr>
              <a:t>2 Struktury </a:t>
            </a:r>
            <a:r>
              <a:rPr lang="cs-CZ" altLang="cs-CZ" sz="1600" i="0" dirty="0">
                <a:solidFill>
                  <a:schemeClr val="tx1"/>
                </a:solidFill>
              </a:rPr>
              <a:t>adenomu</a:t>
            </a:r>
          </a:p>
          <a:p>
            <a:pPr algn="l">
              <a:buFont typeface="Wingdings 3" pitchFamily="18" charset="2"/>
              <a:buChar char="Æ"/>
            </a:pPr>
            <a:r>
              <a:rPr lang="cs-CZ" altLang="cs-CZ" sz="1600" i="0" dirty="0">
                <a:solidFill>
                  <a:schemeClr val="tx1"/>
                </a:solidFill>
              </a:rPr>
              <a:t>Vazivové septum (ohraničení adenomu)</a:t>
            </a:r>
          </a:p>
        </p:txBody>
      </p:sp>
      <p:sp>
        <p:nvSpPr>
          <p:cNvPr id="520200" name="AutoShape 8"/>
          <p:cNvSpPr>
            <a:spLocks noChangeArrowheads="1"/>
          </p:cNvSpPr>
          <p:nvPr/>
        </p:nvSpPr>
        <p:spPr bwMode="auto">
          <a:xfrm rot="-19109004">
            <a:off x="4211638" y="4581525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2278" name="Text Box 9"/>
          <p:cNvSpPr txBox="1">
            <a:spLocks noChangeArrowheads="1"/>
          </p:cNvSpPr>
          <p:nvPr/>
        </p:nvSpPr>
        <p:spPr bwMode="auto">
          <a:xfrm>
            <a:off x="3708400" y="2205038"/>
            <a:ext cx="360363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2279" name="Text Box 10"/>
          <p:cNvSpPr txBox="1">
            <a:spLocks noChangeArrowheads="1"/>
          </p:cNvSpPr>
          <p:nvPr/>
        </p:nvSpPr>
        <p:spPr bwMode="auto">
          <a:xfrm>
            <a:off x="1042988" y="4581525"/>
            <a:ext cx="360362" cy="3667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20203" name="AutoShape 11"/>
          <p:cNvSpPr>
            <a:spLocks noChangeArrowheads="1"/>
          </p:cNvSpPr>
          <p:nvPr/>
        </p:nvSpPr>
        <p:spPr bwMode="auto">
          <a:xfrm rot="-19109004">
            <a:off x="6443663" y="2492375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2281" name="Text Box 12"/>
          <p:cNvSpPr txBox="1">
            <a:spLocks noChangeArrowheads="1"/>
          </p:cNvSpPr>
          <p:nvPr/>
        </p:nvSpPr>
        <p:spPr bwMode="auto">
          <a:xfrm>
            <a:off x="6227763" y="5661025"/>
            <a:ext cx="360362" cy="3667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4839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62. Papilární karcinom štítné žlázy</a:t>
            </a:r>
          </a:p>
        </p:txBody>
      </p:sp>
      <p:pic>
        <p:nvPicPr>
          <p:cNvPr id="188419" name="Picture 10" descr="papilární ca ŠŽ 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339" y="1623708"/>
            <a:ext cx="8604448" cy="4999841"/>
          </a:xfrm>
        </p:spPr>
      </p:pic>
      <p:sp>
        <p:nvSpPr>
          <p:cNvPr id="188420" name="Rectangle 6"/>
          <p:cNvSpPr>
            <a:spLocks noChangeArrowheads="1"/>
          </p:cNvSpPr>
          <p:nvPr/>
        </p:nvSpPr>
        <p:spPr bwMode="auto">
          <a:xfrm>
            <a:off x="0" y="5770995"/>
            <a:ext cx="4859338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marL="342900" indent="-342900"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>
              <a:buFont typeface="Wingdings 3" pitchFamily="18" charset="2"/>
              <a:buNone/>
            </a:pPr>
            <a:r>
              <a:rPr lang="cs-CZ" altLang="cs-CZ" sz="1600" i="0" dirty="0">
                <a:solidFill>
                  <a:schemeClr val="tx1"/>
                </a:solidFill>
              </a:rPr>
              <a:t>1 V</a:t>
            </a:r>
            <a:r>
              <a:rPr lang="cs-CZ" altLang="cs-CZ" sz="1600" i="0" dirty="0" smtClean="0">
                <a:solidFill>
                  <a:schemeClr val="tx1"/>
                </a:solidFill>
              </a:rPr>
              <a:t>azivové </a:t>
            </a:r>
            <a:r>
              <a:rPr lang="cs-CZ" altLang="cs-CZ" sz="1600" i="0" dirty="0">
                <a:solidFill>
                  <a:schemeClr val="tx1"/>
                </a:solidFill>
              </a:rPr>
              <a:t>pouzdro</a:t>
            </a:r>
          </a:p>
          <a:p>
            <a:pPr marL="0" indent="0" algn="l"/>
            <a:r>
              <a:rPr lang="cs-CZ" altLang="cs-CZ" sz="1600" i="0" dirty="0" smtClean="0">
                <a:solidFill>
                  <a:schemeClr val="tx1"/>
                </a:solidFill>
              </a:rPr>
              <a:t>2 Normální </a:t>
            </a:r>
            <a:r>
              <a:rPr lang="cs-CZ" altLang="cs-CZ" sz="1600" i="0" dirty="0">
                <a:solidFill>
                  <a:schemeClr val="tx1"/>
                </a:solidFill>
              </a:rPr>
              <a:t>parenchym štítné žlázy</a:t>
            </a:r>
          </a:p>
          <a:p>
            <a:pPr marL="0" indent="0" algn="l"/>
            <a:r>
              <a:rPr lang="cs-CZ" altLang="cs-CZ" sz="1600" i="0" dirty="0" smtClean="0">
                <a:solidFill>
                  <a:schemeClr val="tx1"/>
                </a:solidFill>
              </a:rPr>
              <a:t>3 Struktury adenokarcinomu, matnicová jádra</a:t>
            </a:r>
            <a:endParaRPr lang="cs-CZ" altLang="cs-CZ" sz="1600" i="0" dirty="0">
              <a:solidFill>
                <a:schemeClr val="tx1"/>
              </a:solidFill>
            </a:endParaRPr>
          </a:p>
          <a:p>
            <a:pPr algn="l">
              <a:buFont typeface="Wingdings 3" pitchFamily="18" charset="2"/>
              <a:buChar char="Æ"/>
            </a:pPr>
            <a:r>
              <a:rPr lang="cs-CZ" altLang="cs-CZ" sz="1600" i="0" dirty="0" smtClean="0">
                <a:solidFill>
                  <a:schemeClr val="tx1"/>
                </a:solidFill>
              </a:rPr>
              <a:t>Papilární </a:t>
            </a:r>
            <a:r>
              <a:rPr lang="cs-CZ" altLang="cs-CZ" sz="1600" i="0" dirty="0">
                <a:solidFill>
                  <a:schemeClr val="tx1"/>
                </a:solidFill>
              </a:rPr>
              <a:t>formace</a:t>
            </a:r>
          </a:p>
        </p:txBody>
      </p:sp>
      <p:sp>
        <p:nvSpPr>
          <p:cNvPr id="188421" name="Text Box 12"/>
          <p:cNvSpPr txBox="1">
            <a:spLocks noChangeArrowheads="1"/>
          </p:cNvSpPr>
          <p:nvPr/>
        </p:nvSpPr>
        <p:spPr bwMode="auto">
          <a:xfrm>
            <a:off x="4500563" y="2349500"/>
            <a:ext cx="360362" cy="3667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8422" name="Text Box 13"/>
          <p:cNvSpPr txBox="1">
            <a:spLocks noChangeArrowheads="1"/>
          </p:cNvSpPr>
          <p:nvPr/>
        </p:nvSpPr>
        <p:spPr bwMode="auto">
          <a:xfrm>
            <a:off x="2484438" y="4076700"/>
            <a:ext cx="360362" cy="3667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8423" name="Text Box 14"/>
          <p:cNvSpPr txBox="1">
            <a:spLocks noChangeArrowheads="1"/>
          </p:cNvSpPr>
          <p:nvPr/>
        </p:nvSpPr>
        <p:spPr bwMode="auto">
          <a:xfrm>
            <a:off x="1331913" y="2349500"/>
            <a:ext cx="360362" cy="3667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8424" name="Text Box 15"/>
          <p:cNvSpPr txBox="1">
            <a:spLocks noChangeArrowheads="1"/>
          </p:cNvSpPr>
          <p:nvPr/>
        </p:nvSpPr>
        <p:spPr bwMode="auto">
          <a:xfrm>
            <a:off x="7380288" y="3716338"/>
            <a:ext cx="360362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27376" name="AutoShape 16"/>
          <p:cNvSpPr>
            <a:spLocks noChangeArrowheads="1"/>
          </p:cNvSpPr>
          <p:nvPr/>
        </p:nvSpPr>
        <p:spPr bwMode="auto">
          <a:xfrm rot="-19109004">
            <a:off x="4517874" y="4015679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27377" name="AutoShape 17"/>
          <p:cNvSpPr>
            <a:spLocks noChangeArrowheads="1"/>
          </p:cNvSpPr>
          <p:nvPr/>
        </p:nvSpPr>
        <p:spPr bwMode="auto">
          <a:xfrm rot="-19109004">
            <a:off x="6151132" y="3026576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27378" name="AutoShape 18"/>
          <p:cNvSpPr>
            <a:spLocks noChangeArrowheads="1"/>
          </p:cNvSpPr>
          <p:nvPr/>
        </p:nvSpPr>
        <p:spPr bwMode="auto">
          <a:xfrm rot="-19109004">
            <a:off x="6931177" y="2578704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11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400" dirty="0" smtClean="0"/>
              <a:t>63. </a:t>
            </a:r>
            <a:r>
              <a:rPr lang="cs-CZ" sz="4400" dirty="0" err="1" smtClean="0"/>
              <a:t>Feochromocytom</a:t>
            </a:r>
            <a:endParaRPr lang="cs-CZ" sz="4400" dirty="0" smtClean="0"/>
          </a:p>
        </p:txBody>
      </p:sp>
      <p:pic>
        <p:nvPicPr>
          <p:cNvPr id="195587" name="Picture 10" descr="feochromocytom 20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543966"/>
            <a:ext cx="8674096" cy="5040312"/>
          </a:xfrm>
        </p:spPr>
      </p:pic>
      <p:sp>
        <p:nvSpPr>
          <p:cNvPr id="195588" name="Rectangle 6"/>
          <p:cNvSpPr>
            <a:spLocks noChangeArrowheads="1"/>
          </p:cNvSpPr>
          <p:nvPr/>
        </p:nvSpPr>
        <p:spPr bwMode="auto">
          <a:xfrm>
            <a:off x="0" y="6259515"/>
            <a:ext cx="8388424" cy="5847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>
              <a:buFont typeface="Wingdings 3" pitchFamily="18" charset="2"/>
              <a:buNone/>
            </a:pPr>
            <a:r>
              <a:rPr lang="cs-CZ" altLang="cs-CZ" sz="1600" i="0" dirty="0">
                <a:solidFill>
                  <a:schemeClr val="tx1"/>
                </a:solidFill>
              </a:rPr>
              <a:t>1 	</a:t>
            </a:r>
            <a:r>
              <a:rPr lang="cs-CZ" altLang="cs-CZ" sz="1600" i="0" dirty="0" err="1" smtClean="0">
                <a:solidFill>
                  <a:schemeClr val="tx1"/>
                </a:solidFill>
              </a:rPr>
              <a:t>Trabekuly</a:t>
            </a:r>
            <a:r>
              <a:rPr lang="cs-CZ" altLang="cs-CZ" sz="1600" i="0" dirty="0" smtClean="0">
                <a:solidFill>
                  <a:schemeClr val="tx1"/>
                </a:solidFill>
              </a:rPr>
              <a:t> (objemné buňky s granulovanou cytoplazmou, neurosekreční granula)</a:t>
            </a:r>
            <a:endParaRPr lang="cs-CZ" altLang="cs-CZ" sz="1600" i="0" dirty="0">
              <a:solidFill>
                <a:schemeClr val="tx1"/>
              </a:solidFill>
            </a:endParaRPr>
          </a:p>
          <a:p>
            <a:pPr algn="l">
              <a:buFont typeface="Wingdings 3" pitchFamily="18" charset="2"/>
              <a:buChar char="Æ"/>
            </a:pPr>
            <a:r>
              <a:rPr lang="cs-CZ" altLang="cs-CZ" sz="1600" i="0" dirty="0" err="1" smtClean="0">
                <a:solidFill>
                  <a:schemeClr val="tx1"/>
                </a:solidFill>
              </a:rPr>
              <a:t>Kapilarizované</a:t>
            </a:r>
            <a:r>
              <a:rPr lang="cs-CZ" altLang="cs-CZ" sz="1600" i="0" dirty="0" smtClean="0">
                <a:solidFill>
                  <a:schemeClr val="tx1"/>
                </a:solidFill>
              </a:rPr>
              <a:t> </a:t>
            </a:r>
            <a:r>
              <a:rPr lang="cs-CZ" altLang="cs-CZ" sz="1600" i="0" dirty="0">
                <a:solidFill>
                  <a:schemeClr val="tx1"/>
                </a:solidFill>
              </a:rPr>
              <a:t>stroma</a:t>
            </a:r>
          </a:p>
        </p:txBody>
      </p:sp>
      <p:sp>
        <p:nvSpPr>
          <p:cNvPr id="531468" name="AutoShape 12"/>
          <p:cNvSpPr>
            <a:spLocks noChangeArrowheads="1"/>
          </p:cNvSpPr>
          <p:nvPr/>
        </p:nvSpPr>
        <p:spPr bwMode="auto">
          <a:xfrm rot="-19109004">
            <a:off x="3635375" y="5445125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95590" name="Text Box 13"/>
          <p:cNvSpPr txBox="1">
            <a:spLocks noChangeArrowheads="1"/>
          </p:cNvSpPr>
          <p:nvPr/>
        </p:nvSpPr>
        <p:spPr bwMode="auto">
          <a:xfrm>
            <a:off x="1908175" y="3789363"/>
            <a:ext cx="360363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5591" name="Text Box 14"/>
          <p:cNvSpPr txBox="1">
            <a:spLocks noChangeArrowheads="1"/>
          </p:cNvSpPr>
          <p:nvPr/>
        </p:nvSpPr>
        <p:spPr bwMode="auto">
          <a:xfrm>
            <a:off x="5292725" y="5300663"/>
            <a:ext cx="360363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5592" name="Text Box 15"/>
          <p:cNvSpPr txBox="1">
            <a:spLocks noChangeArrowheads="1"/>
          </p:cNvSpPr>
          <p:nvPr/>
        </p:nvSpPr>
        <p:spPr bwMode="auto">
          <a:xfrm>
            <a:off x="5003801" y="2532856"/>
            <a:ext cx="360362" cy="3667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31472" name="AutoShape 16"/>
          <p:cNvSpPr>
            <a:spLocks noChangeArrowheads="1"/>
          </p:cNvSpPr>
          <p:nvPr/>
        </p:nvSpPr>
        <p:spPr bwMode="auto">
          <a:xfrm rot="-19109004">
            <a:off x="7361390" y="5398699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31473" name="AutoShape 17"/>
          <p:cNvSpPr>
            <a:spLocks noChangeArrowheads="1"/>
          </p:cNvSpPr>
          <p:nvPr/>
        </p:nvSpPr>
        <p:spPr bwMode="auto">
          <a:xfrm rot="-6783392">
            <a:off x="6292562" y="3289508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426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64. Infarkt ledviny</a:t>
            </a:r>
            <a:endParaRPr lang="cs-CZ" dirty="0"/>
          </a:p>
        </p:txBody>
      </p:sp>
      <p:pic>
        <p:nvPicPr>
          <p:cNvPr id="19459" name="Picture 7" descr="přehled 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1" y="1628775"/>
            <a:ext cx="7448127" cy="4906471"/>
          </a:xfrm>
        </p:spPr>
      </p:pic>
      <p:sp>
        <p:nvSpPr>
          <p:cNvPr id="18443" name="Line 15"/>
          <p:cNvSpPr>
            <a:spLocks noChangeShapeType="1"/>
          </p:cNvSpPr>
          <p:nvPr/>
        </p:nvSpPr>
        <p:spPr bwMode="auto">
          <a:xfrm flipH="1">
            <a:off x="4787900" y="2026083"/>
            <a:ext cx="504825" cy="3429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57" name="Rectangle 17"/>
          <p:cNvSpPr>
            <a:spLocks noChangeArrowheads="1"/>
          </p:cNvSpPr>
          <p:nvPr/>
        </p:nvSpPr>
        <p:spPr bwMode="auto">
          <a:xfrm>
            <a:off x="27276" y="5781675"/>
            <a:ext cx="3635375" cy="1076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r>
              <a:rPr lang="cs-CZ" altLang="cs-CZ" sz="1600" i="0" dirty="0">
                <a:solidFill>
                  <a:schemeClr val="tx1"/>
                </a:solidFill>
              </a:rPr>
              <a:t>1 K</a:t>
            </a:r>
            <a:r>
              <a:rPr lang="cs-CZ" altLang="cs-CZ" sz="1600" i="0" dirty="0" smtClean="0">
                <a:solidFill>
                  <a:schemeClr val="tx1"/>
                </a:solidFill>
              </a:rPr>
              <a:t>oagulační </a:t>
            </a:r>
            <a:r>
              <a:rPr lang="cs-CZ" altLang="cs-CZ" sz="1600" i="0" dirty="0">
                <a:solidFill>
                  <a:schemeClr val="tx1"/>
                </a:solidFill>
              </a:rPr>
              <a:t>nekróza</a:t>
            </a:r>
          </a:p>
          <a:p>
            <a:r>
              <a:rPr lang="cs-CZ" altLang="cs-CZ" sz="1600" i="0" dirty="0">
                <a:solidFill>
                  <a:schemeClr val="tx1"/>
                </a:solidFill>
              </a:rPr>
              <a:t>2 Z</a:t>
            </a:r>
            <a:r>
              <a:rPr lang="cs-CZ" altLang="cs-CZ" sz="1600" i="0" dirty="0" smtClean="0">
                <a:solidFill>
                  <a:schemeClr val="tx1"/>
                </a:solidFill>
              </a:rPr>
              <a:t>óna </a:t>
            </a:r>
            <a:r>
              <a:rPr lang="cs-CZ" altLang="cs-CZ" sz="1600" i="0" dirty="0">
                <a:solidFill>
                  <a:schemeClr val="tx1"/>
                </a:solidFill>
              </a:rPr>
              <a:t>periferního překrvení</a:t>
            </a:r>
          </a:p>
          <a:p>
            <a:r>
              <a:rPr lang="cs-CZ" altLang="cs-CZ" sz="1600" i="0" dirty="0">
                <a:solidFill>
                  <a:schemeClr val="tx1"/>
                </a:solidFill>
              </a:rPr>
              <a:t>3 A</a:t>
            </a:r>
            <a:r>
              <a:rPr lang="cs-CZ" altLang="cs-CZ" sz="1600" i="0" dirty="0" smtClean="0">
                <a:solidFill>
                  <a:schemeClr val="tx1"/>
                </a:solidFill>
              </a:rPr>
              <a:t>rteriosklerotická </a:t>
            </a:r>
            <a:r>
              <a:rPr lang="cs-CZ" altLang="cs-CZ" sz="1600" i="0" dirty="0">
                <a:solidFill>
                  <a:schemeClr val="tx1"/>
                </a:solidFill>
              </a:rPr>
              <a:t>céva</a:t>
            </a:r>
          </a:p>
          <a:p>
            <a:r>
              <a:rPr lang="cs-CZ" altLang="cs-CZ" sz="1600" i="0" dirty="0">
                <a:solidFill>
                  <a:schemeClr val="tx1"/>
                </a:solidFill>
              </a:rPr>
              <a:t>4 N</a:t>
            </a:r>
            <a:r>
              <a:rPr lang="cs-CZ" altLang="cs-CZ" sz="1600" i="0" dirty="0" smtClean="0">
                <a:solidFill>
                  <a:schemeClr val="tx1"/>
                </a:solidFill>
              </a:rPr>
              <a:t>orma</a:t>
            </a:r>
            <a:endParaRPr lang="cs-CZ" altLang="cs-CZ" sz="1600" i="0" dirty="0">
              <a:solidFill>
                <a:schemeClr val="tx1"/>
              </a:solidFill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884844" y="4797425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cs-CZ" sz="2400" b="1" dirty="0">
                <a:solidFill>
                  <a:schemeClr val="tx1"/>
                </a:solidFill>
                <a:latin typeface="Century Schoolbook" pitchFamily="18" charset="0"/>
              </a:rPr>
              <a:t>1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6659563" y="2205038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cs-CZ" sz="2400" b="1" dirty="0">
                <a:solidFill>
                  <a:schemeClr val="tx1"/>
                </a:solidFill>
                <a:latin typeface="Century Schoolbook" pitchFamily="18" charset="0"/>
              </a:rPr>
              <a:t>2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4067175" y="4797425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cs-CZ" sz="2400" b="1" dirty="0">
                <a:solidFill>
                  <a:schemeClr val="tx1"/>
                </a:solidFill>
                <a:latin typeface="Century Schoolbook" pitchFamily="18" charset="0"/>
              </a:rPr>
              <a:t>2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5292725" y="1628775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cs-CZ" sz="2400" b="1" dirty="0">
                <a:solidFill>
                  <a:schemeClr val="tx1"/>
                </a:solidFill>
                <a:latin typeface="Century Schoolbook" pitchFamily="18" charset="0"/>
              </a:rPr>
              <a:t>3</a:t>
            </a: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1936750" y="2197533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cs-CZ" sz="2400" b="1" dirty="0">
                <a:solidFill>
                  <a:schemeClr val="tx1"/>
                </a:solidFill>
                <a:latin typeface="Century Schoolbook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8693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65. Pyelonefritida purulentní</a:t>
            </a:r>
            <a:endParaRPr lang="cs-CZ" sz="3600" dirty="0"/>
          </a:p>
        </p:txBody>
      </p:sp>
      <p:pic>
        <p:nvPicPr>
          <p:cNvPr id="65538" name="Picture 2" descr="Výsledek obrázku pro acute pyelonephritis path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7632848" cy="508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236296" y="537321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0" y="6478597"/>
            <a:ext cx="586814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1 Tubuly a </a:t>
            </a:r>
            <a:r>
              <a:rPr lang="cs-CZ" sz="1600" b="1" dirty="0" err="1" smtClean="0"/>
              <a:t>intersticium</a:t>
            </a:r>
            <a:r>
              <a:rPr lang="cs-CZ" sz="1600" b="1" dirty="0" smtClean="0"/>
              <a:t> vyplněné neutrofilními granulocyty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402964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547664" y="620713"/>
            <a:ext cx="5688161" cy="566737"/>
          </a:xfrm>
        </p:spPr>
        <p:txBody>
          <a:bodyPr/>
          <a:lstStyle/>
          <a:p>
            <a:pPr algn="ctr">
              <a:defRPr/>
            </a:pPr>
            <a:r>
              <a:rPr lang="cs-CZ" sz="2400" dirty="0" smtClean="0"/>
              <a:t>66. Akutní glomerulonefritida (</a:t>
            </a:r>
            <a:r>
              <a:rPr lang="cs-CZ" sz="2400" dirty="0" err="1" smtClean="0"/>
              <a:t>proliferativní</a:t>
            </a:r>
            <a:r>
              <a:rPr lang="cs-CZ" sz="2400" dirty="0" smtClean="0"/>
              <a:t> nebo srpkovitá)</a:t>
            </a:r>
            <a:endParaRPr lang="cs-CZ" sz="2400" dirty="0"/>
          </a:p>
        </p:txBody>
      </p:sp>
      <p:pic>
        <p:nvPicPr>
          <p:cNvPr id="78851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" b="195"/>
          <a:stretch>
            <a:fillRect/>
          </a:stretch>
        </p:blipFill>
        <p:spPr>
          <a:xfrm>
            <a:off x="1187624" y="1556792"/>
            <a:ext cx="6912768" cy="5184576"/>
          </a:xfrm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27689" y="6523112"/>
            <a:ext cx="5486400" cy="315416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cs-CZ" sz="1600" b="1" dirty="0" smtClean="0">
                <a:solidFill>
                  <a:schemeClr val="tx1"/>
                </a:solidFill>
              </a:rPr>
              <a:t>1 Celulární srpky v oblasti </a:t>
            </a:r>
            <a:r>
              <a:rPr lang="cs-CZ" sz="1600" b="1" dirty="0" err="1" smtClean="0">
                <a:solidFill>
                  <a:schemeClr val="tx1"/>
                </a:solidFill>
              </a:rPr>
              <a:t>Bowmanova</a:t>
            </a:r>
            <a:r>
              <a:rPr lang="cs-CZ" sz="1600" b="1" dirty="0" smtClean="0">
                <a:solidFill>
                  <a:schemeClr val="tx1"/>
                </a:solidFill>
              </a:rPr>
              <a:t> prostoru</a:t>
            </a:r>
            <a:endParaRPr lang="cs-CZ" sz="1600" b="1" dirty="0">
              <a:solidFill>
                <a:schemeClr val="tx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860032" y="400506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5148064" y="170080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95048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67. Diabetická </a:t>
            </a:r>
            <a:r>
              <a:rPr lang="cs-CZ" sz="3200" dirty="0" err="1" smtClean="0"/>
              <a:t>glomeruloskleróza</a:t>
            </a:r>
            <a:r>
              <a:rPr lang="cs-CZ" sz="3200" dirty="0" smtClean="0"/>
              <a:t>, </a:t>
            </a:r>
            <a:r>
              <a:rPr lang="cs-CZ" sz="3200" dirty="0" err="1" smtClean="0"/>
              <a:t>mikroangiopatie</a:t>
            </a:r>
            <a:endParaRPr lang="cs-CZ" sz="3200" dirty="0"/>
          </a:p>
        </p:txBody>
      </p:sp>
      <p:pic>
        <p:nvPicPr>
          <p:cNvPr id="64514" name="Picture 2" descr="Výsledek obrázku pro diabetic glomerulosclerosis path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912768" cy="523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347864" y="508518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364088" y="508518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6224786"/>
            <a:ext cx="305983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1 </a:t>
            </a:r>
            <a:r>
              <a:rPr lang="cs-CZ" sz="1600" b="1" dirty="0" err="1" smtClean="0"/>
              <a:t>Mezangiální</a:t>
            </a:r>
            <a:r>
              <a:rPr lang="cs-CZ" sz="1600" b="1" dirty="0" smtClean="0"/>
              <a:t> uzly</a:t>
            </a:r>
          </a:p>
          <a:p>
            <a:r>
              <a:rPr lang="cs-CZ" sz="1600" b="1" dirty="0" smtClean="0"/>
              <a:t>2 Difuzní expanze </a:t>
            </a:r>
            <a:r>
              <a:rPr lang="cs-CZ" sz="1600" b="1" dirty="0" err="1" smtClean="0"/>
              <a:t>mezangia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120688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68. Vaskulární nefroskleróza</a:t>
            </a:r>
            <a:endParaRPr lang="cs-CZ" sz="3600" dirty="0"/>
          </a:p>
        </p:txBody>
      </p:sp>
      <p:pic>
        <p:nvPicPr>
          <p:cNvPr id="63490" name="Picture 2" descr="Výsledek obrázku pro benign nephrosclerosis path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799"/>
            <a:ext cx="7561883" cy="504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491880" y="184482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2915816" y="5478751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588224" y="566124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6003147"/>
            <a:ext cx="449999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1 Sklerotický glomerulus</a:t>
            </a:r>
          </a:p>
          <a:p>
            <a:r>
              <a:rPr lang="cs-CZ" sz="1600" b="1" dirty="0" smtClean="0"/>
              <a:t>2 Hypertrofie </a:t>
            </a:r>
            <a:r>
              <a:rPr lang="cs-CZ" sz="1600" b="1" dirty="0" err="1" smtClean="0"/>
              <a:t>medie</a:t>
            </a:r>
            <a:r>
              <a:rPr lang="cs-CZ" sz="1600" b="1" dirty="0" smtClean="0"/>
              <a:t> a skleróza intimy arterie</a:t>
            </a:r>
          </a:p>
          <a:p>
            <a:r>
              <a:rPr lang="cs-CZ" sz="1600" b="1" dirty="0" smtClean="0"/>
              <a:t>3 </a:t>
            </a:r>
            <a:r>
              <a:rPr lang="cs-CZ" sz="1600" b="1" dirty="0" err="1" smtClean="0"/>
              <a:t>Fibrotizace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intersticia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119818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cs-CZ" sz="3600" dirty="0" smtClean="0"/>
              <a:t>69. </a:t>
            </a:r>
            <a:r>
              <a:rPr lang="cs-CZ" sz="3600" dirty="0" err="1" smtClean="0"/>
              <a:t>Low</a:t>
            </a:r>
            <a:r>
              <a:rPr lang="cs-CZ" sz="3600" dirty="0" smtClean="0"/>
              <a:t>-grade </a:t>
            </a:r>
            <a:r>
              <a:rPr lang="cs-CZ" sz="3600" dirty="0" err="1" smtClean="0"/>
              <a:t>papilokarcinom</a:t>
            </a:r>
            <a:r>
              <a:rPr lang="cs-CZ" sz="3600" dirty="0" smtClean="0"/>
              <a:t> močového měchýře</a:t>
            </a:r>
          </a:p>
        </p:txBody>
      </p:sp>
      <p:pic>
        <p:nvPicPr>
          <p:cNvPr id="47107" name="Picture 3" descr="TCC 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593850"/>
            <a:ext cx="7504112" cy="5219700"/>
          </a:xfr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6266" y="5752469"/>
            <a:ext cx="3598862" cy="107721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cs-CZ" altLang="cs-CZ" sz="1600" i="0" dirty="0" smtClean="0">
                <a:solidFill>
                  <a:schemeClr val="tx1"/>
                </a:solidFill>
                <a:latin typeface="Arial" charset="0"/>
              </a:rPr>
              <a:t>Fúzující 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nádorové papily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Jemné fibrovaskulární stroma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Slizniční vazivo</a:t>
            </a:r>
          </a:p>
        </p:txBody>
      </p:sp>
      <p:sp>
        <p:nvSpPr>
          <p:cNvPr id="47109" name="Rectangle 7"/>
          <p:cNvSpPr>
            <a:spLocks noChangeArrowheads="1"/>
          </p:cNvSpPr>
          <p:nvPr/>
        </p:nvSpPr>
        <p:spPr bwMode="auto">
          <a:xfrm>
            <a:off x="3635375" y="2133600"/>
            <a:ext cx="354013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1985963" y="2466975"/>
            <a:ext cx="354012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>
            <a:off x="2411413" y="2781300"/>
            <a:ext cx="865187" cy="7143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47112" name="Rectangle 7"/>
          <p:cNvSpPr>
            <a:spLocks noChangeArrowheads="1"/>
          </p:cNvSpPr>
          <p:nvPr/>
        </p:nvSpPr>
        <p:spPr bwMode="auto">
          <a:xfrm>
            <a:off x="7451725" y="5949950"/>
            <a:ext cx="354013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47113" name="Rectangle 7"/>
          <p:cNvSpPr>
            <a:spLocks noChangeArrowheads="1"/>
          </p:cNvSpPr>
          <p:nvPr/>
        </p:nvSpPr>
        <p:spPr bwMode="auto">
          <a:xfrm>
            <a:off x="3492500" y="5013325"/>
            <a:ext cx="354013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>
            <a:off x="2411413" y="2781300"/>
            <a:ext cx="647700" cy="8636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32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9" name="Obrázek 13" descr="DLBCL2, 400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798"/>
            <a:ext cx="6628096" cy="499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7. Difúzní </a:t>
            </a:r>
            <a:r>
              <a:rPr lang="cs-CZ" dirty="0" err="1" smtClean="0"/>
              <a:t>velkobuněčný</a:t>
            </a:r>
            <a:r>
              <a:rPr lang="cs-CZ" dirty="0" smtClean="0"/>
              <a:t> B-lymfom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499992" y="3789040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6195524"/>
            <a:ext cx="63722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/>
              <a:t>1 Populace nádorových buněk (anaplastické </a:t>
            </a:r>
            <a:r>
              <a:rPr lang="cs-CZ" b="1" dirty="0" err="1" smtClean="0"/>
              <a:t>centrocyty</a:t>
            </a:r>
            <a:r>
              <a:rPr lang="cs-CZ" b="1" dirty="0" smtClean="0"/>
              <a:t>, převážně </a:t>
            </a:r>
            <a:r>
              <a:rPr lang="cs-CZ" b="1" dirty="0" err="1" smtClean="0"/>
              <a:t>centroblasty</a:t>
            </a:r>
            <a:r>
              <a:rPr lang="cs-CZ" b="1" dirty="0" smtClean="0"/>
              <a:t> a </a:t>
            </a:r>
            <a:r>
              <a:rPr lang="cs-CZ" b="1" dirty="0" err="1" smtClean="0"/>
              <a:t>imunoblasty</a:t>
            </a:r>
            <a:r>
              <a:rPr lang="cs-CZ" b="1" dirty="0" smtClean="0"/>
              <a:t>)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50773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 smtClean="0"/>
              <a:t>70. </a:t>
            </a:r>
            <a:r>
              <a:rPr lang="cs-CZ" altLang="cs-CZ" sz="3600" dirty="0" err="1" smtClean="0"/>
              <a:t>Světlobuněčný</a:t>
            </a:r>
            <a:r>
              <a:rPr lang="cs-CZ" altLang="cs-CZ" sz="3600" dirty="0" smtClean="0"/>
              <a:t> karcinom z renálních buněk (</a:t>
            </a:r>
            <a:r>
              <a:rPr lang="cs-CZ" altLang="cs-CZ" sz="3600" dirty="0" err="1" smtClean="0"/>
              <a:t>Grawitz</a:t>
            </a:r>
            <a:r>
              <a:rPr lang="cs-CZ" altLang="cs-CZ" sz="3600" dirty="0" smtClean="0"/>
              <a:t>)</a:t>
            </a:r>
          </a:p>
        </p:txBody>
      </p:sp>
      <p:pic>
        <p:nvPicPr>
          <p:cNvPr id="11264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0" y="1556792"/>
            <a:ext cx="6729716" cy="5184576"/>
          </a:xfrm>
        </p:spPr>
      </p:pic>
      <p:sp>
        <p:nvSpPr>
          <p:cNvPr id="3" name="TextovéPole 2"/>
          <p:cNvSpPr txBox="1"/>
          <p:nvPr/>
        </p:nvSpPr>
        <p:spPr>
          <a:xfrm>
            <a:off x="4283968" y="4077072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0" y="6453336"/>
            <a:ext cx="882047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1 Vodojasné buňky s objemnou jemně granulovanou cytoplazmou (glykogen, lipidy)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207977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71. </a:t>
            </a:r>
            <a:r>
              <a:rPr lang="cs-CZ" dirty="0" err="1" smtClean="0"/>
              <a:t>Wilmsův</a:t>
            </a:r>
            <a:r>
              <a:rPr lang="cs-CZ" dirty="0" smtClean="0"/>
              <a:t> tumor </a:t>
            </a:r>
            <a:endParaRPr lang="cs-CZ" dirty="0"/>
          </a:p>
        </p:txBody>
      </p:sp>
      <p:pic>
        <p:nvPicPr>
          <p:cNvPr id="4" name="Picture 4" descr="4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1628800"/>
            <a:ext cx="7128792" cy="4968552"/>
          </a:xfrm>
          <a:noFill/>
        </p:spPr>
      </p:pic>
      <p:sp>
        <p:nvSpPr>
          <p:cNvPr id="5" name="TextovéPole 4"/>
          <p:cNvSpPr txBox="1"/>
          <p:nvPr/>
        </p:nvSpPr>
        <p:spPr>
          <a:xfrm>
            <a:off x="7452320" y="184482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156176" y="566124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572000" y="328498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2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0" y="6263223"/>
            <a:ext cx="601216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1 „embryonální mesenchym“</a:t>
            </a:r>
          </a:p>
          <a:p>
            <a:r>
              <a:rPr lang="cs-CZ" sz="1600" b="1" dirty="0" smtClean="0"/>
              <a:t>2 Kombinace blastémových, </a:t>
            </a:r>
            <a:r>
              <a:rPr lang="cs-CZ" sz="1600" b="1" dirty="0" err="1" smtClean="0"/>
              <a:t>stromální</a:t>
            </a:r>
            <a:r>
              <a:rPr lang="cs-CZ" sz="1600" b="1" dirty="0" smtClean="0"/>
              <a:t> a epitelových buněk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20487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72. Papilární renální karcinom</a:t>
            </a:r>
            <a:endParaRPr lang="cs-CZ" dirty="0"/>
          </a:p>
        </p:txBody>
      </p:sp>
      <p:pic>
        <p:nvPicPr>
          <p:cNvPr id="4098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322" y="1628800"/>
            <a:ext cx="6796038" cy="509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051720" y="417665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6948264" y="4549779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6211669"/>
            <a:ext cx="370790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/>
              <a:t>1 Papilární formace</a:t>
            </a:r>
          </a:p>
          <a:p>
            <a:r>
              <a:rPr lang="cs-CZ" b="1" dirty="0" smtClean="0"/>
              <a:t>2 Pěnité makrofágy ve </a:t>
            </a:r>
            <a:r>
              <a:rPr lang="cs-CZ" b="1" dirty="0" err="1" smtClean="0"/>
              <a:t>stromatu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82724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6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73. Benigní </a:t>
            </a:r>
            <a:r>
              <a:rPr lang="cs-CZ" sz="3600" dirty="0" err="1" smtClean="0"/>
              <a:t>hyperplázie</a:t>
            </a:r>
            <a:r>
              <a:rPr lang="cs-CZ" sz="3600" dirty="0" smtClean="0"/>
              <a:t> prostaty</a:t>
            </a:r>
          </a:p>
        </p:txBody>
      </p:sp>
      <p:pic>
        <p:nvPicPr>
          <p:cNvPr id="17411" name="Picture 6" descr="hyperplazie prostaty 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0" y="1628800"/>
            <a:ext cx="6692618" cy="5040560"/>
          </a:xfrm>
        </p:spPr>
      </p:pic>
      <p:sp>
        <p:nvSpPr>
          <p:cNvPr id="2" name="TextovéPole 1"/>
          <p:cNvSpPr txBox="1"/>
          <p:nvPr/>
        </p:nvSpPr>
        <p:spPr>
          <a:xfrm>
            <a:off x="2339752" y="198884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660232" y="537321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7397080" y="326311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131840" y="3918837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4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5742548"/>
            <a:ext cx="6300192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1 Zmnožené prostatické žlázky, zachovalá vrstva bazálních </a:t>
            </a:r>
            <a:r>
              <a:rPr lang="cs-CZ" sz="1600" b="1" dirty="0" err="1" smtClean="0"/>
              <a:t>bb</a:t>
            </a:r>
            <a:endParaRPr lang="cs-CZ" sz="1600" b="1" dirty="0" smtClean="0"/>
          </a:p>
          <a:p>
            <a:r>
              <a:rPr lang="cs-CZ" sz="1600" b="1" dirty="0" smtClean="0"/>
              <a:t>2 </a:t>
            </a:r>
            <a:r>
              <a:rPr lang="cs-CZ" sz="1600" b="1" dirty="0" err="1" smtClean="0"/>
              <a:t>Intraluminální</a:t>
            </a:r>
            <a:r>
              <a:rPr lang="cs-CZ" sz="1600" b="1" dirty="0" smtClean="0"/>
              <a:t> papilární </a:t>
            </a:r>
            <a:r>
              <a:rPr lang="cs-CZ" sz="1600" b="1" dirty="0" err="1" smtClean="0"/>
              <a:t>proliferáty</a:t>
            </a:r>
            <a:endParaRPr lang="cs-CZ" sz="1600" b="1" dirty="0" smtClean="0"/>
          </a:p>
          <a:p>
            <a:r>
              <a:rPr lang="cs-CZ" sz="1600" b="1" dirty="0" smtClean="0"/>
              <a:t>3 </a:t>
            </a:r>
            <a:r>
              <a:rPr lang="cs-CZ" sz="1600" b="1" dirty="0" err="1" smtClean="0"/>
              <a:t>Corpora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amylacea</a:t>
            </a:r>
            <a:endParaRPr lang="cs-CZ" sz="1600" b="1" dirty="0" smtClean="0"/>
          </a:p>
          <a:p>
            <a:r>
              <a:rPr lang="cs-CZ" sz="1600" b="1" dirty="0" smtClean="0"/>
              <a:t>4 Zánětlivá </a:t>
            </a:r>
            <a:r>
              <a:rPr lang="cs-CZ" sz="1600" b="1" dirty="0" err="1" smtClean="0"/>
              <a:t>celulizace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273555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8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74. </a:t>
            </a:r>
            <a:r>
              <a:rPr lang="cs-CZ" sz="3600" dirty="0" err="1" smtClean="0"/>
              <a:t>Acinární</a:t>
            </a:r>
            <a:r>
              <a:rPr lang="cs-CZ" sz="3600" dirty="0" smtClean="0"/>
              <a:t> adenokarcinom prostaty</a:t>
            </a:r>
          </a:p>
        </p:txBody>
      </p:sp>
      <p:grpSp>
        <p:nvGrpSpPr>
          <p:cNvPr id="22531" name="Skupina 7"/>
          <p:cNvGrpSpPr>
            <a:grpSpLocks/>
          </p:cNvGrpSpPr>
          <p:nvPr/>
        </p:nvGrpSpPr>
        <p:grpSpPr bwMode="auto">
          <a:xfrm>
            <a:off x="-17543" y="1570457"/>
            <a:ext cx="8245526" cy="5229226"/>
            <a:chOff x="-17543" y="1628774"/>
            <a:chExt cx="8245526" cy="5229226"/>
          </a:xfrm>
        </p:grpSpPr>
        <p:pic>
          <p:nvPicPr>
            <p:cNvPr id="22532" name="Picture 6" descr="ACA prostaty3, přehled 40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863" y="1628774"/>
              <a:ext cx="6788120" cy="5112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3" name="Text Box 7"/>
            <p:cNvSpPr txBox="1">
              <a:spLocks noChangeArrowheads="1"/>
            </p:cNvSpPr>
            <p:nvPr/>
          </p:nvSpPr>
          <p:spPr bwMode="auto">
            <a:xfrm>
              <a:off x="-17543" y="6150114"/>
              <a:ext cx="7343775" cy="70788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cs-CZ" altLang="cs-CZ" sz="1600" i="0" dirty="0" smtClean="0">
                  <a:solidFill>
                    <a:schemeClr val="tx1"/>
                  </a:solidFill>
                  <a:latin typeface="Arial" charset="0"/>
                </a:rPr>
                <a:t>1 Drobné 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nádorové </a:t>
              </a:r>
              <a:r>
                <a:rPr lang="cs-CZ" altLang="cs-CZ" sz="1600" i="0" dirty="0" smtClean="0">
                  <a:solidFill>
                    <a:schemeClr val="tx1"/>
                  </a:solidFill>
                  <a:latin typeface="Arial" charset="0"/>
                </a:rPr>
                <a:t>aciny, chybí vrstva bazálních buněk </a:t>
              </a:r>
            </a:p>
            <a:p>
              <a:pPr algn="l">
                <a:spcBef>
                  <a:spcPct val="50000"/>
                </a:spcBef>
              </a:pPr>
              <a:r>
                <a:rPr lang="cs-CZ" altLang="cs-CZ" sz="1600" i="0" dirty="0" smtClean="0">
                  <a:solidFill>
                    <a:schemeClr val="tx1"/>
                  </a:solidFill>
                  <a:latin typeface="Arial" charset="0"/>
                </a:rPr>
                <a:t>2 Vrůstání acinů 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mezi prostatické žlázky </a:t>
              </a:r>
            </a:p>
          </p:txBody>
        </p:sp>
        <p:sp>
          <p:nvSpPr>
            <p:cNvPr id="22534" name="Text Box 8"/>
            <p:cNvSpPr txBox="1">
              <a:spLocks noChangeArrowheads="1"/>
            </p:cNvSpPr>
            <p:nvPr/>
          </p:nvSpPr>
          <p:spPr bwMode="auto">
            <a:xfrm>
              <a:off x="4211638" y="4437063"/>
              <a:ext cx="360362" cy="396875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 sz="2000" i="0">
                  <a:solidFill>
                    <a:schemeClr val="tx1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22535" name="Text Box 9"/>
            <p:cNvSpPr txBox="1">
              <a:spLocks noChangeArrowheads="1"/>
            </p:cNvSpPr>
            <p:nvPr/>
          </p:nvSpPr>
          <p:spPr bwMode="auto">
            <a:xfrm>
              <a:off x="4932363" y="3032125"/>
              <a:ext cx="360362" cy="396875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 sz="2000" i="0">
                  <a:solidFill>
                    <a:schemeClr val="tx1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22536" name="Text Box 10"/>
            <p:cNvSpPr txBox="1">
              <a:spLocks noChangeArrowheads="1"/>
            </p:cNvSpPr>
            <p:nvPr/>
          </p:nvSpPr>
          <p:spPr bwMode="auto">
            <a:xfrm>
              <a:off x="2771775" y="5300663"/>
              <a:ext cx="360363" cy="396875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 sz="2000" i="0">
                  <a:solidFill>
                    <a:schemeClr val="tx1"/>
                  </a:solidFill>
                  <a:latin typeface="Arial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989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 smtClean="0"/>
              <a:t>75. </a:t>
            </a:r>
            <a:r>
              <a:rPr lang="cs-CZ" sz="4400" dirty="0" err="1" smtClean="0"/>
              <a:t>Seminom</a:t>
            </a:r>
            <a:r>
              <a:rPr lang="cs-CZ" sz="4400" dirty="0" smtClean="0"/>
              <a:t> varlete</a:t>
            </a:r>
            <a:endParaRPr lang="cs-CZ" sz="4400" dirty="0"/>
          </a:p>
        </p:txBody>
      </p:sp>
      <p:sp>
        <p:nvSpPr>
          <p:cNvPr id="48131" name="Text Box 8"/>
          <p:cNvSpPr txBox="1">
            <a:spLocks noChangeArrowheads="1"/>
          </p:cNvSpPr>
          <p:nvPr/>
        </p:nvSpPr>
        <p:spPr bwMode="auto">
          <a:xfrm>
            <a:off x="1187450" y="6165850"/>
            <a:ext cx="4464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cs-CZ" altLang="cs-CZ" sz="2000" b="0" i="0">
              <a:latin typeface="Arial" charset="0"/>
            </a:endParaRPr>
          </a:p>
        </p:txBody>
      </p:sp>
      <p:grpSp>
        <p:nvGrpSpPr>
          <p:cNvPr id="48132" name="Skupina 7"/>
          <p:cNvGrpSpPr>
            <a:grpSpLocks/>
          </p:cNvGrpSpPr>
          <p:nvPr/>
        </p:nvGrpSpPr>
        <p:grpSpPr bwMode="auto">
          <a:xfrm>
            <a:off x="18969" y="1565074"/>
            <a:ext cx="8225438" cy="5247107"/>
            <a:chOff x="528177" y="1628775"/>
            <a:chExt cx="7283911" cy="4892021"/>
          </a:xfrm>
        </p:grpSpPr>
        <p:pic>
          <p:nvPicPr>
            <p:cNvPr id="48133" name="Picture 6" descr="seminom1, 100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350" y="1628775"/>
              <a:ext cx="6408738" cy="482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4" name="Rectangle 6"/>
            <p:cNvSpPr>
              <a:spLocks noChangeArrowheads="1"/>
            </p:cNvSpPr>
            <p:nvPr/>
          </p:nvSpPr>
          <p:spPr bwMode="auto">
            <a:xfrm>
              <a:off x="528177" y="5918204"/>
              <a:ext cx="4536504" cy="6025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l" eaLnBrk="1" hangingPunct="1"/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1 Nádorové buňky</a:t>
              </a:r>
            </a:p>
            <a:p>
              <a:pPr algn="l" eaLnBrk="1" hangingPunct="1"/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2 Vazivová septa s lymfocytární infiltrací</a:t>
              </a:r>
            </a:p>
          </p:txBody>
        </p:sp>
        <p:sp>
          <p:nvSpPr>
            <p:cNvPr id="48135" name="Text Box 9"/>
            <p:cNvSpPr txBox="1">
              <a:spLocks noChangeArrowheads="1"/>
            </p:cNvSpPr>
            <p:nvPr/>
          </p:nvSpPr>
          <p:spPr bwMode="auto">
            <a:xfrm>
              <a:off x="5435600" y="3860800"/>
              <a:ext cx="360363" cy="373033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cs-CZ" altLang="cs-CZ" sz="2000" i="0">
                  <a:solidFill>
                    <a:schemeClr val="tx1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48136" name="Text Box 9"/>
            <p:cNvSpPr txBox="1">
              <a:spLocks noChangeArrowheads="1"/>
            </p:cNvSpPr>
            <p:nvPr/>
          </p:nvSpPr>
          <p:spPr bwMode="auto">
            <a:xfrm>
              <a:off x="2504796" y="3429000"/>
              <a:ext cx="360363" cy="373033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777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 sz="2800" dirty="0" smtClean="0"/>
              <a:t>76. Dlaždicová </a:t>
            </a:r>
            <a:r>
              <a:rPr lang="cs-CZ" altLang="cs-CZ" sz="2800" dirty="0" err="1" smtClean="0"/>
              <a:t>metaplázie</a:t>
            </a:r>
            <a:r>
              <a:rPr lang="cs-CZ" altLang="cs-CZ" sz="2800" dirty="0" smtClean="0"/>
              <a:t> cervixu, </a:t>
            </a:r>
            <a:r>
              <a:rPr lang="cs-CZ" altLang="cs-CZ" sz="2800" dirty="0" err="1" smtClean="0"/>
              <a:t>ovulóza</a:t>
            </a:r>
            <a:r>
              <a:rPr lang="cs-CZ" altLang="cs-CZ" sz="2800" dirty="0" smtClean="0"/>
              <a:t> </a:t>
            </a:r>
            <a:endParaRPr lang="cs-CZ" altLang="cs-CZ" sz="2800" dirty="0" smtClean="0">
              <a:effectLst/>
            </a:endParaRPr>
          </a:p>
        </p:txBody>
      </p:sp>
      <p:grpSp>
        <p:nvGrpSpPr>
          <p:cNvPr id="81923" name="Skupina 13"/>
          <p:cNvGrpSpPr>
            <a:grpSpLocks/>
          </p:cNvGrpSpPr>
          <p:nvPr/>
        </p:nvGrpSpPr>
        <p:grpSpPr bwMode="auto">
          <a:xfrm>
            <a:off x="0" y="1601788"/>
            <a:ext cx="8742042" cy="5218413"/>
            <a:chOff x="0" y="1601555"/>
            <a:chExt cx="8742042" cy="5218662"/>
          </a:xfrm>
        </p:grpSpPr>
        <p:pic>
          <p:nvPicPr>
            <p:cNvPr id="81924" name="Obrázek 11" descr="1TZ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4815" y="1601555"/>
              <a:ext cx="7547227" cy="5067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9752" name="Rectangle 8"/>
            <p:cNvSpPr>
              <a:spLocks noChangeArrowheads="1"/>
            </p:cNvSpPr>
            <p:nvPr/>
          </p:nvSpPr>
          <p:spPr bwMode="auto">
            <a:xfrm>
              <a:off x="0" y="4758016"/>
              <a:ext cx="3779912" cy="20622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l" eaLnBrk="1" hangingPunct="1"/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1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Exocervikální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vrstevnatý    </a:t>
              </a:r>
            </a:p>
            <a:p>
              <a:pPr algn="l" eaLnBrk="1" hangingPunct="1"/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  dlaždicový epitel.</a:t>
              </a:r>
            </a:p>
            <a:p>
              <a:pPr algn="l" eaLnBrk="1" hangingPunct="1"/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2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Endocervikální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 pravidelný </a:t>
              </a:r>
            </a:p>
            <a:p>
              <a:pPr algn="l" eaLnBrk="1" hangingPunct="1"/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  cylindrický epitel.</a:t>
              </a:r>
            </a:p>
            <a:p>
              <a:pPr algn="l" eaLnBrk="1" hangingPunct="1"/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3 Mezi šipkami oblast  počínající </a:t>
              </a:r>
            </a:p>
            <a:p>
              <a:pPr algn="l" eaLnBrk="1" hangingPunct="1"/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  dlaždicové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metaplázie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, na povrchu</a:t>
              </a:r>
            </a:p>
            <a:p>
              <a:pPr algn="l" eaLnBrk="1" hangingPunct="1"/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  ještě cylindrický epitel.</a:t>
              </a:r>
            </a:p>
            <a:p>
              <a:pPr algn="l" eaLnBrk="1" hangingPunct="1"/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4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Endocervikální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žlázky dilatované.</a:t>
              </a:r>
            </a:p>
          </p:txBody>
        </p:sp>
        <p:sp>
          <p:nvSpPr>
            <p:cNvPr id="81926" name="Text Box 6"/>
            <p:cNvSpPr txBox="1">
              <a:spLocks noChangeArrowheads="1"/>
            </p:cNvSpPr>
            <p:nvPr/>
          </p:nvSpPr>
          <p:spPr bwMode="auto">
            <a:xfrm>
              <a:off x="1187450" y="2205038"/>
              <a:ext cx="431810" cy="46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cs-CZ" altLang="cs-CZ" sz="2400" b="0" i="0" dirty="0">
                  <a:solidFill>
                    <a:schemeClr val="tx1"/>
                  </a:solidFill>
                  <a:latin typeface="Arial" charset="0"/>
                </a:rPr>
                <a:t>2</a:t>
              </a:r>
              <a:endParaRPr lang="cs-CZ" altLang="cs-CZ" sz="1800" b="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81927" name="Text Box 9"/>
            <p:cNvSpPr txBox="1">
              <a:spLocks noChangeArrowheads="1"/>
            </p:cNvSpPr>
            <p:nvPr/>
          </p:nvSpPr>
          <p:spPr bwMode="auto">
            <a:xfrm>
              <a:off x="4356174" y="1989138"/>
              <a:ext cx="431810" cy="46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cs-CZ" altLang="cs-CZ" sz="2400" b="0" i="0" dirty="0">
                  <a:solidFill>
                    <a:schemeClr val="tx1"/>
                  </a:solidFill>
                  <a:latin typeface="Arial" charset="0"/>
                </a:rPr>
                <a:t>3</a:t>
              </a:r>
              <a:endParaRPr lang="cs-CZ" altLang="cs-CZ" sz="1800" b="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81928" name="Line 10"/>
            <p:cNvSpPr>
              <a:spLocks noChangeShapeType="1"/>
            </p:cNvSpPr>
            <p:nvPr/>
          </p:nvSpPr>
          <p:spPr bwMode="auto">
            <a:xfrm>
              <a:off x="7524899" y="2060575"/>
              <a:ext cx="0" cy="50482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1929" name="Line 11"/>
            <p:cNvSpPr>
              <a:spLocks noChangeShapeType="1"/>
            </p:cNvSpPr>
            <p:nvPr/>
          </p:nvSpPr>
          <p:spPr bwMode="auto">
            <a:xfrm>
              <a:off x="1835165" y="1989138"/>
              <a:ext cx="1588" cy="57626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1930" name="Text Box 12"/>
            <p:cNvSpPr txBox="1">
              <a:spLocks noChangeArrowheads="1"/>
            </p:cNvSpPr>
            <p:nvPr/>
          </p:nvSpPr>
          <p:spPr bwMode="auto">
            <a:xfrm>
              <a:off x="4907321" y="5327430"/>
              <a:ext cx="431810" cy="46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altLang="cs-CZ" sz="2400" b="0" i="0" dirty="0">
                  <a:solidFill>
                    <a:schemeClr val="tx1"/>
                  </a:solidFill>
                  <a:latin typeface="Arial" charset="0"/>
                </a:rPr>
                <a:t>4</a:t>
              </a:r>
              <a:endParaRPr lang="cs-CZ" altLang="cs-CZ" sz="1800" b="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81931" name="Text Box 13"/>
            <p:cNvSpPr txBox="1">
              <a:spLocks noChangeArrowheads="1"/>
            </p:cNvSpPr>
            <p:nvPr/>
          </p:nvSpPr>
          <p:spPr bwMode="auto">
            <a:xfrm>
              <a:off x="8239058" y="2082143"/>
              <a:ext cx="431810" cy="46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cs-CZ" altLang="cs-CZ" sz="2400" b="0" i="0" dirty="0" smtClean="0">
                  <a:solidFill>
                    <a:schemeClr val="tx1"/>
                  </a:solidFill>
                  <a:latin typeface="Arial" charset="0"/>
                </a:rPr>
                <a:t>1</a:t>
              </a:r>
              <a:endParaRPr lang="cs-CZ" altLang="cs-CZ" sz="1800" b="0" i="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117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77. </a:t>
            </a:r>
            <a:r>
              <a:rPr lang="cs-CZ" sz="36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Condyloma</a:t>
            </a:r>
            <a:r>
              <a:rPr lang="cs-CZ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accuminatum</a:t>
            </a:r>
            <a:endParaRPr lang="cs-CZ" sz="36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5475" name="Zástupný symbol pro obsah 4" descr="condylomata2, přehled20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8263" y="1571625"/>
            <a:ext cx="6867144" cy="5169743"/>
          </a:xfrm>
        </p:spPr>
      </p:pic>
      <p:sp>
        <p:nvSpPr>
          <p:cNvPr id="2" name="TextovéPole 1"/>
          <p:cNvSpPr txBox="1"/>
          <p:nvPr/>
        </p:nvSpPr>
        <p:spPr>
          <a:xfrm>
            <a:off x="4984367" y="227687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7668344" y="602128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6205954"/>
            <a:ext cx="363589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/>
              <a:t>1 Hyperkeratóza, </a:t>
            </a:r>
            <a:r>
              <a:rPr lang="cs-CZ" b="1" dirty="0" err="1" smtClean="0"/>
              <a:t>parakeratóza</a:t>
            </a:r>
            <a:endParaRPr lang="cs-CZ" b="1" dirty="0" smtClean="0"/>
          </a:p>
          <a:p>
            <a:r>
              <a:rPr lang="cs-CZ" b="1" dirty="0" smtClean="0"/>
              <a:t>2 </a:t>
            </a:r>
            <a:r>
              <a:rPr lang="cs-CZ" b="1" dirty="0" err="1" smtClean="0"/>
              <a:t>Koilocyty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1858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78. </a:t>
            </a:r>
            <a:r>
              <a:rPr lang="cs-CZ" dirty="0" err="1" smtClean="0"/>
              <a:t>High</a:t>
            </a:r>
            <a:r>
              <a:rPr lang="cs-CZ" dirty="0" smtClean="0"/>
              <a:t>-grade CIN</a:t>
            </a:r>
          </a:p>
        </p:txBody>
      </p:sp>
      <p:grpSp>
        <p:nvGrpSpPr>
          <p:cNvPr id="90122" name="Group 10"/>
          <p:cNvGrpSpPr>
            <a:grpSpLocks/>
          </p:cNvGrpSpPr>
          <p:nvPr/>
        </p:nvGrpSpPr>
        <p:grpSpPr bwMode="auto">
          <a:xfrm>
            <a:off x="0" y="1556792"/>
            <a:ext cx="8273076" cy="5300837"/>
            <a:chOff x="330" y="1054"/>
            <a:chExt cx="4581" cy="3146"/>
          </a:xfrm>
        </p:grpSpPr>
        <p:pic>
          <p:nvPicPr>
            <p:cNvPr id="90114" name="Obrázek 9" descr="1CIN2a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" y="1054"/>
              <a:ext cx="4062" cy="3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9497" name="Text Box 9"/>
            <p:cNvSpPr txBox="1">
              <a:spLocks noChangeArrowheads="1"/>
            </p:cNvSpPr>
            <p:nvPr/>
          </p:nvSpPr>
          <p:spPr bwMode="auto">
            <a:xfrm>
              <a:off x="330" y="3999"/>
              <a:ext cx="2908" cy="20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l"/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Cytonukleární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atypie v celé tloušťce epitelu. </a:t>
              </a:r>
              <a:r>
                <a:rPr lang="cs-CZ" altLang="cs-CZ" sz="1600" i="0" dirty="0" smtClean="0">
                  <a:solidFill>
                    <a:schemeClr val="tx1"/>
                  </a:solidFill>
                  <a:latin typeface="Arial" charset="0"/>
                </a:rPr>
                <a:t> Mitózy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.</a:t>
              </a:r>
            </a:p>
          </p:txBody>
        </p:sp>
        <p:sp>
          <p:nvSpPr>
            <p:cNvPr id="90121" name="Line 9"/>
            <p:cNvSpPr>
              <a:spLocks noChangeShapeType="1"/>
            </p:cNvSpPr>
            <p:nvPr/>
          </p:nvSpPr>
          <p:spPr bwMode="auto">
            <a:xfrm>
              <a:off x="2362" y="2391"/>
              <a:ext cx="914" cy="87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17856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79. </a:t>
            </a:r>
            <a:r>
              <a:rPr lang="cs-CZ" dirty="0" err="1" smtClean="0"/>
              <a:t>Tubární</a:t>
            </a:r>
            <a:r>
              <a:rPr lang="cs-CZ" dirty="0" smtClean="0"/>
              <a:t> gravidita</a:t>
            </a:r>
            <a:endParaRPr lang="cs-CZ" dirty="0"/>
          </a:p>
        </p:txBody>
      </p:sp>
      <p:pic>
        <p:nvPicPr>
          <p:cNvPr id="118787" name="Zástupný symbol pro obsah 6" descr="1GEU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1556792"/>
            <a:ext cx="6912768" cy="5197432"/>
          </a:xfrm>
        </p:spPr>
      </p:pic>
      <p:sp>
        <p:nvSpPr>
          <p:cNvPr id="3" name="TextovéPole 2"/>
          <p:cNvSpPr txBox="1"/>
          <p:nvPr/>
        </p:nvSpPr>
        <p:spPr>
          <a:xfrm>
            <a:off x="7350999" y="195053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644008" y="177676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123728" y="5115649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0" y="6010444"/>
            <a:ext cx="572412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1 Hematom tuby</a:t>
            </a:r>
          </a:p>
          <a:p>
            <a:r>
              <a:rPr lang="cs-CZ" sz="1600" b="1" dirty="0" smtClean="0"/>
              <a:t>2 Stěna tuby</a:t>
            </a:r>
          </a:p>
          <a:p>
            <a:r>
              <a:rPr lang="cs-CZ" sz="1600" b="1" dirty="0" smtClean="0"/>
              <a:t>3 Struktury placenty (</a:t>
            </a:r>
            <a:r>
              <a:rPr lang="cs-CZ" sz="1600" b="1" dirty="0" err="1" smtClean="0"/>
              <a:t>cytotrofoblast</a:t>
            </a:r>
            <a:r>
              <a:rPr lang="cs-CZ" sz="1600" b="1" dirty="0" smtClean="0"/>
              <a:t>, </a:t>
            </a:r>
            <a:r>
              <a:rPr lang="cs-CZ" sz="1600" b="1" dirty="0" err="1" smtClean="0"/>
              <a:t>syncytiotrofoblast</a:t>
            </a:r>
            <a:r>
              <a:rPr lang="cs-CZ" sz="1600" b="1" dirty="0" smtClean="0"/>
              <a:t>) 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281064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dirty="0" smtClean="0"/>
              <a:t>8. </a:t>
            </a:r>
            <a:r>
              <a:rPr lang="cs-CZ" altLang="cs-CZ" sz="3600" dirty="0" err="1" smtClean="0"/>
              <a:t>Hodgkinův</a:t>
            </a:r>
            <a:r>
              <a:rPr lang="cs-CZ" altLang="cs-CZ" sz="3600" dirty="0" smtClean="0"/>
              <a:t> lymfom</a:t>
            </a:r>
            <a:r>
              <a:rPr lang="cs-CZ" altLang="cs-CZ" sz="3600" dirty="0"/>
              <a:t> </a:t>
            </a:r>
            <a:r>
              <a:rPr lang="cs-CZ" altLang="cs-CZ" sz="3600" dirty="0" smtClean="0"/>
              <a:t>- </a:t>
            </a:r>
            <a:r>
              <a:rPr lang="cs-CZ" altLang="cs-CZ" sz="3600" dirty="0" err="1" smtClean="0"/>
              <a:t>nodulární</a:t>
            </a:r>
            <a:r>
              <a:rPr lang="cs-CZ" altLang="cs-CZ" sz="3600" dirty="0" smtClean="0"/>
              <a:t> skleróza</a:t>
            </a:r>
          </a:p>
        </p:txBody>
      </p:sp>
      <p:pic>
        <p:nvPicPr>
          <p:cNvPr id="75779" name="Picture 4" descr="NSHD 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7"/>
          <a:stretch>
            <a:fillRect/>
          </a:stretch>
        </p:blipFill>
        <p:spPr>
          <a:xfrm>
            <a:off x="800100" y="1600200"/>
            <a:ext cx="7096125" cy="4924425"/>
          </a:xfrm>
          <a:noFill/>
        </p:spPr>
      </p:pic>
      <p:sp>
        <p:nvSpPr>
          <p:cNvPr id="364553" name="Line 10"/>
          <p:cNvSpPr>
            <a:spLocks noChangeShapeType="1"/>
          </p:cNvSpPr>
          <p:nvPr/>
        </p:nvSpPr>
        <p:spPr bwMode="auto">
          <a:xfrm flipH="1" flipV="1">
            <a:off x="6061866" y="3299418"/>
            <a:ext cx="598365" cy="417614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4554" name="Line 11"/>
          <p:cNvSpPr>
            <a:spLocks noChangeShapeType="1"/>
          </p:cNvSpPr>
          <p:nvPr/>
        </p:nvSpPr>
        <p:spPr bwMode="auto">
          <a:xfrm flipH="1">
            <a:off x="6261100" y="3902075"/>
            <a:ext cx="519113" cy="12604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787" name="Text Box 12"/>
          <p:cNvSpPr txBox="1">
            <a:spLocks noChangeArrowheads="1"/>
          </p:cNvSpPr>
          <p:nvPr/>
        </p:nvSpPr>
        <p:spPr bwMode="auto">
          <a:xfrm>
            <a:off x="0" y="6474778"/>
            <a:ext cx="453201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1800" i="0" dirty="0" smtClean="0">
                <a:solidFill>
                  <a:schemeClr val="tx1"/>
                </a:solidFill>
                <a:latin typeface="Arial" pitchFamily="34" charset="0"/>
              </a:rPr>
              <a:t>1 Lakunární buňky ve smíšeném pozadí</a:t>
            </a:r>
            <a:endParaRPr lang="cs-CZ" altLang="cs-CZ" sz="1800" i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660231" y="3508225"/>
            <a:ext cx="3600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3222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80. Korporální polyp</a:t>
            </a:r>
            <a:endParaRPr lang="cs-CZ" dirty="0"/>
          </a:p>
        </p:txBody>
      </p:sp>
      <p:pic>
        <p:nvPicPr>
          <p:cNvPr id="101379" name="Picture 6" descr="polyp endometria_we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38098"/>
            <a:ext cx="7520958" cy="5031262"/>
          </a:xfrm>
        </p:spPr>
      </p:pic>
      <p:sp>
        <p:nvSpPr>
          <p:cNvPr id="2" name="TextovéPole 1"/>
          <p:cNvSpPr txBox="1"/>
          <p:nvPr/>
        </p:nvSpPr>
        <p:spPr>
          <a:xfrm>
            <a:off x="6573389" y="486916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930472" y="351671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364088" y="2993875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2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6164061"/>
            <a:ext cx="554410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/>
              <a:t>1 </a:t>
            </a:r>
            <a:r>
              <a:rPr lang="cs-CZ" b="1" dirty="0" err="1" smtClean="0"/>
              <a:t>Endometriální</a:t>
            </a:r>
            <a:r>
              <a:rPr lang="cs-CZ" b="1" dirty="0" smtClean="0"/>
              <a:t> žlázky, místy cysticky dilatované</a:t>
            </a:r>
          </a:p>
          <a:p>
            <a:r>
              <a:rPr lang="cs-CZ" b="1" dirty="0" smtClean="0"/>
              <a:t>2 Silnostěnné cévy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81886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81. </a:t>
            </a:r>
            <a:r>
              <a:rPr lang="cs-CZ" sz="3600" dirty="0" err="1" smtClean="0"/>
              <a:t>Endometrioidní</a:t>
            </a:r>
            <a:r>
              <a:rPr lang="cs-CZ" sz="3600" dirty="0" smtClean="0"/>
              <a:t> adenokarcinom děložního těla</a:t>
            </a:r>
            <a:endParaRPr lang="cs-CZ" sz="3600" dirty="0"/>
          </a:p>
        </p:txBody>
      </p:sp>
      <p:grpSp>
        <p:nvGrpSpPr>
          <p:cNvPr id="108547" name="Group 8"/>
          <p:cNvGrpSpPr>
            <a:grpSpLocks/>
          </p:cNvGrpSpPr>
          <p:nvPr/>
        </p:nvGrpSpPr>
        <p:grpSpPr bwMode="auto">
          <a:xfrm>
            <a:off x="-422" y="1609726"/>
            <a:ext cx="8533207" cy="5211569"/>
            <a:chOff x="320" y="1026"/>
            <a:chExt cx="4854" cy="3195"/>
          </a:xfrm>
        </p:grpSpPr>
        <p:pic>
          <p:nvPicPr>
            <p:cNvPr id="108548" name="Picture 5" descr="endometrioidní ACA kribri1, 100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" y="1026"/>
              <a:ext cx="4178" cy="3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8423" name="Rectangle 7"/>
            <p:cNvSpPr>
              <a:spLocks noChangeArrowheads="1"/>
            </p:cNvSpPr>
            <p:nvPr/>
          </p:nvSpPr>
          <p:spPr bwMode="auto">
            <a:xfrm>
              <a:off x="320" y="3825"/>
              <a:ext cx="4854" cy="3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l" eaLnBrk="1" hangingPunct="1"/>
              <a:r>
                <a:rPr lang="cs-CZ" altLang="cs-CZ" sz="1800" i="0" dirty="0" smtClean="0">
                  <a:solidFill>
                    <a:schemeClr val="tx1"/>
                  </a:solidFill>
                  <a:latin typeface="Arial" charset="0"/>
                </a:rPr>
                <a:t>1 </a:t>
              </a:r>
              <a:r>
                <a:rPr lang="cs-CZ" altLang="cs-CZ" sz="1800" i="0" dirty="0" err="1" smtClean="0">
                  <a:solidFill>
                    <a:schemeClr val="tx1"/>
                  </a:solidFill>
                  <a:latin typeface="Arial" charset="0"/>
                </a:rPr>
                <a:t>Kribriformní</a:t>
              </a:r>
              <a:r>
                <a:rPr lang="cs-CZ" altLang="cs-CZ" sz="1800" i="0" dirty="0" smtClean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žlázky (chybí vmezeřené stroma</a:t>
              </a:r>
              <a:r>
                <a:rPr lang="cs-CZ" altLang="cs-CZ" sz="1800" i="0" dirty="0" smtClean="0">
                  <a:solidFill>
                    <a:schemeClr val="tx1"/>
                  </a:solidFill>
                  <a:latin typeface="Arial" charset="0"/>
                </a:rPr>
                <a:t>) s četnými </a:t>
              </a:r>
              <a:r>
                <a:rPr lang="cs-CZ" altLang="cs-CZ" sz="1800" i="0" dirty="0" err="1" smtClean="0">
                  <a:solidFill>
                    <a:schemeClr val="tx1"/>
                  </a:solidFill>
                  <a:latin typeface="Arial" charset="0"/>
                </a:rPr>
                <a:t>cytonukleárními</a:t>
              </a:r>
              <a:r>
                <a:rPr lang="cs-CZ" altLang="cs-CZ" sz="1800" i="0" dirty="0" smtClean="0">
                  <a:solidFill>
                    <a:schemeClr val="tx1"/>
                  </a:solidFill>
                  <a:latin typeface="Arial" charset="0"/>
                </a:rPr>
                <a:t> atypiemi, mitózami</a:t>
              </a:r>
              <a:endParaRPr lang="cs-CZ" altLang="cs-CZ" sz="1800" i="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4" name="TextovéPole 3"/>
          <p:cNvSpPr txBox="1"/>
          <p:nvPr/>
        </p:nvSpPr>
        <p:spPr>
          <a:xfrm>
            <a:off x="2843808" y="515719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084168" y="292494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8701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sz="4400" dirty="0" smtClean="0"/>
              <a:t>82. </a:t>
            </a:r>
            <a:r>
              <a:rPr lang="cs-CZ" sz="4400" dirty="0" err="1" smtClean="0"/>
              <a:t>Leiomyom</a:t>
            </a:r>
            <a:r>
              <a:rPr lang="cs-CZ" sz="4400" dirty="0" smtClean="0"/>
              <a:t> dělohy</a:t>
            </a:r>
          </a:p>
        </p:txBody>
      </p:sp>
      <p:grpSp>
        <p:nvGrpSpPr>
          <p:cNvPr id="114691" name="Skupina 4"/>
          <p:cNvGrpSpPr>
            <a:grpSpLocks/>
          </p:cNvGrpSpPr>
          <p:nvPr/>
        </p:nvGrpSpPr>
        <p:grpSpPr bwMode="auto">
          <a:xfrm>
            <a:off x="7609" y="1579976"/>
            <a:ext cx="8964489" cy="5166569"/>
            <a:chOff x="448015" y="1600200"/>
            <a:chExt cx="7941066" cy="4525963"/>
          </a:xfrm>
        </p:grpSpPr>
        <p:pic>
          <p:nvPicPr>
            <p:cNvPr id="114692" name="Picture 4" descr="4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4125" y="1600200"/>
              <a:ext cx="6697663" cy="452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8423" name="Rectangle 7"/>
            <p:cNvSpPr>
              <a:spLocks noChangeArrowheads="1"/>
            </p:cNvSpPr>
            <p:nvPr/>
          </p:nvSpPr>
          <p:spPr bwMode="auto">
            <a:xfrm>
              <a:off x="448015" y="5613895"/>
              <a:ext cx="7941066" cy="51226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l" eaLnBrk="1" hangingPunct="1"/>
              <a:r>
                <a:rPr lang="cs-CZ" altLang="cs-CZ" sz="1600" i="0" dirty="0" smtClean="0">
                  <a:solidFill>
                    <a:schemeClr val="tx1"/>
                  </a:solidFill>
                  <a:latin typeface="Arial" charset="0"/>
                </a:rPr>
                <a:t>1 </a:t>
              </a:r>
              <a:r>
                <a:rPr lang="cs-CZ" altLang="cs-CZ" sz="1600" i="0" dirty="0" err="1" smtClean="0">
                  <a:solidFill>
                    <a:schemeClr val="tx1"/>
                  </a:solidFill>
                  <a:latin typeface="Arial" charset="0"/>
                </a:rPr>
                <a:t>Vřetenité</a:t>
              </a:r>
              <a:r>
                <a:rPr lang="cs-CZ" altLang="cs-CZ" sz="1600" i="0" dirty="0" smtClean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 smtClean="0">
                  <a:solidFill>
                    <a:schemeClr val="tx1"/>
                  </a:solidFill>
                  <a:latin typeface="Arial" charset="0"/>
                </a:rPr>
                <a:t>hladkosvalové</a:t>
              </a:r>
              <a:r>
                <a:rPr lang="cs-CZ" altLang="cs-CZ" sz="1600" i="0" dirty="0" smtClean="0">
                  <a:solidFill>
                    <a:schemeClr val="tx1"/>
                  </a:solidFill>
                  <a:latin typeface="Arial" charset="0"/>
                </a:rPr>
                <a:t> buňky, protáhlá jádra se zaoblenými konci, </a:t>
              </a:r>
              <a:r>
                <a:rPr lang="cs-CZ" altLang="cs-CZ" sz="1600" i="0" dirty="0" err="1" smtClean="0">
                  <a:solidFill>
                    <a:schemeClr val="tx1"/>
                  </a:solidFill>
                  <a:latin typeface="Arial" charset="0"/>
                </a:rPr>
                <a:t>fascikulární</a:t>
              </a:r>
              <a:r>
                <a:rPr lang="cs-CZ" altLang="cs-CZ" sz="1600" i="0" dirty="0" smtClean="0">
                  <a:solidFill>
                    <a:schemeClr val="tx1"/>
                  </a:solidFill>
                  <a:latin typeface="Arial" charset="0"/>
                </a:rPr>
                <a:t> stavba. Bez atypií, nekróz, mitóz.</a:t>
              </a:r>
              <a:endParaRPr lang="cs-CZ" altLang="cs-CZ" sz="1600" i="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2" name="TextovéPole 1"/>
          <p:cNvSpPr txBox="1"/>
          <p:nvPr/>
        </p:nvSpPr>
        <p:spPr>
          <a:xfrm>
            <a:off x="6876256" y="479715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067944" y="314096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679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83. Fibrom </a:t>
            </a:r>
            <a:r>
              <a:rPr lang="cs-CZ" dirty="0" err="1" smtClean="0"/>
              <a:t>ovária</a:t>
            </a:r>
            <a:endParaRPr lang="cs-CZ" dirty="0"/>
          </a:p>
        </p:txBody>
      </p:sp>
      <p:pic>
        <p:nvPicPr>
          <p:cNvPr id="60418" name="Picture 2" descr="Výsledek obrázku pro ovarian fibroma hist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82478"/>
            <a:ext cx="6886366" cy="515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0751" y="6508211"/>
            <a:ext cx="361514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1 Nádor ze </a:t>
            </a:r>
            <a:r>
              <a:rPr lang="cs-CZ" sz="1600" b="1" dirty="0" err="1" smtClean="0"/>
              <a:t>stromálních</a:t>
            </a:r>
            <a:r>
              <a:rPr lang="cs-CZ" sz="1600" b="1" dirty="0" smtClean="0"/>
              <a:t> fibroblastů</a:t>
            </a:r>
            <a:endParaRPr lang="cs-CZ" sz="16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5436096" y="416192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2250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84. </a:t>
            </a:r>
            <a:r>
              <a:rPr lang="cs-CZ" dirty="0"/>
              <a:t>Z</a:t>
            </a:r>
            <a:r>
              <a:rPr lang="cs-CZ" dirty="0" smtClean="0"/>
              <a:t>ralý </a:t>
            </a:r>
            <a:r>
              <a:rPr lang="cs-CZ" dirty="0"/>
              <a:t>t</a:t>
            </a:r>
            <a:r>
              <a:rPr lang="cs-CZ" dirty="0" smtClean="0"/>
              <a:t>eratom (</a:t>
            </a:r>
            <a:r>
              <a:rPr lang="cs-CZ" dirty="0" err="1" smtClean="0"/>
              <a:t>dermoidní</a:t>
            </a:r>
            <a:r>
              <a:rPr lang="cs-CZ" dirty="0" smtClean="0"/>
              <a:t> cysta)</a:t>
            </a:r>
            <a:endParaRPr lang="cs-CZ" dirty="0"/>
          </a:p>
        </p:txBody>
      </p:sp>
      <p:grpSp>
        <p:nvGrpSpPr>
          <p:cNvPr id="60419" name="Skupina 9"/>
          <p:cNvGrpSpPr>
            <a:grpSpLocks/>
          </p:cNvGrpSpPr>
          <p:nvPr/>
        </p:nvGrpSpPr>
        <p:grpSpPr bwMode="auto">
          <a:xfrm>
            <a:off x="0" y="1597064"/>
            <a:ext cx="8316417" cy="5204090"/>
            <a:chOff x="492252" y="1628775"/>
            <a:chExt cx="7226173" cy="4965700"/>
          </a:xfrm>
        </p:grpSpPr>
        <p:pic>
          <p:nvPicPr>
            <p:cNvPr id="60420" name="Picture 4" descr="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575" y="1628775"/>
              <a:ext cx="6292850" cy="4965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9446" name="Rectangle 6"/>
            <p:cNvSpPr>
              <a:spLocks noChangeArrowheads="1"/>
            </p:cNvSpPr>
            <p:nvPr/>
          </p:nvSpPr>
          <p:spPr bwMode="auto">
            <a:xfrm>
              <a:off x="492252" y="5561426"/>
              <a:ext cx="4283714" cy="102787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l" eaLnBrk="1" hangingPunct="1"/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1 lumen cysty s keratinovými šupinami</a:t>
              </a:r>
            </a:p>
            <a:p>
              <a:pPr algn="l" eaLnBrk="1" hangingPunct="1"/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2 epidermis</a:t>
              </a:r>
            </a:p>
            <a:p>
              <a:pPr algn="l" eaLnBrk="1" hangingPunct="1"/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3 kožní adnexa</a:t>
              </a:r>
            </a:p>
            <a:p>
              <a:pPr algn="l" eaLnBrk="1" hangingPunct="1"/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4 tuková tkáň</a:t>
              </a:r>
            </a:p>
          </p:txBody>
        </p:sp>
        <p:sp>
          <p:nvSpPr>
            <p:cNvPr id="60422" name="Text Box 9"/>
            <p:cNvSpPr txBox="1">
              <a:spLocks noChangeArrowheads="1"/>
            </p:cNvSpPr>
            <p:nvPr/>
          </p:nvSpPr>
          <p:spPr bwMode="auto">
            <a:xfrm>
              <a:off x="5508625" y="4724400"/>
              <a:ext cx="360363" cy="396875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60423" name="Text Box 9"/>
            <p:cNvSpPr txBox="1">
              <a:spLocks noChangeArrowheads="1"/>
            </p:cNvSpPr>
            <p:nvPr/>
          </p:nvSpPr>
          <p:spPr bwMode="auto">
            <a:xfrm>
              <a:off x="5076825" y="4005263"/>
              <a:ext cx="360363" cy="396875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60424" name="Text Box 9"/>
            <p:cNvSpPr txBox="1">
              <a:spLocks noChangeArrowheads="1"/>
            </p:cNvSpPr>
            <p:nvPr/>
          </p:nvSpPr>
          <p:spPr bwMode="auto">
            <a:xfrm>
              <a:off x="3132138" y="1989138"/>
              <a:ext cx="360362" cy="396875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</a:rPr>
                <a:t>3</a:t>
              </a:r>
            </a:p>
          </p:txBody>
        </p:sp>
        <p:sp>
          <p:nvSpPr>
            <p:cNvPr id="60425" name="Text Box 9"/>
            <p:cNvSpPr txBox="1">
              <a:spLocks noChangeArrowheads="1"/>
            </p:cNvSpPr>
            <p:nvPr/>
          </p:nvSpPr>
          <p:spPr bwMode="auto">
            <a:xfrm>
              <a:off x="7019925" y="5876925"/>
              <a:ext cx="360363" cy="396875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 sz="2000" i="0">
                  <a:solidFill>
                    <a:schemeClr val="tx1"/>
                  </a:solidFill>
                  <a:latin typeface="Arial" charset="0"/>
                </a:rPr>
                <a:t>3</a:t>
              </a:r>
            </a:p>
          </p:txBody>
        </p:sp>
        <p:sp>
          <p:nvSpPr>
            <p:cNvPr id="60426" name="Text Box 9"/>
            <p:cNvSpPr txBox="1">
              <a:spLocks noChangeArrowheads="1"/>
            </p:cNvSpPr>
            <p:nvPr/>
          </p:nvSpPr>
          <p:spPr bwMode="auto">
            <a:xfrm>
              <a:off x="7164388" y="1916113"/>
              <a:ext cx="360362" cy="396875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591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85. </a:t>
            </a:r>
            <a:r>
              <a:rPr lang="cs-CZ" dirty="0" err="1" smtClean="0"/>
              <a:t>Choriokarcinom</a:t>
            </a:r>
            <a:r>
              <a:rPr lang="cs-CZ" dirty="0" smtClean="0"/>
              <a:t> – metastáza v kůži</a:t>
            </a:r>
            <a:endParaRPr lang="cs-CZ" dirty="0"/>
          </a:p>
        </p:txBody>
      </p:sp>
      <p:pic>
        <p:nvPicPr>
          <p:cNvPr id="53250" name="Picture 2" descr="Výsledek obrázku pro choriocarcinoma path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949279" cy="521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788024" y="364502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7596336" y="1628800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2771800" y="551723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6216536"/>
            <a:ext cx="507605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1 Ložisko nekrózy s hemoragií </a:t>
            </a:r>
          </a:p>
          <a:p>
            <a:r>
              <a:rPr lang="cs-CZ" sz="1600" b="1" dirty="0" smtClean="0"/>
              <a:t>2 Anaplastický </a:t>
            </a:r>
            <a:r>
              <a:rPr lang="cs-CZ" sz="1600" b="1" dirty="0" err="1" smtClean="0"/>
              <a:t>cytotrofoblast</a:t>
            </a:r>
            <a:r>
              <a:rPr lang="cs-CZ" sz="1600" b="1" dirty="0"/>
              <a:t> </a:t>
            </a:r>
            <a:r>
              <a:rPr lang="cs-CZ" sz="1600" b="1" dirty="0" smtClean="0"/>
              <a:t>a </a:t>
            </a:r>
            <a:r>
              <a:rPr lang="cs-CZ" sz="1600" b="1" dirty="0" err="1" smtClean="0"/>
              <a:t>syncytiotrofoblast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134032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86. Endometrióza pupku</a:t>
            </a:r>
            <a:endParaRPr lang="cs-CZ" dirty="0"/>
          </a:p>
        </p:txBody>
      </p:sp>
      <p:pic>
        <p:nvPicPr>
          <p:cNvPr id="2050" name="Picture 2" descr="Výsledek obrázku pro cutaneous endometrio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7200800" cy="520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826060" y="249289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1475656" y="191683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804248" y="364502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3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0" y="5928517"/>
            <a:ext cx="622818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1 Epidermis</a:t>
            </a:r>
          </a:p>
          <a:p>
            <a:r>
              <a:rPr lang="cs-CZ" sz="1600" b="1" dirty="0" smtClean="0"/>
              <a:t>2 Dermis</a:t>
            </a:r>
          </a:p>
          <a:p>
            <a:r>
              <a:rPr lang="cs-CZ" sz="1600" b="1" dirty="0" smtClean="0"/>
              <a:t>3 </a:t>
            </a:r>
            <a:r>
              <a:rPr lang="cs-CZ" sz="1600" b="1" dirty="0" err="1" smtClean="0"/>
              <a:t>Endometriální</a:t>
            </a:r>
            <a:r>
              <a:rPr lang="cs-CZ" sz="1600" b="1" dirty="0" smtClean="0"/>
              <a:t> žlázky s přilehlým  </a:t>
            </a:r>
            <a:r>
              <a:rPr lang="cs-CZ" sz="1600" b="1" dirty="0" err="1" smtClean="0"/>
              <a:t>endometriálním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stromate</a:t>
            </a:r>
            <a:r>
              <a:rPr lang="cs-CZ" sz="1600" b="1" dirty="0" err="1"/>
              <a:t>m</a:t>
            </a:r>
            <a:endParaRPr lang="cs-CZ" sz="16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7524328" y="266861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2722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87. Serózní </a:t>
            </a:r>
            <a:r>
              <a:rPr lang="cs-CZ" dirty="0" err="1" smtClean="0"/>
              <a:t>cystadenom</a:t>
            </a:r>
            <a:r>
              <a:rPr lang="cs-CZ" dirty="0" smtClean="0"/>
              <a:t> </a:t>
            </a:r>
            <a:r>
              <a:rPr lang="cs-CZ" dirty="0" err="1" smtClean="0"/>
              <a:t>ovária</a:t>
            </a:r>
            <a:endParaRPr lang="cs-CZ" dirty="0"/>
          </a:p>
        </p:txBody>
      </p:sp>
      <p:grpSp>
        <p:nvGrpSpPr>
          <p:cNvPr id="138243" name="Skupina 6"/>
          <p:cNvGrpSpPr>
            <a:grpSpLocks/>
          </p:cNvGrpSpPr>
          <p:nvPr/>
        </p:nvGrpSpPr>
        <p:grpSpPr bwMode="auto">
          <a:xfrm>
            <a:off x="0" y="1543721"/>
            <a:ext cx="8244086" cy="5280952"/>
            <a:chOff x="0" y="1543721"/>
            <a:chExt cx="8244086" cy="5280952"/>
          </a:xfrm>
        </p:grpSpPr>
        <p:pic>
          <p:nvPicPr>
            <p:cNvPr id="138244" name="Picture 5" descr="serózní cystedanom, 200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1543721"/>
              <a:ext cx="6912446" cy="520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8423" name="Rectangle 7"/>
            <p:cNvSpPr>
              <a:spLocks noChangeArrowheads="1"/>
            </p:cNvSpPr>
            <p:nvPr/>
          </p:nvSpPr>
          <p:spPr bwMode="auto">
            <a:xfrm>
              <a:off x="0" y="6455341"/>
              <a:ext cx="3635896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eaLnBrk="1" hangingPunct="1">
                <a:defRPr/>
              </a:pPr>
              <a:r>
                <a:rPr lang="cs-CZ" sz="1800" b="1" i="0" dirty="0" smtClean="0">
                  <a:solidFill>
                    <a:schemeClr val="tx1"/>
                  </a:solidFill>
                  <a:latin typeface="Arial" charset="0"/>
                </a:rPr>
                <a:t>1 Cylindrický </a:t>
              </a:r>
              <a:r>
                <a:rPr lang="cs-CZ" sz="1800" b="1" i="0" dirty="0">
                  <a:solidFill>
                    <a:schemeClr val="tx1"/>
                  </a:solidFill>
                  <a:latin typeface="Arial" charset="0"/>
                </a:rPr>
                <a:t>epitel s řasinkami</a:t>
              </a:r>
            </a:p>
          </p:txBody>
        </p:sp>
      </p:grpSp>
      <p:sp>
        <p:nvSpPr>
          <p:cNvPr id="4" name="TextovéPole 3"/>
          <p:cNvSpPr txBox="1"/>
          <p:nvPr/>
        </p:nvSpPr>
        <p:spPr>
          <a:xfrm>
            <a:off x="4067944" y="3961215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00408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88. </a:t>
            </a:r>
            <a:r>
              <a:rPr lang="cs-CZ" dirty="0" err="1" smtClean="0"/>
              <a:t>Mucinózní</a:t>
            </a:r>
            <a:r>
              <a:rPr lang="cs-CZ" dirty="0" smtClean="0"/>
              <a:t> </a:t>
            </a:r>
            <a:r>
              <a:rPr lang="cs-CZ" dirty="0" err="1" smtClean="0"/>
              <a:t>cystadenokarcinom</a:t>
            </a:r>
            <a:r>
              <a:rPr lang="cs-CZ" dirty="0" smtClean="0"/>
              <a:t> </a:t>
            </a:r>
            <a:r>
              <a:rPr lang="cs-CZ" dirty="0" err="1" smtClean="0"/>
              <a:t>ovária</a:t>
            </a:r>
            <a:endParaRPr lang="cs-CZ" dirty="0"/>
          </a:p>
        </p:txBody>
      </p:sp>
      <p:pic>
        <p:nvPicPr>
          <p:cNvPr id="57346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61877"/>
            <a:ext cx="7018962" cy="526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547664" y="170080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-1" y="6453336"/>
            <a:ext cx="788436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1 Cylindrický </a:t>
            </a:r>
            <a:r>
              <a:rPr lang="cs-CZ" sz="1600" b="1" dirty="0" err="1" smtClean="0"/>
              <a:t>hlenotvorný</a:t>
            </a:r>
            <a:r>
              <a:rPr lang="cs-CZ" sz="1600" b="1" dirty="0" smtClean="0"/>
              <a:t> epitel s četnými </a:t>
            </a:r>
            <a:r>
              <a:rPr lang="cs-CZ" sz="1600" b="1" dirty="0" err="1" smtClean="0"/>
              <a:t>cytonukleárními</a:t>
            </a:r>
            <a:r>
              <a:rPr lang="cs-CZ" sz="1600" b="1" dirty="0" smtClean="0"/>
              <a:t> atypiemi, mitózami</a:t>
            </a:r>
            <a:endParaRPr lang="cs-CZ" sz="16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6876256" y="501317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3347864" y="328498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53049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89. Nádor z buněk </a:t>
            </a:r>
            <a:r>
              <a:rPr lang="cs-CZ" dirty="0" err="1" smtClean="0"/>
              <a:t>granulózy</a:t>
            </a:r>
            <a:r>
              <a:rPr lang="cs-CZ" dirty="0" smtClean="0"/>
              <a:t> </a:t>
            </a:r>
            <a:endParaRPr lang="cs-CZ" dirty="0"/>
          </a:p>
        </p:txBody>
      </p:sp>
      <p:grpSp>
        <p:nvGrpSpPr>
          <p:cNvPr id="133123" name="Skupina 4"/>
          <p:cNvGrpSpPr>
            <a:grpSpLocks/>
          </p:cNvGrpSpPr>
          <p:nvPr/>
        </p:nvGrpSpPr>
        <p:grpSpPr bwMode="auto">
          <a:xfrm>
            <a:off x="0" y="1607484"/>
            <a:ext cx="8100392" cy="5227548"/>
            <a:chOff x="724099" y="1600200"/>
            <a:chExt cx="6746676" cy="4608536"/>
          </a:xfrm>
        </p:grpSpPr>
        <p:pic>
          <p:nvPicPr>
            <p:cNvPr id="133124" name="Picture 4" descr="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5138" y="1600200"/>
              <a:ext cx="5735637" cy="452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25" name="Text Box 4"/>
            <p:cNvSpPr txBox="1">
              <a:spLocks noChangeArrowheads="1"/>
            </p:cNvSpPr>
            <p:nvPr/>
          </p:nvSpPr>
          <p:spPr bwMode="auto">
            <a:xfrm>
              <a:off x="724099" y="5883138"/>
              <a:ext cx="2247263" cy="3255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l" eaLnBrk="1" hangingPunct="1"/>
              <a:r>
                <a:rPr lang="cs-CZ" altLang="cs-CZ" sz="1800" i="0" dirty="0" smtClean="0">
                  <a:solidFill>
                    <a:schemeClr val="tx1"/>
                  </a:solidFill>
                  <a:latin typeface="Arial" charset="0"/>
                </a:rPr>
                <a:t>1 Call-Exnerova </a:t>
              </a:r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tělíska</a:t>
              </a:r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6156176" y="263691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123728" y="465313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6024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9. Tuberkulózní lymfadenitida</a:t>
            </a:r>
            <a:endParaRPr lang="cs-CZ" dirty="0"/>
          </a:p>
        </p:txBody>
      </p:sp>
      <p:pic>
        <p:nvPicPr>
          <p:cNvPr id="34818" name="Picture 2" descr="http://sites.tigroslazuli.com/MICRO_MACRO/images_micro_infectious/Lymphadenitis_Tuberculos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5" b="5278"/>
          <a:stretch/>
        </p:blipFill>
        <p:spPr bwMode="auto">
          <a:xfrm>
            <a:off x="1259632" y="1628800"/>
            <a:ext cx="6696744" cy="513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508104" y="4005064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6444208" y="1844824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6273225"/>
            <a:ext cx="745232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1 </a:t>
            </a:r>
            <a:r>
              <a:rPr lang="cs-CZ" sz="1600" b="1" dirty="0" err="1" smtClean="0"/>
              <a:t>Tuberkuloidní</a:t>
            </a:r>
            <a:r>
              <a:rPr lang="cs-CZ" sz="1600" b="1" dirty="0" smtClean="0"/>
              <a:t> granulomy s kaseózní nekrózou</a:t>
            </a:r>
          </a:p>
          <a:p>
            <a:r>
              <a:rPr lang="cs-CZ" sz="1600" b="1" dirty="0" smtClean="0"/>
              <a:t>2 Povrchová struktura LU s hyperplastickými </a:t>
            </a:r>
            <a:r>
              <a:rPr lang="cs-CZ" sz="1600" b="1" dirty="0" err="1" smtClean="0"/>
              <a:t>folikly</a:t>
            </a:r>
            <a:r>
              <a:rPr lang="cs-CZ" sz="1600" b="1" dirty="0" smtClean="0"/>
              <a:t> s </a:t>
            </a:r>
            <a:r>
              <a:rPr lang="cs-CZ" sz="1600" b="1" dirty="0" err="1" smtClean="0"/>
              <a:t>germinálními</a:t>
            </a:r>
            <a:r>
              <a:rPr lang="cs-CZ" sz="1600" b="1" dirty="0" smtClean="0"/>
              <a:t> centry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393685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90. </a:t>
            </a:r>
            <a:r>
              <a:rPr lang="cs-CZ" dirty="0" err="1" smtClean="0"/>
              <a:t>Fibroadenom</a:t>
            </a:r>
            <a:r>
              <a:rPr lang="cs-CZ" dirty="0" smtClean="0"/>
              <a:t> </a:t>
            </a:r>
            <a:r>
              <a:rPr lang="cs-CZ" dirty="0" err="1" smtClean="0"/>
              <a:t>mammy</a:t>
            </a:r>
            <a:endParaRPr lang="cs-CZ" dirty="0"/>
          </a:p>
        </p:txBody>
      </p:sp>
      <p:grpSp>
        <p:nvGrpSpPr>
          <p:cNvPr id="179203" name="Skupina 6"/>
          <p:cNvGrpSpPr>
            <a:grpSpLocks/>
          </p:cNvGrpSpPr>
          <p:nvPr/>
        </p:nvGrpSpPr>
        <p:grpSpPr bwMode="auto">
          <a:xfrm>
            <a:off x="0" y="1541463"/>
            <a:ext cx="8172399" cy="5249480"/>
            <a:chOff x="43509" y="1541851"/>
            <a:chExt cx="7845748" cy="5164370"/>
          </a:xfrm>
        </p:grpSpPr>
        <p:pic>
          <p:nvPicPr>
            <p:cNvPr id="179204" name="Obrázek 5" descr="fibroadenom 40x 0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101" y="1541851"/>
              <a:ext cx="6794156" cy="511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9205" name="Rectangle 10"/>
            <p:cNvSpPr>
              <a:spLocks noChangeArrowheads="1"/>
            </p:cNvSpPr>
            <p:nvPr/>
          </p:nvSpPr>
          <p:spPr bwMode="auto">
            <a:xfrm>
              <a:off x="43509" y="6130927"/>
              <a:ext cx="7292710" cy="575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marL="182563" indent="-182563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cs-CZ" altLang="cs-CZ" sz="1600" i="0" dirty="0" smtClean="0">
                  <a:solidFill>
                    <a:schemeClr val="tx1"/>
                  </a:solidFill>
                  <a:latin typeface="Arial" charset="0"/>
                </a:rPr>
                <a:t>1 </a:t>
              </a:r>
              <a:r>
                <a:rPr lang="cs-CZ" altLang="cs-CZ" sz="1600" i="0" dirty="0" err="1" smtClean="0">
                  <a:solidFill>
                    <a:schemeClr val="tx1"/>
                  </a:solidFill>
                  <a:latin typeface="Arial" charset="0"/>
                </a:rPr>
                <a:t>Intrakanalikulární</a:t>
              </a:r>
              <a:r>
                <a:rPr lang="cs-CZ" altLang="cs-CZ" sz="1600" i="0" dirty="0" smtClean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typ: zmnožené edematózně prosáklé </a:t>
              </a:r>
              <a:r>
                <a:rPr lang="cs-CZ" altLang="cs-CZ" sz="1600" i="0" dirty="0" smtClean="0">
                  <a:solidFill>
                    <a:schemeClr val="tx1"/>
                  </a:solidFill>
                  <a:latin typeface="Arial" charset="0"/>
                </a:rPr>
                <a:t>stroma štěrbinovitě 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utlačuje novotvořené vývody </a:t>
              </a:r>
            </a:p>
          </p:txBody>
        </p:sp>
      </p:grpSp>
      <p:sp>
        <p:nvSpPr>
          <p:cNvPr id="2" name="TextovéPole 1"/>
          <p:cNvSpPr txBox="1"/>
          <p:nvPr/>
        </p:nvSpPr>
        <p:spPr>
          <a:xfrm>
            <a:off x="2483768" y="206084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6948264" y="364502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79990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91. Invazivní </a:t>
            </a:r>
            <a:r>
              <a:rPr lang="cs-CZ" dirty="0" err="1" smtClean="0"/>
              <a:t>duktální</a:t>
            </a:r>
            <a:r>
              <a:rPr lang="cs-CZ" dirty="0" smtClean="0"/>
              <a:t> karcinom </a:t>
            </a:r>
            <a:r>
              <a:rPr lang="cs-CZ" dirty="0" err="1" smtClean="0"/>
              <a:t>mammy</a:t>
            </a:r>
            <a:endParaRPr lang="cs-CZ" dirty="0"/>
          </a:p>
        </p:txBody>
      </p:sp>
      <p:grpSp>
        <p:nvGrpSpPr>
          <p:cNvPr id="172035" name="Skupina 15"/>
          <p:cNvGrpSpPr>
            <a:grpSpLocks/>
          </p:cNvGrpSpPr>
          <p:nvPr/>
        </p:nvGrpSpPr>
        <p:grpSpPr bwMode="auto">
          <a:xfrm>
            <a:off x="0" y="1636713"/>
            <a:ext cx="8244408" cy="5207865"/>
            <a:chOff x="57543" y="1636930"/>
            <a:chExt cx="7850774" cy="5207543"/>
          </a:xfrm>
        </p:grpSpPr>
        <p:pic>
          <p:nvPicPr>
            <p:cNvPr id="172036" name="Obrázek 5" descr="DCIS s CA, 100x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567" y="1636930"/>
              <a:ext cx="6693750" cy="50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2037" name="Text Box 5"/>
            <p:cNvSpPr txBox="1">
              <a:spLocks noChangeArrowheads="1"/>
            </p:cNvSpPr>
            <p:nvPr/>
          </p:nvSpPr>
          <p:spPr bwMode="auto">
            <a:xfrm>
              <a:off x="5379777" y="5284845"/>
              <a:ext cx="431800" cy="457200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cs-CZ" altLang="cs-CZ" sz="2400" b="0" i="0" dirty="0">
                  <a:solidFill>
                    <a:schemeClr val="tx1"/>
                  </a:solidFill>
                  <a:latin typeface="Arial" charset="0"/>
                </a:rPr>
                <a:t>1</a:t>
              </a:r>
              <a:endParaRPr lang="cs-CZ" altLang="cs-CZ" sz="1800" b="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72038" name="Text Box 5"/>
            <p:cNvSpPr txBox="1">
              <a:spLocks noChangeArrowheads="1"/>
            </p:cNvSpPr>
            <p:nvPr/>
          </p:nvSpPr>
          <p:spPr bwMode="auto">
            <a:xfrm>
              <a:off x="3714952" y="3052860"/>
              <a:ext cx="431800" cy="457200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cs-CZ" altLang="cs-CZ" sz="2400" b="0" i="0" dirty="0">
                  <a:solidFill>
                    <a:schemeClr val="tx1"/>
                  </a:solidFill>
                  <a:latin typeface="Arial" charset="0"/>
                </a:rPr>
                <a:t>2</a:t>
              </a:r>
              <a:endParaRPr lang="cs-CZ" altLang="cs-CZ" sz="1800" b="0" i="0" dirty="0">
                <a:solidFill>
                  <a:schemeClr val="tx1"/>
                </a:solidFill>
                <a:latin typeface="Arial" charset="0"/>
              </a:endParaRPr>
            </a:p>
          </p:txBody>
        </p:sp>
        <p:cxnSp>
          <p:nvCxnSpPr>
            <p:cNvPr id="172039" name="Přímá spojovací šipka 10"/>
            <p:cNvCxnSpPr>
              <a:cxnSpLocks noChangeShapeType="1"/>
            </p:cNvCxnSpPr>
            <p:nvPr/>
          </p:nvCxnSpPr>
          <p:spPr bwMode="auto">
            <a:xfrm flipV="1">
              <a:off x="5671595" y="4699322"/>
              <a:ext cx="289367" cy="578734"/>
            </a:xfrm>
            <a:prstGeom prst="straightConnector1">
              <a:avLst/>
            </a:prstGeom>
            <a:noFill/>
            <a:ln w="38100" algn="ctr">
              <a:solidFill>
                <a:srgbClr val="00FF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2040" name="Přímá spojovací šipka 12"/>
            <p:cNvCxnSpPr>
              <a:cxnSpLocks noChangeShapeType="1"/>
            </p:cNvCxnSpPr>
            <p:nvPr/>
          </p:nvCxnSpPr>
          <p:spPr bwMode="auto">
            <a:xfrm flipH="1" flipV="1">
              <a:off x="4942390" y="5116010"/>
              <a:ext cx="441767" cy="175550"/>
            </a:xfrm>
            <a:prstGeom prst="straightConnector1">
              <a:avLst/>
            </a:prstGeom>
            <a:noFill/>
            <a:ln w="38100" algn="ctr">
              <a:solidFill>
                <a:srgbClr val="00FF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57543" y="6013527"/>
              <a:ext cx="5903419" cy="830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182563" indent="-182563" algn="l" eaLnBrk="1" hangingPunct="1">
                <a:defRPr/>
              </a:pP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1 DCIS</a:t>
              </a:r>
            </a:p>
            <a:p>
              <a:pPr marL="182563" indent="-182563" algn="l" eaLnBrk="1" hangingPunct="1">
                <a:defRPr/>
              </a:pP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2 </a:t>
              </a:r>
              <a:r>
                <a:rPr lang="cs-CZ" sz="1600" b="1" i="0" dirty="0" smtClean="0">
                  <a:solidFill>
                    <a:schemeClr val="tx1"/>
                  </a:solidFill>
                  <a:latin typeface="Arial" charset="0"/>
                </a:rPr>
                <a:t>Kohezivní nádorový infiltrát s ojedinělými tubuly, bez přítomnosti </a:t>
              </a:r>
              <a:r>
                <a:rPr lang="cs-CZ" sz="1600" b="1" i="0" dirty="0" err="1" smtClean="0">
                  <a:solidFill>
                    <a:schemeClr val="tx1"/>
                  </a:solidFill>
                  <a:latin typeface="Arial" charset="0"/>
                </a:rPr>
                <a:t>myoepiteliálních</a:t>
              </a:r>
              <a:r>
                <a:rPr lang="cs-CZ" sz="1600" b="1" i="0" dirty="0" smtClean="0">
                  <a:solidFill>
                    <a:schemeClr val="tx1"/>
                  </a:solidFill>
                  <a:latin typeface="Arial" charset="0"/>
                </a:rPr>
                <a:t> vrstvy SMA -, E-</a:t>
              </a:r>
              <a:r>
                <a:rPr lang="cs-CZ" sz="1600" b="1" dirty="0" err="1">
                  <a:latin typeface="Arial" charset="0"/>
                </a:rPr>
                <a:t>c</a:t>
              </a:r>
              <a:r>
                <a:rPr lang="cs-CZ" sz="1600" b="1" i="0" dirty="0" err="1" smtClean="0">
                  <a:solidFill>
                    <a:schemeClr val="tx1"/>
                  </a:solidFill>
                  <a:latin typeface="Arial" charset="0"/>
                </a:rPr>
                <a:t>adherin</a:t>
              </a:r>
              <a:r>
                <a:rPr lang="cs-CZ" sz="1600" b="1" i="0" dirty="0" smtClean="0">
                  <a:solidFill>
                    <a:schemeClr val="tx1"/>
                  </a:solidFill>
                  <a:latin typeface="Arial" charset="0"/>
                </a:rPr>
                <a:t> +. </a:t>
              </a:r>
              <a:endParaRPr lang="cs-CZ" sz="1600" b="1" i="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48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92. Invazivní lobulární karcinom </a:t>
            </a:r>
            <a:r>
              <a:rPr lang="cs-CZ" sz="3600" dirty="0" err="1" smtClean="0"/>
              <a:t>mammy</a:t>
            </a:r>
            <a:endParaRPr lang="cs-CZ" sz="3600" dirty="0"/>
          </a:p>
        </p:txBody>
      </p:sp>
      <p:grpSp>
        <p:nvGrpSpPr>
          <p:cNvPr id="175107" name="Skupina 8"/>
          <p:cNvGrpSpPr>
            <a:grpSpLocks/>
          </p:cNvGrpSpPr>
          <p:nvPr/>
        </p:nvGrpSpPr>
        <p:grpSpPr bwMode="auto">
          <a:xfrm>
            <a:off x="0" y="1567376"/>
            <a:ext cx="8345609" cy="5282535"/>
            <a:chOff x="-569511" y="1700213"/>
            <a:chExt cx="7228498" cy="4972475"/>
          </a:xfrm>
          <a:solidFill>
            <a:schemeClr val="bg1"/>
          </a:solidFill>
        </p:grpSpPr>
        <p:pic>
          <p:nvPicPr>
            <p:cNvPr id="175108" name="Obrázek 5" descr="lobulár, husí pochod, 100x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304" y="1700213"/>
              <a:ext cx="6406683" cy="48244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-569511" y="6354006"/>
              <a:ext cx="7135386" cy="31868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182563" indent="-182563" algn="l" eaLnBrk="1" hangingPunct="1">
                <a:defRPr/>
              </a:pP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1 </a:t>
              </a:r>
              <a:r>
                <a:rPr lang="cs-CZ" sz="1600" b="1" i="0" dirty="0" smtClean="0">
                  <a:solidFill>
                    <a:schemeClr val="tx1"/>
                  </a:solidFill>
                  <a:latin typeface="Arial" charset="0"/>
                </a:rPr>
                <a:t>Nádorové </a:t>
              </a:r>
              <a:r>
                <a:rPr lang="cs-CZ" sz="1600" b="1" i="0" dirty="0" err="1">
                  <a:solidFill>
                    <a:schemeClr val="tx1"/>
                  </a:solidFill>
                  <a:latin typeface="Arial" charset="0"/>
                </a:rPr>
                <a:t>bb</a:t>
              </a: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. vytváří řady mezi snopci vaziva (husí pochod</a:t>
              </a:r>
              <a:r>
                <a:rPr lang="cs-CZ" sz="1600" b="1" i="0" dirty="0" smtClean="0">
                  <a:solidFill>
                    <a:schemeClr val="tx1"/>
                  </a:solidFill>
                  <a:latin typeface="Arial" charset="0"/>
                </a:rPr>
                <a:t>), SMA -, E-</a:t>
              </a:r>
              <a:r>
                <a:rPr lang="cs-CZ" sz="1600" b="1" i="0" dirty="0" err="1" smtClean="0">
                  <a:solidFill>
                    <a:schemeClr val="tx1"/>
                  </a:solidFill>
                  <a:latin typeface="Arial" charset="0"/>
                </a:rPr>
                <a:t>cadherin</a:t>
              </a:r>
              <a:r>
                <a:rPr lang="cs-CZ" sz="1600" b="1" i="0" dirty="0" smtClean="0">
                  <a:solidFill>
                    <a:schemeClr val="tx1"/>
                  </a:solidFill>
                  <a:latin typeface="Arial" charset="0"/>
                </a:rPr>
                <a:t> -</a:t>
              </a:r>
              <a:endParaRPr lang="cs-CZ" sz="1600" b="1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75111" name="Text Box 5"/>
            <p:cNvSpPr txBox="1">
              <a:spLocks noChangeArrowheads="1"/>
            </p:cNvSpPr>
            <p:nvPr/>
          </p:nvSpPr>
          <p:spPr bwMode="auto">
            <a:xfrm>
              <a:off x="5074469" y="3974320"/>
              <a:ext cx="329026" cy="4345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cs-CZ" altLang="cs-CZ" sz="2400" i="0" dirty="0">
                  <a:solidFill>
                    <a:schemeClr val="tx1"/>
                  </a:solidFill>
                  <a:latin typeface="Arial" charset="0"/>
                </a:rPr>
                <a:t>1</a:t>
              </a:r>
              <a:endParaRPr lang="cs-CZ" altLang="cs-CZ" sz="1800" i="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059832" y="3356992"/>
            <a:ext cx="37987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  <a:endParaRPr lang="cs-CZ" altLang="cs-CZ" sz="1800" i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38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>
                <a:effectLst/>
              </a:rPr>
              <a:t>93. </a:t>
            </a:r>
            <a:r>
              <a:rPr lang="cs-CZ" altLang="cs-CZ" dirty="0" err="1" smtClean="0">
                <a:effectLst/>
              </a:rPr>
              <a:t>Encefalomalacie</a:t>
            </a:r>
            <a:r>
              <a:rPr lang="cs-CZ" altLang="cs-CZ" dirty="0" smtClean="0">
                <a:effectLst/>
              </a:rPr>
              <a:t> (starší)</a:t>
            </a:r>
            <a:endParaRPr lang="cs-CZ" altLang="cs-CZ" sz="3200" dirty="0" smtClean="0">
              <a:effectLst/>
            </a:endParaRPr>
          </a:p>
        </p:txBody>
      </p:sp>
      <p:pic>
        <p:nvPicPr>
          <p:cNvPr id="16387" name="Zástupný symbol pro obsah 16" descr="encefalomalacie starší 40x 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4763" y="1536700"/>
            <a:ext cx="6914035" cy="5204668"/>
          </a:xfrm>
        </p:spPr>
      </p:pic>
      <p:sp>
        <p:nvSpPr>
          <p:cNvPr id="2" name="TextovéPole 1"/>
          <p:cNvSpPr txBox="1"/>
          <p:nvPr/>
        </p:nvSpPr>
        <p:spPr>
          <a:xfrm>
            <a:off x="5508104" y="306896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331640" y="443711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452320" y="378904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5930268"/>
            <a:ext cx="2286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/>
              <a:t>1 Zrnéčkové buňky</a:t>
            </a:r>
          </a:p>
          <a:p>
            <a:r>
              <a:rPr lang="cs-CZ" b="1" dirty="0" smtClean="0"/>
              <a:t>2 Hemoragie</a:t>
            </a:r>
          </a:p>
          <a:p>
            <a:r>
              <a:rPr lang="cs-CZ" b="1" dirty="0" smtClean="0"/>
              <a:t>3 Mozková tkáň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56222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 smtClean="0">
                <a:effectLst/>
              </a:rPr>
              <a:t>94. </a:t>
            </a:r>
            <a:r>
              <a:rPr lang="cs-CZ" altLang="cs-CZ" sz="3600" dirty="0" err="1" smtClean="0">
                <a:effectLst/>
              </a:rPr>
              <a:t>Leptomeningitida</a:t>
            </a:r>
            <a:r>
              <a:rPr lang="cs-CZ" altLang="cs-CZ" sz="3600" dirty="0" smtClean="0">
                <a:effectLst/>
              </a:rPr>
              <a:t> purulentní</a:t>
            </a:r>
            <a:endParaRPr lang="cs-CZ" altLang="cs-CZ" sz="3600" dirty="0" smtClean="0"/>
          </a:p>
        </p:txBody>
      </p:sp>
      <p:pic>
        <p:nvPicPr>
          <p:cNvPr id="27651" name="Zástupný symbol pro obsah 3" descr="purulentní leptomeningitida 40x 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1424" y="1541463"/>
            <a:ext cx="6909057" cy="5199905"/>
          </a:xfrm>
        </p:spPr>
      </p:pic>
      <p:sp>
        <p:nvSpPr>
          <p:cNvPr id="3" name="TextovéPole 2"/>
          <p:cNvSpPr txBox="1"/>
          <p:nvPr/>
        </p:nvSpPr>
        <p:spPr>
          <a:xfrm>
            <a:off x="2843808" y="242088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4968044" y="458112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788024" y="205155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0" y="5934670"/>
            <a:ext cx="377991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/>
              <a:t>1 Edém mozku</a:t>
            </a:r>
          </a:p>
          <a:p>
            <a:r>
              <a:rPr lang="cs-CZ" b="1" dirty="0" smtClean="0"/>
              <a:t>2 Zánětlivý infiltrát (fibrin, PMN)</a:t>
            </a:r>
          </a:p>
          <a:p>
            <a:r>
              <a:rPr lang="cs-CZ" b="1" dirty="0" smtClean="0"/>
              <a:t>3 Dilatovaná, hyperemická céva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737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95. Multiformní glioblastom</a:t>
            </a:r>
            <a:endParaRPr lang="cs-CZ" dirty="0"/>
          </a:p>
        </p:txBody>
      </p:sp>
      <p:pic>
        <p:nvPicPr>
          <p:cNvPr id="39938" name="Picture 2" descr="Výsledek obrázku pro glioblastoma multiforme path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1"/>
            <a:ext cx="6858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660232" y="263691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3635896" y="551723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4961" y="5883604"/>
            <a:ext cx="338491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/>
              <a:t>1 Pleomorfní nádorové </a:t>
            </a:r>
            <a:r>
              <a:rPr lang="cs-CZ" b="1" dirty="0" err="1" smtClean="0"/>
              <a:t>bb</a:t>
            </a:r>
            <a:endParaRPr lang="cs-CZ" b="1" dirty="0" smtClean="0"/>
          </a:p>
          <a:p>
            <a:r>
              <a:rPr lang="cs-CZ" b="1" dirty="0" smtClean="0"/>
              <a:t>2 Nekróza</a:t>
            </a:r>
          </a:p>
          <a:p>
            <a:r>
              <a:rPr lang="cs-CZ" b="1" dirty="0" smtClean="0"/>
              <a:t>      </a:t>
            </a:r>
            <a:r>
              <a:rPr lang="cs-CZ" b="1" dirty="0" err="1" smtClean="0"/>
              <a:t>Palisádovité</a:t>
            </a:r>
            <a:r>
              <a:rPr lang="cs-CZ" b="1" dirty="0" smtClean="0"/>
              <a:t> řazení buněk </a:t>
            </a:r>
          </a:p>
        </p:txBody>
      </p:sp>
      <p:cxnSp>
        <p:nvCxnSpPr>
          <p:cNvPr id="8" name="Přímá spojnice se šipkou 7"/>
          <p:cNvCxnSpPr/>
          <p:nvPr/>
        </p:nvCxnSpPr>
        <p:spPr bwMode="auto">
          <a:xfrm>
            <a:off x="90228" y="6672436"/>
            <a:ext cx="36004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54514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5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sz="4400" dirty="0" smtClean="0">
                <a:effectLst/>
              </a:rPr>
              <a:t>96. </a:t>
            </a:r>
            <a:r>
              <a:rPr lang="cs-CZ" altLang="cs-CZ" sz="4400" dirty="0" err="1" smtClean="0">
                <a:effectLst/>
              </a:rPr>
              <a:t>Meningeom</a:t>
            </a:r>
            <a:endParaRPr lang="cs-CZ" altLang="cs-CZ" sz="4400" dirty="0" smtClean="0">
              <a:effectLst/>
            </a:endParaRPr>
          </a:p>
        </p:txBody>
      </p:sp>
      <p:grpSp>
        <p:nvGrpSpPr>
          <p:cNvPr id="110595" name="Skupina 8"/>
          <p:cNvGrpSpPr>
            <a:grpSpLocks/>
          </p:cNvGrpSpPr>
          <p:nvPr/>
        </p:nvGrpSpPr>
        <p:grpSpPr bwMode="auto">
          <a:xfrm>
            <a:off x="0" y="1556792"/>
            <a:ext cx="8028384" cy="5229300"/>
            <a:chOff x="-196598" y="1567543"/>
            <a:chExt cx="8090669" cy="5061345"/>
          </a:xfrm>
        </p:grpSpPr>
        <p:pic>
          <p:nvPicPr>
            <p:cNvPr id="110596" name="Picture 4" descr="meningiom 100x 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929" y="1567543"/>
              <a:ext cx="6644142" cy="5015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597" name="Rectangle 7"/>
            <p:cNvSpPr>
              <a:spLocks noChangeArrowheads="1"/>
            </p:cNvSpPr>
            <p:nvPr/>
          </p:nvSpPr>
          <p:spPr bwMode="auto">
            <a:xfrm>
              <a:off x="3924300" y="4581525"/>
              <a:ext cx="354013" cy="457200"/>
            </a:xfrm>
            <a:prstGeom prst="rect">
              <a:avLst/>
            </a:prstGeom>
            <a:solidFill>
              <a:srgbClr val="FFFFFF">
                <a:alpha val="4705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l" eaLnBrk="1" hangingPunct="1"/>
              <a:r>
                <a:rPr lang="cs-CZ" altLang="cs-CZ" sz="2400" i="0">
                  <a:solidFill>
                    <a:schemeClr val="tx1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110598" name="Rectangle 7"/>
            <p:cNvSpPr>
              <a:spLocks noChangeArrowheads="1"/>
            </p:cNvSpPr>
            <p:nvPr/>
          </p:nvSpPr>
          <p:spPr bwMode="auto">
            <a:xfrm>
              <a:off x="5435600" y="1844675"/>
              <a:ext cx="354013" cy="457200"/>
            </a:xfrm>
            <a:prstGeom prst="rect">
              <a:avLst/>
            </a:prstGeom>
            <a:solidFill>
              <a:srgbClr val="FFFFFF">
                <a:alpha val="4705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l" eaLnBrk="1" hangingPunct="1"/>
              <a:r>
                <a:rPr lang="cs-CZ" altLang="cs-CZ" sz="2400" i="0">
                  <a:solidFill>
                    <a:schemeClr val="tx1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110599" name="Line 10"/>
            <p:cNvSpPr>
              <a:spLocks noChangeShapeType="1"/>
            </p:cNvSpPr>
            <p:nvPr/>
          </p:nvSpPr>
          <p:spPr bwMode="auto">
            <a:xfrm flipH="1">
              <a:off x="5364163" y="2349500"/>
              <a:ext cx="144462" cy="2159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0600" name="Line 11"/>
            <p:cNvSpPr>
              <a:spLocks noChangeShapeType="1"/>
            </p:cNvSpPr>
            <p:nvPr/>
          </p:nvSpPr>
          <p:spPr bwMode="auto">
            <a:xfrm flipH="1">
              <a:off x="4572000" y="2349500"/>
              <a:ext cx="936625" cy="28733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0601" name="Rectangle 7"/>
            <p:cNvSpPr>
              <a:spLocks noChangeArrowheads="1"/>
            </p:cNvSpPr>
            <p:nvPr/>
          </p:nvSpPr>
          <p:spPr bwMode="auto">
            <a:xfrm>
              <a:off x="-196598" y="5943738"/>
              <a:ext cx="4474912" cy="6851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marL="182563" indent="-182563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  <a:cs typeface="Arial" charset="0"/>
                </a:rPr>
                <a:t>1 </a:t>
              </a:r>
              <a:r>
                <a:rPr lang="cs-CZ" altLang="cs-CZ" sz="2000" i="0" dirty="0" smtClean="0">
                  <a:solidFill>
                    <a:schemeClr val="tx1"/>
                  </a:solidFill>
                  <a:latin typeface="Arial" charset="0"/>
                  <a:cs typeface="Arial" charset="0"/>
                </a:rPr>
                <a:t>Vírovitě </a:t>
              </a:r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  <a:cs typeface="Arial" charset="0"/>
                </a:rPr>
                <a:t>uspořádané </a:t>
              </a:r>
              <a:r>
                <a:rPr lang="cs-CZ" altLang="cs-CZ" sz="2000" i="0" dirty="0" err="1">
                  <a:solidFill>
                    <a:schemeClr val="tx1"/>
                  </a:solidFill>
                  <a:latin typeface="Arial" charset="0"/>
                  <a:cs typeface="Arial" charset="0"/>
                </a:rPr>
                <a:t>menigocyty</a:t>
              </a:r>
              <a:endParaRPr lang="cs-CZ" altLang="cs-CZ" sz="2000" i="0" dirty="0">
                <a:solidFill>
                  <a:schemeClr val="tx1"/>
                </a:solidFill>
                <a:latin typeface="Arial" charset="0"/>
                <a:cs typeface="Arial" charset="0"/>
              </a:endParaRPr>
            </a:p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  <a:cs typeface="Arial" charset="0"/>
                </a:rPr>
                <a:t>2 </a:t>
              </a:r>
              <a:r>
                <a:rPr lang="cs-CZ" altLang="cs-CZ" sz="2000" i="0" dirty="0" err="1" smtClean="0">
                  <a:solidFill>
                    <a:schemeClr val="tx1"/>
                  </a:solidFill>
                  <a:latin typeface="Arial" charset="0"/>
                  <a:cs typeface="Arial" charset="0"/>
                </a:rPr>
                <a:t>Psamomata</a:t>
              </a:r>
              <a:endParaRPr lang="cs-CZ" altLang="cs-CZ" sz="2000" i="0" dirty="0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18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15" descr="neurinom 100x 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1584493"/>
            <a:ext cx="6973080" cy="5249358"/>
          </a:xfrm>
        </p:spPr>
      </p:pic>
      <p:sp>
        <p:nvSpPr>
          <p:cNvPr id="115715" name="Rectangle 7"/>
          <p:cNvSpPr>
            <a:spLocks noChangeArrowheads="1"/>
          </p:cNvSpPr>
          <p:nvPr/>
        </p:nvSpPr>
        <p:spPr bwMode="auto">
          <a:xfrm>
            <a:off x="5076825" y="2997200"/>
            <a:ext cx="354013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15716" name="Rectangle 7"/>
          <p:cNvSpPr>
            <a:spLocks noChangeArrowheads="1"/>
          </p:cNvSpPr>
          <p:nvPr/>
        </p:nvSpPr>
        <p:spPr bwMode="auto">
          <a:xfrm>
            <a:off x="6975475" y="4286250"/>
            <a:ext cx="354013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15717" name="Rectangle 7"/>
          <p:cNvSpPr>
            <a:spLocks noChangeArrowheads="1"/>
          </p:cNvSpPr>
          <p:nvPr/>
        </p:nvSpPr>
        <p:spPr bwMode="auto">
          <a:xfrm flipH="1">
            <a:off x="3428640" y="1952049"/>
            <a:ext cx="296862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15718" name="Rectangle 7"/>
          <p:cNvSpPr>
            <a:spLocks noChangeArrowheads="1"/>
          </p:cNvSpPr>
          <p:nvPr/>
        </p:nvSpPr>
        <p:spPr bwMode="auto">
          <a:xfrm>
            <a:off x="2173288" y="3429000"/>
            <a:ext cx="354012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115719" name="Line 21"/>
          <p:cNvSpPr>
            <a:spLocks noChangeShapeType="1"/>
          </p:cNvSpPr>
          <p:nvPr/>
        </p:nvSpPr>
        <p:spPr bwMode="auto">
          <a:xfrm>
            <a:off x="2564303" y="3700463"/>
            <a:ext cx="582613" cy="571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15720" name="Line 23"/>
          <p:cNvSpPr>
            <a:spLocks noChangeShapeType="1"/>
          </p:cNvSpPr>
          <p:nvPr/>
        </p:nvSpPr>
        <p:spPr bwMode="auto">
          <a:xfrm>
            <a:off x="2458892" y="3941330"/>
            <a:ext cx="500063" cy="285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15721" name="Rectangle 7"/>
          <p:cNvSpPr>
            <a:spLocks noChangeArrowheads="1"/>
          </p:cNvSpPr>
          <p:nvPr/>
        </p:nvSpPr>
        <p:spPr bwMode="auto">
          <a:xfrm>
            <a:off x="57849" y="5818188"/>
            <a:ext cx="6530375" cy="10156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182563" indent="-182563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/>
            <a:r>
              <a:rPr lang="cs-CZ" altLang="cs-CZ" sz="2000" i="0" dirty="0">
                <a:solidFill>
                  <a:schemeClr val="tx1"/>
                </a:solidFill>
                <a:latin typeface="Arial" charset="0"/>
                <a:cs typeface="Arial" charset="0"/>
              </a:rPr>
              <a:t>1 Antoni </a:t>
            </a:r>
            <a:r>
              <a:rPr lang="cs-CZ" altLang="cs-CZ" sz="2000" i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A  </a:t>
            </a:r>
            <a:endParaRPr lang="cs-CZ" altLang="cs-CZ" sz="2000" i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l"/>
            <a:r>
              <a:rPr lang="cs-CZ" altLang="cs-CZ" sz="2000" i="0" dirty="0">
                <a:solidFill>
                  <a:schemeClr val="tx1"/>
                </a:solidFill>
                <a:latin typeface="Arial" charset="0"/>
                <a:cs typeface="Arial" charset="0"/>
              </a:rPr>
              <a:t>2 Antoni </a:t>
            </a:r>
            <a:r>
              <a:rPr lang="cs-CZ" altLang="cs-CZ" sz="2000" i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B (</a:t>
            </a:r>
            <a:r>
              <a:rPr lang="cs-CZ" altLang="cs-CZ" sz="2000" i="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hypocelulární</a:t>
            </a:r>
            <a:r>
              <a:rPr lang="cs-CZ" altLang="cs-CZ" sz="2000" i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cs-CZ" altLang="cs-CZ" sz="2000" i="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myxoidně</a:t>
            </a:r>
            <a:r>
              <a:rPr lang="cs-CZ" altLang="cs-CZ" sz="2000" i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degenerované)</a:t>
            </a:r>
            <a:endParaRPr lang="cs-CZ" altLang="cs-CZ" sz="2000" i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l"/>
            <a:r>
              <a:rPr lang="cs-CZ" altLang="cs-CZ" sz="2000" i="0" dirty="0">
                <a:solidFill>
                  <a:schemeClr val="tx1"/>
                </a:solidFill>
                <a:latin typeface="Arial" charset="0"/>
                <a:cs typeface="Arial" charset="0"/>
              </a:rPr>
              <a:t>3 </a:t>
            </a:r>
            <a:r>
              <a:rPr lang="cs-CZ" altLang="cs-CZ" sz="2000" i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Sešikování 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  <a:cs typeface="Arial" charset="0"/>
              </a:rPr>
              <a:t>jader</a:t>
            </a:r>
          </a:p>
        </p:txBody>
      </p:sp>
      <p:sp>
        <p:nvSpPr>
          <p:cNvPr id="218117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400" dirty="0" smtClean="0"/>
              <a:t>97. </a:t>
            </a:r>
            <a:r>
              <a:rPr lang="cs-CZ" sz="4400" dirty="0" err="1" smtClean="0"/>
              <a:t>Neurinom</a:t>
            </a:r>
            <a:endParaRPr lang="cs-CZ" sz="4400" dirty="0" smtClean="0"/>
          </a:p>
        </p:txBody>
      </p:sp>
    </p:spTree>
    <p:extLst>
      <p:ext uri="{BB962C8B-B14F-4D97-AF65-F5344CB8AC3E}">
        <p14:creationId xmlns:p14="http://schemas.microsoft.com/office/powerpoint/2010/main" val="257008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98. Lipom</a:t>
            </a:r>
            <a:endParaRPr lang="cs-CZ" dirty="0"/>
          </a:p>
        </p:txBody>
      </p:sp>
      <p:pic>
        <p:nvPicPr>
          <p:cNvPr id="27650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56792"/>
            <a:ext cx="5256584" cy="525658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364088" y="508518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0" y="6165304"/>
            <a:ext cx="356388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/>
              <a:t>1 Maturované adipocyty</a:t>
            </a:r>
          </a:p>
          <a:p>
            <a:r>
              <a:rPr lang="cs-CZ" b="1" dirty="0" smtClean="0"/>
              <a:t>       značené vazivové septum</a:t>
            </a:r>
            <a:endParaRPr lang="cs-CZ" b="1" dirty="0"/>
          </a:p>
        </p:txBody>
      </p:sp>
      <p:sp>
        <p:nvSpPr>
          <p:cNvPr id="9" name="Šipka doprava 8"/>
          <p:cNvSpPr/>
          <p:nvPr/>
        </p:nvSpPr>
        <p:spPr bwMode="auto">
          <a:xfrm>
            <a:off x="134438" y="6449888"/>
            <a:ext cx="360040" cy="299966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4000" b="1" i="1" u="none" strike="noStrike" cap="none" normalizeH="0" baseline="0" smtClean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9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99. </a:t>
            </a:r>
            <a:r>
              <a:rPr lang="cs-CZ" dirty="0" err="1" smtClean="0"/>
              <a:t>Osteochondrom</a:t>
            </a:r>
            <a:endParaRPr lang="cs-CZ" dirty="0"/>
          </a:p>
        </p:txBody>
      </p:sp>
      <p:pic>
        <p:nvPicPr>
          <p:cNvPr id="20483" name="Zástupný symbol pro obsah 3" descr="osteochondrom3, přehled20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1"/>
          <a:stretch>
            <a:fillRect/>
          </a:stretch>
        </p:blipFill>
        <p:spPr>
          <a:xfrm>
            <a:off x="1752600" y="1571624"/>
            <a:ext cx="6059760" cy="5193105"/>
          </a:xfrm>
        </p:spPr>
      </p:pic>
      <p:sp>
        <p:nvSpPr>
          <p:cNvPr id="3" name="TextovéPole 2"/>
          <p:cNvSpPr txBox="1"/>
          <p:nvPr/>
        </p:nvSpPr>
        <p:spPr>
          <a:xfrm>
            <a:off x="0" y="5647560"/>
            <a:ext cx="2987824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/>
              <a:t>1 Hyalinní chrupavka</a:t>
            </a:r>
          </a:p>
          <a:p>
            <a:r>
              <a:rPr lang="cs-CZ" b="1" dirty="0" smtClean="0"/>
              <a:t>2 </a:t>
            </a:r>
            <a:r>
              <a:rPr lang="cs-CZ" b="1" dirty="0" err="1" smtClean="0"/>
              <a:t>Enchondrální</a:t>
            </a:r>
            <a:r>
              <a:rPr lang="cs-CZ" b="1" dirty="0" smtClean="0"/>
              <a:t> osifikace</a:t>
            </a:r>
          </a:p>
          <a:p>
            <a:r>
              <a:rPr lang="cs-CZ" b="1" dirty="0" smtClean="0"/>
              <a:t>3 </a:t>
            </a:r>
            <a:r>
              <a:rPr lang="cs-CZ" b="1" dirty="0" err="1" smtClean="0"/>
              <a:t>Lamelární</a:t>
            </a:r>
            <a:r>
              <a:rPr lang="cs-CZ" b="1" dirty="0" smtClean="0"/>
              <a:t> kost</a:t>
            </a:r>
          </a:p>
          <a:p>
            <a:r>
              <a:rPr lang="cs-CZ" b="1" dirty="0" smtClean="0"/>
              <a:t>4 Kostní dřeň</a:t>
            </a:r>
            <a:endParaRPr lang="cs-CZ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75856" y="2492896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1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860032" y="4725144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236296" y="5589240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868144" y="3501008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9709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otiv sady Office">
  <a:themeElements>
    <a:clrScheme name="1_Motiv sady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Motiv sady Office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4000" b="1" i="1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4000" b="1" i="1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lnDef>
  </a:objectDefaults>
  <a:extraClrSchemeLst>
    <a:extraClrScheme>
      <a:clrScheme name="1_Motiv sady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4755</TotalTime>
  <Words>2139</Words>
  <Application>Microsoft Office PowerPoint</Application>
  <PresentationFormat>Předvádění na obrazovce (4:3)</PresentationFormat>
  <Paragraphs>701</Paragraphs>
  <Slides>110</Slides>
  <Notes>1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110</vt:i4>
      </vt:variant>
    </vt:vector>
  </HeadingPairs>
  <TitlesOfParts>
    <vt:vector size="113" baseType="lpstr">
      <vt:lpstr>1_Motiv sady Office</vt:lpstr>
      <vt:lpstr>Fotografie</vt:lpstr>
      <vt:lpstr>Rastrový obrázek</vt:lpstr>
      <vt:lpstr>1. Amyloidóza myokardu</vt:lpstr>
      <vt:lpstr>2. Granulační tkáň </vt:lpstr>
      <vt:lpstr>3. Organizace trombu</vt:lpstr>
      <vt:lpstr>4. Dlaždicobuněčný karcinom</vt:lpstr>
      <vt:lpstr>5. CLL/SLL</vt:lpstr>
      <vt:lpstr>6. Folikulární lymfom</vt:lpstr>
      <vt:lpstr>7. Difúzní velkobuněčný B-lymfom</vt:lpstr>
      <vt:lpstr>8. Hodgkinův lymfom - nodulární skleróza</vt:lpstr>
      <vt:lpstr>9. Tuberkulózní lymfadenitida</vt:lpstr>
      <vt:lpstr>10. Sarkoidóza lymfatické uzliny</vt:lpstr>
      <vt:lpstr>11. Nespecifická reaktivní lymfadenitida</vt:lpstr>
      <vt:lpstr>12. Arterioskleróza s (nástěnným) trombem</vt:lpstr>
      <vt:lpstr>13. Akutní infarkt myokardu</vt:lpstr>
      <vt:lpstr>14. Disperzní myofibróza myokardu</vt:lpstr>
      <vt:lpstr>15. Endokarditida akutní bakteriální</vt:lpstr>
      <vt:lpstr>16. Virová myokarditida</vt:lpstr>
      <vt:lpstr>17. Fibrózní perikarditida</vt:lpstr>
      <vt:lpstr>18. Myxom levé síně</vt:lpstr>
      <vt:lpstr>19. Polypózní rhinitida</vt:lpstr>
      <vt:lpstr>20. Infarkt plic hemoragický</vt:lpstr>
      <vt:lpstr>21. Emfyzém plic</vt:lpstr>
      <vt:lpstr>22. Edém plic</vt:lpstr>
      <vt:lpstr>23. Chronická venostáza v plicích</vt:lpstr>
      <vt:lpstr>24. TBC plic</vt:lpstr>
      <vt:lpstr>25. Hnisavá bronchopneumonie (abscedující)</vt:lpstr>
      <vt:lpstr>26. Aspirace amniové tekutiny</vt:lpstr>
      <vt:lpstr>27. ARDS</vt:lpstr>
      <vt:lpstr>28. Intersticiální pneumonie pneumocystová</vt:lpstr>
      <vt:lpstr>29. Silikóza plic</vt:lpstr>
      <vt:lpstr>30. Chondrohamartom</vt:lpstr>
      <vt:lpstr>31. Malobuněčný karcinom plic</vt:lpstr>
      <vt:lpstr>32. Mykotická ezofagitida</vt:lpstr>
      <vt:lpstr>33. Warthinův tumor</vt:lpstr>
      <vt:lpstr>34. Barrettův jícen</vt:lpstr>
      <vt:lpstr>35. Gastritida chronická neatrofická, asociovaná s HP</vt:lpstr>
      <vt:lpstr>36. Chronický peptický vřed  žaludku </vt:lpstr>
      <vt:lpstr>37. Adenokarcinom střeva (intestinální typ)</vt:lpstr>
      <vt:lpstr>38. Adenokarcinom žaludku z prstenčitých buněk</vt:lpstr>
      <vt:lpstr>39. GIST</vt:lpstr>
      <vt:lpstr>40. M.Crohn</vt:lpstr>
      <vt:lpstr>41. Ulcerózní kolitida</vt:lpstr>
      <vt:lpstr>42. Pseudomembranózní kolitida</vt:lpstr>
      <vt:lpstr>43. Hemoragická infarzace střeva</vt:lpstr>
      <vt:lpstr>44. Hyperplastický polyp tlustého střeva</vt:lpstr>
      <vt:lpstr>45. Tubulární adenom tlustého střeva s high-grade epiteliální dysplázií </vt:lpstr>
      <vt:lpstr>46. Flegmonózní apendicitida</vt:lpstr>
      <vt:lpstr>47. Neuroendokrinní tumor - karcinoid appendixu</vt:lpstr>
      <vt:lpstr>48. Steatóza jater</vt:lpstr>
      <vt:lpstr>49. Cholestáza jater (při obstrukčním ikteru)</vt:lpstr>
      <vt:lpstr>50. Chronická venostáza v játrech </vt:lpstr>
      <vt:lpstr>51. Cirhóza (Chronická hepatitida aktivní ve stadiu cirhózy)</vt:lpstr>
      <vt:lpstr>52. Kavernózní hemangiom jater</vt:lpstr>
      <vt:lpstr>53. Hepatocelulární karcinom</vt:lpstr>
      <vt:lpstr>54. Duktální adenokarcinom pankreatu</vt:lpstr>
      <vt:lpstr>55. Metastáza adenokarcinomu do jater</vt:lpstr>
      <vt:lpstr>56. Chronická aktivní cholecystitida</vt:lpstr>
      <vt:lpstr>57. Akutní hemoragická pankreatitida</vt:lpstr>
      <vt:lpstr>58. Tyreoiditida chronická lymfoplazmocytární (Hashimotova)</vt:lpstr>
      <vt:lpstr>59. Difúzní toxická struma (Gravesova-Basedowova choroba)</vt:lpstr>
      <vt:lpstr>60. Koloidně-nodózní struma</vt:lpstr>
      <vt:lpstr>61. Folikulární adenom štítné žlázy</vt:lpstr>
      <vt:lpstr>62. Papilární karcinom štítné žlázy</vt:lpstr>
      <vt:lpstr>63. Feochromocytom</vt:lpstr>
      <vt:lpstr>64. Infarkt ledviny</vt:lpstr>
      <vt:lpstr>65. Pyelonefritida purulentní</vt:lpstr>
      <vt:lpstr>66. Akutní glomerulonefritida (proliferativní nebo srpkovitá)</vt:lpstr>
      <vt:lpstr>67. Diabetická glomeruloskleróza, mikroangiopatie</vt:lpstr>
      <vt:lpstr>68. Vaskulární nefroskleróza</vt:lpstr>
      <vt:lpstr>69. Low-grade papilokarcinom močového měchýře</vt:lpstr>
      <vt:lpstr>70. Světlobuněčný karcinom z renálních buněk (Grawitz)</vt:lpstr>
      <vt:lpstr>71. Wilmsův tumor </vt:lpstr>
      <vt:lpstr>72. Papilární renální karcinom</vt:lpstr>
      <vt:lpstr>73. Benigní hyperplázie prostaty</vt:lpstr>
      <vt:lpstr>74. Acinární adenokarcinom prostaty</vt:lpstr>
      <vt:lpstr>75. Seminom varlete</vt:lpstr>
      <vt:lpstr>76. Dlaždicová metaplázie cervixu, ovulóza </vt:lpstr>
      <vt:lpstr>77. Condyloma accuminatum</vt:lpstr>
      <vt:lpstr>78. High-grade CIN</vt:lpstr>
      <vt:lpstr>79. Tubární gravidita</vt:lpstr>
      <vt:lpstr>80. Korporální polyp</vt:lpstr>
      <vt:lpstr>81. Endometrioidní adenokarcinom děložního těla</vt:lpstr>
      <vt:lpstr>82. Leiomyom dělohy</vt:lpstr>
      <vt:lpstr>83. Fibrom ovária</vt:lpstr>
      <vt:lpstr>84. Zralý teratom (dermoidní cysta)</vt:lpstr>
      <vt:lpstr>85. Choriokarcinom – metastáza v kůži</vt:lpstr>
      <vt:lpstr>86. Endometrióza pupku</vt:lpstr>
      <vt:lpstr>87. Serózní cystadenom ovária</vt:lpstr>
      <vt:lpstr>88. Mucinózní cystadenokarcinom ovária</vt:lpstr>
      <vt:lpstr>89. Nádor z buněk granulózy </vt:lpstr>
      <vt:lpstr>90. Fibroadenom mammy</vt:lpstr>
      <vt:lpstr>91. Invazivní duktální karcinom mammy</vt:lpstr>
      <vt:lpstr>92. Invazivní lobulární karcinom mammy</vt:lpstr>
      <vt:lpstr>93. Encefalomalacie (starší)</vt:lpstr>
      <vt:lpstr>94. Leptomeningitida purulentní</vt:lpstr>
      <vt:lpstr>95. Multiformní glioblastom</vt:lpstr>
      <vt:lpstr>96. Meningeom</vt:lpstr>
      <vt:lpstr>97. Neurinom</vt:lpstr>
      <vt:lpstr>98. Lipom</vt:lpstr>
      <vt:lpstr>99. Osteochondrom</vt:lpstr>
      <vt:lpstr>100. High-grade osteosarkom</vt:lpstr>
      <vt:lpstr>101. Obrovskobuněčný kostní nádor</vt:lpstr>
      <vt:lpstr>102. Osteomyelitida chronická hnisavá </vt:lpstr>
      <vt:lpstr>103. Dnavý tofus kloubního pouzdra</vt:lpstr>
      <vt:lpstr>104. Psoriáza</vt:lpstr>
      <vt:lpstr>105. Verruca vulgaris </vt:lpstr>
      <vt:lpstr>106. Seborhoická veruka</vt:lpstr>
      <vt:lpstr>107. Kapilární hemangiom kůže</vt:lpstr>
      <vt:lpstr>108. Bazocelulární karcinom kůže</vt:lpstr>
      <vt:lpstr>109. Smíšený pigmentový névus</vt:lpstr>
      <vt:lpstr>110. Maligní melanom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Plicní emfyzém</dc:title>
  <dc:creator>M</dc:creator>
  <cp:lastModifiedBy>M</cp:lastModifiedBy>
  <cp:revision>140</cp:revision>
  <dcterms:created xsi:type="dcterms:W3CDTF">2017-05-13T11:48:27Z</dcterms:created>
  <dcterms:modified xsi:type="dcterms:W3CDTF">2018-04-10T20:01:58Z</dcterms:modified>
</cp:coreProperties>
</file>