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7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264" r:id="rId19"/>
    <p:sldId id="316" r:id="rId20"/>
    <p:sldId id="317" r:id="rId21"/>
    <p:sldId id="267" r:id="rId22"/>
    <p:sldId id="30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5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Anémie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ABAD6-DA04-4722-BCDF-2C6752D4C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69068"/>
          </a:xfrm>
        </p:spPr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Diferenciální diagnostika v praxi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Coombsův</a:t>
            </a:r>
            <a:r>
              <a:rPr lang="cs-CZ" dirty="0"/>
              <a:t> test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err="1">
                <a:solidFill>
                  <a:schemeClr val="tx2"/>
                </a:solidFill>
              </a:rPr>
              <a:t>Coombsův</a:t>
            </a:r>
            <a:r>
              <a:rPr lang="cs-CZ" sz="2200" b="1" dirty="0">
                <a:solidFill>
                  <a:schemeClr val="tx2"/>
                </a:solidFill>
              </a:rPr>
              <a:t> test přímý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slouží k diagnostice </a:t>
            </a:r>
            <a:r>
              <a:rPr lang="cs-CZ" sz="2200" i="1" dirty="0"/>
              <a:t>hemolytických anémií </a:t>
            </a:r>
            <a:r>
              <a:rPr lang="cs-CZ" sz="2200" dirty="0"/>
              <a:t>způsobených </a:t>
            </a:r>
            <a:r>
              <a:rPr lang="cs-CZ" sz="2200" dirty="0" err="1"/>
              <a:t>antierytrocytárními</a:t>
            </a:r>
            <a:r>
              <a:rPr lang="cs-CZ" sz="2200" dirty="0"/>
              <a:t> protilátkami. Pomocí protilátek proti </a:t>
            </a:r>
            <a:r>
              <a:rPr lang="cs-CZ" sz="2200" dirty="0" err="1"/>
              <a:t>antierytrocytárním</a:t>
            </a:r>
            <a:r>
              <a:rPr lang="cs-CZ" sz="2200" dirty="0"/>
              <a:t> protilátkám testujeme přítomnost těchto </a:t>
            </a:r>
            <a:r>
              <a:rPr lang="cs-CZ" sz="2200" dirty="0" err="1"/>
              <a:t>antierytrocytárních</a:t>
            </a:r>
            <a:r>
              <a:rPr lang="cs-CZ" sz="2200" dirty="0"/>
              <a:t> protilátek na membráně erytrocytu.</a:t>
            </a:r>
          </a:p>
          <a:p>
            <a:r>
              <a:rPr lang="cs-CZ" sz="2200" b="1" dirty="0" err="1">
                <a:solidFill>
                  <a:schemeClr val="tx2"/>
                </a:solidFill>
              </a:rPr>
              <a:t>Coombsův</a:t>
            </a:r>
            <a:r>
              <a:rPr lang="cs-CZ" sz="2200" b="1" dirty="0">
                <a:solidFill>
                  <a:schemeClr val="tx2"/>
                </a:solidFill>
              </a:rPr>
              <a:t> test nepřímý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slouží k detekci </a:t>
            </a:r>
            <a:r>
              <a:rPr lang="cs-CZ" sz="2200" dirty="0" err="1"/>
              <a:t>antierytrocytárních</a:t>
            </a:r>
            <a:r>
              <a:rPr lang="cs-CZ" sz="2200" dirty="0"/>
              <a:t> protilátek v krevní plazmě u pacientů po </a:t>
            </a:r>
            <a:r>
              <a:rPr lang="cs-CZ" sz="2200" i="1" dirty="0"/>
              <a:t>opakovaných krevních transfúzích.</a:t>
            </a:r>
            <a:r>
              <a:rPr lang="cs-CZ" sz="2200" dirty="0"/>
              <a:t> Pomocí protilátek proti </a:t>
            </a:r>
            <a:r>
              <a:rPr lang="cs-CZ" sz="2200" dirty="0" err="1"/>
              <a:t>antierytrocytárním</a:t>
            </a:r>
            <a:r>
              <a:rPr lang="cs-CZ" sz="2200" dirty="0"/>
              <a:t> protilátkám testujeme přítomnost </a:t>
            </a:r>
            <a:r>
              <a:rPr lang="cs-CZ" sz="2200" dirty="0" err="1"/>
              <a:t>antierytrocytárních</a:t>
            </a:r>
            <a:r>
              <a:rPr lang="cs-CZ" sz="2200" dirty="0"/>
              <a:t> protilátek v krevní plazmě.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347B65-51DE-4730-9943-56E057D67E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4B8709-1116-4165-94D0-6B80A7295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Anémie z poruchy kmenové krvetvorné buňky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>
                <a:solidFill>
                  <a:schemeClr val="tx2"/>
                </a:solidFill>
              </a:rPr>
              <a:t>Aplastická anémie, </a:t>
            </a:r>
            <a:r>
              <a:rPr lang="cs-CZ" sz="2200" b="1" dirty="0" err="1">
                <a:solidFill>
                  <a:schemeClr val="tx2"/>
                </a:solidFill>
              </a:rPr>
              <a:t>cytopenie</a:t>
            </a:r>
            <a:r>
              <a:rPr lang="cs-CZ" sz="2200" b="1" dirty="0">
                <a:solidFill>
                  <a:schemeClr val="tx2"/>
                </a:solidFill>
              </a:rPr>
              <a:t> v PK</a:t>
            </a:r>
          </a:p>
          <a:p>
            <a:pPr>
              <a:buNone/>
            </a:pPr>
            <a:r>
              <a:rPr lang="cs-CZ" sz="2200" dirty="0">
                <a:solidFill>
                  <a:schemeClr val="tx2"/>
                </a:solidFill>
              </a:rPr>
              <a:t>-</a:t>
            </a:r>
            <a:r>
              <a:rPr lang="cs-CZ" sz="2200" dirty="0"/>
              <a:t> v KD pokles krvetvorby o &gt;30%, není fibróza</a:t>
            </a:r>
          </a:p>
          <a:p>
            <a:pPr>
              <a:buFontTx/>
              <a:buChar char="-"/>
            </a:pPr>
            <a:r>
              <a:rPr lang="cs-CZ" sz="2200" dirty="0"/>
              <a:t>viry (</a:t>
            </a:r>
            <a:r>
              <a:rPr lang="cs-CZ" sz="2200" dirty="0" err="1"/>
              <a:t>hep</a:t>
            </a:r>
            <a:r>
              <a:rPr lang="cs-CZ" sz="2200" dirty="0"/>
              <a:t>., HIV, EBV, </a:t>
            </a:r>
            <a:r>
              <a:rPr lang="cs-CZ" sz="2200" dirty="0" err="1"/>
              <a:t>parvovirus</a:t>
            </a:r>
            <a:r>
              <a:rPr lang="cs-CZ" sz="2200" dirty="0"/>
              <a:t> B19), ozáření, léky ( soli Au, CHAF, NSAID)</a:t>
            </a:r>
          </a:p>
          <a:p>
            <a:pPr>
              <a:buFontTx/>
              <a:buChar char="-"/>
            </a:pPr>
            <a:r>
              <a:rPr lang="cs-CZ" sz="2200" dirty="0"/>
              <a:t>čistá </a:t>
            </a:r>
            <a:r>
              <a:rPr lang="cs-CZ" sz="2200" dirty="0" err="1"/>
              <a:t>aplázie</a:t>
            </a:r>
            <a:r>
              <a:rPr lang="cs-CZ" sz="2200" dirty="0"/>
              <a:t> červené řady – </a:t>
            </a:r>
            <a:r>
              <a:rPr lang="cs-CZ" sz="2200" dirty="0" err="1"/>
              <a:t>kongenit</a:t>
            </a:r>
            <a:r>
              <a:rPr lang="cs-CZ" sz="2200" dirty="0"/>
              <a:t>. forma, defekt ribozomálních podjednotek</a:t>
            </a:r>
          </a:p>
          <a:p>
            <a:r>
              <a:rPr lang="cs-CZ" sz="2200" b="1" dirty="0" err="1">
                <a:solidFill>
                  <a:schemeClr val="tx2"/>
                </a:solidFill>
              </a:rPr>
              <a:t>Myelodysplastický</a:t>
            </a:r>
            <a:r>
              <a:rPr lang="cs-CZ" sz="2200" b="1" dirty="0">
                <a:solidFill>
                  <a:schemeClr val="tx2"/>
                </a:solidFill>
              </a:rPr>
              <a:t> syndrom </a:t>
            </a:r>
            <a:r>
              <a:rPr lang="cs-CZ" sz="2200" dirty="0"/>
              <a:t>– KD – </a:t>
            </a:r>
            <a:r>
              <a:rPr lang="cs-CZ" sz="2200" dirty="0" err="1"/>
              <a:t>dysplázie</a:t>
            </a:r>
            <a:r>
              <a:rPr lang="cs-CZ" sz="2200" dirty="0"/>
              <a:t> více řad, </a:t>
            </a:r>
            <a:r>
              <a:rPr lang="cs-CZ" sz="2200" dirty="0" err="1"/>
              <a:t>blasty</a:t>
            </a:r>
            <a:r>
              <a:rPr lang="cs-CZ" sz="2200" dirty="0"/>
              <a:t> do 5-20%, </a:t>
            </a:r>
            <a:r>
              <a:rPr lang="cs-CZ" sz="2200" dirty="0" err="1"/>
              <a:t>sideroblasty</a:t>
            </a:r>
            <a:r>
              <a:rPr lang="cs-CZ" sz="2200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AECCD7-3FE9-4726-B298-9AF071F093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E8AAE-8C2D-4498-96B8-CB3C14D0D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Paroxysmální noční </a:t>
            </a:r>
            <a:r>
              <a:rPr lang="cs-CZ" sz="2200" b="1" dirty="0" err="1">
                <a:solidFill>
                  <a:schemeClr val="tx2"/>
                </a:solidFill>
              </a:rPr>
              <a:t>hemoglobinurie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mutace v genu pro membránové proteiny – deficit CD59 a CD55/klon/  = inhibitory aktivovaného komplexu komplementu, vztah k AA a MDS, tíže závisí na podílu postižených Ery, </a:t>
            </a:r>
            <a:r>
              <a:rPr lang="cs-CZ" sz="2200" i="1" u="sng" dirty="0"/>
              <a:t>hemolytické krize</a:t>
            </a:r>
            <a:r>
              <a:rPr lang="cs-CZ" sz="2200" dirty="0"/>
              <a:t> (</a:t>
            </a:r>
            <a:r>
              <a:rPr lang="cs-CZ" sz="2200" dirty="0" err="1"/>
              <a:t>intravsakulární</a:t>
            </a:r>
            <a:r>
              <a:rPr lang="cs-CZ" sz="2200" dirty="0"/>
              <a:t> hemolýza) – provokovány </a:t>
            </a:r>
            <a:r>
              <a:rPr lang="cs-CZ" sz="2200" dirty="0" err="1"/>
              <a:t>inf</a:t>
            </a:r>
            <a:r>
              <a:rPr lang="cs-CZ" sz="2200" dirty="0"/>
              <a:t>, stresem, bolest břicha, </a:t>
            </a:r>
            <a:r>
              <a:rPr lang="cs-CZ" sz="2200" dirty="0" err="1"/>
              <a:t>protrah</a:t>
            </a:r>
            <a:r>
              <a:rPr lang="cs-CZ" sz="2200" dirty="0"/>
              <a:t>. vasokonstrikce (spotřebováno NO hemoglobinem), splenomegalie, trombóza v. </a:t>
            </a:r>
            <a:r>
              <a:rPr lang="cs-CZ" sz="2200" dirty="0" err="1"/>
              <a:t>portae</a:t>
            </a:r>
            <a:r>
              <a:rPr lang="cs-CZ" sz="2200" dirty="0"/>
              <a:t>, </a:t>
            </a:r>
            <a:r>
              <a:rPr lang="cs-CZ" sz="2200" dirty="0" err="1"/>
              <a:t>cytopenie</a:t>
            </a:r>
            <a:r>
              <a:rPr lang="cs-CZ" sz="2200" dirty="0"/>
              <a:t>, LD, bili, </a:t>
            </a:r>
            <a:r>
              <a:rPr lang="cs-CZ" sz="2200" dirty="0" err="1"/>
              <a:t>Hamův</a:t>
            </a:r>
            <a:r>
              <a:rPr lang="cs-CZ" sz="2200" dirty="0"/>
              <a:t> test (hemolýza po přidání okyseleného séra s komplementem), </a:t>
            </a:r>
            <a:r>
              <a:rPr lang="cs-CZ" sz="2200" dirty="0" err="1"/>
              <a:t>flowcytometrie</a:t>
            </a:r>
            <a:r>
              <a:rPr lang="cs-CZ" sz="2200" dirty="0"/>
              <a:t>, </a:t>
            </a:r>
            <a:r>
              <a:rPr lang="cs-CZ" sz="2200" dirty="0" err="1"/>
              <a:t>hemoglobinurie</a:t>
            </a:r>
            <a:r>
              <a:rPr lang="cs-CZ" sz="2200" dirty="0"/>
              <a:t> a vasokonstrikce může vést k selhání ledvin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E8898-AF7B-4F84-ABC6-5529D03ACA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50CF5A-2A27-40F0-955B-A73FD050F9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Kongenitální </a:t>
            </a:r>
            <a:r>
              <a:rPr lang="cs-CZ" sz="2200" b="1" dirty="0" err="1">
                <a:solidFill>
                  <a:schemeClr val="tx2"/>
                </a:solidFill>
              </a:rPr>
              <a:t>dyserytropoetické</a:t>
            </a:r>
            <a:r>
              <a:rPr lang="cs-CZ" sz="2200" b="1" dirty="0">
                <a:solidFill>
                  <a:schemeClr val="tx2"/>
                </a:solidFill>
              </a:rPr>
              <a:t> anémie </a:t>
            </a:r>
            <a:r>
              <a:rPr lang="cs-CZ" sz="2200" dirty="0"/>
              <a:t>– CDA I.-III. typu – </a:t>
            </a:r>
            <a:r>
              <a:rPr lang="cs-CZ" sz="2200" dirty="0" err="1"/>
              <a:t>inefektivní</a:t>
            </a:r>
            <a:r>
              <a:rPr lang="cs-CZ" sz="2200" dirty="0"/>
              <a:t> erytropoéza, mnohojaderné </a:t>
            </a:r>
            <a:r>
              <a:rPr lang="cs-CZ" sz="2200" dirty="0" err="1"/>
              <a:t>megolablasty</a:t>
            </a:r>
            <a:r>
              <a:rPr lang="cs-CZ" sz="2200" dirty="0"/>
              <a:t> v KD, hemolýza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Vzácné kongenitální anémie s poruch krvetvorby</a:t>
            </a:r>
          </a:p>
          <a:p>
            <a:pPr>
              <a:buFontTx/>
              <a:buChar char="-"/>
            </a:pPr>
            <a:r>
              <a:rPr lang="cs-CZ" sz="2200" i="1" dirty="0" err="1"/>
              <a:t>Fanconiho</a:t>
            </a:r>
            <a:r>
              <a:rPr lang="cs-CZ" sz="2200" i="1" dirty="0"/>
              <a:t> anémie </a:t>
            </a:r>
            <a:r>
              <a:rPr lang="cs-CZ" sz="2200" dirty="0"/>
              <a:t>– </a:t>
            </a:r>
            <a:r>
              <a:rPr lang="cs-CZ" sz="2200" dirty="0" err="1"/>
              <a:t>pancytopenie</a:t>
            </a:r>
            <a:r>
              <a:rPr lang="cs-CZ" sz="2200" dirty="0"/>
              <a:t>, mikrocefalie, defekty paprsku radia, vztah k MDS a AL</a:t>
            </a:r>
          </a:p>
          <a:p>
            <a:pPr>
              <a:buFontTx/>
              <a:buChar char="-"/>
            </a:pPr>
            <a:r>
              <a:rPr lang="cs-CZ" sz="2200" i="1" dirty="0"/>
              <a:t>jiné</a:t>
            </a:r>
            <a:r>
              <a:rPr lang="cs-CZ" sz="2200" dirty="0"/>
              <a:t>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8CDC0D-DAAE-46D6-A443-9E6290AB61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89BBD7-2484-453D-8335-058E8AB990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Anémie z poruchy </a:t>
            </a:r>
            <a:r>
              <a:rPr lang="cs-CZ" dirty="0" err="1"/>
              <a:t>hemoglobinizace</a:t>
            </a:r>
            <a:r>
              <a:rPr lang="cs-CZ" dirty="0"/>
              <a:t> erytrocytu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err="1">
                <a:solidFill>
                  <a:schemeClr val="tx2"/>
                </a:solidFill>
              </a:rPr>
              <a:t>sideroblastická</a:t>
            </a:r>
            <a:r>
              <a:rPr lang="cs-CZ" sz="2200" b="1" dirty="0">
                <a:solidFill>
                  <a:schemeClr val="tx2"/>
                </a:solidFill>
              </a:rPr>
              <a:t> anémie </a:t>
            </a:r>
            <a:r>
              <a:rPr lang="cs-CZ" sz="2200" dirty="0"/>
              <a:t>– kongenitální a získaná (MDS)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korpuskulární hemolytické anémie s </a:t>
            </a:r>
            <a:r>
              <a:rPr lang="cs-CZ" sz="2200" b="1" dirty="0" err="1">
                <a:solidFill>
                  <a:schemeClr val="tx2"/>
                </a:solidFill>
              </a:rPr>
              <a:t>hemoglobinopatiemi</a:t>
            </a:r>
            <a:endParaRPr lang="cs-CZ" sz="2200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92CE20-27DD-4EF1-91A0-9654689FC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3B5BB1-DC26-4B3A-B7DC-D750DFA08E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1389622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3. Anémie z nedostatku látek nutných pro proliferaci a maturaci erytrocytů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anémie z nedostatku železa – </a:t>
            </a:r>
            <a:r>
              <a:rPr lang="cs-CZ" sz="4000" b="1" dirty="0" err="1">
                <a:solidFill>
                  <a:schemeClr val="tx2"/>
                </a:solidFill>
              </a:rPr>
              <a:t>sideropenická</a:t>
            </a:r>
            <a:endParaRPr lang="cs-CZ" sz="4000" b="1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cs-CZ" sz="4000" dirty="0"/>
              <a:t>zvýšené ztráty (ženy ve fertilním věku, okultní krvácení, dialýza, dárci) gravidity</a:t>
            </a:r>
          </a:p>
          <a:p>
            <a:pPr>
              <a:buFontTx/>
              <a:buChar char="-"/>
            </a:pPr>
            <a:r>
              <a:rPr lang="cs-CZ" sz="4000" dirty="0"/>
              <a:t>nedostatečný přísun železa (nedostatek v potravě, poruch vstřebávání – </a:t>
            </a:r>
            <a:r>
              <a:rPr lang="cs-CZ" sz="4000" dirty="0" err="1"/>
              <a:t>celiakie</a:t>
            </a:r>
            <a:r>
              <a:rPr lang="cs-CZ" sz="4000" dirty="0"/>
              <a:t>, </a:t>
            </a:r>
            <a:r>
              <a:rPr lang="cs-CZ" sz="4000" dirty="0" err="1"/>
              <a:t>atrof</a:t>
            </a:r>
            <a:r>
              <a:rPr lang="cs-CZ" sz="4000" dirty="0"/>
              <a:t>. gastritis, </a:t>
            </a:r>
            <a:r>
              <a:rPr lang="cs-CZ" sz="4000" dirty="0" err="1"/>
              <a:t>duodenojejunitis</a:t>
            </a:r>
            <a:r>
              <a:rPr lang="cs-CZ" sz="4000" dirty="0"/>
              <a:t>, resekce žaludku, </a:t>
            </a:r>
            <a:r>
              <a:rPr lang="cs-CZ" sz="4000" dirty="0" err="1"/>
              <a:t>fytáty</a:t>
            </a:r>
            <a:r>
              <a:rPr lang="cs-CZ" sz="4000" dirty="0"/>
              <a:t>) a zvýšená potřeba – gravidita, růst</a:t>
            </a:r>
          </a:p>
          <a:p>
            <a:pPr>
              <a:buFontTx/>
              <a:buChar char="-"/>
            </a:pPr>
            <a:r>
              <a:rPr lang="cs-CZ" sz="4000" dirty="0"/>
              <a:t>únava, závrať, palpitace, podrážděnost, dušnost,</a:t>
            </a:r>
          </a:p>
          <a:p>
            <a:pPr>
              <a:buFontTx/>
              <a:buChar char="-"/>
            </a:pPr>
            <a:r>
              <a:rPr lang="cs-CZ" sz="4000" dirty="0"/>
              <a:t>pálení jazyka, </a:t>
            </a:r>
            <a:r>
              <a:rPr lang="cs-CZ" sz="4000" dirty="0" err="1"/>
              <a:t>angul</a:t>
            </a:r>
            <a:r>
              <a:rPr lang="cs-CZ" sz="4000" dirty="0"/>
              <a:t>. </a:t>
            </a:r>
            <a:r>
              <a:rPr lang="cs-CZ" sz="4000" dirty="0" err="1"/>
              <a:t>stomatitis</a:t>
            </a:r>
            <a:r>
              <a:rPr lang="cs-CZ" sz="4000" dirty="0"/>
              <a:t>, </a:t>
            </a:r>
            <a:r>
              <a:rPr lang="cs-CZ" sz="4000" dirty="0" err="1"/>
              <a:t>koilonychie</a:t>
            </a:r>
            <a:r>
              <a:rPr lang="cs-CZ" sz="4000" dirty="0"/>
              <a:t>, vlasy, infekce</a:t>
            </a:r>
          </a:p>
          <a:p>
            <a:r>
              <a:rPr lang="cs-CZ" sz="4000" b="1" dirty="0">
                <a:solidFill>
                  <a:schemeClr val="tx2"/>
                </a:solidFill>
              </a:rPr>
              <a:t>anémie při </a:t>
            </a:r>
            <a:r>
              <a:rPr lang="cs-CZ" sz="4000" b="1" dirty="0" err="1">
                <a:solidFill>
                  <a:schemeClr val="tx2"/>
                </a:solidFill>
              </a:rPr>
              <a:t>chron</a:t>
            </a:r>
            <a:r>
              <a:rPr lang="cs-CZ" sz="4000" b="1" dirty="0">
                <a:solidFill>
                  <a:schemeClr val="tx2"/>
                </a:solidFill>
              </a:rPr>
              <a:t>. onemocněních </a:t>
            </a:r>
            <a:r>
              <a:rPr lang="cs-CZ" sz="4000" dirty="0"/>
              <a:t>– </a:t>
            </a:r>
            <a:r>
              <a:rPr lang="cs-CZ" sz="4000" dirty="0" err="1"/>
              <a:t>cytokiny</a:t>
            </a:r>
            <a:r>
              <a:rPr lang="cs-CZ" sz="4000" dirty="0"/>
              <a:t> stimulují tvorbu </a:t>
            </a:r>
            <a:r>
              <a:rPr lang="cs-CZ" sz="4000" dirty="0" err="1"/>
              <a:t>ferritinu</a:t>
            </a:r>
            <a:r>
              <a:rPr lang="cs-CZ" sz="4000" dirty="0"/>
              <a:t> a </a:t>
            </a:r>
            <a:r>
              <a:rPr lang="cs-CZ" sz="4000" dirty="0" err="1"/>
              <a:t>hepcidinu</a:t>
            </a:r>
            <a:r>
              <a:rPr lang="cs-CZ" sz="4000" dirty="0"/>
              <a:t> v játrech – inhibice transportu </a:t>
            </a:r>
            <a:r>
              <a:rPr lang="cs-CZ" sz="4000" dirty="0" err="1"/>
              <a:t>Fe</a:t>
            </a:r>
            <a:r>
              <a:rPr lang="cs-CZ" sz="4000" dirty="0"/>
              <a:t> do erytrocytu, vysoké zásoby železa – </a:t>
            </a:r>
            <a:r>
              <a:rPr lang="cs-CZ" sz="4000" dirty="0" err="1"/>
              <a:t>ferritinu</a:t>
            </a:r>
            <a:r>
              <a:rPr lang="cs-CZ" sz="4000" dirty="0"/>
              <a:t>, nízký obsah v </a:t>
            </a:r>
            <a:r>
              <a:rPr lang="cs-CZ" sz="4000" dirty="0" err="1"/>
              <a:t>ery</a:t>
            </a:r>
            <a:r>
              <a:rPr lang="cs-CZ" sz="4000" dirty="0"/>
              <a:t> – hypochromie</a:t>
            </a:r>
          </a:p>
          <a:p>
            <a:pPr>
              <a:buFontTx/>
              <a:buChar char="-"/>
            </a:pPr>
            <a:r>
              <a:rPr lang="cs-CZ" sz="4000" dirty="0" err="1"/>
              <a:t>chron</a:t>
            </a:r>
            <a:r>
              <a:rPr lang="cs-CZ" sz="4000" dirty="0"/>
              <a:t>. záněty (autoimunity), </a:t>
            </a:r>
            <a:r>
              <a:rPr lang="cs-CZ" sz="4000" dirty="0" err="1"/>
              <a:t>chron</a:t>
            </a:r>
            <a:r>
              <a:rPr lang="cs-CZ" sz="4000" dirty="0"/>
              <a:t>. infekce (osteomyelitis, plicní, HIV, TBC), nádory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C15714-723C-431B-A1BF-99E80526B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3DABDC-F29E-40ED-BA74-2BC40FD91C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C96BEE-B245-4484-8237-66279AFF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anémie z nedostatku vit. B12 a kyseliny listové </a:t>
            </a:r>
            <a:r>
              <a:rPr lang="cs-CZ" sz="2200" dirty="0"/>
              <a:t>- poruchy tvorby DNA – normoblast v KD = megaloblast</a:t>
            </a:r>
          </a:p>
          <a:p>
            <a:pPr>
              <a:buFontTx/>
              <a:buChar char="-"/>
            </a:pPr>
            <a:r>
              <a:rPr lang="cs-CZ" sz="2200" dirty="0"/>
              <a:t>nedostatečný přívod, nedostatečné vstřebávání, poruchy resorpce (nedostatek IF – PL proti IF – </a:t>
            </a:r>
            <a:r>
              <a:rPr lang="cs-CZ" sz="2200" i="1" dirty="0" err="1"/>
              <a:t>pernicinózní</a:t>
            </a:r>
            <a:r>
              <a:rPr lang="cs-CZ" sz="2200" i="1" dirty="0"/>
              <a:t> anémie</a:t>
            </a:r>
            <a:r>
              <a:rPr lang="cs-CZ" sz="2200" dirty="0"/>
              <a:t>, atrofická gastritida, </a:t>
            </a:r>
            <a:r>
              <a:rPr lang="cs-CZ" sz="2200" dirty="0" err="1"/>
              <a:t>celiakie</a:t>
            </a:r>
            <a:r>
              <a:rPr lang="cs-CZ" sz="2200" dirty="0"/>
              <a:t>, CD, resekce žaludku a střeva…), poruchy transportu (</a:t>
            </a:r>
            <a:r>
              <a:rPr lang="cs-CZ" sz="2200" dirty="0" err="1"/>
              <a:t>def</a:t>
            </a:r>
            <a:r>
              <a:rPr lang="cs-CZ" sz="2200" dirty="0"/>
              <a:t>. </a:t>
            </a:r>
            <a:r>
              <a:rPr lang="cs-CZ" sz="2200" dirty="0" err="1"/>
              <a:t>transkobalaminu</a:t>
            </a:r>
            <a:r>
              <a:rPr lang="cs-CZ" sz="2200" dirty="0"/>
              <a:t>), ztráty (cirhóza, dialýza), inhibitory </a:t>
            </a:r>
            <a:r>
              <a:rPr lang="cs-CZ" sz="2200" dirty="0" err="1"/>
              <a:t>diHF</a:t>
            </a:r>
            <a:r>
              <a:rPr lang="cs-CZ" sz="2200" dirty="0"/>
              <a:t> reduktázy (MTX), antagonisté </a:t>
            </a:r>
            <a:r>
              <a:rPr lang="cs-CZ" sz="2200" dirty="0" err="1"/>
              <a:t>pyrimidinů</a:t>
            </a:r>
            <a:r>
              <a:rPr lang="cs-CZ" sz="2200" dirty="0"/>
              <a:t> (ARA), purinů (6-MP)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07BC98-D0BA-48E2-AF13-8131BF6C5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D0C70A-BE75-4547-AE28-E6E356CAE8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Anémie ze zvýšeného zániku erytrocytů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Korpuskulární hemolytické anémie</a:t>
            </a:r>
          </a:p>
          <a:p>
            <a:pPr>
              <a:buNone/>
            </a:pPr>
            <a:r>
              <a:rPr lang="cs-CZ" sz="2200" dirty="0">
                <a:solidFill>
                  <a:schemeClr val="tx2"/>
                </a:solidFill>
              </a:rPr>
              <a:t>-</a:t>
            </a:r>
            <a:r>
              <a:rPr lang="cs-CZ" sz="2200" dirty="0"/>
              <a:t> z poruchy struktury </a:t>
            </a:r>
            <a:r>
              <a:rPr lang="cs-CZ" sz="2200" dirty="0" err="1"/>
              <a:t>erytrocytární</a:t>
            </a:r>
            <a:r>
              <a:rPr lang="cs-CZ" sz="2200" dirty="0"/>
              <a:t> membrány – </a:t>
            </a:r>
            <a:r>
              <a:rPr lang="cs-CZ" sz="2200" dirty="0">
                <a:solidFill>
                  <a:schemeClr val="tx2"/>
                </a:solidFill>
              </a:rPr>
              <a:t>dědičná </a:t>
            </a:r>
            <a:r>
              <a:rPr lang="cs-CZ" sz="2200" dirty="0" err="1">
                <a:solidFill>
                  <a:schemeClr val="tx2"/>
                </a:solidFill>
              </a:rPr>
              <a:t>sférocytóza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(mutace genů pro strukturální proteiny skeletu membrány </a:t>
            </a:r>
            <a:r>
              <a:rPr lang="cs-CZ" sz="2200" dirty="0" err="1"/>
              <a:t>ery</a:t>
            </a:r>
            <a:r>
              <a:rPr lang="cs-CZ" sz="2200" dirty="0"/>
              <a:t>), snížená osmotická rezistence erytrocytu v definovaném roztoku </a:t>
            </a:r>
            <a:r>
              <a:rPr lang="cs-CZ" sz="2200" dirty="0" err="1"/>
              <a:t>NaCl</a:t>
            </a:r>
            <a:r>
              <a:rPr lang="cs-CZ" sz="2200" dirty="0"/>
              <a:t>, zvýšené nároky na energii pro Na pumpu – hemolytické krize při infekcích, porucha plasticity, </a:t>
            </a:r>
            <a:r>
              <a:rPr lang="cs-CZ" sz="2200" dirty="0" err="1"/>
              <a:t>sférocyty</a:t>
            </a:r>
            <a:r>
              <a:rPr lang="cs-CZ" sz="2200" dirty="0"/>
              <a:t> končí ve slezině – extravaskulární hemolýza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F951D7-9326-4941-B216-930B11361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4D7ABF-B456-46E4-95AA-5450AA51B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200" dirty="0"/>
              <a:t>z poruchy enzymatické výbavy erytrocytu – </a:t>
            </a:r>
            <a:r>
              <a:rPr lang="cs-CZ" sz="2200" dirty="0">
                <a:solidFill>
                  <a:schemeClr val="tx2"/>
                </a:solidFill>
              </a:rPr>
              <a:t>deficit </a:t>
            </a:r>
            <a:r>
              <a:rPr lang="cs-CZ" sz="2200" dirty="0" err="1">
                <a:solidFill>
                  <a:schemeClr val="tx2"/>
                </a:solidFill>
              </a:rPr>
              <a:t>pyruvátkinázy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(anaerobní glykolýza jako zdroj E pro </a:t>
            </a:r>
            <a:r>
              <a:rPr lang="cs-CZ" sz="2200" dirty="0" err="1"/>
              <a:t>ery</a:t>
            </a:r>
            <a:r>
              <a:rPr lang="cs-CZ" sz="2200" dirty="0"/>
              <a:t>), </a:t>
            </a:r>
            <a:r>
              <a:rPr lang="cs-CZ" sz="2200" dirty="0">
                <a:solidFill>
                  <a:schemeClr val="tx2"/>
                </a:solidFill>
              </a:rPr>
              <a:t>deficit glukózo – 6 – fosfát dehydrogenázy</a:t>
            </a:r>
          </a:p>
          <a:p>
            <a:pPr>
              <a:buFontTx/>
              <a:buChar char="-"/>
            </a:pPr>
            <a:r>
              <a:rPr lang="cs-CZ" sz="2200" dirty="0"/>
              <a:t>z poruchy tvorby hemoglobinu (</a:t>
            </a:r>
            <a:r>
              <a:rPr lang="cs-CZ" sz="2200" dirty="0">
                <a:solidFill>
                  <a:schemeClr val="tx2"/>
                </a:solidFill>
              </a:rPr>
              <a:t>beta-talasemie, alfa-talasemie, srpkovitá anémie </a:t>
            </a:r>
            <a:r>
              <a:rPr lang="cs-CZ" sz="2200" dirty="0" err="1"/>
              <a:t>HbS</a:t>
            </a:r>
            <a:r>
              <a:rPr lang="cs-CZ" sz="2200" dirty="0"/>
              <a:t> – </a:t>
            </a:r>
            <a:r>
              <a:rPr lang="cs-CZ" sz="2200" dirty="0" err="1"/>
              <a:t>kys</a:t>
            </a:r>
            <a:r>
              <a:rPr lang="cs-CZ" sz="2200" dirty="0"/>
              <a:t>. </a:t>
            </a:r>
            <a:r>
              <a:rPr lang="cs-CZ" sz="2200" dirty="0" err="1"/>
              <a:t>glutamová</a:t>
            </a:r>
            <a:r>
              <a:rPr lang="cs-CZ" sz="2200" dirty="0"/>
              <a:t>-&gt;valin, B řetězce, polymerizace </a:t>
            </a:r>
            <a:r>
              <a:rPr lang="cs-CZ" sz="2200" dirty="0" err="1"/>
              <a:t>Hgb</a:t>
            </a:r>
            <a:r>
              <a:rPr lang="cs-CZ" sz="2200" dirty="0"/>
              <a:t>, deformace do srpku v redukovaném stavu, homo-x-heterozygot, hemolytické krize, </a:t>
            </a:r>
            <a:r>
              <a:rPr lang="cs-CZ" sz="2200" dirty="0" err="1"/>
              <a:t>vasookluzivní</a:t>
            </a:r>
            <a:r>
              <a:rPr lang="cs-CZ" sz="2200" dirty="0"/>
              <a:t> krize)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820090-6C29-4AE6-88B0-06A6BB2BBE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51E285-D18E-41CE-8B6C-E60DD2646B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err="1">
                <a:solidFill>
                  <a:schemeClr val="tx2"/>
                </a:solidFill>
              </a:rPr>
              <a:t>extrakorpuskulární</a:t>
            </a:r>
            <a:r>
              <a:rPr lang="cs-CZ" sz="2200" b="1" dirty="0">
                <a:solidFill>
                  <a:schemeClr val="tx2"/>
                </a:solidFill>
              </a:rPr>
              <a:t> hemolytické anémie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chemeClr val="tx2"/>
                </a:solidFill>
              </a:rPr>
              <a:t>autoimunitní</a:t>
            </a:r>
            <a:r>
              <a:rPr lang="cs-CZ" sz="2200" dirty="0"/>
              <a:t> (AI choroby, nádory, infekce – EBV, HCV, HIV, </a:t>
            </a:r>
            <a:r>
              <a:rPr lang="cs-CZ" sz="2200" dirty="0" err="1"/>
              <a:t>iD</a:t>
            </a:r>
            <a:r>
              <a:rPr lang="cs-CZ" sz="2200" dirty="0"/>
              <a:t> stavy)</a:t>
            </a:r>
          </a:p>
          <a:p>
            <a:pPr>
              <a:buNone/>
            </a:pPr>
            <a:r>
              <a:rPr lang="cs-CZ" sz="2200" i="1" dirty="0"/>
              <a:t>Chladové PL </a:t>
            </a:r>
            <a:r>
              <a:rPr lang="cs-CZ" sz="2200" dirty="0"/>
              <a:t>reagují 4°C, </a:t>
            </a:r>
            <a:r>
              <a:rPr lang="cs-CZ" sz="2200" dirty="0" err="1"/>
              <a:t>IgM</a:t>
            </a:r>
            <a:r>
              <a:rPr lang="cs-CZ" sz="2200" dirty="0"/>
              <a:t> – hemolýza v akrech – tj. intravaskulární přes aktivaci komplementu</a:t>
            </a:r>
          </a:p>
          <a:p>
            <a:pPr>
              <a:buNone/>
            </a:pPr>
            <a:r>
              <a:rPr lang="cs-CZ" sz="2200" i="1" dirty="0"/>
              <a:t>tepelné PL </a:t>
            </a:r>
            <a:r>
              <a:rPr lang="cs-CZ" sz="2200" dirty="0"/>
              <a:t>reagují 37°C, </a:t>
            </a:r>
            <a:r>
              <a:rPr lang="cs-CZ" sz="2200" dirty="0" err="1"/>
              <a:t>IgG</a:t>
            </a:r>
            <a:r>
              <a:rPr lang="cs-CZ" sz="2200" dirty="0"/>
              <a:t>, </a:t>
            </a:r>
            <a:r>
              <a:rPr lang="cs-CZ" sz="2200" dirty="0" err="1"/>
              <a:t>opsonizace</a:t>
            </a:r>
            <a:r>
              <a:rPr lang="cs-CZ" sz="2200" dirty="0"/>
              <a:t>, aglutinace </a:t>
            </a:r>
            <a:r>
              <a:rPr lang="cs-CZ" sz="2200" dirty="0" err="1"/>
              <a:t>ery</a:t>
            </a:r>
            <a:r>
              <a:rPr lang="cs-CZ" sz="2200" dirty="0"/>
              <a:t>, </a:t>
            </a:r>
            <a:r>
              <a:rPr lang="cs-CZ" sz="2200" dirty="0" err="1"/>
              <a:t>extravask</a:t>
            </a:r>
            <a:r>
              <a:rPr lang="cs-CZ" sz="2200" dirty="0"/>
              <a:t>. H ve slezině, při vyšším titru </a:t>
            </a:r>
            <a:r>
              <a:rPr lang="cs-CZ" sz="2200" dirty="0" err="1"/>
              <a:t>intravask</a:t>
            </a:r>
            <a:r>
              <a:rPr lang="cs-CZ" sz="2200" dirty="0"/>
              <a:t>. H ,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chemeClr val="tx2"/>
                </a:solidFill>
              </a:rPr>
              <a:t>poléková hemolytická anémie </a:t>
            </a:r>
            <a:r>
              <a:rPr lang="cs-CZ" sz="2200" dirty="0"/>
              <a:t>(PNC AMP, CEF), hapteny s tvorbou PL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chemeClr val="tx2"/>
                </a:solidFill>
              </a:rPr>
              <a:t>hemolytická choroba novorozenců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D5D8D-4ADF-4924-BBA9-DCC30CFFDC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3C7590-124E-4267-9842-ED549B846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Krevní obraz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dirty="0"/>
              <a:t>RBC - Erytrocyty – muži 4,0-5,3 x 10</a:t>
            </a:r>
            <a:r>
              <a:rPr lang="cs-CZ" sz="2200" baseline="30000" dirty="0"/>
              <a:t>12</a:t>
            </a:r>
            <a:r>
              <a:rPr lang="cs-CZ" sz="2200" dirty="0"/>
              <a:t>/l, ženy 3,8-5,2 x 10</a:t>
            </a:r>
            <a:r>
              <a:rPr lang="cs-CZ" sz="2200" baseline="30000" dirty="0"/>
              <a:t>12</a:t>
            </a:r>
            <a:r>
              <a:rPr lang="cs-CZ" sz="2200" dirty="0"/>
              <a:t>/l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HGB - Hemoglobin – muži 135-175 g/l, ženy 120-165 g/l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HCT - Hematokrit – muži 0,40-0,54,  ženy 0,35-0,45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MCV - Střední objem erytrocytu 83-95 </a:t>
            </a:r>
            <a:r>
              <a:rPr lang="cs-CZ" sz="2200" dirty="0" err="1"/>
              <a:t>fl</a:t>
            </a:r>
            <a:r>
              <a:rPr lang="cs-CZ" sz="2200" dirty="0"/>
              <a:t> (80-97)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MCH - Střední hmot. hemoglobinu v erytrocytech 27-32 </a:t>
            </a:r>
            <a:r>
              <a:rPr lang="cs-CZ" sz="2200" dirty="0" err="1"/>
              <a:t>pg</a:t>
            </a:r>
            <a:endParaRPr lang="cs-CZ" sz="2200" dirty="0"/>
          </a:p>
          <a:p>
            <a:pPr>
              <a:lnSpc>
                <a:spcPct val="120000"/>
              </a:lnSpc>
            </a:pPr>
            <a:r>
              <a:rPr lang="cs-CZ" sz="2200" dirty="0"/>
              <a:t>MCHC - Střední koncentrace hemoglobinu v erytrocytech 320-370 g/l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RDW - Distribuční šíře objemu erytrocytů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RET - Podíl retikulocytů 0,005-0,015%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PLT - Trombocyty 150-350 x 10</a:t>
            </a:r>
            <a:r>
              <a:rPr lang="cs-CZ" sz="2200" baseline="30000" dirty="0"/>
              <a:t>9</a:t>
            </a:r>
            <a:r>
              <a:rPr lang="cs-CZ" sz="2200" dirty="0"/>
              <a:t>/l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WBC - Leukocyty 3,8-10 x 10</a:t>
            </a:r>
            <a:r>
              <a:rPr lang="cs-CZ" sz="2200" baseline="30000" dirty="0"/>
              <a:t>9</a:t>
            </a:r>
            <a:r>
              <a:rPr lang="cs-CZ" sz="2200" dirty="0"/>
              <a:t>/l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397D82-1D95-4F99-B2B4-982021ED59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0433F9-3EF2-4342-9B1F-09C7EAFB5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DD7FF3-FA98-44BE-8C14-F53A6691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200" b="1" dirty="0" err="1">
                <a:solidFill>
                  <a:schemeClr val="tx2"/>
                </a:solidFill>
              </a:rPr>
              <a:t>mikroangiopatická</a:t>
            </a:r>
            <a:r>
              <a:rPr lang="cs-CZ" sz="2200" dirty="0"/>
              <a:t> </a:t>
            </a:r>
            <a:r>
              <a:rPr lang="cs-CZ" sz="2200" b="1" dirty="0">
                <a:solidFill>
                  <a:schemeClr val="tx2"/>
                </a:solidFill>
              </a:rPr>
              <a:t>hemolytická anémie</a:t>
            </a:r>
          </a:p>
          <a:p>
            <a:pPr>
              <a:buNone/>
            </a:pPr>
            <a:r>
              <a:rPr lang="cs-CZ" sz="2200" dirty="0"/>
              <a:t>(HUS, TTP, HELLP -&gt; DIC a orgánové příznaky </a:t>
            </a:r>
            <a:r>
              <a:rPr lang="cs-CZ" sz="2200" dirty="0" err="1"/>
              <a:t>mirkoinfarktů</a:t>
            </a:r>
            <a:r>
              <a:rPr lang="cs-CZ" sz="2200" dirty="0"/>
              <a:t> a </a:t>
            </a:r>
            <a:r>
              <a:rPr lang="cs-CZ" sz="2200" dirty="0" err="1"/>
              <a:t>prokrvácení</a:t>
            </a:r>
            <a:r>
              <a:rPr lang="cs-CZ" sz="2200" dirty="0"/>
              <a:t>)</a:t>
            </a:r>
          </a:p>
          <a:p>
            <a:pPr>
              <a:buNone/>
            </a:pPr>
            <a:r>
              <a:rPr lang="cs-CZ" sz="2200" dirty="0">
                <a:solidFill>
                  <a:schemeClr val="tx2"/>
                </a:solidFill>
              </a:rPr>
              <a:t>-</a:t>
            </a:r>
            <a:r>
              <a:rPr lang="cs-CZ" sz="2200" dirty="0"/>
              <a:t> </a:t>
            </a:r>
            <a:r>
              <a:rPr lang="cs-CZ" sz="2200" b="1" dirty="0" err="1">
                <a:solidFill>
                  <a:schemeClr val="tx2"/>
                </a:solidFill>
              </a:rPr>
              <a:t>makroangiopatická</a:t>
            </a:r>
            <a:r>
              <a:rPr lang="cs-CZ" sz="2200" dirty="0"/>
              <a:t> – chlopenní náhrada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051151-F9BC-4A7E-AD1A-2F21C58778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46081C-908B-4501-827E-3898136F8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5. Anémie z krevních ztrát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>
                <a:solidFill>
                  <a:schemeClr val="tx2"/>
                </a:solidFill>
              </a:rPr>
              <a:t>Akutní a chronická </a:t>
            </a:r>
            <a:r>
              <a:rPr lang="cs-CZ" sz="2200" b="1" dirty="0" err="1">
                <a:solidFill>
                  <a:schemeClr val="tx2"/>
                </a:solidFill>
              </a:rPr>
              <a:t>posthemoragická</a:t>
            </a:r>
            <a:r>
              <a:rPr lang="cs-CZ" sz="2200" b="1" dirty="0">
                <a:solidFill>
                  <a:schemeClr val="tx2"/>
                </a:solidFill>
              </a:rPr>
              <a:t> anémie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DC0588-AF4A-4CBC-A40B-34E64A23C0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A8ED43-9A1E-4015-924C-4B9C722BB8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sz="5000" dirty="0"/>
            </a:br>
            <a:r>
              <a:rPr lang="cs-CZ" altLang="cs-CZ" sz="5000" dirty="0"/>
              <a:t>Děkuji za pozornost!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FBAADF-2867-49D6-94DE-3A02AC15A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anémie</a:t>
            </a:r>
            <a:r>
              <a:rPr lang="cs-CZ" sz="2200" dirty="0"/>
              <a:t> čili </a:t>
            </a:r>
            <a:r>
              <a:rPr lang="cs-CZ" sz="2200" b="1" dirty="0">
                <a:solidFill>
                  <a:schemeClr val="tx2"/>
                </a:solidFill>
              </a:rPr>
              <a:t>chudokrevnost</a:t>
            </a:r>
            <a:r>
              <a:rPr lang="cs-CZ" sz="2200" dirty="0"/>
              <a:t> </a:t>
            </a:r>
            <a:r>
              <a:rPr lang="cs-CZ" sz="2200" i="1" dirty="0"/>
              <a:t>(</a:t>
            </a:r>
            <a:r>
              <a:rPr lang="cs-CZ" sz="2200" i="1" dirty="0" err="1"/>
              <a:t>anaemia</a:t>
            </a:r>
            <a:r>
              <a:rPr lang="cs-CZ" sz="2200" i="1" dirty="0"/>
              <a:t>)</a:t>
            </a:r>
            <a:r>
              <a:rPr lang="cs-CZ" sz="2200" dirty="0"/>
              <a:t> je snížení koncentrace hemoglobinu v krvi pod mez určenou pro daný věk a pohlaví. </a:t>
            </a:r>
          </a:p>
          <a:p>
            <a:r>
              <a:rPr lang="cs-CZ" sz="2200" u="sng" dirty="0">
                <a:solidFill>
                  <a:schemeClr val="tx2"/>
                </a:solidFill>
              </a:rPr>
              <a:t>norma hemoglobinu je:</a:t>
            </a:r>
          </a:p>
          <a:p>
            <a:pPr marL="72000" indent="0">
              <a:buNone/>
            </a:pPr>
            <a:r>
              <a:rPr lang="cs-CZ" sz="2200" dirty="0"/>
              <a:t>	</a:t>
            </a:r>
            <a:r>
              <a:rPr lang="cs-CZ" sz="2200" b="1" dirty="0">
                <a:solidFill>
                  <a:schemeClr val="tx2"/>
                </a:solidFill>
              </a:rPr>
              <a:t>136–176 g/l u mužů pod 65 let věku</a:t>
            </a:r>
          </a:p>
          <a:p>
            <a:pPr marL="7200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	120–168 g/l u žen a mužů nad 65 let věku</a:t>
            </a:r>
            <a:endParaRPr lang="cs-CZ" sz="2200" dirty="0">
              <a:solidFill>
                <a:schemeClr val="tx2"/>
              </a:solidFill>
            </a:endParaRPr>
          </a:p>
          <a:p>
            <a:r>
              <a:rPr lang="cs-CZ" sz="2200" dirty="0"/>
              <a:t>často spojená se snížením koncentrace erytrocytů a hematokritu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57089F-55C1-45F7-9F0F-9C02C7B253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040476-0A6A-45E0-BFBD-EEE495DFD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anamnéza</a:t>
            </a:r>
            <a:r>
              <a:rPr lang="cs-CZ" sz="2200" dirty="0"/>
              <a:t> (RA, infekce, </a:t>
            </a:r>
            <a:r>
              <a:rPr lang="cs-CZ" sz="2200" dirty="0" err="1"/>
              <a:t>tox</a:t>
            </a:r>
            <a:r>
              <a:rPr lang="cs-CZ" sz="2200" dirty="0"/>
              <a:t>. vlivy, nádory, krvácivé projevy, </a:t>
            </a:r>
            <a:r>
              <a:rPr lang="cs-CZ" sz="2200" dirty="0" err="1"/>
              <a:t>neurol</a:t>
            </a:r>
            <a:r>
              <a:rPr lang="cs-CZ" sz="2200" dirty="0"/>
              <a:t>. příznaky – parestezie, stravovací návyky, změny hmotnosti, ikterus…), anemický syndrom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klinické vyšetření</a:t>
            </a:r>
            <a:r>
              <a:rPr lang="cs-CZ" sz="2200" dirty="0"/>
              <a:t> (bledost, sliznice, kvalita vlasů nehtů, glositis, </a:t>
            </a:r>
            <a:r>
              <a:rPr lang="cs-CZ" sz="2200" dirty="0" err="1"/>
              <a:t>cheilitis</a:t>
            </a:r>
            <a:r>
              <a:rPr lang="cs-CZ" sz="2200" dirty="0"/>
              <a:t>, krvácení, játra, slezina, šelest, tachykardie, uzliny…)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laboratorní vyšetření</a:t>
            </a:r>
            <a:r>
              <a:rPr lang="cs-CZ" sz="2200" dirty="0"/>
              <a:t> (KO a pomocné – bilirubin, LD aj.), stern. punkce, </a:t>
            </a:r>
            <a:r>
              <a:rPr lang="cs-CZ" sz="2200" dirty="0" err="1"/>
              <a:t>trepanobiopsie</a:t>
            </a:r>
            <a:r>
              <a:rPr lang="cs-CZ" sz="2200" dirty="0"/>
              <a:t>, zobrazovací metody…, stolice na okultní krvácení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140CB4-D1F9-4956-92BC-5B9EF5E4B9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76B835-AE33-4E8C-9A8C-37959DD7E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MCV – </a:t>
            </a:r>
            <a:r>
              <a:rPr lang="cs-CZ" dirty="0" err="1"/>
              <a:t>makrocytární</a:t>
            </a:r>
            <a:r>
              <a:rPr lang="cs-CZ" dirty="0"/>
              <a:t> 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s megaloblastovou přestavbou KD, deficit B12 </a:t>
            </a:r>
            <a:r>
              <a:rPr lang="cs-CZ" sz="2200" dirty="0" err="1"/>
              <a:t>kys</a:t>
            </a:r>
            <a:r>
              <a:rPr lang="cs-CZ" sz="2200" dirty="0"/>
              <a:t>. listové (výživa, malabsorpce, </a:t>
            </a:r>
            <a:r>
              <a:rPr lang="cs-CZ" sz="2200" dirty="0" err="1"/>
              <a:t>postresekční</a:t>
            </a:r>
            <a:r>
              <a:rPr lang="cs-CZ" sz="2200" dirty="0"/>
              <a:t> </a:t>
            </a:r>
            <a:r>
              <a:rPr lang="cs-CZ" sz="2200" dirty="0" err="1"/>
              <a:t>sy</a:t>
            </a:r>
            <a:r>
              <a:rPr lang="cs-CZ" sz="2200" dirty="0"/>
              <a:t>, </a:t>
            </a:r>
            <a:r>
              <a:rPr lang="cs-CZ" sz="2200" dirty="0" err="1"/>
              <a:t>pernicinózní</a:t>
            </a:r>
            <a:r>
              <a:rPr lang="cs-CZ" sz="2200" dirty="0"/>
              <a:t> anémie,…)</a:t>
            </a:r>
          </a:p>
          <a:p>
            <a:r>
              <a:rPr lang="cs-CZ" sz="2200" dirty="0"/>
              <a:t>ostatní: hypotyreóza, jaterní onemocnění, abusus alkoholu, </a:t>
            </a:r>
            <a:r>
              <a:rPr lang="cs-CZ" sz="2200" dirty="0" err="1"/>
              <a:t>myelodysplastický</a:t>
            </a:r>
            <a:r>
              <a:rPr lang="cs-CZ" sz="2200" dirty="0"/>
              <a:t> syndrom</a:t>
            </a:r>
          </a:p>
          <a:p>
            <a:r>
              <a:rPr lang="cs-CZ" sz="2200" dirty="0"/>
              <a:t>?Co je </a:t>
            </a:r>
            <a:r>
              <a:rPr lang="cs-CZ" sz="2200" dirty="0" err="1"/>
              <a:t>retikulocytární</a:t>
            </a:r>
            <a:r>
              <a:rPr lang="cs-CZ" sz="2200" dirty="0"/>
              <a:t> krize?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F19D02-5574-473F-8BC6-A5311DFE04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0C3B14-11A7-451D-91DE-376B26F7DF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/>
              <a:t>Mikrocytární</a:t>
            </a:r>
            <a:r>
              <a:rPr lang="cs-CZ" dirty="0"/>
              <a:t> anémie (</a:t>
            </a:r>
            <a:r>
              <a:rPr lang="cs-CZ" dirty="0" err="1"/>
              <a:t>hypochromní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err="1"/>
              <a:t>sideropenická</a:t>
            </a:r>
            <a:r>
              <a:rPr lang="cs-CZ" sz="2200" dirty="0"/>
              <a:t> anémie</a:t>
            </a:r>
          </a:p>
          <a:p>
            <a:r>
              <a:rPr lang="cs-CZ" sz="2200" dirty="0"/>
              <a:t>anémie chronických nemocí (porucha inkorporace </a:t>
            </a:r>
            <a:r>
              <a:rPr lang="cs-CZ" sz="2200" dirty="0" err="1"/>
              <a:t>Fe</a:t>
            </a:r>
            <a:r>
              <a:rPr lang="cs-CZ" sz="2200" dirty="0"/>
              <a:t>)</a:t>
            </a:r>
          </a:p>
          <a:p>
            <a:pPr>
              <a:buFontTx/>
              <a:buChar char="-"/>
            </a:pPr>
            <a:r>
              <a:rPr lang="cs-CZ" sz="2200" dirty="0" err="1"/>
              <a:t>Fe</a:t>
            </a:r>
            <a:r>
              <a:rPr lang="cs-CZ" sz="2200" dirty="0"/>
              <a:t> v séru (sníženo, zvýšeno, normální)</a:t>
            </a:r>
          </a:p>
          <a:p>
            <a:pPr>
              <a:buFontTx/>
              <a:buChar char="-"/>
            </a:pPr>
            <a:r>
              <a:rPr lang="cs-CZ" sz="2200" dirty="0"/>
              <a:t>CVK celková vazebná kapacita</a:t>
            </a:r>
          </a:p>
          <a:p>
            <a:pPr>
              <a:buFontTx/>
              <a:buChar char="-"/>
            </a:pPr>
            <a:r>
              <a:rPr lang="cs-CZ" sz="2200" dirty="0" err="1"/>
              <a:t>ferritin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transferin </a:t>
            </a:r>
            <a:r>
              <a:rPr lang="cs-CZ" sz="2200" dirty="0" err="1"/>
              <a:t>Trf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saturace transferinu železem </a:t>
            </a:r>
            <a:r>
              <a:rPr lang="cs-CZ" sz="2200" dirty="0" err="1"/>
              <a:t>satFe</a:t>
            </a:r>
            <a:endParaRPr lang="cs-CZ" sz="2200" dirty="0"/>
          </a:p>
          <a:p>
            <a:r>
              <a:rPr lang="cs-CZ" sz="2200" dirty="0" err="1"/>
              <a:t>sideroblastická</a:t>
            </a:r>
            <a:r>
              <a:rPr lang="cs-CZ" sz="2200" dirty="0"/>
              <a:t> (</a:t>
            </a:r>
            <a:r>
              <a:rPr lang="cs-CZ" sz="2200" dirty="0" err="1"/>
              <a:t>sideroblasty</a:t>
            </a:r>
            <a:r>
              <a:rPr lang="cs-CZ" sz="2200" dirty="0"/>
              <a:t> v KD)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8F3F3F-B3ED-4050-9C79-9CC1790A86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9E6B10-22E0-45FE-9814-FF920B6A87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Normocytární</a:t>
            </a:r>
            <a:r>
              <a:rPr lang="cs-CZ" dirty="0"/>
              <a:t> 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aplastická anémie (</a:t>
            </a:r>
            <a:r>
              <a:rPr lang="cs-CZ" sz="2200" dirty="0" err="1"/>
              <a:t>event</a:t>
            </a:r>
            <a:r>
              <a:rPr lang="cs-CZ" sz="2200" dirty="0"/>
              <a:t>. izolovaná)</a:t>
            </a:r>
          </a:p>
          <a:p>
            <a:r>
              <a:rPr lang="cs-CZ" sz="2200" dirty="0" err="1"/>
              <a:t>myelodysplastický</a:t>
            </a:r>
            <a:r>
              <a:rPr lang="cs-CZ" sz="2200" dirty="0"/>
              <a:t> syndrom</a:t>
            </a:r>
          </a:p>
          <a:p>
            <a:r>
              <a:rPr lang="cs-CZ" sz="2200" dirty="0"/>
              <a:t>myelofibróza</a:t>
            </a:r>
          </a:p>
          <a:p>
            <a:r>
              <a:rPr lang="cs-CZ" sz="2200" dirty="0"/>
              <a:t>renální insuficience</a:t>
            </a:r>
          </a:p>
          <a:p>
            <a:r>
              <a:rPr lang="cs-CZ" sz="2200" dirty="0"/>
              <a:t>tzv. dimorfní anémie (kombinovaná </a:t>
            </a:r>
            <a:r>
              <a:rPr lang="cs-CZ" sz="2200" dirty="0" err="1"/>
              <a:t>mikro</a:t>
            </a:r>
            <a:r>
              <a:rPr lang="cs-CZ" sz="2200" dirty="0"/>
              <a:t>- a makrocytóza)</a:t>
            </a:r>
          </a:p>
          <a:p>
            <a:r>
              <a:rPr lang="cs-CZ" sz="2200" dirty="0"/>
              <a:t>akutní krevní ztráty</a:t>
            </a:r>
          </a:p>
          <a:p>
            <a:r>
              <a:rPr lang="cs-CZ" sz="2200" dirty="0"/>
              <a:t>hemolytické anémie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949506-054B-47FD-A097-A9CC240C56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03177A-7DE5-4263-8347-7B892F6402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Hemolytická 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Diagnostický průkaz hemolýzy</a:t>
            </a:r>
          </a:p>
          <a:p>
            <a:r>
              <a:rPr lang="cs-CZ" dirty="0" err="1"/>
              <a:t>retikulocytóza</a:t>
            </a:r>
            <a:endParaRPr lang="cs-CZ" dirty="0"/>
          </a:p>
          <a:p>
            <a:r>
              <a:rPr lang="cs-CZ" dirty="0"/>
              <a:t>zkrácené přežívání erytrocytů (Cr51)</a:t>
            </a:r>
          </a:p>
          <a:p>
            <a:r>
              <a:rPr lang="cs-CZ" dirty="0"/>
              <a:t>nekonjugovaná </a:t>
            </a:r>
            <a:r>
              <a:rPr lang="cs-CZ" dirty="0" err="1"/>
              <a:t>hyperbilirubinemie</a:t>
            </a:r>
            <a:r>
              <a:rPr lang="cs-CZ" dirty="0"/>
              <a:t>, </a:t>
            </a:r>
            <a:r>
              <a:rPr lang="cs-CZ" dirty="0" err="1"/>
              <a:t>urobilinogenurie</a:t>
            </a:r>
            <a:endParaRPr lang="cs-CZ" dirty="0"/>
          </a:p>
          <a:p>
            <a:r>
              <a:rPr lang="cs-CZ" dirty="0"/>
              <a:t>zvýšená </a:t>
            </a:r>
            <a:r>
              <a:rPr lang="cs-CZ" dirty="0" err="1"/>
              <a:t>laktátdehydrogenáza</a:t>
            </a:r>
            <a:r>
              <a:rPr lang="cs-CZ" dirty="0"/>
              <a:t> (zvl. </a:t>
            </a:r>
            <a:r>
              <a:rPr lang="cs-CZ" dirty="0" err="1"/>
              <a:t>isoenzym</a:t>
            </a:r>
            <a:r>
              <a:rPr lang="cs-CZ" dirty="0"/>
              <a:t> LDH-2)</a:t>
            </a:r>
          </a:p>
          <a:p>
            <a:r>
              <a:rPr lang="cs-CZ" dirty="0"/>
              <a:t>snížený </a:t>
            </a:r>
            <a:r>
              <a:rPr lang="cs-CZ" dirty="0" err="1"/>
              <a:t>haptoglobin</a:t>
            </a:r>
            <a:r>
              <a:rPr lang="cs-CZ" dirty="0"/>
              <a:t> (protein vážící volný hemoglobin), zvýšený volný hemoglobin</a:t>
            </a:r>
          </a:p>
          <a:p>
            <a:r>
              <a:rPr lang="cs-CZ" dirty="0"/>
              <a:t>přítomnost </a:t>
            </a:r>
            <a:r>
              <a:rPr lang="cs-CZ" dirty="0" err="1"/>
              <a:t>hemosiderinu</a:t>
            </a:r>
            <a:r>
              <a:rPr lang="cs-CZ" dirty="0"/>
              <a:t> v moči (u chronických hemolýz)</a:t>
            </a:r>
          </a:p>
          <a:p>
            <a:r>
              <a:rPr lang="cs-CZ" dirty="0" err="1"/>
              <a:t>Coombsův</a:t>
            </a:r>
            <a:r>
              <a:rPr lang="cs-CZ" dirty="0"/>
              <a:t> test, přítomnost protilátek (pozitivní u </a:t>
            </a:r>
            <a:r>
              <a:rPr lang="cs-CZ" dirty="0" err="1"/>
              <a:t>imunohemolytických</a:t>
            </a:r>
            <a:r>
              <a:rPr lang="cs-CZ" dirty="0"/>
              <a:t> anémií)</a:t>
            </a:r>
          </a:p>
          <a:p>
            <a:r>
              <a:rPr lang="cs-CZ" dirty="0"/>
              <a:t>osmotická rezistence </a:t>
            </a:r>
            <a:r>
              <a:rPr lang="cs-CZ" dirty="0" err="1"/>
              <a:t>Ery</a:t>
            </a:r>
            <a:r>
              <a:rPr lang="cs-CZ" dirty="0"/>
              <a:t> (snížená u vrozené </a:t>
            </a:r>
            <a:r>
              <a:rPr lang="cs-CZ" dirty="0" err="1"/>
              <a:t>sférocytózy</a:t>
            </a:r>
            <a:r>
              <a:rPr lang="cs-CZ" dirty="0"/>
              <a:t>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D28A76-2004-4A42-8C06-96F9E33778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F8DF32-6CC2-48AF-8F45-EF9E1D97B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Hemolýza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>
                <a:solidFill>
                  <a:schemeClr val="tx2"/>
                </a:solidFill>
              </a:rPr>
              <a:t>intravaskulární hemolýza</a:t>
            </a:r>
          </a:p>
          <a:p>
            <a:pPr>
              <a:buFontTx/>
              <a:buChar char="-"/>
            </a:pPr>
            <a:r>
              <a:rPr lang="cs-CZ" sz="2200" dirty="0"/>
              <a:t>mechanická, imunitní</a:t>
            </a:r>
          </a:p>
          <a:p>
            <a:pPr>
              <a:buFontTx/>
              <a:buChar char="-"/>
            </a:pPr>
            <a:r>
              <a:rPr lang="cs-CZ" sz="2200" dirty="0"/>
              <a:t>zvýšený </a:t>
            </a:r>
            <a:r>
              <a:rPr lang="cs-CZ" sz="2200" dirty="0" err="1"/>
              <a:t>fHgb</a:t>
            </a:r>
            <a:r>
              <a:rPr lang="cs-CZ" sz="2200" dirty="0"/>
              <a:t>, snížený </a:t>
            </a:r>
            <a:r>
              <a:rPr lang="cs-CZ" sz="2200" dirty="0" err="1"/>
              <a:t>Hpt</a:t>
            </a:r>
            <a:r>
              <a:rPr lang="cs-CZ" sz="2200" dirty="0"/>
              <a:t>, zvýšený LD, </a:t>
            </a:r>
            <a:r>
              <a:rPr lang="cs-CZ" sz="2200" dirty="0" err="1"/>
              <a:t>hemoglobinurie</a:t>
            </a:r>
            <a:endParaRPr lang="cs-CZ" sz="2200" dirty="0"/>
          </a:p>
          <a:p>
            <a:r>
              <a:rPr lang="cs-CZ" sz="2200" b="1" dirty="0">
                <a:solidFill>
                  <a:schemeClr val="tx2"/>
                </a:solidFill>
              </a:rPr>
              <a:t>extravaskulární hemolýza</a:t>
            </a:r>
          </a:p>
          <a:p>
            <a:pPr>
              <a:buFontTx/>
              <a:buChar char="-"/>
            </a:pPr>
            <a:r>
              <a:rPr lang="cs-CZ" sz="2200" dirty="0"/>
              <a:t>imunitní, mechanická</a:t>
            </a:r>
          </a:p>
          <a:p>
            <a:pPr>
              <a:buFontTx/>
              <a:buChar char="-"/>
            </a:pPr>
            <a:r>
              <a:rPr lang="cs-CZ" sz="2200" dirty="0"/>
              <a:t>slezina a RES, zvýšení bilirubinu, bili v moči, splenomegalie, LD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1141CD-F642-4A49-AEBD-A18C88DF7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FA6B22-2A82-4664-A3C3-8FCF2124F4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2901</TotalTime>
  <Words>1554</Words>
  <Application>Microsoft Office PowerPoint</Application>
  <PresentationFormat>Širokoúhlá obrazovka</PresentationFormat>
  <Paragraphs>147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Anémie</vt:lpstr>
      <vt:lpstr>Krevní obraz</vt:lpstr>
      <vt:lpstr>Definice</vt:lpstr>
      <vt:lpstr>Vyšetření</vt:lpstr>
      <vt:lpstr>MCV – makrocytární anémie</vt:lpstr>
      <vt:lpstr>Mikrocytární anémie (hypochromní)</vt:lpstr>
      <vt:lpstr>Normocytární anémie</vt:lpstr>
      <vt:lpstr>Hemolytická anémie</vt:lpstr>
      <vt:lpstr>Hemolýza II</vt:lpstr>
      <vt:lpstr>Coombsův test</vt:lpstr>
      <vt:lpstr>1. Anémie z poruchy kmenové krvetvorné buňky</vt:lpstr>
      <vt:lpstr>Prezentace aplikace PowerPoint</vt:lpstr>
      <vt:lpstr>Prezentace aplikace PowerPoint</vt:lpstr>
      <vt:lpstr>2. Anémie z poruchy hemoglobinizace erytrocytu</vt:lpstr>
      <vt:lpstr>3. Anémie z nedostatku látek nutných pro proliferaci a maturaci erytrocytů</vt:lpstr>
      <vt:lpstr>Prezentace aplikace PowerPoint</vt:lpstr>
      <vt:lpstr>4. Anémie ze zvýšeného zániku erytrocytů</vt:lpstr>
      <vt:lpstr>Prezentace aplikace PowerPoint</vt:lpstr>
      <vt:lpstr>Prezentace aplikace PowerPoint</vt:lpstr>
      <vt:lpstr>Prezentace aplikace PowerPoint</vt:lpstr>
      <vt:lpstr>5. Anémie z krevních ztrát</vt:lpstr>
      <vt:lpstr> Děkuji za pozornost!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244</cp:revision>
  <cp:lastPrinted>1601-01-01T00:00:00Z</cp:lastPrinted>
  <dcterms:created xsi:type="dcterms:W3CDTF">2021-04-27T07:29:37Z</dcterms:created>
  <dcterms:modified xsi:type="dcterms:W3CDTF">2021-09-10T14:03:15Z</dcterms:modified>
</cp:coreProperties>
</file>