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9" r:id="rId4"/>
    <p:sldId id="260" r:id="rId5"/>
    <p:sldId id="289" r:id="rId6"/>
    <p:sldId id="290" r:id="rId7"/>
    <p:sldId id="261" r:id="rId8"/>
    <p:sldId id="262" r:id="rId9"/>
    <p:sldId id="263" r:id="rId10"/>
    <p:sldId id="287" r:id="rId11"/>
    <p:sldId id="264" r:id="rId12"/>
    <p:sldId id="265" r:id="rId13"/>
    <p:sldId id="291" r:id="rId14"/>
    <p:sldId id="266" r:id="rId15"/>
    <p:sldId id="258" r:id="rId16"/>
    <p:sldId id="267" r:id="rId17"/>
    <p:sldId id="269" r:id="rId18"/>
    <p:sldId id="292" r:id="rId19"/>
    <p:sldId id="270" r:id="rId20"/>
    <p:sldId id="293" r:id="rId21"/>
    <p:sldId id="294" r:id="rId22"/>
    <p:sldId id="298" r:id="rId23"/>
    <p:sldId id="271" r:id="rId24"/>
    <p:sldId id="272" r:id="rId25"/>
    <p:sldId id="296" r:id="rId26"/>
    <p:sldId id="273" r:id="rId27"/>
    <p:sldId id="274" r:id="rId28"/>
    <p:sldId id="275" r:id="rId29"/>
    <p:sldId id="276" r:id="rId30"/>
    <p:sldId id="297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8" r:id="rId42"/>
    <p:sldId id="306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Diferenciální diagnostika ascitu</a:t>
            </a:r>
            <a:br>
              <a:rPr lang="cs-CZ" sz="5000" dirty="0"/>
            </a:br>
            <a:r>
              <a:rPr lang="cs-CZ" sz="5000" dirty="0"/>
              <a:t>Cirhóza jater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Spontánní</a:t>
            </a:r>
            <a:r>
              <a:rPr lang="sk-SK" b="1" dirty="0"/>
              <a:t> </a:t>
            </a:r>
            <a:r>
              <a:rPr lang="sk-SK" b="1" dirty="0" err="1"/>
              <a:t>bakteriální</a:t>
            </a:r>
            <a:r>
              <a:rPr lang="sk-SK" b="1" dirty="0"/>
              <a:t> </a:t>
            </a:r>
            <a:r>
              <a:rPr lang="sk-SK" b="1" dirty="0" err="1"/>
              <a:t>peritonitída</a:t>
            </a:r>
            <a:r>
              <a:rPr lang="sk-SK" b="1" dirty="0"/>
              <a:t> (SBP)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b="1" dirty="0">
                <a:solidFill>
                  <a:schemeClr val="tx2"/>
                </a:solidFill>
              </a:rPr>
              <a:t>Dg. </a:t>
            </a:r>
            <a:r>
              <a:rPr lang="sk-SK" sz="2200" dirty="0"/>
              <a:t>- </a:t>
            </a:r>
            <a:r>
              <a:rPr lang="sk-SK" sz="2200" dirty="0" err="1"/>
              <a:t>vyšetření</a:t>
            </a:r>
            <a:r>
              <a:rPr lang="sk-SK" sz="2200" dirty="0"/>
              <a:t> </a:t>
            </a:r>
            <a:r>
              <a:rPr lang="sk-SK" sz="2200" dirty="0" err="1"/>
              <a:t>ascitu</a:t>
            </a:r>
            <a:r>
              <a:rPr lang="sk-SK" sz="2200" dirty="0"/>
              <a:t> – </a:t>
            </a:r>
            <a:r>
              <a:rPr lang="sk-SK" sz="2200" dirty="0" err="1"/>
              <a:t>kultivace</a:t>
            </a:r>
            <a:r>
              <a:rPr lang="sk-SK" sz="2200" dirty="0"/>
              <a:t>, počet </a:t>
            </a:r>
            <a:r>
              <a:rPr lang="sk-SK" sz="2200" dirty="0" err="1"/>
              <a:t>neutrofilu</a:t>
            </a:r>
            <a:r>
              <a:rPr lang="sk-SK" sz="2200" dirty="0"/>
              <a:t> nad 0,25 x109/l</a:t>
            </a:r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 </a:t>
            </a:r>
            <a:r>
              <a:rPr lang="sk-SK" sz="2200" dirty="0"/>
              <a:t>- </a:t>
            </a:r>
            <a:r>
              <a:rPr lang="sk-SK" sz="2200" dirty="0" err="1"/>
              <a:t>okamžitě</a:t>
            </a:r>
            <a:r>
              <a:rPr lang="sk-SK" sz="2200" dirty="0"/>
              <a:t> po nálezu </a:t>
            </a:r>
            <a:r>
              <a:rPr lang="sk-SK" sz="2200" dirty="0" err="1"/>
              <a:t>granulocytózy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	</a:t>
            </a:r>
            <a:r>
              <a:rPr lang="sk-SK" sz="2200" dirty="0" err="1"/>
              <a:t>Cefotaxim</a:t>
            </a:r>
            <a:r>
              <a:rPr lang="sk-SK" sz="2200" dirty="0"/>
              <a:t> 2g </a:t>
            </a:r>
            <a:r>
              <a:rPr lang="sk-SK" sz="2200" dirty="0" err="1"/>
              <a:t>i.v</a:t>
            </a:r>
            <a:r>
              <a:rPr lang="sk-SK" sz="2200" dirty="0"/>
              <a:t>. á 8-12 h, </a:t>
            </a:r>
          </a:p>
          <a:p>
            <a:pPr marL="0" indent="0">
              <a:buNone/>
            </a:pPr>
            <a:r>
              <a:rPr lang="sk-SK" sz="2200" dirty="0"/>
              <a:t>	</a:t>
            </a:r>
            <a:r>
              <a:rPr lang="sk-SK" sz="2200" dirty="0" err="1"/>
              <a:t>Norfloxacin</a:t>
            </a:r>
            <a:r>
              <a:rPr lang="sk-SK" sz="2200" dirty="0"/>
              <a:t> 400 mg </a:t>
            </a:r>
            <a:r>
              <a:rPr lang="sk-SK" sz="2200" dirty="0" err="1"/>
              <a:t>p.o</a:t>
            </a:r>
            <a:r>
              <a:rPr lang="sk-SK" sz="2200" dirty="0"/>
              <a:t>.,                       	</a:t>
            </a:r>
          </a:p>
          <a:p>
            <a:pPr marL="0" indent="0">
              <a:buNone/>
            </a:pPr>
            <a:r>
              <a:rPr lang="sk-SK" sz="2200" dirty="0"/>
              <a:t>	</a:t>
            </a:r>
            <a:r>
              <a:rPr lang="sk-SK" sz="2200" dirty="0" err="1"/>
              <a:t>Augmentin</a:t>
            </a:r>
            <a:r>
              <a:rPr lang="sk-SK" sz="2200" dirty="0"/>
              <a:t> 1,2g á 6h </a:t>
            </a:r>
            <a:r>
              <a:rPr lang="sk-SK" sz="2200" dirty="0" err="1"/>
              <a:t>i.v</a:t>
            </a:r>
            <a:r>
              <a:rPr lang="sk-SK" sz="2200" dirty="0"/>
              <a:t>./</a:t>
            </a:r>
            <a:r>
              <a:rPr lang="sk-SK" sz="2200" dirty="0" err="1"/>
              <a:t>p.o</a:t>
            </a:r>
            <a:r>
              <a:rPr lang="sk-SK" sz="2200" dirty="0"/>
              <a:t>., </a:t>
            </a:r>
          </a:p>
          <a:p>
            <a:pPr marL="0" indent="0">
              <a:buNone/>
            </a:pPr>
            <a:r>
              <a:rPr lang="sk-SK" sz="2200" dirty="0"/>
              <a:t>	</a:t>
            </a:r>
            <a:r>
              <a:rPr lang="sk-SK" sz="2200" dirty="0" err="1"/>
              <a:t>Biseptol</a:t>
            </a:r>
            <a:r>
              <a:rPr lang="sk-SK" sz="2200" dirty="0"/>
              <a:t> 480 mg 1x </a:t>
            </a:r>
            <a:r>
              <a:rPr lang="sk-SK" sz="2200" dirty="0" err="1"/>
              <a:t>týdně</a:t>
            </a:r>
            <a:r>
              <a:rPr lang="sk-SK" sz="2200" dirty="0"/>
              <a:t> </a:t>
            </a:r>
            <a:r>
              <a:rPr lang="sk-SK" sz="2200" dirty="0" err="1"/>
              <a:t>jako</a:t>
            </a:r>
            <a:r>
              <a:rPr lang="sk-SK" sz="2200" dirty="0"/>
              <a:t> </a:t>
            </a:r>
            <a:r>
              <a:rPr lang="sk-SK" sz="2200" dirty="0" err="1"/>
              <a:t>prevence</a:t>
            </a:r>
            <a:endParaRPr lang="sk-SK" sz="2200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BA0F6B-CBB0-437C-BB79-36BA007C5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8A96F7-034F-44D7-BC06-EEEE4C4FC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99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Jaterní</a:t>
            </a:r>
            <a:r>
              <a:rPr lang="sk-SK" b="1" dirty="0"/>
              <a:t> </a:t>
            </a:r>
            <a:r>
              <a:rPr lang="sk-SK" b="1" dirty="0" err="1"/>
              <a:t>encefalopatie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komplexní, reverzibilní, </a:t>
            </a:r>
            <a:r>
              <a:rPr lang="sk-SK" sz="2200" dirty="0" err="1"/>
              <a:t>neuropsychiatrický</a:t>
            </a:r>
            <a:r>
              <a:rPr lang="sk-SK" sz="2200" dirty="0"/>
              <a:t> </a:t>
            </a:r>
            <a:r>
              <a:rPr lang="sk-SK" sz="2200" dirty="0" err="1"/>
              <a:t>syndrom</a:t>
            </a:r>
            <a:r>
              <a:rPr lang="sk-SK" sz="2200" dirty="0"/>
              <a:t> charakterizovaný poruchami </a:t>
            </a:r>
            <a:r>
              <a:rPr lang="sk-SK" sz="2200" dirty="0" err="1"/>
              <a:t>vědomí</a:t>
            </a:r>
            <a:r>
              <a:rPr lang="sk-SK" sz="2200" dirty="0"/>
              <a:t>, </a:t>
            </a:r>
            <a:r>
              <a:rPr lang="sk-SK" sz="2200" dirty="0" err="1"/>
              <a:t>chování</a:t>
            </a:r>
            <a:r>
              <a:rPr lang="sk-SK" sz="2200" dirty="0"/>
              <a:t>, </a:t>
            </a:r>
            <a:r>
              <a:rPr lang="sk-SK" sz="2200" dirty="0" err="1"/>
              <a:t>neurolog</a:t>
            </a:r>
            <a:r>
              <a:rPr lang="sk-SK" sz="2200" dirty="0"/>
              <a:t>. poruchami v </a:t>
            </a:r>
            <a:r>
              <a:rPr lang="sk-SK" sz="2200" dirty="0" err="1"/>
              <a:t>důsledku</a:t>
            </a:r>
            <a:r>
              <a:rPr lang="sk-SK" sz="2200" dirty="0"/>
              <a:t> </a:t>
            </a:r>
            <a:r>
              <a:rPr lang="sk-SK" sz="2200" dirty="0" err="1"/>
              <a:t>onemocnění</a:t>
            </a:r>
            <a:r>
              <a:rPr lang="sk-SK" sz="2200" dirty="0"/>
              <a:t> </a:t>
            </a:r>
            <a:r>
              <a:rPr lang="sk-SK" sz="2200" dirty="0" err="1"/>
              <a:t>jater</a:t>
            </a:r>
            <a:endParaRPr lang="sk-SK" sz="2200" dirty="0"/>
          </a:p>
          <a:p>
            <a:r>
              <a:rPr lang="sk-SK" sz="2200" dirty="0" err="1"/>
              <a:t>kvůli</a:t>
            </a:r>
            <a:r>
              <a:rPr lang="sk-SK" sz="2200" dirty="0"/>
              <a:t> PH </a:t>
            </a:r>
            <a:r>
              <a:rPr lang="sk-SK" sz="2200" dirty="0" err="1"/>
              <a:t>dochází</a:t>
            </a:r>
            <a:r>
              <a:rPr lang="sk-SK" sz="2200" dirty="0"/>
              <a:t> </a:t>
            </a:r>
            <a:r>
              <a:rPr lang="sk-SK" sz="2200" dirty="0" err="1"/>
              <a:t>ke</a:t>
            </a:r>
            <a:r>
              <a:rPr lang="sk-SK" sz="2200" dirty="0"/>
              <a:t> vstupu </a:t>
            </a:r>
            <a:r>
              <a:rPr lang="sk-SK" sz="2200" dirty="0" err="1"/>
              <a:t>toxinů</a:t>
            </a:r>
            <a:r>
              <a:rPr lang="sk-SK" sz="2200" dirty="0"/>
              <a:t> </a:t>
            </a:r>
            <a:r>
              <a:rPr lang="sk-SK" sz="2200" dirty="0" err="1"/>
              <a:t>ze</a:t>
            </a:r>
            <a:r>
              <a:rPr lang="sk-SK" sz="2200" dirty="0"/>
              <a:t> </a:t>
            </a:r>
            <a:r>
              <a:rPr lang="sk-SK" sz="2200" dirty="0" err="1"/>
              <a:t>střeva</a:t>
            </a:r>
            <a:r>
              <a:rPr lang="sk-SK" sz="2200" dirty="0"/>
              <a:t> do systémového </a:t>
            </a:r>
            <a:r>
              <a:rPr lang="sk-SK" sz="2200" dirty="0" err="1"/>
              <a:t>řečistě</a:t>
            </a:r>
            <a:r>
              <a:rPr lang="sk-SK" sz="2200" dirty="0"/>
              <a:t>, </a:t>
            </a:r>
            <a:r>
              <a:rPr lang="sk-SK" sz="2200" dirty="0" err="1"/>
              <a:t>hlavně</a:t>
            </a:r>
            <a:r>
              <a:rPr lang="sk-SK" sz="2200" dirty="0"/>
              <a:t> amoniaku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4 </a:t>
            </a:r>
            <a:r>
              <a:rPr lang="sk-SK" sz="2200" b="1" dirty="0" err="1">
                <a:solidFill>
                  <a:schemeClr val="tx2"/>
                </a:solidFill>
              </a:rPr>
              <a:t>stupně</a:t>
            </a:r>
            <a:r>
              <a:rPr lang="sk-SK" sz="2200" b="1" dirty="0">
                <a:solidFill>
                  <a:schemeClr val="tx2"/>
                </a:solidFill>
              </a:rPr>
              <a:t>: </a:t>
            </a:r>
            <a:r>
              <a:rPr lang="sk-SK" sz="2200" dirty="0"/>
              <a:t>	1. </a:t>
            </a:r>
            <a:r>
              <a:rPr lang="sk-SK" sz="2200" dirty="0" err="1"/>
              <a:t>euforie</a:t>
            </a:r>
            <a:r>
              <a:rPr lang="sk-SK" sz="2200" dirty="0"/>
              <a:t>/</a:t>
            </a:r>
            <a:r>
              <a:rPr lang="sk-SK" sz="2200" dirty="0" err="1"/>
              <a:t>deprese</a:t>
            </a:r>
            <a:r>
              <a:rPr lang="sk-SK" sz="2200" dirty="0"/>
              <a:t>, </a:t>
            </a:r>
            <a:r>
              <a:rPr lang="sk-SK" sz="2200" dirty="0" err="1"/>
              <a:t>bradypsychismus</a:t>
            </a:r>
            <a:r>
              <a:rPr lang="sk-SK" sz="2200" dirty="0"/>
              <a:t>, poruchy spánku</a:t>
            </a:r>
          </a:p>
          <a:p>
            <a:pPr marL="0" indent="0">
              <a:buNone/>
            </a:pPr>
            <a:r>
              <a:rPr lang="sk-SK" sz="2200" dirty="0"/>
              <a:t>                     	2. zhoršení </a:t>
            </a:r>
            <a:r>
              <a:rPr lang="sk-SK" sz="2200" dirty="0" err="1"/>
              <a:t>prvotních</a:t>
            </a:r>
            <a:r>
              <a:rPr lang="sk-SK" sz="2200" dirty="0"/>
              <a:t> </a:t>
            </a:r>
            <a:r>
              <a:rPr lang="sk-SK" sz="2200" dirty="0" err="1"/>
              <a:t>sympt</a:t>
            </a:r>
            <a:r>
              <a:rPr lang="sk-SK" sz="2200" dirty="0"/>
              <a:t>., </a:t>
            </a:r>
            <a:r>
              <a:rPr lang="sk-SK" sz="2200" dirty="0" err="1"/>
              <a:t>inkontinence</a:t>
            </a:r>
            <a:r>
              <a:rPr lang="sk-SK" sz="2200" dirty="0"/>
              <a:t>, </a:t>
            </a:r>
            <a:r>
              <a:rPr lang="sk-SK" sz="2200" dirty="0" err="1"/>
              <a:t>somnolence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                   	3. </a:t>
            </a:r>
            <a:r>
              <a:rPr lang="sk-SK" sz="2200" dirty="0" err="1"/>
              <a:t>sopor</a:t>
            </a:r>
            <a:r>
              <a:rPr lang="sk-SK" sz="2200" dirty="0"/>
              <a:t>, nemocný nespolupracuje, </a:t>
            </a:r>
            <a:r>
              <a:rPr lang="sk-SK" sz="2200" dirty="0" err="1"/>
              <a:t>zmatený</a:t>
            </a:r>
            <a:r>
              <a:rPr lang="sk-SK" sz="2200" dirty="0"/>
              <a:t>, </a:t>
            </a:r>
            <a:r>
              <a:rPr lang="sk-SK" sz="2200" dirty="0" err="1"/>
              <a:t>neklidný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                   	4. kóma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58C888-9EE9-4E0F-B231-3CE491955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F011D4-B7EB-4661-8384-851D3CD39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022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Jaterní</a:t>
            </a:r>
            <a:r>
              <a:rPr lang="sk-SK" b="1" dirty="0"/>
              <a:t> </a:t>
            </a:r>
            <a:r>
              <a:rPr lang="sk-SK" b="1" dirty="0" err="1"/>
              <a:t>encefalopatie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b="1" dirty="0">
                <a:solidFill>
                  <a:schemeClr val="tx2"/>
                </a:solidFill>
              </a:rPr>
              <a:t>KO</a:t>
            </a:r>
            <a:r>
              <a:rPr lang="sk-SK" sz="2200" dirty="0"/>
              <a:t> – poruchy </a:t>
            </a:r>
            <a:r>
              <a:rPr lang="sk-SK" sz="2200" dirty="0" err="1"/>
              <a:t>vědomí</a:t>
            </a:r>
            <a:r>
              <a:rPr lang="sk-SK" sz="2200" dirty="0"/>
              <a:t>, </a:t>
            </a:r>
            <a:r>
              <a:rPr lang="sk-SK" sz="2200" dirty="0" err="1"/>
              <a:t>flapping</a:t>
            </a:r>
            <a:r>
              <a:rPr lang="sk-SK" sz="2200" dirty="0"/>
              <a:t> </a:t>
            </a:r>
            <a:r>
              <a:rPr lang="sk-SK" sz="2200" dirty="0" err="1"/>
              <a:t>tremor</a:t>
            </a:r>
            <a:r>
              <a:rPr lang="sk-SK" sz="2200" dirty="0"/>
              <a:t> – </a:t>
            </a:r>
            <a:r>
              <a:rPr lang="sk-SK" sz="2200" dirty="0" err="1"/>
              <a:t>asterixis</a:t>
            </a:r>
            <a:r>
              <a:rPr lang="sk-SK" sz="2200" dirty="0"/>
              <a:t>, </a:t>
            </a:r>
            <a:r>
              <a:rPr lang="sk-SK" sz="2200" dirty="0" err="1"/>
              <a:t>konstrukční</a:t>
            </a:r>
            <a:r>
              <a:rPr lang="sk-SK" sz="2200" dirty="0"/>
              <a:t> </a:t>
            </a:r>
            <a:r>
              <a:rPr lang="sk-SK" sz="2200" dirty="0" err="1"/>
              <a:t>apraxie</a:t>
            </a:r>
            <a:r>
              <a:rPr lang="sk-SK" sz="2200" dirty="0"/>
              <a:t>, </a:t>
            </a:r>
            <a:r>
              <a:rPr lang="sk-SK" sz="2200" dirty="0" err="1"/>
              <a:t>foetor</a:t>
            </a:r>
            <a:r>
              <a:rPr lang="sk-SK" sz="2200" dirty="0"/>
              <a:t> </a:t>
            </a:r>
            <a:r>
              <a:rPr lang="sk-SK" sz="2200" dirty="0" err="1"/>
              <a:t>hepaticus</a:t>
            </a:r>
            <a:endParaRPr lang="sk-SK" sz="2200" dirty="0"/>
          </a:p>
          <a:p>
            <a:r>
              <a:rPr lang="sk-SK" sz="2200" b="1" dirty="0">
                <a:solidFill>
                  <a:schemeClr val="tx2"/>
                </a:solidFill>
              </a:rPr>
              <a:t>Dg.</a:t>
            </a:r>
            <a:r>
              <a:rPr lang="sk-SK" sz="2200" dirty="0"/>
              <a:t> – klinický obraz, zvýšený amoniak, </a:t>
            </a:r>
            <a:r>
              <a:rPr lang="sk-SK" sz="2200" dirty="0" err="1"/>
              <a:t>nespecif</a:t>
            </a:r>
            <a:r>
              <a:rPr lang="sk-SK" sz="2200" dirty="0"/>
              <a:t>. </a:t>
            </a:r>
            <a:r>
              <a:rPr lang="sk-SK" sz="2200" dirty="0" err="1"/>
              <a:t>změny</a:t>
            </a:r>
            <a:r>
              <a:rPr lang="sk-SK" sz="2200" dirty="0"/>
              <a:t> na EEG</a:t>
            </a:r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– </a:t>
            </a:r>
            <a:r>
              <a:rPr lang="sk-SK" sz="2200" dirty="0" err="1"/>
              <a:t>odstranění</a:t>
            </a:r>
            <a:r>
              <a:rPr lang="sk-SK" sz="2200" dirty="0"/>
              <a:t> </a:t>
            </a:r>
            <a:r>
              <a:rPr lang="sk-SK" sz="2200" dirty="0" err="1"/>
              <a:t>vyvolávajících</a:t>
            </a:r>
            <a:r>
              <a:rPr lang="sk-SK" sz="2200" dirty="0"/>
              <a:t> </a:t>
            </a:r>
            <a:r>
              <a:rPr lang="sk-SK" sz="2200" dirty="0" err="1"/>
              <a:t>faktorů</a:t>
            </a:r>
            <a:r>
              <a:rPr lang="sk-SK" sz="2200" dirty="0"/>
              <a:t>, </a:t>
            </a:r>
            <a:r>
              <a:rPr lang="sk-SK" sz="2200" dirty="0" err="1"/>
              <a:t>omezení</a:t>
            </a:r>
            <a:r>
              <a:rPr lang="sk-SK" sz="2200" dirty="0"/>
              <a:t> </a:t>
            </a:r>
            <a:r>
              <a:rPr lang="sk-SK" sz="2200" dirty="0" err="1"/>
              <a:t>bílkovin</a:t>
            </a:r>
            <a:r>
              <a:rPr lang="sk-SK" sz="2200" dirty="0"/>
              <a:t>, resp. </a:t>
            </a:r>
            <a:r>
              <a:rPr lang="sk-SK" sz="2200" dirty="0" err="1"/>
              <a:t>záměna</a:t>
            </a:r>
            <a:r>
              <a:rPr lang="sk-SK" sz="2200" dirty="0"/>
              <a:t> za </a:t>
            </a:r>
            <a:r>
              <a:rPr lang="sk-SK" sz="2200" dirty="0" err="1"/>
              <a:t>rostlinné</a:t>
            </a:r>
            <a:r>
              <a:rPr lang="sk-SK" sz="2200" dirty="0"/>
              <a:t> (0,5 g/kg/</a:t>
            </a:r>
            <a:r>
              <a:rPr lang="sk-SK" sz="2200" dirty="0" err="1"/>
              <a:t>den</a:t>
            </a:r>
            <a:r>
              <a:rPr lang="sk-SK" sz="2200" dirty="0"/>
              <a:t>), </a:t>
            </a:r>
            <a:r>
              <a:rPr lang="sk-SK" sz="2200" dirty="0" err="1"/>
              <a:t>nevstřebatelná</a:t>
            </a:r>
            <a:r>
              <a:rPr lang="sk-SK" sz="2200" dirty="0"/>
              <a:t> ATB (</a:t>
            </a:r>
            <a:r>
              <a:rPr lang="sk-SK" sz="2200" dirty="0" err="1"/>
              <a:t>Rifaximin</a:t>
            </a:r>
            <a:r>
              <a:rPr lang="sk-SK" sz="2200" dirty="0"/>
              <a:t>, </a:t>
            </a:r>
            <a:r>
              <a:rPr lang="sk-SK" sz="2200" dirty="0" err="1"/>
              <a:t>metronidazol</a:t>
            </a:r>
            <a:r>
              <a:rPr lang="sk-SK" sz="2200" dirty="0"/>
              <a:t>), </a:t>
            </a:r>
            <a:r>
              <a:rPr lang="sk-SK" sz="2200" dirty="0" err="1"/>
              <a:t>laktulóza</a:t>
            </a:r>
            <a:r>
              <a:rPr lang="sk-SK" sz="2200" dirty="0"/>
              <a:t> (</a:t>
            </a:r>
            <a:r>
              <a:rPr lang="sk-SK" sz="2200" dirty="0" err="1"/>
              <a:t>změna</a:t>
            </a:r>
            <a:r>
              <a:rPr lang="sk-SK" sz="2200" dirty="0"/>
              <a:t> pH </a:t>
            </a:r>
            <a:r>
              <a:rPr lang="sk-SK" sz="2200" dirty="0" err="1"/>
              <a:t>sníží</a:t>
            </a:r>
            <a:r>
              <a:rPr lang="sk-SK" sz="2200" dirty="0"/>
              <a:t> </a:t>
            </a:r>
            <a:r>
              <a:rPr lang="sk-SK" sz="2200" dirty="0" err="1"/>
              <a:t>resorbci</a:t>
            </a:r>
            <a:r>
              <a:rPr lang="sk-SK" sz="2200" dirty="0"/>
              <a:t> amoniaku + </a:t>
            </a:r>
            <a:r>
              <a:rPr lang="sk-SK" sz="2200" dirty="0" err="1"/>
              <a:t>laxativní</a:t>
            </a:r>
            <a:r>
              <a:rPr lang="sk-SK" sz="2200" dirty="0"/>
              <a:t> </a:t>
            </a:r>
            <a:r>
              <a:rPr lang="sk-SK" sz="2200" dirty="0" err="1"/>
              <a:t>účinek</a:t>
            </a:r>
            <a:r>
              <a:rPr lang="sk-SK" sz="2200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7D7B1-AC80-4518-B978-6678F9878A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E1535C-6D9E-488E-B3E9-49C4ABBAA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581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flapping tr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8000"/>
            <a:ext cx="7453135" cy="57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99F556-496F-4E5F-A45C-4ED2290F0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ED98B7-0E7D-48E9-AB89-96E1D67ED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404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Hepatorenální</a:t>
            </a:r>
            <a:r>
              <a:rPr lang="sk-SK" b="1" dirty="0"/>
              <a:t> </a:t>
            </a:r>
            <a:r>
              <a:rPr lang="sk-SK" b="1" dirty="0" err="1"/>
              <a:t>syndrom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funkční </a:t>
            </a:r>
            <a:r>
              <a:rPr lang="sk-SK" sz="2200" dirty="0" err="1"/>
              <a:t>selhání</a:t>
            </a:r>
            <a:r>
              <a:rPr lang="sk-SK" sz="2200" dirty="0"/>
              <a:t> </a:t>
            </a:r>
            <a:r>
              <a:rPr lang="sk-SK" sz="2200" dirty="0" err="1"/>
              <a:t>ledvin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jaterním</a:t>
            </a:r>
            <a:r>
              <a:rPr lang="sk-SK" sz="2200" dirty="0"/>
              <a:t> </a:t>
            </a:r>
            <a:r>
              <a:rPr lang="sk-SK" sz="2200" dirty="0" err="1"/>
              <a:t>onemocnění</a:t>
            </a:r>
            <a:r>
              <a:rPr lang="sk-SK" sz="2200" dirty="0"/>
              <a:t> s PH</a:t>
            </a:r>
          </a:p>
          <a:p>
            <a:r>
              <a:rPr lang="sk-SK" sz="2200" b="1" dirty="0" err="1">
                <a:solidFill>
                  <a:schemeClr val="tx2"/>
                </a:solidFill>
              </a:rPr>
              <a:t>etiologie</a:t>
            </a:r>
            <a:r>
              <a:rPr lang="sk-SK" sz="2200" dirty="0"/>
              <a:t> - systémové cirkulační </a:t>
            </a:r>
            <a:r>
              <a:rPr lang="sk-SK" sz="2200" dirty="0" err="1"/>
              <a:t>změny</a:t>
            </a:r>
            <a:r>
              <a:rPr lang="sk-SK" sz="2200" dirty="0"/>
              <a:t> </a:t>
            </a:r>
            <a:r>
              <a:rPr lang="sk-SK" sz="2200" dirty="0" err="1"/>
              <a:t>při</a:t>
            </a:r>
            <a:r>
              <a:rPr lang="sk-SK" sz="2200" dirty="0"/>
              <a:t> PH</a:t>
            </a:r>
          </a:p>
          <a:p>
            <a:r>
              <a:rPr lang="sk-SK" sz="2200" i="1" dirty="0">
                <a:solidFill>
                  <a:schemeClr val="tx2"/>
                </a:solidFill>
              </a:rPr>
              <a:t>typ I.: </a:t>
            </a:r>
            <a:r>
              <a:rPr lang="sk-SK" sz="2200" i="1" dirty="0" err="1">
                <a:solidFill>
                  <a:schemeClr val="tx2"/>
                </a:solidFill>
              </a:rPr>
              <a:t>rychle</a:t>
            </a:r>
            <a:r>
              <a:rPr lang="sk-SK" sz="2200" i="1" dirty="0">
                <a:solidFill>
                  <a:schemeClr val="tx2"/>
                </a:solidFill>
              </a:rPr>
              <a:t> </a:t>
            </a:r>
            <a:r>
              <a:rPr lang="sk-SK" sz="2200" i="1" dirty="0" err="1">
                <a:solidFill>
                  <a:schemeClr val="tx2"/>
                </a:solidFill>
              </a:rPr>
              <a:t>progredující</a:t>
            </a:r>
            <a:r>
              <a:rPr lang="sk-SK" sz="2200" i="1" dirty="0">
                <a:solidFill>
                  <a:schemeClr val="tx2"/>
                </a:solidFill>
              </a:rPr>
              <a:t> </a:t>
            </a:r>
            <a:r>
              <a:rPr lang="sk-SK" sz="2200" dirty="0"/>
              <a:t>– </a:t>
            </a:r>
            <a:r>
              <a:rPr lang="sk-SK" sz="2200" dirty="0" err="1"/>
              <a:t>zvojnásobení</a:t>
            </a:r>
            <a:r>
              <a:rPr lang="sk-SK" sz="2200" dirty="0"/>
              <a:t> </a:t>
            </a:r>
            <a:r>
              <a:rPr lang="sk-SK" sz="2200" dirty="0" err="1"/>
              <a:t>kreatininu</a:t>
            </a:r>
            <a:r>
              <a:rPr lang="sk-SK" sz="2200" dirty="0"/>
              <a:t> </a:t>
            </a:r>
            <a:r>
              <a:rPr lang="sk-SK" sz="2200" dirty="0" err="1"/>
              <a:t>během</a:t>
            </a:r>
            <a:r>
              <a:rPr lang="sk-SK" sz="2200" dirty="0"/>
              <a:t> 2 </a:t>
            </a:r>
            <a:r>
              <a:rPr lang="sk-SK" sz="2200" dirty="0" err="1"/>
              <a:t>týdnu</a:t>
            </a:r>
            <a:endParaRPr lang="sk-SK" sz="2200" dirty="0"/>
          </a:p>
          <a:p>
            <a:r>
              <a:rPr lang="sk-SK" sz="2200" i="1" dirty="0">
                <a:solidFill>
                  <a:schemeClr val="tx2"/>
                </a:solidFill>
              </a:rPr>
              <a:t>typ II.: </a:t>
            </a:r>
            <a:r>
              <a:rPr lang="sk-SK" sz="2200" i="1" dirty="0" err="1">
                <a:solidFill>
                  <a:schemeClr val="tx2"/>
                </a:solidFill>
              </a:rPr>
              <a:t>pomalu</a:t>
            </a:r>
            <a:r>
              <a:rPr lang="sk-SK" sz="2200" i="1" dirty="0">
                <a:solidFill>
                  <a:schemeClr val="tx2"/>
                </a:solidFill>
              </a:rPr>
              <a:t> </a:t>
            </a:r>
            <a:r>
              <a:rPr lang="sk-SK" sz="2200" i="1" dirty="0" err="1">
                <a:solidFill>
                  <a:schemeClr val="tx2"/>
                </a:solidFill>
              </a:rPr>
              <a:t>progredující</a:t>
            </a:r>
            <a:r>
              <a:rPr lang="sk-SK" sz="2200" i="1" dirty="0">
                <a:solidFill>
                  <a:schemeClr val="tx2"/>
                </a:solidFill>
              </a:rPr>
              <a:t> 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Dg</a:t>
            </a:r>
            <a:r>
              <a:rPr lang="sk-SK" sz="2200" dirty="0"/>
              <a:t>. - GFR pod 40 ml/min, </a:t>
            </a:r>
            <a:r>
              <a:rPr lang="sk-SK" sz="2200" dirty="0" err="1"/>
              <a:t>kreatinin</a:t>
            </a:r>
            <a:r>
              <a:rPr lang="sk-SK" sz="2200" dirty="0"/>
              <a:t> nad 135 </a:t>
            </a:r>
            <a:r>
              <a:rPr lang="sk-SK" sz="2200" dirty="0" err="1"/>
              <a:t>umol</a:t>
            </a:r>
            <a:r>
              <a:rPr lang="sk-SK" sz="2200" dirty="0"/>
              <a:t>/l, sodík v moči pod 10 mmol/l, </a:t>
            </a:r>
            <a:r>
              <a:rPr lang="sk-SK" sz="2200" dirty="0" err="1"/>
              <a:t>osmolalita</a:t>
            </a:r>
            <a:r>
              <a:rPr lang="sk-SK" sz="2200" dirty="0"/>
              <a:t> moči vyšší než </a:t>
            </a:r>
            <a:r>
              <a:rPr lang="sk-SK" sz="2200" dirty="0" err="1"/>
              <a:t>plasmatická</a:t>
            </a:r>
            <a:endParaRPr lang="sk-SK" sz="2200" dirty="0"/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- </a:t>
            </a:r>
            <a:r>
              <a:rPr lang="sk-SK" sz="2200" dirty="0" err="1"/>
              <a:t>vyloučení</a:t>
            </a:r>
            <a:r>
              <a:rPr lang="sk-SK" sz="2200" dirty="0"/>
              <a:t> </a:t>
            </a:r>
            <a:r>
              <a:rPr lang="sk-SK" sz="2200" dirty="0" err="1"/>
              <a:t>vyvolávajících</a:t>
            </a:r>
            <a:r>
              <a:rPr lang="sk-SK" sz="2200" dirty="0"/>
              <a:t> </a:t>
            </a:r>
            <a:r>
              <a:rPr lang="sk-SK" sz="2200" dirty="0" err="1"/>
              <a:t>faktorů</a:t>
            </a:r>
            <a:r>
              <a:rPr lang="sk-SK" sz="2200" dirty="0"/>
              <a:t> (</a:t>
            </a:r>
            <a:r>
              <a:rPr lang="sk-SK" sz="2200" dirty="0" err="1"/>
              <a:t>nefrotoxická</a:t>
            </a:r>
            <a:r>
              <a:rPr lang="sk-SK" sz="2200" dirty="0"/>
              <a:t> </a:t>
            </a:r>
            <a:r>
              <a:rPr lang="sk-SK" sz="2200" dirty="0" err="1"/>
              <a:t>medikace</a:t>
            </a:r>
            <a:r>
              <a:rPr lang="sk-SK" sz="2200" dirty="0"/>
              <a:t>, NSAID, diuretika, </a:t>
            </a:r>
            <a:r>
              <a:rPr lang="sk-SK" sz="2200" dirty="0" err="1"/>
              <a:t>léčba</a:t>
            </a:r>
            <a:r>
              <a:rPr lang="sk-SK" sz="2200" dirty="0"/>
              <a:t> </a:t>
            </a:r>
            <a:r>
              <a:rPr lang="sk-SK" sz="2200" dirty="0" err="1"/>
              <a:t>bakt</a:t>
            </a:r>
            <a:r>
              <a:rPr lang="sk-SK" sz="2200" dirty="0"/>
              <a:t>. </a:t>
            </a:r>
            <a:r>
              <a:rPr lang="sk-SK" sz="2200" dirty="0" err="1"/>
              <a:t>infekce</a:t>
            </a:r>
            <a:r>
              <a:rPr lang="sk-SK" sz="2200" dirty="0"/>
              <a:t>, </a:t>
            </a:r>
            <a:r>
              <a:rPr lang="sk-SK" sz="2200" dirty="0" err="1"/>
              <a:t>krvácení</a:t>
            </a:r>
            <a:r>
              <a:rPr lang="sk-SK" sz="2200" dirty="0"/>
              <a:t> do GIT), TIPS, hemodialýza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821A42-16E9-4864-BB37-A312041586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430A40-9B83-40F3-AE89-A8BF89797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171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Klasifikace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200" b="1" dirty="0">
                <a:solidFill>
                  <a:schemeClr val="tx2"/>
                </a:solidFill>
              </a:rPr>
              <a:t>A) </a:t>
            </a:r>
            <a:r>
              <a:rPr lang="sk-SK" sz="2200" b="1" dirty="0" err="1">
                <a:solidFill>
                  <a:schemeClr val="tx2"/>
                </a:solidFill>
              </a:rPr>
              <a:t>podle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množství</a:t>
            </a:r>
            <a:r>
              <a:rPr lang="sk-SK" sz="2200" b="1" dirty="0">
                <a:solidFill>
                  <a:schemeClr val="tx2"/>
                </a:solidFill>
              </a:rPr>
              <a:t> tekutiny</a:t>
            </a:r>
          </a:p>
          <a:p>
            <a:pPr marL="0" indent="0">
              <a:buNone/>
            </a:pPr>
            <a:r>
              <a:rPr lang="sk-SK" sz="2200" dirty="0"/>
              <a:t>        - </a:t>
            </a:r>
            <a:r>
              <a:rPr lang="sk-SK" sz="2200" i="1" dirty="0" err="1"/>
              <a:t>ascites</a:t>
            </a:r>
            <a:r>
              <a:rPr lang="sk-SK" sz="2200" i="1" dirty="0"/>
              <a:t> </a:t>
            </a:r>
            <a:r>
              <a:rPr lang="sk-SK" sz="2200" i="1" dirty="0" err="1"/>
              <a:t>patrný</a:t>
            </a:r>
            <a:r>
              <a:rPr lang="sk-SK" sz="2200" i="1" dirty="0"/>
              <a:t> </a:t>
            </a:r>
            <a:r>
              <a:rPr lang="sk-SK" sz="2200" i="1" dirty="0" err="1"/>
              <a:t>pouze</a:t>
            </a:r>
            <a:r>
              <a:rPr lang="sk-SK" sz="2200" i="1" dirty="0"/>
              <a:t> zobrazovacími </a:t>
            </a:r>
            <a:r>
              <a:rPr lang="sk-SK" sz="2200" i="1" dirty="0" err="1"/>
              <a:t>metodami</a:t>
            </a:r>
            <a:endParaRPr lang="sk-SK" sz="2200" i="1" dirty="0"/>
          </a:p>
          <a:p>
            <a:pPr marL="0" indent="0">
              <a:buNone/>
            </a:pPr>
            <a:r>
              <a:rPr lang="sk-SK" sz="2200" i="1" dirty="0"/>
              <a:t>        - </a:t>
            </a:r>
            <a:r>
              <a:rPr lang="sk-SK" sz="2200" i="1" dirty="0" err="1"/>
              <a:t>ascites</a:t>
            </a:r>
            <a:r>
              <a:rPr lang="sk-SK" sz="2200" i="1" dirty="0"/>
              <a:t> </a:t>
            </a:r>
            <a:r>
              <a:rPr lang="sk-SK" sz="2200" i="1" dirty="0" err="1"/>
              <a:t>zjistitelný</a:t>
            </a:r>
            <a:r>
              <a:rPr lang="sk-SK" sz="2200" i="1" dirty="0"/>
              <a:t> </a:t>
            </a:r>
            <a:r>
              <a:rPr lang="sk-SK" sz="2200" i="1" dirty="0" err="1"/>
              <a:t>fyzikálním</a:t>
            </a:r>
            <a:r>
              <a:rPr lang="sk-SK" sz="2200" i="1" dirty="0"/>
              <a:t> </a:t>
            </a:r>
            <a:r>
              <a:rPr lang="sk-SK" sz="2200" i="1" dirty="0" err="1"/>
              <a:t>vyšetřením</a:t>
            </a:r>
            <a:endParaRPr lang="sk-SK" sz="2200" i="1" dirty="0"/>
          </a:p>
          <a:p>
            <a:pPr marL="0" indent="0">
              <a:buNone/>
            </a:pPr>
            <a:r>
              <a:rPr lang="sk-SK" sz="2200" i="1" dirty="0"/>
              <a:t>        - </a:t>
            </a:r>
            <a:r>
              <a:rPr lang="sk-SK" sz="2200" i="1" dirty="0" err="1"/>
              <a:t>ascites</a:t>
            </a:r>
            <a:r>
              <a:rPr lang="sk-SK" sz="2200" i="1" dirty="0"/>
              <a:t> </a:t>
            </a:r>
            <a:r>
              <a:rPr lang="sk-SK" sz="2200" i="1" dirty="0" err="1"/>
              <a:t>tenzní</a:t>
            </a:r>
            <a:endParaRPr lang="sk-SK" sz="2200" i="1" dirty="0"/>
          </a:p>
          <a:p>
            <a:r>
              <a:rPr lang="sk-SK" sz="2200" b="1" dirty="0">
                <a:solidFill>
                  <a:schemeClr val="tx2"/>
                </a:solidFill>
              </a:rPr>
              <a:t>B) </a:t>
            </a:r>
            <a:r>
              <a:rPr lang="sk-SK" sz="2200" b="1" dirty="0" err="1">
                <a:solidFill>
                  <a:schemeClr val="tx2"/>
                </a:solidFill>
              </a:rPr>
              <a:t>podle</a:t>
            </a:r>
            <a:r>
              <a:rPr lang="sk-SK" sz="2200" b="1" dirty="0">
                <a:solidFill>
                  <a:schemeClr val="tx2"/>
                </a:solidFill>
              </a:rPr>
              <a:t> </a:t>
            </a:r>
            <a:r>
              <a:rPr lang="sk-SK" sz="2200" b="1" dirty="0" err="1">
                <a:solidFill>
                  <a:schemeClr val="tx2"/>
                </a:solidFill>
              </a:rPr>
              <a:t>příčiny</a:t>
            </a:r>
            <a:r>
              <a:rPr lang="sk-SK" sz="2200" b="1" dirty="0">
                <a:solidFill>
                  <a:schemeClr val="tx2"/>
                </a:solidFill>
              </a:rPr>
              <a:t> vzniku</a:t>
            </a:r>
          </a:p>
          <a:p>
            <a:pPr marL="0" indent="0">
              <a:buNone/>
            </a:pPr>
            <a:r>
              <a:rPr lang="sk-SK" sz="2200" i="1" dirty="0"/>
              <a:t>        - </a:t>
            </a:r>
            <a:r>
              <a:rPr lang="sk-SK" sz="2200" i="1" dirty="0" err="1"/>
              <a:t>cirhotický</a:t>
            </a:r>
            <a:r>
              <a:rPr lang="sk-SK" sz="2200" i="1" dirty="0"/>
              <a:t> (70 – 80%)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200" i="1" dirty="0"/>
              <a:t>        - </a:t>
            </a:r>
            <a:r>
              <a:rPr lang="sk-SK" sz="2200" i="1" dirty="0" err="1"/>
              <a:t>necirhotický</a:t>
            </a:r>
            <a:r>
              <a:rPr lang="sk-SK" sz="2200" i="1" dirty="0"/>
              <a:t> </a:t>
            </a:r>
            <a:r>
              <a:rPr lang="sk-SK" sz="2200" dirty="0"/>
              <a:t>- </a:t>
            </a:r>
            <a:r>
              <a:rPr lang="sk-SK" sz="2200" dirty="0" err="1"/>
              <a:t>karcinomatóza</a:t>
            </a:r>
            <a:r>
              <a:rPr lang="sk-SK" sz="2200" dirty="0"/>
              <a:t> </a:t>
            </a:r>
            <a:r>
              <a:rPr lang="sk-SK" sz="2200" dirty="0" err="1"/>
              <a:t>peritonea</a:t>
            </a:r>
            <a:r>
              <a:rPr lang="sk-SK" sz="2200" dirty="0"/>
              <a:t>, HCC, </a:t>
            </a:r>
            <a:r>
              <a:rPr lang="sk-SK" sz="2200" dirty="0" err="1"/>
              <a:t>jaterní</a:t>
            </a:r>
            <a:r>
              <a:rPr lang="sk-SK" sz="2200" dirty="0"/>
              <a:t> metastázy, trombóza v. 	</a:t>
            </a:r>
            <a:r>
              <a:rPr lang="sk-SK" sz="2200" dirty="0" err="1"/>
              <a:t>portae</a:t>
            </a:r>
            <a:r>
              <a:rPr lang="sk-SK" sz="2200" dirty="0"/>
              <a:t>, </a:t>
            </a:r>
            <a:r>
              <a:rPr lang="sk-SK" sz="2200" dirty="0" err="1"/>
              <a:t>chylózní</a:t>
            </a:r>
            <a:r>
              <a:rPr lang="sk-SK" sz="2200" dirty="0"/>
              <a:t> </a:t>
            </a:r>
            <a:r>
              <a:rPr lang="sk-SK" sz="2200" dirty="0" err="1"/>
              <a:t>ascites</a:t>
            </a:r>
            <a:r>
              <a:rPr lang="sk-SK" sz="2200" dirty="0"/>
              <a:t> u </a:t>
            </a:r>
            <a:r>
              <a:rPr lang="sk-SK" sz="2200" dirty="0" err="1"/>
              <a:t>lymfomu</a:t>
            </a:r>
            <a:r>
              <a:rPr lang="sk-SK" sz="2200" dirty="0"/>
              <a:t>, SS, </a:t>
            </a:r>
            <a:r>
              <a:rPr lang="sk-SK" sz="2200" dirty="0" err="1"/>
              <a:t>nefrotický</a:t>
            </a:r>
            <a:r>
              <a:rPr lang="sk-SK" sz="2200" dirty="0"/>
              <a:t> </a:t>
            </a:r>
            <a:r>
              <a:rPr lang="sk-SK" sz="2200" dirty="0" err="1"/>
              <a:t>syndrom</a:t>
            </a:r>
            <a:r>
              <a:rPr lang="sk-SK" sz="2200" dirty="0"/>
              <a:t>, tuberkulóza, FHC 	</a:t>
            </a:r>
            <a:r>
              <a:rPr lang="sk-SK" sz="2200" dirty="0" err="1"/>
              <a:t>syndrom</a:t>
            </a:r>
            <a:r>
              <a:rPr lang="sk-SK" sz="2200" dirty="0"/>
              <a:t>, pankreatický a </a:t>
            </a:r>
            <a:r>
              <a:rPr lang="sk-SK" sz="2200" dirty="0" err="1"/>
              <a:t>biliární</a:t>
            </a:r>
            <a:r>
              <a:rPr lang="sk-SK" sz="2200" dirty="0"/>
              <a:t> </a:t>
            </a:r>
            <a:r>
              <a:rPr lang="sk-SK" sz="2200" dirty="0" err="1"/>
              <a:t>původ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4BC116-26DE-4013-91BD-9F2A7069E8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CF0D84-4808-4352-9844-BAE984F0F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0533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Etiopatogeneze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PH zvyšuje tlak v </a:t>
            </a:r>
            <a:r>
              <a:rPr lang="sk-SK" sz="2200" dirty="0" err="1"/>
              <a:t>jaterních</a:t>
            </a:r>
            <a:r>
              <a:rPr lang="sk-SK" sz="2200" dirty="0"/>
              <a:t> </a:t>
            </a:r>
            <a:r>
              <a:rPr lang="sk-SK" sz="2200" dirty="0" err="1"/>
              <a:t>sinusoidech</a:t>
            </a:r>
            <a:endParaRPr lang="sk-SK" sz="2200" dirty="0"/>
          </a:p>
          <a:p>
            <a:r>
              <a:rPr lang="sk-SK" sz="2200" dirty="0" err="1"/>
              <a:t>sinusoidy</a:t>
            </a:r>
            <a:r>
              <a:rPr lang="sk-SK" sz="2200" dirty="0"/>
              <a:t> </a:t>
            </a:r>
            <a:r>
              <a:rPr lang="sk-SK" sz="2200" dirty="0" err="1"/>
              <a:t>jsou</a:t>
            </a:r>
            <a:r>
              <a:rPr lang="sk-SK" sz="2200" dirty="0"/>
              <a:t> </a:t>
            </a:r>
            <a:r>
              <a:rPr lang="sk-SK" sz="2200" dirty="0" err="1"/>
              <a:t>volně</a:t>
            </a:r>
            <a:r>
              <a:rPr lang="sk-SK" sz="2200" dirty="0"/>
              <a:t> </a:t>
            </a:r>
            <a:r>
              <a:rPr lang="sk-SK" sz="2200" dirty="0" err="1"/>
              <a:t>prostupné</a:t>
            </a:r>
            <a:r>
              <a:rPr lang="sk-SK" sz="2200" dirty="0"/>
              <a:t> pro </a:t>
            </a:r>
            <a:r>
              <a:rPr lang="sk-SK" sz="2200" dirty="0" err="1"/>
              <a:t>albumin</a:t>
            </a:r>
            <a:r>
              <a:rPr lang="sk-SK" sz="2200" dirty="0"/>
              <a:t>, </a:t>
            </a:r>
            <a:r>
              <a:rPr lang="sk-SK" sz="2200" dirty="0" err="1"/>
              <a:t>který</a:t>
            </a:r>
            <a:r>
              <a:rPr lang="sk-SK" sz="2200" dirty="0"/>
              <a:t>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dostává</a:t>
            </a:r>
            <a:r>
              <a:rPr lang="sk-SK" sz="2200" dirty="0"/>
              <a:t> do </a:t>
            </a:r>
            <a:r>
              <a:rPr lang="sk-SK" sz="2200" dirty="0" err="1"/>
              <a:t>extravaskul</a:t>
            </a:r>
            <a:r>
              <a:rPr lang="sk-SK" sz="2200" dirty="0"/>
              <a:t>. </a:t>
            </a:r>
            <a:r>
              <a:rPr lang="sk-SK" sz="2200" dirty="0" err="1"/>
              <a:t>prostoru</a:t>
            </a:r>
            <a:endParaRPr lang="sk-SK" sz="2200" dirty="0"/>
          </a:p>
          <a:p>
            <a:r>
              <a:rPr lang="sk-SK" sz="2200" dirty="0" err="1"/>
              <a:t>dochází</a:t>
            </a:r>
            <a:r>
              <a:rPr lang="sk-SK" sz="2200" dirty="0"/>
              <a:t> </a:t>
            </a:r>
            <a:r>
              <a:rPr lang="sk-SK" sz="2200" dirty="0" err="1"/>
              <a:t>ke</a:t>
            </a:r>
            <a:r>
              <a:rPr lang="sk-SK" sz="2200" dirty="0"/>
              <a:t> zvýšenému úniku tekutiny do </a:t>
            </a:r>
            <a:r>
              <a:rPr lang="sk-SK" sz="2200" dirty="0" err="1"/>
              <a:t>intersticia</a:t>
            </a:r>
            <a:endParaRPr lang="sk-SK" sz="2200" dirty="0"/>
          </a:p>
          <a:p>
            <a:r>
              <a:rPr lang="sk-SK" sz="2200" dirty="0"/>
              <a:t>drenáž lymfatickými cestami nestačí a </a:t>
            </a:r>
            <a:r>
              <a:rPr lang="sk-SK" sz="2200" dirty="0" err="1"/>
              <a:t>přebytek</a:t>
            </a:r>
            <a:r>
              <a:rPr lang="sk-SK" sz="2200" dirty="0"/>
              <a:t> tekutiny uniká </a:t>
            </a:r>
            <a:r>
              <a:rPr lang="sk-SK" sz="2200" dirty="0" err="1"/>
              <a:t>povrchem</a:t>
            </a:r>
            <a:r>
              <a:rPr lang="sk-SK" sz="2200" dirty="0"/>
              <a:t> </a:t>
            </a:r>
            <a:r>
              <a:rPr lang="sk-SK" sz="2200" dirty="0" err="1"/>
              <a:t>jater</a:t>
            </a:r>
            <a:r>
              <a:rPr lang="sk-SK" sz="2200" dirty="0"/>
              <a:t> do </a:t>
            </a:r>
            <a:r>
              <a:rPr lang="sk-SK" sz="2200" dirty="0" err="1"/>
              <a:t>peritonea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A96C82-E970-483E-9487-E68D80B65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317AB9-752B-430B-B711-FFDD3018FA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935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Klinický obraz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GIT </a:t>
            </a:r>
            <a:r>
              <a:rPr lang="sk-SK" sz="2200" dirty="0" err="1"/>
              <a:t>dyskomfort</a:t>
            </a:r>
            <a:r>
              <a:rPr lang="sk-SK" sz="2200" dirty="0"/>
              <a:t> – </a:t>
            </a:r>
            <a:r>
              <a:rPr lang="sk-SK" sz="2200" dirty="0" err="1"/>
              <a:t>meteorismus</a:t>
            </a:r>
            <a:r>
              <a:rPr lang="sk-SK" sz="2200" dirty="0"/>
              <a:t>, </a:t>
            </a:r>
            <a:r>
              <a:rPr lang="sk-SK" sz="2200" dirty="0" err="1"/>
              <a:t>flatulence</a:t>
            </a:r>
            <a:r>
              <a:rPr lang="sk-SK" sz="2200" dirty="0"/>
              <a:t>, pocit plnosti</a:t>
            </a:r>
          </a:p>
          <a:p>
            <a:r>
              <a:rPr lang="sk-SK" sz="2200" dirty="0" err="1"/>
              <a:t>umbilikální</a:t>
            </a:r>
            <a:r>
              <a:rPr lang="sk-SK" sz="2200" dirty="0"/>
              <a:t> </a:t>
            </a:r>
            <a:r>
              <a:rPr lang="sk-SK" sz="2200" dirty="0" err="1"/>
              <a:t>hernie</a:t>
            </a:r>
            <a:r>
              <a:rPr lang="sk-SK" sz="2200" dirty="0"/>
              <a:t>, </a:t>
            </a:r>
            <a:r>
              <a:rPr lang="sk-SK" sz="2200" dirty="0" err="1"/>
              <a:t>dušnost</a:t>
            </a:r>
            <a:r>
              <a:rPr lang="sk-SK" sz="2200" dirty="0"/>
              <a:t> – vyšší postavení bránice, </a:t>
            </a:r>
            <a:r>
              <a:rPr lang="sk-SK" sz="2200" dirty="0" err="1"/>
              <a:t>otoky</a:t>
            </a:r>
            <a:r>
              <a:rPr lang="sk-SK" sz="2200" dirty="0"/>
              <a:t> DKK</a:t>
            </a:r>
          </a:p>
          <a:p>
            <a:r>
              <a:rPr lang="sk-SK" sz="2200" dirty="0" err="1"/>
              <a:t>zvětšování</a:t>
            </a:r>
            <a:r>
              <a:rPr lang="sk-SK" sz="2200" dirty="0"/>
              <a:t> objemu </a:t>
            </a:r>
            <a:r>
              <a:rPr lang="sk-SK" sz="2200" dirty="0" err="1"/>
              <a:t>břicha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59573-1543-4259-9A99-2E5E0BF65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8A3F6-F2C3-4C9D-AEFC-591BAA9DC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513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0575"/>
            <a:ext cx="3701143" cy="56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EA6F1A-93C1-4DD4-A1F9-6886DEDBB3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D9430D-4E71-4B27-84FE-AF643356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119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Vyšetření</a:t>
            </a:r>
            <a:r>
              <a:rPr lang="sk-SK" b="1" dirty="0"/>
              <a:t> u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poklep, </a:t>
            </a:r>
            <a:r>
              <a:rPr lang="sk-SK" sz="2400" dirty="0" err="1"/>
              <a:t>undulace</a:t>
            </a:r>
            <a:r>
              <a:rPr lang="sk-SK" sz="2400" dirty="0"/>
              <a:t>, pohmat, </a:t>
            </a:r>
            <a:r>
              <a:rPr lang="sk-SK" sz="2400" dirty="0" err="1"/>
              <a:t>poslech</a:t>
            </a:r>
            <a:endParaRPr lang="sk-SK" sz="2400" dirty="0"/>
          </a:p>
          <a:p>
            <a:r>
              <a:rPr lang="sk-SK" sz="2400" dirty="0" err="1"/>
              <a:t>pavoučkové</a:t>
            </a:r>
            <a:r>
              <a:rPr lang="sk-SK" sz="2400" dirty="0"/>
              <a:t> </a:t>
            </a:r>
            <a:r>
              <a:rPr lang="sk-SK" sz="2400" dirty="0" err="1"/>
              <a:t>névy</a:t>
            </a:r>
            <a:r>
              <a:rPr lang="sk-SK" sz="2400" dirty="0"/>
              <a:t>, </a:t>
            </a:r>
            <a:r>
              <a:rPr lang="sk-SK" sz="2400" dirty="0" err="1"/>
              <a:t>palmární</a:t>
            </a:r>
            <a:r>
              <a:rPr lang="sk-SK" sz="2400" dirty="0"/>
              <a:t> </a:t>
            </a:r>
            <a:r>
              <a:rPr lang="sk-SK" sz="2400" dirty="0" err="1"/>
              <a:t>erytém</a:t>
            </a:r>
            <a:r>
              <a:rPr lang="sk-SK" sz="2400" dirty="0"/>
              <a:t>, </a:t>
            </a:r>
            <a:r>
              <a:rPr lang="sk-SK" sz="2400" dirty="0" err="1"/>
              <a:t>Dupuytrenova</a:t>
            </a:r>
            <a:r>
              <a:rPr lang="sk-SK" sz="2400" dirty="0"/>
              <a:t> </a:t>
            </a:r>
            <a:r>
              <a:rPr lang="sk-SK" sz="2400" dirty="0" err="1"/>
              <a:t>kontraktura</a:t>
            </a:r>
            <a:r>
              <a:rPr lang="sk-SK" sz="2400" dirty="0"/>
              <a:t>, </a:t>
            </a:r>
            <a:r>
              <a:rPr lang="sk-SK" sz="2400" dirty="0" err="1"/>
              <a:t>zvýraznění</a:t>
            </a:r>
            <a:r>
              <a:rPr lang="sk-SK" sz="2400" dirty="0"/>
              <a:t> žilní kresby – </a:t>
            </a:r>
            <a:r>
              <a:rPr lang="sk-SK" sz="2400" dirty="0" err="1"/>
              <a:t>jaterní</a:t>
            </a:r>
            <a:r>
              <a:rPr lang="sk-SK" sz="2400" dirty="0"/>
              <a:t> cirhóza</a:t>
            </a:r>
          </a:p>
          <a:p>
            <a:r>
              <a:rPr lang="sk-SK" sz="2400" dirty="0" err="1"/>
              <a:t>hmatná</a:t>
            </a:r>
            <a:r>
              <a:rPr lang="sk-SK" sz="2400" dirty="0"/>
              <a:t> </a:t>
            </a:r>
            <a:r>
              <a:rPr lang="sk-SK" sz="2400" dirty="0" err="1"/>
              <a:t>supraklav</a:t>
            </a:r>
            <a:r>
              <a:rPr lang="sk-SK" sz="2400" dirty="0"/>
              <a:t>. (</a:t>
            </a:r>
            <a:r>
              <a:rPr lang="sk-SK" sz="2400" dirty="0" err="1"/>
              <a:t>Virchowova</a:t>
            </a:r>
            <a:r>
              <a:rPr lang="sk-SK" sz="2400" dirty="0"/>
              <a:t>) uzlina – </a:t>
            </a:r>
            <a:r>
              <a:rPr lang="sk-SK" sz="2400" dirty="0" err="1"/>
              <a:t>susp</a:t>
            </a:r>
            <a:r>
              <a:rPr lang="sk-SK" sz="2400" dirty="0"/>
              <a:t>. tumor </a:t>
            </a:r>
            <a:r>
              <a:rPr lang="sk-SK" sz="2400" dirty="0" err="1"/>
              <a:t>žaludku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hepatosplenomegalie</a:t>
            </a:r>
            <a:endParaRPr lang="sk-SK" sz="2400" dirty="0"/>
          </a:p>
          <a:p>
            <a:r>
              <a:rPr lang="sk-SK" sz="2400" dirty="0" err="1"/>
              <a:t>hepatojugulární</a:t>
            </a:r>
            <a:r>
              <a:rPr lang="sk-SK" sz="2400" dirty="0"/>
              <a:t> </a:t>
            </a:r>
            <a:r>
              <a:rPr lang="sk-SK" sz="2400" dirty="0" err="1"/>
              <a:t>reflux</a:t>
            </a:r>
            <a:endParaRPr lang="sk-SK" sz="2400" dirty="0"/>
          </a:p>
          <a:p>
            <a:r>
              <a:rPr lang="sk-SK" sz="2400" dirty="0" err="1"/>
              <a:t>hmatná</a:t>
            </a:r>
            <a:r>
              <a:rPr lang="sk-SK" sz="2400" dirty="0"/>
              <a:t> </a:t>
            </a:r>
            <a:r>
              <a:rPr lang="sk-SK" sz="2400" dirty="0" err="1"/>
              <a:t>rezistence</a:t>
            </a:r>
            <a:r>
              <a:rPr lang="sk-SK" sz="2400" dirty="0"/>
              <a:t>, per </a:t>
            </a:r>
            <a:r>
              <a:rPr lang="sk-SK" sz="2400" dirty="0" err="1"/>
              <a:t>rectum</a:t>
            </a:r>
            <a:r>
              <a:rPr lang="sk-SK" sz="2400" dirty="0"/>
              <a:t> </a:t>
            </a:r>
            <a:r>
              <a:rPr lang="sk-SK" sz="2400" dirty="0" err="1"/>
              <a:t>vyšetření</a:t>
            </a:r>
            <a:endParaRPr lang="sk-SK" sz="2400" dirty="0"/>
          </a:p>
          <a:p>
            <a:r>
              <a:rPr lang="sk-SK" sz="2400" dirty="0"/>
              <a:t>UZ, CT, </a:t>
            </a:r>
            <a:r>
              <a:rPr lang="sk-SK" sz="2400" dirty="0" err="1"/>
              <a:t>laboratoř</a:t>
            </a:r>
            <a:r>
              <a:rPr lang="sk-SK" sz="2400" dirty="0"/>
              <a:t> (JT, </a:t>
            </a:r>
            <a:r>
              <a:rPr lang="sk-SK" sz="2400" dirty="0" err="1"/>
              <a:t>koagulace</a:t>
            </a:r>
            <a:r>
              <a:rPr lang="sk-SK" sz="2400" dirty="0"/>
              <a:t>, KO, zákl. </a:t>
            </a:r>
            <a:r>
              <a:rPr lang="sk-SK" sz="2400" dirty="0" err="1"/>
              <a:t>biochemie</a:t>
            </a:r>
            <a:r>
              <a:rPr lang="sk-SK" sz="2400" dirty="0"/>
              <a:t>, CB, </a:t>
            </a:r>
            <a:r>
              <a:rPr lang="sk-SK" sz="2400" dirty="0" err="1"/>
              <a:t>albumin</a:t>
            </a:r>
            <a:r>
              <a:rPr lang="sk-SK" sz="2400" dirty="0"/>
              <a:t>)</a:t>
            </a:r>
          </a:p>
          <a:p>
            <a:r>
              <a:rPr lang="sk-SK" sz="2400" dirty="0" err="1"/>
              <a:t>vyšetření</a:t>
            </a:r>
            <a:r>
              <a:rPr lang="sk-SK" sz="2400" dirty="0"/>
              <a:t> </a:t>
            </a:r>
            <a:r>
              <a:rPr lang="sk-SK" sz="2400" dirty="0" err="1"/>
              <a:t>punktátu</a:t>
            </a:r>
            <a:endParaRPr lang="sk-SK" sz="24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C82B31-7260-4463-9100-B71F15F03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9FCC02-B788-4803-9125-EC41AEC6D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530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Ascites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sk-SK" sz="2200" dirty="0"/>
              <a:t>zvýšený objem </a:t>
            </a:r>
            <a:r>
              <a:rPr lang="sk-SK" sz="2200" dirty="0" err="1"/>
              <a:t>volné</a:t>
            </a:r>
            <a:r>
              <a:rPr lang="sk-SK" sz="2200" dirty="0"/>
              <a:t> tekutiny v </a:t>
            </a:r>
            <a:r>
              <a:rPr lang="sk-SK" sz="2200" dirty="0" err="1"/>
              <a:t>dutině</a:t>
            </a:r>
            <a:r>
              <a:rPr lang="sk-SK" sz="2200" dirty="0"/>
              <a:t> </a:t>
            </a:r>
            <a:r>
              <a:rPr lang="sk-SK" sz="2200" dirty="0" err="1"/>
              <a:t>břišní</a:t>
            </a:r>
            <a:endParaRPr lang="sk-SK" sz="2200" dirty="0"/>
          </a:p>
          <a:p>
            <a:r>
              <a:rPr lang="sk-SK" sz="2200" dirty="0"/>
              <a:t>fyziologicky 150 ml</a:t>
            </a:r>
            <a:endParaRPr lang="cs-CZ" sz="2200" dirty="0"/>
          </a:p>
          <a:p>
            <a:endParaRPr lang="sk-SK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1AB916-CF14-46AB-8FBC-9098F56F4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839C0D-308F-4330-A913-62B76D1E4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002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55478F1-F31F-4420-BD5F-252CB320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83B521-9998-4F09-8E4A-BCE205591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ok vyhľadávania obrázkov pre dopyt asc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9" y="720001"/>
            <a:ext cx="10751869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0FAC93-E0D0-4454-8B4F-73026BA92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52043E-A16B-4C1A-966A-FF2A35574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ascites undu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684644"/>
            <a:ext cx="8614670" cy="55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9348BD-4D2C-4BCE-8543-613FCDBE9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9DD5DF-586E-4452-95BB-4DF7B6BD6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7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07DD42-C7AD-4BB1-BED5-9024878BA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32A435-B6AC-4BAF-8080-29BA92D851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11266" name="Picture 2" descr="Výsledok vyhľadávania obrázkov pre dopyt spider nev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99" y="1511042"/>
            <a:ext cx="6716799" cy="44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Punkce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b="1" dirty="0">
                <a:solidFill>
                  <a:schemeClr val="tx2"/>
                </a:solidFill>
              </a:rPr>
              <a:t>diagnostická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terapeutická:</a:t>
            </a:r>
          </a:p>
          <a:p>
            <a:pPr marL="0" indent="0">
              <a:buNone/>
            </a:pPr>
            <a:r>
              <a:rPr lang="sk-SK" sz="2200" dirty="0"/>
              <a:t>    - </a:t>
            </a:r>
            <a:r>
              <a:rPr lang="sk-SK" sz="2200" dirty="0" err="1"/>
              <a:t>hlavně</a:t>
            </a:r>
            <a:r>
              <a:rPr lang="sk-SK" sz="2200" dirty="0"/>
              <a:t> u </a:t>
            </a:r>
            <a:r>
              <a:rPr lang="sk-SK" sz="2200" dirty="0" err="1"/>
              <a:t>tenzního</a:t>
            </a:r>
            <a:r>
              <a:rPr lang="sk-SK" sz="2200" dirty="0"/>
              <a:t> </a:t>
            </a:r>
            <a:r>
              <a:rPr lang="sk-SK" sz="2200" dirty="0" err="1"/>
              <a:t>ascitu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  -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odstranění</a:t>
            </a:r>
            <a:r>
              <a:rPr lang="sk-SK" sz="2200" dirty="0"/>
              <a:t> </a:t>
            </a:r>
            <a:r>
              <a:rPr lang="sk-SK" sz="2200" dirty="0" err="1"/>
              <a:t>víc</a:t>
            </a:r>
            <a:r>
              <a:rPr lang="sk-SK" sz="2200" dirty="0"/>
              <a:t> jak 5l </a:t>
            </a:r>
            <a:r>
              <a:rPr lang="sk-SK" sz="2200" dirty="0" err="1"/>
              <a:t>suplementovat</a:t>
            </a:r>
            <a:r>
              <a:rPr lang="sk-SK" sz="2200" dirty="0"/>
              <a:t> </a:t>
            </a:r>
            <a:r>
              <a:rPr lang="sk-SK" sz="2200" dirty="0" err="1"/>
              <a:t>albumin</a:t>
            </a:r>
            <a:r>
              <a:rPr lang="sk-SK" sz="2200" dirty="0"/>
              <a:t> (6-8 g/l </a:t>
            </a:r>
            <a:r>
              <a:rPr lang="sk-SK" sz="2200" dirty="0" err="1"/>
              <a:t>ascitu</a:t>
            </a:r>
            <a:r>
              <a:rPr lang="sk-SK" sz="2200" dirty="0"/>
              <a:t>)</a:t>
            </a:r>
          </a:p>
          <a:p>
            <a:pPr marL="0" indent="0">
              <a:buNone/>
            </a:pPr>
            <a:r>
              <a:rPr lang="sk-SK" sz="2200" dirty="0"/>
              <a:t>             - zábrana </a:t>
            </a:r>
            <a:r>
              <a:rPr lang="sk-SK" sz="2200" dirty="0" err="1"/>
              <a:t>hypovolémie</a:t>
            </a:r>
            <a:r>
              <a:rPr lang="sk-SK" sz="2200" dirty="0"/>
              <a:t> a </a:t>
            </a:r>
            <a:r>
              <a:rPr lang="sk-SK" sz="2200" dirty="0" err="1"/>
              <a:t>hypotenze</a:t>
            </a:r>
            <a:endParaRPr lang="sk-SK" sz="2200" dirty="0"/>
          </a:p>
          <a:p>
            <a:pPr marL="0" indent="0">
              <a:buNone/>
            </a:pPr>
            <a:r>
              <a:rPr lang="sk-SK" sz="2200" dirty="0"/>
              <a:t>             - </a:t>
            </a:r>
            <a:r>
              <a:rPr lang="sk-SK" sz="2200" dirty="0" err="1"/>
              <a:t>možnost</a:t>
            </a:r>
            <a:r>
              <a:rPr lang="sk-SK" sz="2200" dirty="0"/>
              <a:t> </a:t>
            </a:r>
            <a:r>
              <a:rPr lang="sk-SK" sz="2200" dirty="0" err="1"/>
              <a:t>podat</a:t>
            </a:r>
            <a:r>
              <a:rPr lang="sk-SK" sz="2200" dirty="0"/>
              <a:t> </a:t>
            </a:r>
            <a:r>
              <a:rPr lang="sk-SK" sz="2200" dirty="0" err="1"/>
              <a:t>terlipresin</a:t>
            </a:r>
            <a:r>
              <a:rPr lang="sk-SK" sz="2200" dirty="0"/>
              <a:t> (1mg á 4h po dobu 48h)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EBF8F7-BD1B-4314-BBA4-7163A78D7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29139D-5288-4CDE-9469-A8E954CCF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254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Punkce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vlevo</a:t>
            </a:r>
            <a:r>
              <a:rPr lang="sk-SK" sz="2200" dirty="0"/>
              <a:t> rozhraní </a:t>
            </a:r>
            <a:r>
              <a:rPr lang="sk-SK" sz="2200" dirty="0" err="1"/>
              <a:t>zevní</a:t>
            </a:r>
            <a:r>
              <a:rPr lang="sk-SK" sz="2200" dirty="0"/>
              <a:t> a </a:t>
            </a:r>
            <a:r>
              <a:rPr lang="sk-SK" sz="2200" dirty="0" err="1"/>
              <a:t>střední</a:t>
            </a:r>
            <a:r>
              <a:rPr lang="sk-SK" sz="2200" dirty="0"/>
              <a:t> 1/3 spojnice </a:t>
            </a:r>
            <a:r>
              <a:rPr lang="sk-SK" sz="2200" dirty="0" err="1"/>
              <a:t>spina</a:t>
            </a:r>
            <a:r>
              <a:rPr lang="sk-SK" sz="2200" dirty="0"/>
              <a:t> </a:t>
            </a:r>
            <a:r>
              <a:rPr lang="sk-SK" sz="2200" dirty="0" err="1"/>
              <a:t>iliaca</a:t>
            </a:r>
            <a:r>
              <a:rPr lang="sk-SK" sz="2200" dirty="0"/>
              <a:t> </a:t>
            </a:r>
            <a:r>
              <a:rPr lang="sk-SK" sz="2200" dirty="0" err="1"/>
              <a:t>ant</a:t>
            </a:r>
            <a:r>
              <a:rPr lang="sk-SK" sz="2200" dirty="0"/>
              <a:t>. sup. a </a:t>
            </a:r>
            <a:r>
              <a:rPr lang="sk-SK" sz="2200" dirty="0" err="1"/>
              <a:t>pupkem</a:t>
            </a:r>
            <a:endParaRPr lang="sk-SK" sz="2200" dirty="0"/>
          </a:p>
          <a:p>
            <a:r>
              <a:rPr lang="sk-SK" sz="2200" dirty="0"/>
              <a:t>po </a:t>
            </a:r>
            <a:r>
              <a:rPr lang="sk-SK" sz="2200" dirty="0" err="1"/>
              <a:t>vyprázdnění</a:t>
            </a:r>
            <a:r>
              <a:rPr lang="sk-SK" sz="2200" dirty="0"/>
              <a:t> močového </a:t>
            </a:r>
            <a:r>
              <a:rPr lang="sk-SK" sz="2200" dirty="0" err="1"/>
              <a:t>měchýře</a:t>
            </a:r>
            <a:endParaRPr lang="sk-SK" sz="2200" dirty="0"/>
          </a:p>
          <a:p>
            <a:r>
              <a:rPr lang="sk-SK" sz="2200" dirty="0"/>
              <a:t>pod USG kontrolou, nemusíme u </a:t>
            </a:r>
            <a:r>
              <a:rPr lang="sk-SK" sz="2200" dirty="0" err="1"/>
              <a:t>velkých</a:t>
            </a:r>
            <a:r>
              <a:rPr lang="sk-SK" sz="2200" dirty="0"/>
              <a:t> </a:t>
            </a:r>
            <a:r>
              <a:rPr lang="sk-SK" sz="2200" dirty="0" err="1"/>
              <a:t>ascitů</a:t>
            </a:r>
            <a:endParaRPr lang="sk-SK" sz="2200" dirty="0"/>
          </a:p>
          <a:p>
            <a:r>
              <a:rPr lang="sk-SK" sz="2200" dirty="0"/>
              <a:t>po </a:t>
            </a:r>
            <a:r>
              <a:rPr lang="sk-SK" sz="2200" dirty="0" err="1"/>
              <a:t>punkci</a:t>
            </a:r>
            <a:r>
              <a:rPr lang="sk-SK" sz="2200" dirty="0"/>
              <a:t> sledujeme </a:t>
            </a:r>
            <a:r>
              <a:rPr lang="sk-SK" sz="2200" dirty="0" err="1"/>
              <a:t>oběhové</a:t>
            </a:r>
            <a:r>
              <a:rPr lang="sk-SK" sz="2200" dirty="0"/>
              <a:t> </a:t>
            </a:r>
            <a:r>
              <a:rPr lang="sk-SK" sz="2200" dirty="0" err="1"/>
              <a:t>parametry</a:t>
            </a:r>
            <a:r>
              <a:rPr lang="sk-SK" sz="2200" dirty="0"/>
              <a:t> a </a:t>
            </a:r>
            <a:r>
              <a:rPr lang="sk-SK" sz="2200" dirty="0" err="1"/>
              <a:t>lokální</a:t>
            </a:r>
            <a:r>
              <a:rPr lang="sk-SK" sz="2200" dirty="0"/>
              <a:t> nález na </a:t>
            </a:r>
            <a:r>
              <a:rPr lang="sk-SK" sz="2200" dirty="0" err="1"/>
              <a:t>břiše</a:t>
            </a:r>
            <a:endParaRPr lang="sk-SK" sz="2200" dirty="0"/>
          </a:p>
          <a:p>
            <a:r>
              <a:rPr lang="sk-SK" sz="2200" dirty="0" err="1"/>
              <a:t>kontraindikace</a:t>
            </a:r>
            <a:r>
              <a:rPr lang="sk-SK" sz="2200" dirty="0"/>
              <a:t> – </a:t>
            </a:r>
            <a:r>
              <a:rPr lang="sk-SK" sz="2200" dirty="0" err="1"/>
              <a:t>koagulopatie</a:t>
            </a:r>
            <a:r>
              <a:rPr lang="sk-SK" sz="2200" dirty="0"/>
              <a:t>, </a:t>
            </a:r>
            <a:r>
              <a:rPr lang="sk-SK" sz="2200" dirty="0" err="1"/>
              <a:t>trombocytopenie</a:t>
            </a:r>
            <a:r>
              <a:rPr lang="sk-SK" sz="2200" dirty="0"/>
              <a:t>, </a:t>
            </a:r>
            <a:r>
              <a:rPr lang="sk-SK" sz="2200" dirty="0" err="1"/>
              <a:t>příliš</a:t>
            </a:r>
            <a:r>
              <a:rPr lang="sk-SK" sz="2200" dirty="0"/>
              <a:t> malý </a:t>
            </a:r>
            <a:r>
              <a:rPr lang="sk-SK" sz="2200" dirty="0" err="1"/>
              <a:t>výpotek</a:t>
            </a:r>
            <a:r>
              <a:rPr lang="sk-SK" sz="2200" dirty="0"/>
              <a:t>, </a:t>
            </a:r>
            <a:r>
              <a:rPr lang="sk-SK" sz="2200" dirty="0" err="1"/>
              <a:t>distenze</a:t>
            </a:r>
            <a:r>
              <a:rPr lang="sk-SK" sz="2200" dirty="0"/>
              <a:t> </a:t>
            </a:r>
            <a:r>
              <a:rPr lang="sk-SK" sz="2200" dirty="0" err="1"/>
              <a:t>střeva</a:t>
            </a:r>
            <a:r>
              <a:rPr lang="sk-SK" sz="2200" dirty="0"/>
              <a:t>, </a:t>
            </a:r>
            <a:r>
              <a:rPr lang="sk-SK" sz="2200" dirty="0" err="1"/>
              <a:t>adherence</a:t>
            </a:r>
            <a:r>
              <a:rPr lang="sk-SK" sz="2200" dirty="0"/>
              <a:t> </a:t>
            </a:r>
            <a:r>
              <a:rPr lang="sk-SK" sz="2200" dirty="0" err="1"/>
              <a:t>ke</a:t>
            </a:r>
            <a:r>
              <a:rPr lang="sk-SK" sz="2200" dirty="0"/>
              <a:t> </a:t>
            </a:r>
            <a:r>
              <a:rPr lang="sk-SK" sz="2200" dirty="0" err="1"/>
              <a:t>stěně</a:t>
            </a:r>
            <a:r>
              <a:rPr lang="sk-SK" sz="2200" dirty="0"/>
              <a:t> </a:t>
            </a:r>
            <a:r>
              <a:rPr lang="sk-SK" sz="2200" dirty="0" err="1"/>
              <a:t>břišní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67C995-4ABA-480B-A200-B82208E9B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7C6E3A-2566-4A75-92BC-415ED79BF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6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5903"/>
            <a:ext cx="9156356" cy="61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C7CC30-221F-4743-AE52-3F3A80F07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820402-FA6C-45BF-8962-4BF495417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43590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Vzhled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chylózní</a:t>
            </a:r>
            <a:r>
              <a:rPr lang="sk-SK" sz="2200" dirty="0"/>
              <a:t> – </a:t>
            </a:r>
            <a:r>
              <a:rPr lang="sk-SK" sz="2200" dirty="0" err="1"/>
              <a:t>mléčný</a:t>
            </a:r>
            <a:r>
              <a:rPr lang="sk-SK" sz="2200" dirty="0"/>
              <a:t> </a:t>
            </a:r>
            <a:r>
              <a:rPr lang="sk-SK" sz="2200" dirty="0" err="1"/>
              <a:t>vzhled</a:t>
            </a:r>
            <a:r>
              <a:rPr lang="sk-SK" sz="2200" dirty="0"/>
              <a:t> </a:t>
            </a:r>
            <a:r>
              <a:rPr lang="sk-SK" sz="2200" dirty="0" err="1"/>
              <a:t>způsoben</a:t>
            </a:r>
            <a:r>
              <a:rPr lang="sk-SK" sz="2200" dirty="0"/>
              <a:t> </a:t>
            </a:r>
            <a:r>
              <a:rPr lang="sk-SK" sz="2200" dirty="0" err="1"/>
              <a:t>obstrukcí</a:t>
            </a:r>
            <a:r>
              <a:rPr lang="sk-SK" sz="2200" dirty="0"/>
              <a:t> či narušením </a:t>
            </a:r>
            <a:r>
              <a:rPr lang="sk-SK" sz="2200" dirty="0" err="1"/>
              <a:t>lymf</a:t>
            </a:r>
            <a:r>
              <a:rPr lang="sk-SK" sz="2200" dirty="0"/>
              <a:t>. </a:t>
            </a:r>
            <a:r>
              <a:rPr lang="sk-SK" sz="2200" dirty="0" err="1"/>
              <a:t>cév</a:t>
            </a:r>
            <a:endParaRPr lang="sk-SK" sz="2200" dirty="0"/>
          </a:p>
          <a:p>
            <a:r>
              <a:rPr lang="sk-SK" sz="2200" dirty="0" err="1"/>
              <a:t>zbarvený</a:t>
            </a:r>
            <a:r>
              <a:rPr lang="sk-SK" sz="2200" dirty="0"/>
              <a:t> </a:t>
            </a:r>
            <a:r>
              <a:rPr lang="sk-SK" sz="2200" dirty="0" err="1"/>
              <a:t>žlučí</a:t>
            </a:r>
            <a:r>
              <a:rPr lang="sk-SK" sz="2200" dirty="0"/>
              <a:t> – </a:t>
            </a:r>
            <a:r>
              <a:rPr lang="sk-SK" sz="2200" dirty="0" err="1"/>
              <a:t>biliární</a:t>
            </a:r>
            <a:r>
              <a:rPr lang="sk-SK" sz="2200" dirty="0"/>
              <a:t> </a:t>
            </a:r>
            <a:r>
              <a:rPr lang="sk-SK" sz="2200" dirty="0" err="1"/>
              <a:t>peritonitida</a:t>
            </a:r>
            <a:endParaRPr lang="sk-SK" sz="2200" dirty="0"/>
          </a:p>
          <a:p>
            <a:r>
              <a:rPr lang="sk-SK" sz="2200" dirty="0"/>
              <a:t>krvavý – malignita, trauma, tuberkulóza</a:t>
            </a:r>
          </a:p>
          <a:p>
            <a:r>
              <a:rPr lang="sk-SK" sz="2200" dirty="0" err="1"/>
              <a:t>slámově</a:t>
            </a:r>
            <a:r>
              <a:rPr lang="sk-SK" sz="2200" dirty="0"/>
              <a:t> </a:t>
            </a:r>
            <a:r>
              <a:rPr lang="sk-SK" sz="2200" dirty="0" err="1"/>
              <a:t>žlutý</a:t>
            </a:r>
            <a:r>
              <a:rPr lang="sk-SK" sz="2200" dirty="0"/>
              <a:t> – </a:t>
            </a:r>
            <a:r>
              <a:rPr lang="sk-SK" sz="2200" dirty="0" err="1"/>
              <a:t>většina</a:t>
            </a:r>
            <a:r>
              <a:rPr lang="sk-SK" sz="2200" dirty="0"/>
              <a:t> </a:t>
            </a:r>
            <a:r>
              <a:rPr lang="sk-SK" sz="2200" dirty="0" err="1"/>
              <a:t>ostatních</a:t>
            </a:r>
            <a:r>
              <a:rPr lang="sk-SK" sz="2200" dirty="0"/>
              <a:t> </a:t>
            </a:r>
            <a:r>
              <a:rPr lang="sk-SK" sz="2200" dirty="0" err="1"/>
              <a:t>onemocnění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A46B7-B6C3-4B84-8103-A9D4A66B8E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1320F6-1A45-4E5A-AD4C-50703DD2F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921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Vyšetření</a:t>
            </a:r>
            <a:r>
              <a:rPr lang="sk-SK" b="1" dirty="0"/>
              <a:t> </a:t>
            </a:r>
            <a:r>
              <a:rPr lang="sk-SK" b="1" dirty="0" err="1"/>
              <a:t>punktátu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celková </a:t>
            </a:r>
            <a:r>
              <a:rPr lang="sk-SK" sz="2200" dirty="0" err="1"/>
              <a:t>bílkovina</a:t>
            </a:r>
            <a:r>
              <a:rPr lang="sk-SK" sz="2200" dirty="0"/>
              <a:t>, </a:t>
            </a:r>
            <a:r>
              <a:rPr lang="sk-SK" sz="2200" dirty="0" err="1"/>
              <a:t>albumin</a:t>
            </a:r>
            <a:r>
              <a:rPr lang="sk-SK" sz="2200" dirty="0"/>
              <a:t> (</a:t>
            </a:r>
            <a:r>
              <a:rPr lang="sk-SK" sz="2200" dirty="0" err="1"/>
              <a:t>transsudát</a:t>
            </a:r>
            <a:r>
              <a:rPr lang="sk-SK" sz="2200" dirty="0"/>
              <a:t>/exsudát) - </a:t>
            </a:r>
            <a:r>
              <a:rPr lang="sk-SK" sz="2200" dirty="0" err="1"/>
              <a:t>transsudát</a:t>
            </a:r>
            <a:r>
              <a:rPr lang="sk-SK" sz="2200" dirty="0"/>
              <a:t> (málo </a:t>
            </a:r>
            <a:r>
              <a:rPr lang="sk-SK" sz="2200" dirty="0" err="1"/>
              <a:t>bílkovin</a:t>
            </a:r>
            <a:r>
              <a:rPr lang="sk-SK" sz="2200" dirty="0"/>
              <a:t>, </a:t>
            </a:r>
            <a:r>
              <a:rPr lang="sk-SK" sz="2200" dirty="0" err="1"/>
              <a:t>nízká</a:t>
            </a:r>
            <a:r>
              <a:rPr lang="sk-SK" sz="2200" dirty="0"/>
              <a:t> </a:t>
            </a:r>
            <a:r>
              <a:rPr lang="sk-SK" sz="2200" dirty="0" err="1"/>
              <a:t>specifická</a:t>
            </a:r>
            <a:r>
              <a:rPr lang="sk-SK" sz="2200" dirty="0"/>
              <a:t> </a:t>
            </a:r>
            <a:r>
              <a:rPr lang="sk-SK" sz="2200" dirty="0" err="1"/>
              <a:t>hmotnost</a:t>
            </a:r>
            <a:r>
              <a:rPr lang="sk-SK" sz="2200" dirty="0"/>
              <a:t>)</a:t>
            </a:r>
          </a:p>
          <a:p>
            <a:r>
              <a:rPr lang="sk-SK" sz="2200" dirty="0" err="1"/>
              <a:t>amyláza</a:t>
            </a:r>
            <a:endParaRPr lang="sk-SK" sz="2200" dirty="0"/>
          </a:p>
          <a:p>
            <a:r>
              <a:rPr lang="sk-SK" sz="2200" dirty="0"/>
              <a:t>LDH</a:t>
            </a:r>
          </a:p>
          <a:p>
            <a:r>
              <a:rPr lang="sk-SK" sz="2200" dirty="0"/>
              <a:t>triglyceridy</a:t>
            </a:r>
          </a:p>
          <a:p>
            <a:r>
              <a:rPr lang="sk-SK" sz="2200" dirty="0" err="1"/>
              <a:t>vyšetření</a:t>
            </a:r>
            <a:r>
              <a:rPr lang="sk-SK" sz="2200" dirty="0"/>
              <a:t> počtu </a:t>
            </a:r>
            <a:r>
              <a:rPr lang="sk-SK" sz="2200" dirty="0" err="1"/>
              <a:t>krevních</a:t>
            </a:r>
            <a:r>
              <a:rPr lang="sk-SK" sz="2200" dirty="0"/>
              <a:t> </a:t>
            </a:r>
            <a:r>
              <a:rPr lang="sk-SK" sz="2200" dirty="0" err="1"/>
              <a:t>elementů</a:t>
            </a:r>
            <a:endParaRPr lang="sk-SK" sz="2200" dirty="0"/>
          </a:p>
          <a:p>
            <a:r>
              <a:rPr lang="sk-SK" sz="2200" dirty="0" err="1"/>
              <a:t>kultivace</a:t>
            </a:r>
            <a:endParaRPr lang="sk-SK" sz="2200" dirty="0"/>
          </a:p>
          <a:p>
            <a:r>
              <a:rPr lang="sk-SK" sz="2200" dirty="0" err="1"/>
              <a:t>cytologie</a:t>
            </a:r>
            <a:endParaRPr lang="sk-SK" sz="2200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D0ED9D-340F-4F93-8394-187AC5BD3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70FA82-7821-4CB2-8FC5-55FECD5F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3146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Vyšetření</a:t>
            </a:r>
            <a:r>
              <a:rPr lang="sk-SK" b="1" dirty="0"/>
              <a:t> </a:t>
            </a:r>
            <a:r>
              <a:rPr lang="sk-SK" b="1" dirty="0" err="1"/>
              <a:t>punktátu</a:t>
            </a:r>
            <a:endParaRPr lang="sk-SK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2FDD8E-4A4C-44A2-9234-C3702F1CD6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2A584-3707-45FE-B00E-132CB94D3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4C84147-94BE-47A2-A630-A2EA23BF7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171576"/>
            <a:ext cx="10211611" cy="48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79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Terapie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kauzální</a:t>
            </a:r>
            <a:r>
              <a:rPr lang="sk-SK" sz="2200" dirty="0"/>
              <a:t>, je-li to možné</a:t>
            </a:r>
          </a:p>
          <a:p>
            <a:r>
              <a:rPr lang="sk-SK" sz="2200" dirty="0"/>
              <a:t>symptomatická</a:t>
            </a:r>
          </a:p>
          <a:p>
            <a:r>
              <a:rPr lang="sk-SK" sz="2200" dirty="0"/>
              <a:t>režimová </a:t>
            </a:r>
            <a:r>
              <a:rPr lang="sk-SK" sz="2200" dirty="0" err="1"/>
              <a:t>opatření</a:t>
            </a:r>
            <a:r>
              <a:rPr lang="sk-SK" sz="2200" dirty="0"/>
              <a:t> – </a:t>
            </a:r>
            <a:r>
              <a:rPr lang="sk-SK" sz="2200" dirty="0" err="1"/>
              <a:t>klid</a:t>
            </a:r>
            <a:r>
              <a:rPr lang="sk-SK" sz="2200" dirty="0"/>
              <a:t> na </a:t>
            </a:r>
            <a:r>
              <a:rPr lang="sk-SK" sz="2200" dirty="0" err="1"/>
              <a:t>lůžku</a:t>
            </a:r>
            <a:r>
              <a:rPr lang="sk-SK" sz="2200" dirty="0"/>
              <a:t>, </a:t>
            </a:r>
            <a:r>
              <a:rPr lang="sk-SK" sz="2200" dirty="0" err="1"/>
              <a:t>restrikce</a:t>
            </a:r>
            <a:r>
              <a:rPr lang="sk-SK" sz="2200" dirty="0"/>
              <a:t> sodíku (5-10 g/</a:t>
            </a:r>
            <a:r>
              <a:rPr lang="sk-SK" sz="2200" dirty="0" err="1"/>
              <a:t>den</a:t>
            </a:r>
            <a:r>
              <a:rPr lang="sk-SK" sz="2200" dirty="0"/>
              <a:t>), </a:t>
            </a:r>
            <a:r>
              <a:rPr lang="sk-SK" sz="2200" dirty="0" err="1"/>
              <a:t>restrikce</a:t>
            </a:r>
            <a:r>
              <a:rPr lang="sk-SK" sz="2200" dirty="0"/>
              <a:t> </a:t>
            </a:r>
            <a:r>
              <a:rPr lang="sk-SK" sz="2200" dirty="0" err="1"/>
              <a:t>tekutin</a:t>
            </a:r>
            <a:r>
              <a:rPr lang="sk-SK" sz="2200" dirty="0"/>
              <a:t> </a:t>
            </a:r>
          </a:p>
          <a:p>
            <a:pPr marL="72000" indent="0">
              <a:buNone/>
            </a:pPr>
            <a:r>
              <a:rPr lang="sk-SK" sz="2200" dirty="0"/>
              <a:t>  (1,5 – 2 l/</a:t>
            </a:r>
            <a:r>
              <a:rPr lang="sk-SK" sz="2200" dirty="0" err="1"/>
              <a:t>den</a:t>
            </a:r>
            <a:r>
              <a:rPr lang="sk-SK" sz="2200" dirty="0"/>
              <a:t>), </a:t>
            </a:r>
            <a:r>
              <a:rPr lang="sk-SK" sz="2200" dirty="0" err="1"/>
              <a:t>vyloučení</a:t>
            </a:r>
            <a:r>
              <a:rPr lang="sk-SK" sz="2200" dirty="0"/>
              <a:t> </a:t>
            </a:r>
            <a:r>
              <a:rPr lang="sk-SK" sz="2200" dirty="0" err="1"/>
              <a:t>nefrotox</a:t>
            </a:r>
            <a:r>
              <a:rPr lang="sk-SK" sz="2200" dirty="0"/>
              <a:t>. </a:t>
            </a:r>
            <a:r>
              <a:rPr lang="sk-SK" sz="2200" dirty="0" err="1"/>
              <a:t>léků</a:t>
            </a:r>
            <a:endParaRPr lang="sk-SK" sz="2200" dirty="0"/>
          </a:p>
          <a:p>
            <a:r>
              <a:rPr lang="sk-SK" sz="2200" dirty="0"/>
              <a:t>diuretika – </a:t>
            </a:r>
            <a:r>
              <a:rPr lang="sk-SK" sz="2200" dirty="0" err="1"/>
              <a:t>spironolakton</a:t>
            </a:r>
            <a:r>
              <a:rPr lang="sk-SK" sz="2200" dirty="0"/>
              <a:t> a </a:t>
            </a:r>
            <a:r>
              <a:rPr lang="sk-SK" sz="2200" dirty="0" err="1"/>
              <a:t>Furosemid</a:t>
            </a:r>
            <a:endParaRPr lang="sk-SK" sz="2200" dirty="0"/>
          </a:p>
          <a:p>
            <a:r>
              <a:rPr lang="sk-SK" sz="2200" dirty="0" err="1"/>
              <a:t>paracentéza</a:t>
            </a:r>
            <a:endParaRPr lang="sk-SK" sz="2200" dirty="0"/>
          </a:p>
          <a:p>
            <a:r>
              <a:rPr lang="sk-SK" sz="2200" dirty="0"/>
              <a:t>TIPS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CE1454-3086-4FD3-B92F-D0DA1382A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3E145D-9EFA-4CD8-B9CA-8F633050A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737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Patofyziologie</a:t>
            </a:r>
            <a:r>
              <a:rPr lang="sk-SK" b="1" dirty="0"/>
              <a:t> </a:t>
            </a:r>
            <a:r>
              <a:rPr lang="sk-SK" b="1" dirty="0" err="1"/>
              <a:t>ascitu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sk-SK" sz="2200" b="1" u="sng" dirty="0" err="1">
                <a:solidFill>
                  <a:schemeClr val="tx2"/>
                </a:solidFill>
              </a:rPr>
              <a:t>Portální</a:t>
            </a:r>
            <a:r>
              <a:rPr lang="sk-SK" sz="2200" b="1" u="sng" dirty="0">
                <a:solidFill>
                  <a:schemeClr val="tx2"/>
                </a:solidFill>
              </a:rPr>
              <a:t> </a:t>
            </a:r>
            <a:r>
              <a:rPr lang="sk-SK" sz="2200" b="1" u="sng" dirty="0" err="1">
                <a:solidFill>
                  <a:schemeClr val="tx2"/>
                </a:solidFill>
              </a:rPr>
              <a:t>hypertenze</a:t>
            </a:r>
            <a:endParaRPr lang="sk-SK" sz="2200" b="1" u="sng" dirty="0">
              <a:solidFill>
                <a:schemeClr val="tx2"/>
              </a:solidFill>
            </a:endParaRPr>
          </a:p>
          <a:p>
            <a:r>
              <a:rPr lang="sk-SK" sz="2200" dirty="0"/>
              <a:t>zvýšená </a:t>
            </a:r>
            <a:r>
              <a:rPr lang="sk-SK" sz="2200" dirty="0" err="1"/>
              <a:t>produkce</a:t>
            </a:r>
            <a:r>
              <a:rPr lang="sk-SK" sz="2200" dirty="0"/>
              <a:t> lymfy</a:t>
            </a:r>
          </a:p>
          <a:p>
            <a:r>
              <a:rPr lang="sk-SK" sz="2200" dirty="0" err="1"/>
              <a:t>hypoalbuminémie</a:t>
            </a:r>
            <a:endParaRPr lang="sk-SK" sz="2200" dirty="0"/>
          </a:p>
          <a:p>
            <a:r>
              <a:rPr lang="sk-SK" sz="2200" dirty="0" err="1"/>
              <a:t>zpětné</a:t>
            </a:r>
            <a:r>
              <a:rPr lang="sk-SK" sz="2200" dirty="0"/>
              <a:t> </a:t>
            </a:r>
            <a:r>
              <a:rPr lang="sk-SK" sz="2200" dirty="0" err="1"/>
              <a:t>vstřebávání</a:t>
            </a:r>
            <a:r>
              <a:rPr lang="sk-SK" sz="2200" dirty="0"/>
              <a:t> sodíku v </a:t>
            </a:r>
            <a:r>
              <a:rPr lang="sk-SK" sz="2200" dirty="0" err="1"/>
              <a:t>ledvinách</a:t>
            </a:r>
            <a:endParaRPr lang="sk-SK" sz="2200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A38DBF-09B7-4299-8283-403FA8B976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561747-2E85-4AF9-8FE7-918D9EC9C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96027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TIPS</a:t>
            </a:r>
          </a:p>
        </p:txBody>
      </p:sp>
      <p:pic>
        <p:nvPicPr>
          <p:cNvPr id="10242" name="Picture 2" descr="Výsledok vyhľadávania obrázkov pre dopyt transjugular intrahepatic portosystemic s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496394"/>
            <a:ext cx="8351059" cy="56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DED9BF-105D-4538-9F9E-A189C23867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82F272-F3F1-4611-88DE-C837D60D4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14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Cirhóza </a:t>
            </a:r>
            <a:r>
              <a:rPr lang="sk-SK" b="1" dirty="0" err="1"/>
              <a:t>jater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difuzní</a:t>
            </a:r>
            <a:r>
              <a:rPr lang="sk-SK" sz="2200" dirty="0"/>
              <a:t> </a:t>
            </a:r>
            <a:r>
              <a:rPr lang="sk-SK" sz="2200" dirty="0" err="1"/>
              <a:t>přestavbový</a:t>
            </a:r>
            <a:r>
              <a:rPr lang="sk-SK" sz="2200" dirty="0"/>
              <a:t> proces </a:t>
            </a:r>
            <a:r>
              <a:rPr lang="sk-SK" sz="2200" dirty="0" err="1"/>
              <a:t>se</a:t>
            </a:r>
            <a:r>
              <a:rPr lang="sk-SK" sz="2200" dirty="0"/>
              <a:t> </a:t>
            </a:r>
            <a:r>
              <a:rPr lang="sk-SK" sz="2200" dirty="0" err="1"/>
              <a:t>zánětlivými</a:t>
            </a:r>
            <a:r>
              <a:rPr lang="sk-SK" sz="2200" dirty="0"/>
              <a:t> a nekrotickými </a:t>
            </a:r>
            <a:r>
              <a:rPr lang="sk-SK" sz="2200" dirty="0" err="1"/>
              <a:t>změnami</a:t>
            </a:r>
            <a:r>
              <a:rPr lang="sk-SK" sz="2200" dirty="0"/>
              <a:t>, fibrózou a tvorbou </a:t>
            </a:r>
            <a:r>
              <a:rPr lang="sk-SK" sz="2200" dirty="0" err="1"/>
              <a:t>regeneračních</a:t>
            </a:r>
            <a:r>
              <a:rPr lang="sk-SK" sz="2200" dirty="0"/>
              <a:t> </a:t>
            </a:r>
            <a:r>
              <a:rPr lang="sk-SK" sz="2200" dirty="0" err="1"/>
              <a:t>uzlů</a:t>
            </a:r>
            <a:endParaRPr lang="sk-SK" sz="2200" dirty="0"/>
          </a:p>
          <a:p>
            <a:r>
              <a:rPr lang="sk-SK" sz="2200" dirty="0" err="1"/>
              <a:t>prevalence</a:t>
            </a:r>
            <a:r>
              <a:rPr lang="sk-SK" sz="2200" dirty="0"/>
              <a:t> – odhad až 0,5 % - </a:t>
            </a:r>
            <a:r>
              <a:rPr lang="sk-SK" sz="2200" dirty="0" err="1"/>
              <a:t>ve</a:t>
            </a:r>
            <a:r>
              <a:rPr lang="sk-SK" sz="2200" dirty="0"/>
              <a:t> 40 % asymptomatická</a:t>
            </a:r>
          </a:p>
          <a:p>
            <a:r>
              <a:rPr lang="sk-SK" sz="2200" dirty="0" err="1"/>
              <a:t>nejčastější</a:t>
            </a:r>
            <a:r>
              <a:rPr lang="sk-SK" sz="2200" dirty="0"/>
              <a:t> nenádorová </a:t>
            </a:r>
            <a:r>
              <a:rPr lang="sk-SK" sz="2200" dirty="0" err="1"/>
              <a:t>příčina</a:t>
            </a:r>
            <a:r>
              <a:rPr lang="sk-SK" sz="2200" dirty="0"/>
              <a:t> úmrtí na nemoci GIT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D344C4-EF90-45E4-86C9-E49BA4DF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4588E8-F312-40AE-9FB8-F3326A497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30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Etiopatogeneze</a:t>
            </a:r>
            <a:r>
              <a:rPr lang="sk-SK" b="1" dirty="0"/>
              <a:t> cirhózy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1290768" cy="4139998"/>
          </a:xfrm>
        </p:spPr>
        <p:txBody>
          <a:bodyPr>
            <a:normAutofit fontScale="25000" lnSpcReduction="20000"/>
          </a:bodyPr>
          <a:lstStyle/>
          <a:p>
            <a:r>
              <a:rPr lang="sk-SK" sz="8800" dirty="0" err="1"/>
              <a:t>cirhotické</a:t>
            </a:r>
            <a:r>
              <a:rPr lang="sk-SK" sz="8800" dirty="0"/>
              <a:t> </a:t>
            </a:r>
            <a:r>
              <a:rPr lang="sk-SK" sz="8800" dirty="0" err="1"/>
              <a:t>změny</a:t>
            </a:r>
            <a:r>
              <a:rPr lang="sk-SK" sz="8800" dirty="0"/>
              <a:t> </a:t>
            </a:r>
            <a:r>
              <a:rPr lang="sk-SK" sz="8800" dirty="0" err="1"/>
              <a:t>jsou</a:t>
            </a:r>
            <a:r>
              <a:rPr lang="sk-SK" sz="8800" dirty="0"/>
              <a:t> </a:t>
            </a:r>
            <a:r>
              <a:rPr lang="sk-SK" sz="8800" dirty="0" err="1"/>
              <a:t>reakce</a:t>
            </a:r>
            <a:r>
              <a:rPr lang="sk-SK" sz="8800" dirty="0"/>
              <a:t> na nekrózu </a:t>
            </a:r>
            <a:r>
              <a:rPr lang="sk-SK" sz="8800" dirty="0" err="1"/>
              <a:t>hepatocytů</a:t>
            </a:r>
            <a:endParaRPr lang="sk-SK" sz="8800" dirty="0"/>
          </a:p>
          <a:p>
            <a:r>
              <a:rPr lang="sk-SK" sz="8800" dirty="0" err="1"/>
              <a:t>nejčastěji</a:t>
            </a:r>
            <a:r>
              <a:rPr lang="sk-SK" sz="8800" dirty="0"/>
              <a:t> </a:t>
            </a:r>
            <a:r>
              <a:rPr lang="sk-SK" sz="8800" dirty="0" err="1"/>
              <a:t>jde</a:t>
            </a:r>
            <a:r>
              <a:rPr lang="sk-SK" sz="8800" dirty="0"/>
              <a:t> o alkoholickou cirhózu</a:t>
            </a:r>
          </a:p>
          <a:p>
            <a:r>
              <a:rPr lang="sk-SK" sz="8800" dirty="0" err="1"/>
              <a:t>při</a:t>
            </a:r>
            <a:r>
              <a:rPr lang="sk-SK" sz="8800" dirty="0"/>
              <a:t> chronické </a:t>
            </a:r>
            <a:r>
              <a:rPr lang="sk-SK" sz="8800" dirty="0" err="1"/>
              <a:t>virové</a:t>
            </a:r>
            <a:r>
              <a:rPr lang="sk-SK" sz="8800" dirty="0"/>
              <a:t> </a:t>
            </a:r>
            <a:r>
              <a:rPr lang="sk-SK" sz="8800" dirty="0" err="1"/>
              <a:t>hepatitidě</a:t>
            </a:r>
            <a:r>
              <a:rPr lang="sk-SK" sz="8800" dirty="0"/>
              <a:t> B a C </a:t>
            </a:r>
          </a:p>
          <a:p>
            <a:r>
              <a:rPr lang="sk-SK" sz="8800" dirty="0" err="1"/>
              <a:t>méně</a:t>
            </a:r>
            <a:r>
              <a:rPr lang="sk-SK" sz="8800" dirty="0"/>
              <a:t> časté:</a:t>
            </a:r>
          </a:p>
          <a:p>
            <a:pPr marL="0" indent="0">
              <a:buNone/>
            </a:pPr>
            <a:r>
              <a:rPr lang="sk-SK" sz="8800" dirty="0"/>
              <a:t>   - </a:t>
            </a:r>
            <a:r>
              <a:rPr lang="sk-SK" sz="8800" dirty="0" err="1"/>
              <a:t>poškození</a:t>
            </a:r>
            <a:r>
              <a:rPr lang="sk-SK" sz="8800" dirty="0"/>
              <a:t> </a:t>
            </a:r>
            <a:r>
              <a:rPr lang="sk-SK" sz="8800" dirty="0" err="1"/>
              <a:t>toxiny</a:t>
            </a:r>
            <a:r>
              <a:rPr lang="sk-SK" sz="8800" dirty="0"/>
              <a:t>, </a:t>
            </a:r>
            <a:r>
              <a:rPr lang="sk-SK" sz="8800" dirty="0" err="1"/>
              <a:t>poléková</a:t>
            </a:r>
            <a:endParaRPr lang="sk-SK" sz="8800" dirty="0"/>
          </a:p>
          <a:p>
            <a:pPr marL="0" indent="0">
              <a:buNone/>
            </a:pPr>
            <a:r>
              <a:rPr lang="sk-SK" sz="8800" dirty="0"/>
              <a:t>   - </a:t>
            </a:r>
            <a:r>
              <a:rPr lang="sk-SK" sz="8800" dirty="0" err="1"/>
              <a:t>infekce</a:t>
            </a:r>
            <a:r>
              <a:rPr lang="sk-SK" sz="8800" dirty="0"/>
              <a:t> (</a:t>
            </a:r>
            <a:r>
              <a:rPr lang="sk-SK" sz="8800" dirty="0" err="1"/>
              <a:t>brucelóza</a:t>
            </a:r>
            <a:r>
              <a:rPr lang="sk-SK" sz="8800" dirty="0"/>
              <a:t>, </a:t>
            </a:r>
            <a:r>
              <a:rPr lang="sk-SK" sz="8800" dirty="0" err="1"/>
              <a:t>echinokok</a:t>
            </a:r>
            <a:r>
              <a:rPr lang="sk-SK" sz="8800" dirty="0"/>
              <a:t>)</a:t>
            </a:r>
          </a:p>
          <a:p>
            <a:pPr marL="0" indent="0">
              <a:buNone/>
            </a:pPr>
            <a:r>
              <a:rPr lang="sk-SK" sz="8800" dirty="0"/>
              <a:t>   - autoimunitní choroby (</a:t>
            </a:r>
            <a:r>
              <a:rPr lang="sk-SK" sz="8800" dirty="0" err="1"/>
              <a:t>hepatitidy</a:t>
            </a:r>
            <a:r>
              <a:rPr lang="sk-SK" sz="8800" dirty="0"/>
              <a:t>, </a:t>
            </a:r>
            <a:r>
              <a:rPr lang="sk-SK" sz="8800" dirty="0" err="1"/>
              <a:t>cholangitidy</a:t>
            </a:r>
            <a:r>
              <a:rPr lang="sk-SK" sz="8800" dirty="0"/>
              <a:t>)</a:t>
            </a:r>
          </a:p>
          <a:p>
            <a:pPr marL="0" indent="0">
              <a:buNone/>
            </a:pPr>
            <a:r>
              <a:rPr lang="sk-SK" sz="8800" dirty="0"/>
              <a:t>   - metabolické – získané (NASH), </a:t>
            </a:r>
            <a:r>
              <a:rPr lang="sk-SK" sz="8800" dirty="0" err="1"/>
              <a:t>vrozené</a:t>
            </a:r>
            <a:r>
              <a:rPr lang="sk-SK" sz="8800" dirty="0"/>
              <a:t> (</a:t>
            </a:r>
            <a:r>
              <a:rPr lang="sk-SK" sz="8800" dirty="0" err="1"/>
              <a:t>hemochromatóza</a:t>
            </a:r>
            <a:r>
              <a:rPr lang="sk-SK" sz="8800" dirty="0"/>
              <a:t>, </a:t>
            </a:r>
            <a:r>
              <a:rPr lang="sk-SK" sz="8800" dirty="0" err="1"/>
              <a:t>Wilsonova</a:t>
            </a:r>
            <a:r>
              <a:rPr lang="sk-SK" sz="8800" dirty="0"/>
              <a:t> nemoc, </a:t>
            </a:r>
            <a:r>
              <a:rPr lang="sk-SK" sz="8800" dirty="0" err="1"/>
              <a:t>porfyrie</a:t>
            </a:r>
            <a:r>
              <a:rPr lang="sk-SK" sz="8800" dirty="0"/>
              <a:t>)</a:t>
            </a:r>
          </a:p>
          <a:p>
            <a:pPr marL="0" indent="0">
              <a:buNone/>
            </a:pPr>
            <a:r>
              <a:rPr lang="sk-SK" sz="8800" dirty="0"/>
              <a:t>   - </a:t>
            </a:r>
            <a:r>
              <a:rPr lang="sk-SK" sz="8800" dirty="0" err="1"/>
              <a:t>dlouhodobá</a:t>
            </a:r>
            <a:r>
              <a:rPr lang="sk-SK" sz="8800" dirty="0"/>
              <a:t> </a:t>
            </a:r>
            <a:r>
              <a:rPr lang="sk-SK" sz="8800" dirty="0" err="1"/>
              <a:t>cholestáza</a:t>
            </a:r>
            <a:r>
              <a:rPr lang="sk-SK" sz="8800" dirty="0"/>
              <a:t> u </a:t>
            </a:r>
            <a:r>
              <a:rPr lang="sk-SK" sz="8800" dirty="0" err="1"/>
              <a:t>biliární</a:t>
            </a:r>
            <a:r>
              <a:rPr lang="sk-SK" sz="8800" dirty="0"/>
              <a:t> </a:t>
            </a:r>
            <a:r>
              <a:rPr lang="sk-SK" sz="8800" dirty="0" err="1"/>
              <a:t>obstrukce</a:t>
            </a:r>
            <a:endParaRPr lang="sk-SK" sz="8800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4F14E2-EF64-4C61-BE21-4F5DC86E0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BF9F13-3D43-4A77-A6AA-583F2E0E8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15204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Klinický obraz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variabilní: </a:t>
            </a:r>
            <a:r>
              <a:rPr lang="sk-SK" sz="2200" dirty="0" err="1"/>
              <a:t>asymptomat</a:t>
            </a:r>
            <a:r>
              <a:rPr lang="sk-SK" sz="2200" dirty="0"/>
              <a:t>. – </a:t>
            </a:r>
            <a:r>
              <a:rPr lang="sk-SK" sz="2200" dirty="0" err="1"/>
              <a:t>dyspeptické</a:t>
            </a:r>
            <a:r>
              <a:rPr lang="sk-SK" sz="2200" dirty="0"/>
              <a:t> </a:t>
            </a:r>
            <a:r>
              <a:rPr lang="sk-SK" sz="2200" dirty="0" err="1"/>
              <a:t>obtíže</a:t>
            </a:r>
            <a:r>
              <a:rPr lang="sk-SK" sz="2200" dirty="0"/>
              <a:t> – </a:t>
            </a:r>
            <a:r>
              <a:rPr lang="sk-SK" sz="2200" dirty="0" err="1"/>
              <a:t>jaterní</a:t>
            </a:r>
            <a:r>
              <a:rPr lang="sk-SK" sz="2200" dirty="0"/>
              <a:t> </a:t>
            </a:r>
            <a:r>
              <a:rPr lang="sk-SK" sz="2200" dirty="0" err="1"/>
              <a:t>selhání</a:t>
            </a:r>
            <a:endParaRPr lang="sk-SK" sz="2200" dirty="0"/>
          </a:p>
          <a:p>
            <a:r>
              <a:rPr lang="sk-SK" sz="2200" dirty="0"/>
              <a:t>dekompenzovaná cirhóza – </a:t>
            </a:r>
            <a:r>
              <a:rPr lang="sk-SK" sz="2200" dirty="0" err="1"/>
              <a:t>objevení</a:t>
            </a:r>
            <a:r>
              <a:rPr lang="sk-SK" sz="2200" dirty="0"/>
              <a:t> </a:t>
            </a:r>
            <a:r>
              <a:rPr lang="sk-SK" sz="2200" dirty="0" err="1"/>
              <a:t>symptomů</a:t>
            </a:r>
            <a:r>
              <a:rPr lang="sk-SK" sz="2200" dirty="0"/>
              <a:t> </a:t>
            </a:r>
            <a:r>
              <a:rPr lang="sk-SK" sz="2200" dirty="0" err="1"/>
              <a:t>vyplývajících</a:t>
            </a:r>
            <a:r>
              <a:rPr lang="sk-SK" sz="2200" dirty="0"/>
              <a:t> </a:t>
            </a:r>
            <a:r>
              <a:rPr lang="sk-SK" sz="2200" dirty="0" err="1"/>
              <a:t>ze</a:t>
            </a:r>
            <a:r>
              <a:rPr lang="sk-SK" sz="2200" dirty="0"/>
              <a:t> syntetické nebo exkreční </a:t>
            </a:r>
            <a:r>
              <a:rPr lang="sk-SK" sz="2200" dirty="0" err="1"/>
              <a:t>funkce</a:t>
            </a:r>
            <a:r>
              <a:rPr lang="sk-SK" sz="2200" dirty="0"/>
              <a:t> </a:t>
            </a:r>
            <a:r>
              <a:rPr lang="sk-SK" sz="2200" dirty="0" err="1"/>
              <a:t>jater</a:t>
            </a:r>
            <a:endParaRPr lang="sk-SK" sz="2200" dirty="0"/>
          </a:p>
          <a:p>
            <a:r>
              <a:rPr lang="sk-SK" sz="2200" dirty="0" err="1"/>
              <a:t>kvalifikace</a:t>
            </a:r>
            <a:r>
              <a:rPr lang="sk-SK" sz="2200" dirty="0"/>
              <a:t> </a:t>
            </a:r>
            <a:r>
              <a:rPr lang="sk-SK" sz="2200" dirty="0" err="1"/>
              <a:t>dle</a:t>
            </a:r>
            <a:r>
              <a:rPr lang="sk-SK" sz="2200" dirty="0"/>
              <a:t> </a:t>
            </a:r>
            <a:r>
              <a:rPr lang="sk-SK" sz="2200" dirty="0" err="1"/>
              <a:t>Child</a:t>
            </a:r>
            <a:r>
              <a:rPr lang="sk-SK" sz="2200" dirty="0"/>
              <a:t> – </a:t>
            </a:r>
            <a:r>
              <a:rPr lang="sk-SK" sz="2200" dirty="0" err="1"/>
              <a:t>Pughovy</a:t>
            </a:r>
            <a:r>
              <a:rPr lang="sk-SK" sz="2200" dirty="0"/>
              <a:t> </a:t>
            </a:r>
            <a:r>
              <a:rPr lang="sk-SK" sz="2200" dirty="0" err="1"/>
              <a:t>kvalifikace</a:t>
            </a:r>
            <a:r>
              <a:rPr lang="sk-SK" sz="2200" dirty="0"/>
              <a:t> </a:t>
            </a:r>
          </a:p>
          <a:p>
            <a:r>
              <a:rPr lang="sk-SK" sz="2200" dirty="0"/>
              <a:t>zvýšené riziko </a:t>
            </a:r>
            <a:r>
              <a:rPr lang="sk-SK" sz="2200" dirty="0" err="1"/>
              <a:t>karcinomu</a:t>
            </a:r>
            <a:r>
              <a:rPr lang="sk-SK" sz="2200" dirty="0"/>
              <a:t> v terénu cirhózy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106C21-974A-4C98-9291-B0189BF02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EBD41-87F5-4FC2-ABA4-C63A2C82A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4873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Diagnostika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181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sk-SK" sz="2200" dirty="0" err="1"/>
              <a:t>nejdůležitější</a:t>
            </a:r>
            <a:r>
              <a:rPr lang="sk-SK" sz="2200" dirty="0"/>
              <a:t> je USG nebo CT</a:t>
            </a:r>
          </a:p>
          <a:p>
            <a:pPr>
              <a:lnSpc>
                <a:spcPct val="110000"/>
              </a:lnSpc>
            </a:pPr>
            <a:r>
              <a:rPr lang="sk-SK" sz="2200" dirty="0"/>
              <a:t>pro </a:t>
            </a:r>
            <a:r>
              <a:rPr lang="sk-SK" sz="2200" dirty="0" err="1"/>
              <a:t>adekvátní</a:t>
            </a:r>
            <a:r>
              <a:rPr lang="sk-SK" sz="2200" dirty="0"/>
              <a:t> </a:t>
            </a:r>
            <a:r>
              <a:rPr lang="sk-SK" sz="2200" dirty="0" err="1"/>
              <a:t>léčbu</a:t>
            </a:r>
            <a:r>
              <a:rPr lang="sk-SK" sz="2200" dirty="0"/>
              <a:t> a prognózu je vhodné stanovení </a:t>
            </a:r>
            <a:r>
              <a:rPr lang="sk-SK" sz="2200" dirty="0" err="1"/>
              <a:t>Child</a:t>
            </a:r>
            <a:r>
              <a:rPr lang="sk-SK" sz="2200" dirty="0"/>
              <a:t> – </a:t>
            </a:r>
            <a:r>
              <a:rPr lang="sk-SK" sz="2200" dirty="0" err="1"/>
              <a:t>Pughovy</a:t>
            </a:r>
            <a:r>
              <a:rPr lang="sk-SK" sz="2200" dirty="0"/>
              <a:t> </a:t>
            </a:r>
            <a:r>
              <a:rPr lang="sk-SK" sz="2200" dirty="0" err="1"/>
              <a:t>klasifikace</a:t>
            </a:r>
            <a:endParaRPr lang="sk-SK" sz="22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32984" y="5044457"/>
            <a:ext cx="573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err="1"/>
              <a:t>Child</a:t>
            </a:r>
            <a:r>
              <a:rPr lang="sk-SK" sz="1800" dirty="0"/>
              <a:t> – </a:t>
            </a:r>
            <a:r>
              <a:rPr lang="sk-SK" sz="1800" dirty="0" err="1"/>
              <a:t>Pughovo</a:t>
            </a:r>
            <a:r>
              <a:rPr lang="sk-SK" sz="1800" dirty="0"/>
              <a:t> skóre: 5-6 </a:t>
            </a:r>
            <a:r>
              <a:rPr lang="sk-SK" sz="1800" dirty="0" err="1"/>
              <a:t>bodů</a:t>
            </a:r>
            <a:r>
              <a:rPr lang="sk-SK" sz="1800" dirty="0"/>
              <a:t> = A </a:t>
            </a:r>
          </a:p>
          <a:p>
            <a:r>
              <a:rPr lang="sk-SK" sz="1800" dirty="0"/>
              <a:t>                                 7-9 </a:t>
            </a:r>
            <a:r>
              <a:rPr lang="sk-SK" sz="1800" dirty="0" err="1"/>
              <a:t>bodů</a:t>
            </a:r>
            <a:r>
              <a:rPr lang="sk-SK" sz="1800" dirty="0"/>
              <a:t> = B</a:t>
            </a:r>
          </a:p>
          <a:p>
            <a:r>
              <a:rPr lang="sk-SK" sz="1800" dirty="0"/>
              <a:t>                                 10-15 </a:t>
            </a:r>
            <a:r>
              <a:rPr lang="sk-SK" sz="1800" dirty="0" err="1"/>
              <a:t>bodů</a:t>
            </a:r>
            <a:r>
              <a:rPr lang="sk-SK" sz="1800" dirty="0"/>
              <a:t> = C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C44BFC-85E0-430D-AA42-13F37A38F2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D1D268-4A34-4E29-A8C8-D92DC2C10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94D2BA5-F9F3-4BE8-B0F6-CBCFA6A8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84" y="2476021"/>
            <a:ext cx="9141892" cy="25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6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Terapie cirhózy</a:t>
            </a:r>
            <a:r>
              <a:rPr lang="sk-SK" dirty="0"/>
              <a:t>	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snaha o </a:t>
            </a:r>
            <a:r>
              <a:rPr lang="sk-SK" sz="2200" dirty="0" err="1"/>
              <a:t>odstranění</a:t>
            </a:r>
            <a:r>
              <a:rPr lang="sk-SK" sz="2200" dirty="0"/>
              <a:t> nebo </a:t>
            </a:r>
            <a:r>
              <a:rPr lang="sk-SK" sz="2200" dirty="0" err="1"/>
              <a:t>alespoň</a:t>
            </a:r>
            <a:r>
              <a:rPr lang="sk-SK" sz="2200" dirty="0"/>
              <a:t> </a:t>
            </a:r>
            <a:r>
              <a:rPr lang="sk-SK" sz="2200" dirty="0" err="1"/>
              <a:t>léčbu</a:t>
            </a:r>
            <a:r>
              <a:rPr lang="sk-SK" sz="2200" dirty="0"/>
              <a:t> </a:t>
            </a:r>
            <a:r>
              <a:rPr lang="sk-SK" sz="2200" dirty="0" err="1"/>
              <a:t>příčiny</a:t>
            </a:r>
            <a:endParaRPr lang="sk-SK" sz="2200" dirty="0"/>
          </a:p>
          <a:p>
            <a:r>
              <a:rPr lang="sk-SK" sz="2200" dirty="0" err="1"/>
              <a:t>hepatoprotektiva</a:t>
            </a:r>
            <a:r>
              <a:rPr lang="sk-SK" sz="2200" dirty="0"/>
              <a:t> – jednoznačný efekt </a:t>
            </a:r>
            <a:r>
              <a:rPr lang="sk-SK" sz="2200" dirty="0" err="1"/>
              <a:t>neprokázán</a:t>
            </a:r>
            <a:endParaRPr lang="sk-SK" sz="2200" dirty="0"/>
          </a:p>
          <a:p>
            <a:r>
              <a:rPr lang="sk-SK" sz="2200" dirty="0" err="1"/>
              <a:t>léčba</a:t>
            </a:r>
            <a:r>
              <a:rPr lang="sk-SK" sz="2200" dirty="0"/>
              <a:t> </a:t>
            </a:r>
            <a:r>
              <a:rPr lang="sk-SK" sz="2200" dirty="0" err="1"/>
              <a:t>důsledku</a:t>
            </a:r>
            <a:r>
              <a:rPr lang="sk-SK" sz="2200" dirty="0"/>
              <a:t> </a:t>
            </a:r>
            <a:r>
              <a:rPr lang="sk-SK" sz="2200" dirty="0" err="1"/>
              <a:t>portální</a:t>
            </a:r>
            <a:r>
              <a:rPr lang="sk-SK" sz="2200" dirty="0"/>
              <a:t> </a:t>
            </a:r>
            <a:r>
              <a:rPr lang="sk-SK" sz="2200" dirty="0" err="1"/>
              <a:t>hypertenze</a:t>
            </a:r>
            <a:endParaRPr lang="sk-SK" sz="2200" dirty="0"/>
          </a:p>
          <a:p>
            <a:r>
              <a:rPr lang="sk-SK" sz="2200" dirty="0" err="1"/>
              <a:t>dostatečná</a:t>
            </a:r>
            <a:r>
              <a:rPr lang="sk-SK" sz="2200" dirty="0"/>
              <a:t> výživa – 1-1,5 g </a:t>
            </a:r>
            <a:r>
              <a:rPr lang="sk-SK" sz="2200" dirty="0" err="1"/>
              <a:t>proteinu</a:t>
            </a:r>
            <a:r>
              <a:rPr lang="sk-SK" sz="2200" dirty="0"/>
              <a:t>/kg/</a:t>
            </a:r>
            <a:r>
              <a:rPr lang="sk-SK" sz="2200" dirty="0" err="1"/>
              <a:t>den</a:t>
            </a:r>
            <a:r>
              <a:rPr lang="sk-SK" sz="2200" dirty="0"/>
              <a:t> (CAVE: </a:t>
            </a:r>
            <a:r>
              <a:rPr lang="sk-SK" sz="2200" dirty="0" err="1"/>
              <a:t>jaterní</a:t>
            </a:r>
            <a:r>
              <a:rPr lang="sk-SK" sz="2200" dirty="0"/>
              <a:t> </a:t>
            </a:r>
            <a:r>
              <a:rPr lang="sk-SK" sz="2200" dirty="0" err="1"/>
              <a:t>encefalopatie</a:t>
            </a:r>
            <a:r>
              <a:rPr lang="sk-SK" sz="2200" dirty="0"/>
              <a:t>)</a:t>
            </a:r>
          </a:p>
          <a:p>
            <a:r>
              <a:rPr lang="sk-SK" sz="2200" dirty="0"/>
              <a:t>u tzv. end – </a:t>
            </a:r>
            <a:r>
              <a:rPr lang="sk-SK" sz="2200" dirty="0" err="1"/>
              <a:t>stage</a:t>
            </a:r>
            <a:r>
              <a:rPr lang="sk-SK" sz="2200" dirty="0"/>
              <a:t> </a:t>
            </a:r>
            <a:r>
              <a:rPr lang="sk-SK" sz="2200" dirty="0" err="1"/>
              <a:t>liver</a:t>
            </a:r>
            <a:r>
              <a:rPr lang="sk-SK" sz="2200" dirty="0"/>
              <a:t> </a:t>
            </a:r>
            <a:r>
              <a:rPr lang="sk-SK" sz="2200" dirty="0" err="1"/>
              <a:t>disease</a:t>
            </a:r>
            <a:r>
              <a:rPr lang="sk-SK" sz="2200" dirty="0"/>
              <a:t> - </a:t>
            </a:r>
            <a:r>
              <a:rPr lang="sk-SK" sz="2200" dirty="0" err="1"/>
              <a:t>transplatace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4DDBDD-4F3C-4B60-89CD-36D774C39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B813A8-4CD9-4C92-A4D4-25943C612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59512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Prognóza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závisí na </a:t>
            </a:r>
            <a:r>
              <a:rPr lang="sk-SK" sz="2200" dirty="0" err="1"/>
              <a:t>přítomnosti</a:t>
            </a:r>
            <a:r>
              <a:rPr lang="sk-SK" sz="2200" dirty="0"/>
              <a:t> </a:t>
            </a:r>
            <a:r>
              <a:rPr lang="sk-SK" sz="2200" dirty="0" err="1"/>
              <a:t>komplikací</a:t>
            </a:r>
            <a:r>
              <a:rPr lang="sk-SK" sz="2200" dirty="0"/>
              <a:t> </a:t>
            </a:r>
            <a:r>
              <a:rPr lang="sk-SK" sz="2200" dirty="0" err="1"/>
              <a:t>portální</a:t>
            </a:r>
            <a:r>
              <a:rPr lang="sk-SK" sz="2200" dirty="0"/>
              <a:t> </a:t>
            </a:r>
            <a:r>
              <a:rPr lang="sk-SK" sz="2200" dirty="0" err="1"/>
              <a:t>hypertenze</a:t>
            </a:r>
            <a:endParaRPr lang="sk-SK" sz="2200" dirty="0"/>
          </a:p>
          <a:p>
            <a:r>
              <a:rPr lang="sk-SK" sz="2200" dirty="0"/>
              <a:t>prognóza </a:t>
            </a:r>
            <a:r>
              <a:rPr lang="sk-SK" sz="2200" dirty="0" err="1"/>
              <a:t>dle</a:t>
            </a:r>
            <a:r>
              <a:rPr lang="sk-SK" sz="2200" dirty="0"/>
              <a:t> </a:t>
            </a:r>
            <a:r>
              <a:rPr lang="sk-SK" sz="2200" dirty="0" err="1"/>
              <a:t>Child</a:t>
            </a:r>
            <a:r>
              <a:rPr lang="sk-SK" sz="2200" dirty="0"/>
              <a:t> - </a:t>
            </a:r>
            <a:r>
              <a:rPr lang="sk-SK" sz="2200" dirty="0" err="1"/>
              <a:t>Pugh</a:t>
            </a:r>
            <a:endParaRPr lang="sk-SK" sz="22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19150"/>
              </p:ext>
            </p:extLst>
          </p:nvPr>
        </p:nvGraphicFramePr>
        <p:xfrm>
          <a:off x="951763" y="2718486"/>
          <a:ext cx="6223396" cy="3014951"/>
        </p:xfrm>
        <a:graphic>
          <a:graphicData uri="http://schemas.openxmlformats.org/drawingml/2006/table">
            <a:tbl>
              <a:tblPr/>
              <a:tblGrid>
                <a:gridCol w="1555849">
                  <a:extLst>
                    <a:ext uri="{9D8B030D-6E8A-4147-A177-3AD203B41FA5}">
                      <a16:colId xmlns:a16="http://schemas.microsoft.com/office/drawing/2014/main" val="4094365163"/>
                    </a:ext>
                  </a:extLst>
                </a:gridCol>
                <a:gridCol w="1555849">
                  <a:extLst>
                    <a:ext uri="{9D8B030D-6E8A-4147-A177-3AD203B41FA5}">
                      <a16:colId xmlns:a16="http://schemas.microsoft.com/office/drawing/2014/main" val="3656110148"/>
                    </a:ext>
                  </a:extLst>
                </a:gridCol>
                <a:gridCol w="1555849">
                  <a:extLst>
                    <a:ext uri="{9D8B030D-6E8A-4147-A177-3AD203B41FA5}">
                      <a16:colId xmlns:a16="http://schemas.microsoft.com/office/drawing/2014/main" val="389228497"/>
                    </a:ext>
                  </a:extLst>
                </a:gridCol>
                <a:gridCol w="1555849">
                  <a:extLst>
                    <a:ext uri="{9D8B030D-6E8A-4147-A177-3AD203B41FA5}">
                      <a16:colId xmlns:a16="http://schemas.microsoft.com/office/drawing/2014/main" val="2615260633"/>
                    </a:ext>
                  </a:extLst>
                </a:gridCol>
              </a:tblGrid>
              <a:tr h="1169063">
                <a:tc>
                  <a:txBody>
                    <a:bodyPr/>
                    <a:lstStyle/>
                    <a:p>
                      <a:pPr algn="l"/>
                      <a:r>
                        <a:rPr lang="sk-SK" b="1" dirty="0">
                          <a:solidFill>
                            <a:srgbClr val="505050"/>
                          </a:solidFill>
                          <a:effectLst/>
                        </a:rPr>
                        <a:t>Body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 dirty="0" err="1">
                          <a:solidFill>
                            <a:srgbClr val="505050"/>
                          </a:solidFill>
                          <a:effectLst/>
                        </a:rPr>
                        <a:t>Child-Pugh</a:t>
                      </a:r>
                      <a:endParaRPr lang="sk-SK" b="1" dirty="0">
                        <a:solidFill>
                          <a:srgbClr val="505050"/>
                        </a:solidFill>
                        <a:effectLst/>
                      </a:endParaRP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>
                          <a:solidFill>
                            <a:srgbClr val="505050"/>
                          </a:solidFill>
                          <a:effectLst/>
                        </a:rPr>
                        <a:t>Přežití 1 rok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1">
                          <a:solidFill>
                            <a:srgbClr val="505050"/>
                          </a:solidFill>
                          <a:effectLst/>
                        </a:rPr>
                        <a:t>Přežití 2 roky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266269"/>
                  </a:ext>
                </a:extLst>
              </a:tr>
              <a:tr h="615296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5-6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A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100%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85%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28171"/>
                  </a:ext>
                </a:extLst>
              </a:tr>
              <a:tr h="615296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7-9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B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81%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57%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96546"/>
                  </a:ext>
                </a:extLst>
              </a:tr>
              <a:tr h="615296"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10-15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C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>
                          <a:solidFill>
                            <a:srgbClr val="505050"/>
                          </a:solidFill>
                          <a:effectLst/>
                        </a:rPr>
                        <a:t>45%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b="0" dirty="0">
                          <a:solidFill>
                            <a:srgbClr val="505050"/>
                          </a:solidFill>
                          <a:effectLst/>
                        </a:rPr>
                        <a:t>35%</a:t>
                      </a:r>
                    </a:p>
                  </a:txBody>
                  <a:tcPr marL="38100" marR="38100" marT="15240" marB="15240" anchor="ctr">
                    <a:lnL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84875"/>
                  </a:ext>
                </a:extLst>
              </a:tr>
            </a:tbl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86AC0D-B87E-4EEC-9503-E571F4FE2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AA94FD-9715-413D-BB43-26AD8162EE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3296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Alkoholická cirhóza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err="1"/>
              <a:t>důsledkem</a:t>
            </a:r>
            <a:r>
              <a:rPr lang="sk-SK" dirty="0"/>
              <a:t> </a:t>
            </a:r>
            <a:r>
              <a:rPr lang="sk-SK" dirty="0" err="1"/>
              <a:t>dlouhodobého</a:t>
            </a:r>
            <a:r>
              <a:rPr lang="sk-SK" dirty="0"/>
              <a:t> abúzu alkoholu</a:t>
            </a:r>
          </a:p>
          <a:p>
            <a:r>
              <a:rPr lang="sk-SK" dirty="0"/>
              <a:t>u </a:t>
            </a:r>
            <a:r>
              <a:rPr lang="sk-SK" dirty="0" err="1"/>
              <a:t>excesivního</a:t>
            </a:r>
            <a:r>
              <a:rPr lang="sk-SK" dirty="0"/>
              <a:t> pití </a:t>
            </a:r>
            <a:r>
              <a:rPr lang="sk-SK" dirty="0" err="1"/>
              <a:t>již</a:t>
            </a:r>
            <a:r>
              <a:rPr lang="sk-SK" dirty="0"/>
              <a:t> </a:t>
            </a:r>
            <a:r>
              <a:rPr lang="sk-SK" dirty="0" err="1"/>
              <a:t>během</a:t>
            </a:r>
            <a:r>
              <a:rPr lang="sk-SK" dirty="0"/>
              <a:t> 18 </a:t>
            </a:r>
            <a:r>
              <a:rPr lang="sk-SK" dirty="0" err="1"/>
              <a:t>měsíců</a:t>
            </a:r>
            <a:endParaRPr lang="sk-SK" dirty="0"/>
          </a:p>
          <a:p>
            <a:r>
              <a:rPr lang="sk-SK" b="1" dirty="0">
                <a:solidFill>
                  <a:schemeClr val="tx2"/>
                </a:solidFill>
              </a:rPr>
              <a:t>klin. obraz</a:t>
            </a:r>
            <a:r>
              <a:rPr lang="sk-SK" dirty="0"/>
              <a:t> - </a:t>
            </a:r>
            <a:r>
              <a:rPr lang="sk-SK" dirty="0" err="1"/>
              <a:t>viz</a:t>
            </a:r>
            <a:r>
              <a:rPr lang="sk-SK" dirty="0"/>
              <a:t>. cirhóza, </a:t>
            </a:r>
            <a:r>
              <a:rPr lang="sk-SK" dirty="0" err="1"/>
              <a:t>subfebrilie</a:t>
            </a:r>
            <a:r>
              <a:rPr lang="sk-SK" dirty="0"/>
              <a:t>, </a:t>
            </a:r>
            <a:r>
              <a:rPr lang="sk-SK" dirty="0" err="1"/>
              <a:t>anorexie</a:t>
            </a:r>
            <a:r>
              <a:rPr lang="sk-SK" dirty="0"/>
              <a:t>, </a:t>
            </a:r>
            <a:r>
              <a:rPr lang="sk-SK" dirty="0" err="1"/>
              <a:t>ikterus</a:t>
            </a:r>
            <a:endParaRPr lang="sk-SK" dirty="0"/>
          </a:p>
          <a:p>
            <a:r>
              <a:rPr lang="sk-SK" b="1" dirty="0">
                <a:solidFill>
                  <a:schemeClr val="tx2"/>
                </a:solidFill>
              </a:rPr>
              <a:t>dg.</a:t>
            </a:r>
            <a:r>
              <a:rPr lang="sk-SK" dirty="0"/>
              <a:t> - </a:t>
            </a:r>
            <a:r>
              <a:rPr lang="sk-SK" dirty="0" err="1"/>
              <a:t>hepatomegalie</a:t>
            </a:r>
            <a:r>
              <a:rPr lang="sk-SK" dirty="0"/>
              <a:t>, </a:t>
            </a:r>
            <a:r>
              <a:rPr lang="sk-SK" dirty="0" err="1"/>
              <a:t>pavoučkovité</a:t>
            </a:r>
            <a:r>
              <a:rPr lang="sk-SK" dirty="0"/>
              <a:t> </a:t>
            </a:r>
            <a:r>
              <a:rPr lang="sk-SK" dirty="0" err="1"/>
              <a:t>névy</a:t>
            </a:r>
            <a:r>
              <a:rPr lang="sk-SK" dirty="0"/>
              <a:t>, </a:t>
            </a:r>
            <a:r>
              <a:rPr lang="sk-SK" dirty="0" err="1"/>
              <a:t>Dupeytrenova</a:t>
            </a:r>
            <a:r>
              <a:rPr lang="sk-SK" dirty="0"/>
              <a:t> </a:t>
            </a:r>
            <a:r>
              <a:rPr lang="sk-SK" dirty="0" err="1"/>
              <a:t>kontraktura</a:t>
            </a:r>
            <a:r>
              <a:rPr lang="sk-SK" dirty="0"/>
              <a:t>,</a:t>
            </a:r>
          </a:p>
          <a:p>
            <a:pPr marL="0" indent="0">
              <a:buNone/>
            </a:pPr>
            <a:r>
              <a:rPr lang="sk-SK" dirty="0"/>
              <a:t>            </a:t>
            </a:r>
            <a:r>
              <a:rPr lang="sk-SK" dirty="0" err="1"/>
              <a:t>krvácivé</a:t>
            </a:r>
            <a:r>
              <a:rPr lang="sk-SK" dirty="0"/>
              <a:t> </a:t>
            </a:r>
            <a:r>
              <a:rPr lang="sk-SK" dirty="0" err="1"/>
              <a:t>projevy</a:t>
            </a:r>
            <a:r>
              <a:rPr lang="sk-SK" dirty="0"/>
              <a:t> na </a:t>
            </a:r>
            <a:r>
              <a:rPr lang="sk-SK" dirty="0" err="1"/>
              <a:t>kůži</a:t>
            </a:r>
            <a:r>
              <a:rPr lang="sk-SK" dirty="0"/>
              <a:t>, </a:t>
            </a:r>
            <a:r>
              <a:rPr lang="sk-SK" dirty="0" err="1"/>
              <a:t>otoky</a:t>
            </a:r>
            <a:r>
              <a:rPr lang="sk-SK" dirty="0"/>
              <a:t>, </a:t>
            </a:r>
            <a:r>
              <a:rPr lang="sk-SK" dirty="0" err="1"/>
              <a:t>gynekomastie</a:t>
            </a:r>
            <a:r>
              <a:rPr lang="sk-SK" dirty="0"/>
              <a:t>, </a:t>
            </a:r>
            <a:r>
              <a:rPr lang="sk-SK" dirty="0" err="1"/>
              <a:t>ascites</a:t>
            </a:r>
            <a:r>
              <a:rPr lang="sk-SK" dirty="0"/>
              <a:t>, </a:t>
            </a:r>
            <a:r>
              <a:rPr lang="sk-SK" dirty="0" err="1"/>
              <a:t>kachexie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 - v </a:t>
            </a:r>
            <a:r>
              <a:rPr lang="sk-SK" dirty="0" err="1"/>
              <a:t>lab</a:t>
            </a:r>
            <a:r>
              <a:rPr lang="sk-SK" dirty="0"/>
              <a:t>. - </a:t>
            </a:r>
            <a:r>
              <a:rPr lang="sk-SK" dirty="0" err="1"/>
              <a:t>elevace</a:t>
            </a:r>
            <a:r>
              <a:rPr lang="sk-SK" dirty="0"/>
              <a:t> AST, ALT, GMT, porucha </a:t>
            </a:r>
            <a:r>
              <a:rPr lang="sk-SK" dirty="0" err="1"/>
              <a:t>koagulace</a:t>
            </a:r>
            <a:endParaRPr lang="sk-SK" dirty="0"/>
          </a:p>
          <a:p>
            <a:r>
              <a:rPr lang="sk-SK" b="1" dirty="0" err="1">
                <a:solidFill>
                  <a:schemeClr val="tx2"/>
                </a:solidFill>
              </a:rPr>
              <a:t>th</a:t>
            </a:r>
            <a:r>
              <a:rPr lang="sk-SK" b="1" dirty="0">
                <a:solidFill>
                  <a:schemeClr val="tx2"/>
                </a:solidFill>
              </a:rPr>
              <a:t>. </a:t>
            </a:r>
            <a:r>
              <a:rPr lang="sk-SK" dirty="0"/>
              <a:t>- </a:t>
            </a:r>
            <a:r>
              <a:rPr lang="sk-SK" dirty="0" err="1"/>
              <a:t>abstinence</a:t>
            </a:r>
            <a:r>
              <a:rPr lang="sk-SK" dirty="0"/>
              <a:t>, multivitamínové preparáty </a:t>
            </a:r>
            <a:r>
              <a:rPr lang="sk-SK" dirty="0" err="1"/>
              <a:t>vč</a:t>
            </a:r>
            <a:r>
              <a:rPr lang="sk-SK" dirty="0"/>
              <a:t>. </a:t>
            </a:r>
            <a:r>
              <a:rPr lang="sk-SK" dirty="0" err="1"/>
              <a:t>kys</a:t>
            </a:r>
            <a:r>
              <a:rPr lang="sk-SK" dirty="0"/>
              <a:t>. listové, </a:t>
            </a:r>
            <a:r>
              <a:rPr lang="sk-SK" dirty="0" err="1"/>
              <a:t>léčba</a:t>
            </a:r>
            <a:r>
              <a:rPr lang="sk-SK" dirty="0"/>
              <a:t> </a:t>
            </a:r>
            <a:r>
              <a:rPr lang="sk-SK" dirty="0" err="1"/>
              <a:t>komplikací</a:t>
            </a:r>
            <a:r>
              <a:rPr lang="sk-SK" dirty="0"/>
              <a:t> cirhózy, po 6 </a:t>
            </a:r>
            <a:r>
              <a:rPr lang="sk-SK" dirty="0" err="1"/>
              <a:t>měsících</a:t>
            </a:r>
            <a:r>
              <a:rPr lang="sk-SK" dirty="0"/>
              <a:t> </a:t>
            </a:r>
            <a:r>
              <a:rPr lang="sk-SK" dirty="0" err="1"/>
              <a:t>abstinence</a:t>
            </a:r>
            <a:r>
              <a:rPr lang="sk-SK" dirty="0"/>
              <a:t> možná </a:t>
            </a:r>
            <a:r>
              <a:rPr lang="sk-SK" dirty="0" err="1"/>
              <a:t>transplantace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        </a:t>
            </a:r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C926A7-FBE3-4576-AA21-CEBD4EB0A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73188F-932E-4498-A462-537DC3D27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1194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Primární</a:t>
            </a:r>
            <a:r>
              <a:rPr lang="sk-SK" b="1" dirty="0"/>
              <a:t> </a:t>
            </a:r>
            <a:r>
              <a:rPr lang="sk-SK" b="1" dirty="0" err="1"/>
              <a:t>biliární</a:t>
            </a:r>
            <a:r>
              <a:rPr lang="sk-SK" b="1" dirty="0"/>
              <a:t> cirhóza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k-SK" sz="2200" dirty="0"/>
              <a:t>chronické, </a:t>
            </a:r>
            <a:r>
              <a:rPr lang="sk-SK" sz="2200" dirty="0" err="1"/>
              <a:t>cholestatické</a:t>
            </a:r>
            <a:r>
              <a:rPr lang="sk-SK" sz="2200" dirty="0"/>
              <a:t> a </a:t>
            </a:r>
            <a:r>
              <a:rPr lang="sk-SK" sz="2200" dirty="0" err="1"/>
              <a:t>destruktivní</a:t>
            </a:r>
            <a:r>
              <a:rPr lang="sk-SK" sz="2200" dirty="0"/>
              <a:t> </a:t>
            </a:r>
            <a:r>
              <a:rPr lang="sk-SK" sz="2200" dirty="0" err="1"/>
              <a:t>onemocnění</a:t>
            </a:r>
            <a:r>
              <a:rPr lang="sk-SK" sz="2200" dirty="0"/>
              <a:t> </a:t>
            </a:r>
            <a:r>
              <a:rPr lang="sk-SK" sz="2200" dirty="0" err="1"/>
              <a:t>interlobulárních</a:t>
            </a:r>
            <a:r>
              <a:rPr lang="sk-SK" sz="2200" dirty="0"/>
              <a:t> a </a:t>
            </a:r>
            <a:r>
              <a:rPr lang="sk-SK" sz="2200" dirty="0" err="1"/>
              <a:t>septálních</a:t>
            </a:r>
            <a:r>
              <a:rPr lang="sk-SK" sz="2200" dirty="0"/>
              <a:t> </a:t>
            </a:r>
            <a:r>
              <a:rPr lang="sk-SK" sz="2200" dirty="0" err="1"/>
              <a:t>žlučovodů</a:t>
            </a:r>
            <a:endParaRPr lang="sk-SK" sz="2200" dirty="0"/>
          </a:p>
          <a:p>
            <a:pPr>
              <a:lnSpc>
                <a:spcPct val="110000"/>
              </a:lnSpc>
            </a:pPr>
            <a:r>
              <a:rPr lang="sk-SK" sz="2200" dirty="0" err="1"/>
              <a:t>zejména</a:t>
            </a:r>
            <a:r>
              <a:rPr lang="sk-SK" sz="2200" dirty="0"/>
              <a:t> u </a:t>
            </a:r>
            <a:r>
              <a:rPr lang="sk-SK" sz="2200" dirty="0" err="1"/>
              <a:t>žen</a:t>
            </a:r>
            <a:r>
              <a:rPr lang="sk-SK" sz="2200" dirty="0"/>
              <a:t> </a:t>
            </a:r>
            <a:r>
              <a:rPr lang="sk-SK" sz="2200" dirty="0" err="1"/>
              <a:t>středního</a:t>
            </a:r>
            <a:r>
              <a:rPr lang="sk-SK" sz="2200" dirty="0"/>
              <a:t> </a:t>
            </a:r>
            <a:r>
              <a:rPr lang="sk-SK" sz="2200" dirty="0" err="1"/>
              <a:t>věku</a:t>
            </a:r>
            <a:r>
              <a:rPr lang="sk-SK" sz="2200" dirty="0"/>
              <a:t> (</a:t>
            </a:r>
            <a:r>
              <a:rPr lang="sk-SK" sz="2200" dirty="0" err="1"/>
              <a:t>poměr</a:t>
            </a:r>
            <a:r>
              <a:rPr lang="sk-SK" sz="2200" dirty="0"/>
              <a:t> </a:t>
            </a:r>
            <a:r>
              <a:rPr lang="sk-SK" sz="2200" dirty="0" err="1"/>
              <a:t>ženy:muži</a:t>
            </a:r>
            <a:r>
              <a:rPr lang="sk-SK" sz="2200" dirty="0"/>
              <a:t> = 9:1)</a:t>
            </a:r>
          </a:p>
          <a:p>
            <a:pPr>
              <a:lnSpc>
                <a:spcPct val="110000"/>
              </a:lnSpc>
            </a:pPr>
            <a:r>
              <a:rPr lang="sk-SK" sz="2200" dirty="0"/>
              <a:t>autoimunitní </a:t>
            </a:r>
            <a:r>
              <a:rPr lang="sk-SK" sz="2200" dirty="0" err="1"/>
              <a:t>onemocnění</a:t>
            </a:r>
            <a:r>
              <a:rPr lang="sk-SK" sz="2200" dirty="0"/>
              <a:t> s </a:t>
            </a:r>
            <a:r>
              <a:rPr lang="sk-SK" sz="2200" dirty="0" err="1"/>
              <a:t>přítomností</a:t>
            </a:r>
            <a:r>
              <a:rPr lang="sk-SK" sz="2200" dirty="0"/>
              <a:t> </a:t>
            </a:r>
            <a:r>
              <a:rPr lang="sk-SK" sz="2200" dirty="0" err="1"/>
              <a:t>antimitochondr</a:t>
            </a:r>
            <a:r>
              <a:rPr lang="sk-SK" sz="2200" dirty="0"/>
              <a:t>. </a:t>
            </a:r>
            <a:r>
              <a:rPr lang="sk-SK" sz="2200" dirty="0" err="1"/>
              <a:t>protilátek</a:t>
            </a:r>
            <a:endParaRPr lang="sk-SK" sz="2200" dirty="0"/>
          </a:p>
          <a:p>
            <a:pPr>
              <a:lnSpc>
                <a:spcPct val="110000"/>
              </a:lnSpc>
            </a:pPr>
            <a:r>
              <a:rPr lang="sk-SK" sz="2200" b="1" dirty="0">
                <a:solidFill>
                  <a:schemeClr val="tx2"/>
                </a:solidFill>
              </a:rPr>
              <a:t>klin. obraz </a:t>
            </a:r>
            <a:r>
              <a:rPr lang="sk-SK" sz="2200" dirty="0"/>
              <a:t>– v </a:t>
            </a:r>
            <a:r>
              <a:rPr lang="sk-SK" sz="2200" dirty="0" err="1"/>
              <a:t>lab</a:t>
            </a:r>
            <a:r>
              <a:rPr lang="sk-SK" sz="2200" dirty="0"/>
              <a:t>. </a:t>
            </a:r>
            <a:r>
              <a:rPr lang="sk-SK" sz="2200" dirty="0" err="1"/>
              <a:t>cholestat</a:t>
            </a:r>
            <a:r>
              <a:rPr lang="sk-SK" sz="2200" dirty="0"/>
              <a:t>. </a:t>
            </a:r>
            <a:r>
              <a:rPr lang="sk-SK" sz="2200" dirty="0" err="1"/>
              <a:t>změny</a:t>
            </a:r>
            <a:r>
              <a:rPr lang="sk-SK" sz="2200" dirty="0"/>
              <a:t> a AMA, </a:t>
            </a:r>
            <a:r>
              <a:rPr lang="sk-SK" sz="2200" dirty="0" err="1"/>
              <a:t>někdy</a:t>
            </a:r>
            <a:r>
              <a:rPr lang="sk-SK" sz="2200" dirty="0"/>
              <a:t> ANA protilátky, </a:t>
            </a:r>
            <a:r>
              <a:rPr lang="sk-SK" sz="2200" dirty="0" err="1"/>
              <a:t>pruritus</a:t>
            </a:r>
            <a:r>
              <a:rPr lang="sk-SK" sz="2200" dirty="0"/>
              <a:t>, sucho v </a:t>
            </a:r>
            <a:r>
              <a:rPr lang="sk-SK" sz="2200" dirty="0" err="1"/>
              <a:t>ústech</a:t>
            </a:r>
            <a:r>
              <a:rPr lang="sk-SK" sz="2200" dirty="0"/>
              <a:t>, </a:t>
            </a:r>
            <a:r>
              <a:rPr lang="sk-SK" sz="2200" dirty="0" err="1"/>
              <a:t>osteoporóza</a:t>
            </a:r>
            <a:r>
              <a:rPr lang="sk-SK" sz="2200" dirty="0"/>
              <a:t>, </a:t>
            </a:r>
            <a:r>
              <a:rPr lang="sk-SK" sz="2200" dirty="0" err="1"/>
              <a:t>ikterus</a:t>
            </a:r>
            <a:r>
              <a:rPr lang="sk-SK" sz="2200" dirty="0"/>
              <a:t>, </a:t>
            </a:r>
            <a:r>
              <a:rPr lang="sk-SK" sz="2200" dirty="0" err="1"/>
              <a:t>xantelasmata</a:t>
            </a:r>
            <a:r>
              <a:rPr lang="sk-SK" sz="2200" dirty="0"/>
              <a:t>, </a:t>
            </a:r>
            <a:r>
              <a:rPr lang="sk-SK" sz="2200" dirty="0" err="1"/>
              <a:t>projevy</a:t>
            </a:r>
            <a:r>
              <a:rPr lang="sk-SK" sz="2200" dirty="0"/>
              <a:t> </a:t>
            </a:r>
            <a:r>
              <a:rPr lang="sk-SK" sz="2200" dirty="0" err="1"/>
              <a:t>dekomp</a:t>
            </a:r>
            <a:r>
              <a:rPr lang="sk-SK" sz="2200" dirty="0"/>
              <a:t>. cirhózy a </a:t>
            </a:r>
            <a:r>
              <a:rPr lang="sk-SK" sz="2200" dirty="0" err="1"/>
              <a:t>portální</a:t>
            </a:r>
            <a:r>
              <a:rPr lang="sk-SK" sz="2200" dirty="0"/>
              <a:t> </a:t>
            </a:r>
            <a:r>
              <a:rPr lang="sk-SK" sz="2200" dirty="0" err="1"/>
              <a:t>hypertenze</a:t>
            </a:r>
            <a:endParaRPr lang="sk-SK" sz="2200" dirty="0"/>
          </a:p>
          <a:p>
            <a:pPr>
              <a:lnSpc>
                <a:spcPct val="110000"/>
              </a:lnSpc>
            </a:pPr>
            <a:r>
              <a:rPr lang="sk-SK" sz="2200" b="1" dirty="0">
                <a:solidFill>
                  <a:schemeClr val="tx2"/>
                </a:solidFill>
              </a:rPr>
              <a:t>dg. </a:t>
            </a:r>
            <a:r>
              <a:rPr lang="sk-SK" sz="2200" dirty="0"/>
              <a:t>- 3-4x vyšší ALP a GMT, </a:t>
            </a:r>
            <a:r>
              <a:rPr lang="sk-SK" sz="2200" dirty="0" err="1"/>
              <a:t>mírná</a:t>
            </a:r>
            <a:r>
              <a:rPr lang="sk-SK" sz="2200" dirty="0"/>
              <a:t> </a:t>
            </a:r>
            <a:r>
              <a:rPr lang="sk-SK" sz="2200" dirty="0" err="1"/>
              <a:t>elevace</a:t>
            </a:r>
            <a:r>
              <a:rPr lang="sk-SK" sz="2200" dirty="0"/>
              <a:t> AST a ALT, AMA protilátky, klinika + </a:t>
            </a:r>
            <a:r>
              <a:rPr lang="sk-SK" sz="2200" dirty="0" err="1"/>
              <a:t>histol</a:t>
            </a:r>
            <a:r>
              <a:rPr lang="sk-SK" sz="2200" dirty="0"/>
              <a:t>. obraz z </a:t>
            </a:r>
            <a:r>
              <a:rPr lang="sk-SK" sz="2200" dirty="0" err="1"/>
              <a:t>biopsie</a:t>
            </a:r>
            <a:endParaRPr lang="sk-SK" sz="2200" dirty="0"/>
          </a:p>
          <a:p>
            <a:pPr>
              <a:lnSpc>
                <a:spcPct val="110000"/>
              </a:lnSpc>
            </a:pPr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- </a:t>
            </a:r>
            <a:r>
              <a:rPr lang="sk-SK" sz="2200" dirty="0" err="1"/>
              <a:t>ursodeoxycholová</a:t>
            </a:r>
            <a:r>
              <a:rPr lang="sk-SK" sz="2200" dirty="0"/>
              <a:t> </a:t>
            </a:r>
            <a:r>
              <a:rPr lang="sk-SK" sz="2200" dirty="0" err="1"/>
              <a:t>kys</a:t>
            </a:r>
            <a:r>
              <a:rPr lang="sk-SK" sz="2200" dirty="0"/>
              <a:t>., na </a:t>
            </a:r>
            <a:r>
              <a:rPr lang="sk-SK" sz="2200" dirty="0" err="1"/>
              <a:t>pruritus</a:t>
            </a:r>
            <a:r>
              <a:rPr lang="sk-SK" sz="2200" dirty="0"/>
              <a:t> </a:t>
            </a:r>
            <a:r>
              <a:rPr lang="sk-SK" sz="2200" dirty="0" err="1"/>
              <a:t>cholestyramin</a:t>
            </a:r>
            <a:r>
              <a:rPr lang="sk-SK" sz="2200" dirty="0"/>
              <a:t>, </a:t>
            </a:r>
            <a:r>
              <a:rPr lang="sk-SK" sz="2200" dirty="0" err="1"/>
              <a:t>imunosupresiva</a:t>
            </a:r>
            <a:r>
              <a:rPr lang="sk-SK" sz="2200" dirty="0"/>
              <a:t>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2200" dirty="0"/>
              <a:t>   </a:t>
            </a:r>
            <a:r>
              <a:rPr lang="sk-SK" sz="2200" dirty="0" err="1"/>
              <a:t>transplantace</a:t>
            </a:r>
            <a:r>
              <a:rPr lang="sk-SK" sz="2200" dirty="0"/>
              <a:t> </a:t>
            </a:r>
            <a:r>
              <a:rPr lang="sk-SK" sz="2200" dirty="0" err="1"/>
              <a:t>jater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D81F95-F5E9-4452-9058-EB035FC78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8F2E0D-D1B0-4E2B-941E-65AA2BFC7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4499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Sekundární</a:t>
            </a:r>
            <a:r>
              <a:rPr lang="sk-SK" b="1" dirty="0"/>
              <a:t> </a:t>
            </a:r>
            <a:r>
              <a:rPr lang="sk-SK" b="1" dirty="0" err="1"/>
              <a:t>biliární</a:t>
            </a:r>
            <a:r>
              <a:rPr lang="sk-SK" b="1" dirty="0"/>
              <a:t> cirhóza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důvodem</a:t>
            </a:r>
            <a:r>
              <a:rPr lang="sk-SK" sz="2200" dirty="0"/>
              <a:t> je </a:t>
            </a:r>
            <a:r>
              <a:rPr lang="sk-SK" sz="2200" dirty="0" err="1"/>
              <a:t>dlouhodobá</a:t>
            </a:r>
            <a:r>
              <a:rPr lang="sk-SK" sz="2200" dirty="0"/>
              <a:t> </a:t>
            </a:r>
            <a:r>
              <a:rPr lang="sk-SK" sz="2200" dirty="0" err="1"/>
              <a:t>obstrukce</a:t>
            </a:r>
            <a:r>
              <a:rPr lang="sk-SK" sz="2200" dirty="0"/>
              <a:t> vývodných </a:t>
            </a:r>
            <a:r>
              <a:rPr lang="sk-SK" sz="2200" dirty="0" err="1"/>
              <a:t>žlučových</a:t>
            </a:r>
            <a:r>
              <a:rPr lang="sk-SK" sz="2200" dirty="0"/>
              <a:t> </a:t>
            </a:r>
            <a:r>
              <a:rPr lang="sk-SK" sz="2200" dirty="0" err="1"/>
              <a:t>cest</a:t>
            </a:r>
            <a:r>
              <a:rPr lang="sk-SK" sz="2200" dirty="0"/>
              <a:t> komplikovaná opak. </a:t>
            </a:r>
            <a:r>
              <a:rPr lang="sk-SK" sz="2200" dirty="0" err="1"/>
              <a:t>bakt</a:t>
            </a:r>
            <a:r>
              <a:rPr lang="sk-SK" sz="2200" dirty="0"/>
              <a:t>. </a:t>
            </a:r>
            <a:r>
              <a:rPr lang="sk-SK" sz="2200" dirty="0" err="1"/>
              <a:t>infekcí</a:t>
            </a:r>
            <a:r>
              <a:rPr lang="sk-SK" sz="2200" dirty="0"/>
              <a:t> a </a:t>
            </a:r>
            <a:r>
              <a:rPr lang="sk-SK" sz="2200" dirty="0" err="1"/>
              <a:t>purulentní</a:t>
            </a:r>
            <a:r>
              <a:rPr lang="sk-SK" sz="2200" dirty="0"/>
              <a:t> </a:t>
            </a:r>
            <a:r>
              <a:rPr lang="sk-SK" sz="2200" dirty="0" err="1"/>
              <a:t>cholangitidou</a:t>
            </a:r>
            <a:endParaRPr lang="sk-SK" sz="2200" dirty="0"/>
          </a:p>
          <a:p>
            <a:r>
              <a:rPr lang="sk-SK" sz="2200" b="1" dirty="0" err="1">
                <a:solidFill>
                  <a:schemeClr val="tx2"/>
                </a:solidFill>
              </a:rPr>
              <a:t>Etio</a:t>
            </a:r>
            <a:r>
              <a:rPr lang="sk-SK" sz="2200" dirty="0"/>
              <a:t> - </a:t>
            </a:r>
            <a:r>
              <a:rPr lang="sk-SK" sz="2200" dirty="0" err="1"/>
              <a:t>choledocholitiáza</a:t>
            </a:r>
            <a:r>
              <a:rPr lang="sk-SK" sz="2200" dirty="0"/>
              <a:t>, </a:t>
            </a:r>
            <a:r>
              <a:rPr lang="sk-SK" sz="2200" dirty="0" err="1"/>
              <a:t>iatrogenní</a:t>
            </a:r>
            <a:r>
              <a:rPr lang="sk-SK" sz="2200" dirty="0"/>
              <a:t> </a:t>
            </a:r>
            <a:r>
              <a:rPr lang="sk-SK" sz="2200" dirty="0" err="1"/>
              <a:t>striktury</a:t>
            </a:r>
            <a:r>
              <a:rPr lang="sk-SK" sz="2200" dirty="0"/>
              <a:t>, chronická </a:t>
            </a:r>
            <a:r>
              <a:rPr lang="sk-SK" sz="2200" dirty="0" err="1"/>
              <a:t>pankreatitida</a:t>
            </a:r>
            <a:r>
              <a:rPr lang="sk-SK" sz="2200" dirty="0"/>
              <a:t>, </a:t>
            </a:r>
            <a:r>
              <a:rPr lang="sk-SK" sz="2200" dirty="0" err="1"/>
              <a:t>biliární</a:t>
            </a:r>
            <a:r>
              <a:rPr lang="sk-SK" sz="2200" dirty="0"/>
              <a:t> </a:t>
            </a:r>
            <a:r>
              <a:rPr lang="sk-SK" sz="2200" dirty="0" err="1"/>
              <a:t>karcinom</a:t>
            </a:r>
            <a:r>
              <a:rPr lang="sk-SK" sz="2200" dirty="0"/>
              <a:t>, </a:t>
            </a:r>
            <a:r>
              <a:rPr lang="sk-SK" sz="2200" dirty="0" err="1"/>
              <a:t>karcinom</a:t>
            </a:r>
            <a:r>
              <a:rPr lang="sk-SK" sz="2200" dirty="0"/>
              <a:t> hlavy </a:t>
            </a:r>
            <a:r>
              <a:rPr lang="sk-SK" sz="2200" dirty="0" err="1"/>
              <a:t>pankreatu</a:t>
            </a:r>
            <a:r>
              <a:rPr lang="sk-SK" sz="2200" dirty="0"/>
              <a:t>, cystická fibróza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Klin. obraz</a:t>
            </a:r>
            <a:r>
              <a:rPr lang="sk-SK" sz="2200" dirty="0"/>
              <a:t> - </a:t>
            </a:r>
            <a:r>
              <a:rPr lang="sk-SK" sz="2200" dirty="0" err="1"/>
              <a:t>symtomy</a:t>
            </a:r>
            <a:r>
              <a:rPr lang="sk-SK" sz="2200" dirty="0"/>
              <a:t> </a:t>
            </a:r>
            <a:r>
              <a:rPr lang="sk-SK" sz="2200" dirty="0" err="1"/>
              <a:t>prim</a:t>
            </a:r>
            <a:r>
              <a:rPr lang="sk-SK" sz="2200" dirty="0"/>
              <a:t>. </a:t>
            </a:r>
            <a:r>
              <a:rPr lang="sk-SK" sz="2200" dirty="0" err="1"/>
              <a:t>onemocnění</a:t>
            </a:r>
            <a:r>
              <a:rPr lang="sk-SK" sz="2200" dirty="0"/>
              <a:t>, </a:t>
            </a:r>
            <a:r>
              <a:rPr lang="sk-SK" sz="2200" dirty="0" err="1"/>
              <a:t>příznaky</a:t>
            </a:r>
            <a:r>
              <a:rPr lang="sk-SK" sz="2200" dirty="0"/>
              <a:t> cirhózy, </a:t>
            </a:r>
            <a:r>
              <a:rPr lang="sk-SK" sz="2200" dirty="0" err="1"/>
              <a:t>pruritus</a:t>
            </a:r>
            <a:endParaRPr lang="sk-SK" sz="2200" dirty="0"/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- </a:t>
            </a:r>
            <a:r>
              <a:rPr lang="sk-SK" sz="2200" dirty="0" err="1"/>
              <a:t>řešení</a:t>
            </a:r>
            <a:r>
              <a:rPr lang="sk-SK" sz="2200" dirty="0"/>
              <a:t> </a:t>
            </a:r>
            <a:r>
              <a:rPr lang="sk-SK" sz="2200" dirty="0" err="1"/>
              <a:t>vyvolávající</a:t>
            </a:r>
            <a:r>
              <a:rPr lang="sk-SK" sz="2200" dirty="0"/>
              <a:t> </a:t>
            </a:r>
            <a:r>
              <a:rPr lang="sk-SK" sz="2200" dirty="0" err="1"/>
              <a:t>přičiny</a:t>
            </a:r>
            <a:r>
              <a:rPr lang="sk-SK" sz="2200" dirty="0"/>
              <a:t>, </a:t>
            </a:r>
            <a:r>
              <a:rPr lang="sk-SK" sz="2200" dirty="0" err="1"/>
              <a:t>biliární</a:t>
            </a:r>
            <a:r>
              <a:rPr lang="sk-SK" sz="2200" dirty="0"/>
              <a:t> </a:t>
            </a:r>
            <a:r>
              <a:rPr lang="sk-SK" sz="2200" dirty="0" err="1"/>
              <a:t>dekomprese</a:t>
            </a:r>
            <a:r>
              <a:rPr lang="sk-SK" sz="2200" dirty="0"/>
              <a:t>, u </a:t>
            </a:r>
            <a:r>
              <a:rPr lang="sk-SK" sz="2200" dirty="0" err="1"/>
              <a:t>pruritu</a:t>
            </a:r>
            <a:r>
              <a:rPr lang="sk-SK" sz="2200" dirty="0"/>
              <a:t> </a:t>
            </a:r>
            <a:r>
              <a:rPr lang="sk-SK" sz="2200" dirty="0" err="1"/>
              <a:t>cholestyramin</a:t>
            </a:r>
            <a:r>
              <a:rPr lang="sk-SK" sz="2200" dirty="0"/>
              <a:t>, </a:t>
            </a:r>
            <a:r>
              <a:rPr lang="sk-SK" sz="2200" dirty="0" err="1"/>
              <a:t>suplemetace</a:t>
            </a:r>
            <a:r>
              <a:rPr lang="sk-SK" sz="2200" dirty="0"/>
              <a:t> </a:t>
            </a:r>
            <a:r>
              <a:rPr lang="sk-SK" sz="2200" dirty="0" err="1"/>
              <a:t>vit</a:t>
            </a:r>
            <a:r>
              <a:rPr lang="sk-SK" sz="2200" dirty="0"/>
              <a:t>. rozpustných v </a:t>
            </a:r>
            <a:r>
              <a:rPr lang="sk-SK" sz="2200" dirty="0" err="1"/>
              <a:t>tucích</a:t>
            </a:r>
            <a:endParaRPr lang="sk-SK" sz="2200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49DCD5-7EDA-4564-BA49-E66EE0DBF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E6936D-1018-47F2-B267-FB5A8D786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8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Portální</a:t>
            </a:r>
            <a:r>
              <a:rPr lang="sk-SK" b="1" dirty="0"/>
              <a:t> </a:t>
            </a:r>
            <a:r>
              <a:rPr lang="sk-SK" b="1" dirty="0" err="1"/>
              <a:t>hypertenze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zvýšení </a:t>
            </a:r>
            <a:r>
              <a:rPr lang="sk-SK" sz="2200" dirty="0" err="1"/>
              <a:t>portosystémového</a:t>
            </a:r>
            <a:r>
              <a:rPr lang="sk-SK" sz="2200" dirty="0"/>
              <a:t> tlakového gradientu nad </a:t>
            </a:r>
            <a:r>
              <a:rPr lang="sk-SK" sz="2200" b="1" dirty="0"/>
              <a:t>5 mm Hg</a:t>
            </a:r>
          </a:p>
          <a:p>
            <a:pPr marL="0" indent="0">
              <a:buNone/>
            </a:pPr>
            <a:r>
              <a:rPr lang="sk-SK" sz="2200" dirty="0"/>
              <a:t>          - klinicky závažná nad </a:t>
            </a:r>
            <a:r>
              <a:rPr lang="sk-SK" sz="2200" b="1" dirty="0"/>
              <a:t>10 mm Hg</a:t>
            </a:r>
          </a:p>
          <a:p>
            <a:r>
              <a:rPr lang="sk-SK" sz="2200" dirty="0" err="1"/>
              <a:t>komunikace</a:t>
            </a:r>
            <a:r>
              <a:rPr lang="sk-SK" sz="2200" dirty="0"/>
              <a:t> v. mes. </a:t>
            </a:r>
            <a:r>
              <a:rPr lang="sk-SK" sz="2200" dirty="0" err="1"/>
              <a:t>inf</a:t>
            </a:r>
            <a:r>
              <a:rPr lang="sk-SK" sz="2200" dirty="0"/>
              <a:t>. a v. </a:t>
            </a:r>
            <a:r>
              <a:rPr lang="sk-SK" sz="2200" dirty="0" err="1"/>
              <a:t>pudend</a:t>
            </a:r>
            <a:r>
              <a:rPr lang="sk-SK" sz="2200" dirty="0"/>
              <a:t>. v </a:t>
            </a:r>
            <a:r>
              <a:rPr lang="sk-SK" sz="2200" dirty="0" err="1"/>
              <a:t>distálním</a:t>
            </a:r>
            <a:r>
              <a:rPr lang="sk-SK" sz="2200" dirty="0"/>
              <a:t> rektu</a:t>
            </a:r>
          </a:p>
          <a:p>
            <a:r>
              <a:rPr lang="sk-SK" sz="2200" dirty="0" err="1"/>
              <a:t>rekanalizace</a:t>
            </a:r>
            <a:r>
              <a:rPr lang="sk-SK" sz="2200" dirty="0"/>
              <a:t> zbytku v. </a:t>
            </a:r>
            <a:r>
              <a:rPr lang="sk-SK" sz="2200" dirty="0" err="1"/>
              <a:t>umb</a:t>
            </a:r>
            <a:r>
              <a:rPr lang="sk-SK" sz="2200" dirty="0"/>
              <a:t>. – </a:t>
            </a:r>
            <a:r>
              <a:rPr lang="sk-SK" sz="2200" dirty="0" err="1"/>
              <a:t>caput</a:t>
            </a:r>
            <a:r>
              <a:rPr lang="sk-SK" sz="2200" dirty="0"/>
              <a:t> </a:t>
            </a:r>
            <a:r>
              <a:rPr lang="sk-SK" sz="2200" dirty="0" err="1"/>
              <a:t>medusae</a:t>
            </a:r>
            <a:endParaRPr lang="sk-SK" sz="2200" dirty="0"/>
          </a:p>
          <a:p>
            <a:r>
              <a:rPr lang="sk-SK" sz="2200" b="1" u="sng" dirty="0" err="1">
                <a:solidFill>
                  <a:schemeClr val="tx2"/>
                </a:solidFill>
              </a:rPr>
              <a:t>komunikace</a:t>
            </a:r>
            <a:r>
              <a:rPr lang="sk-SK" sz="2200" b="1" u="sng" dirty="0">
                <a:solidFill>
                  <a:schemeClr val="tx2"/>
                </a:solidFill>
              </a:rPr>
              <a:t> </a:t>
            </a:r>
            <a:r>
              <a:rPr lang="sk-SK" sz="2200" b="1" u="sng" dirty="0" err="1">
                <a:solidFill>
                  <a:schemeClr val="tx2"/>
                </a:solidFill>
              </a:rPr>
              <a:t>periesofag</a:t>
            </a:r>
            <a:r>
              <a:rPr lang="sk-SK" sz="2200" b="1" u="sng" dirty="0">
                <a:solidFill>
                  <a:schemeClr val="tx2"/>
                </a:solidFill>
              </a:rPr>
              <a:t>. žil s v. </a:t>
            </a:r>
            <a:r>
              <a:rPr lang="sk-SK" sz="2200" b="1" u="sng" dirty="0" err="1">
                <a:solidFill>
                  <a:schemeClr val="tx2"/>
                </a:solidFill>
              </a:rPr>
              <a:t>gastrica</a:t>
            </a:r>
            <a:r>
              <a:rPr lang="sk-SK" sz="2200" b="1" u="sng" dirty="0">
                <a:solidFill>
                  <a:schemeClr val="tx2"/>
                </a:solidFill>
              </a:rPr>
              <a:t> sin. – </a:t>
            </a:r>
            <a:r>
              <a:rPr lang="sk-SK" sz="2200" b="1" u="sng" dirty="0" err="1">
                <a:solidFill>
                  <a:schemeClr val="tx2"/>
                </a:solidFill>
              </a:rPr>
              <a:t>jícnové</a:t>
            </a:r>
            <a:r>
              <a:rPr lang="sk-SK" sz="2200" b="1" u="sng" dirty="0">
                <a:solidFill>
                  <a:schemeClr val="tx2"/>
                </a:solidFill>
              </a:rPr>
              <a:t> </a:t>
            </a:r>
            <a:r>
              <a:rPr lang="sk-SK" sz="2200" b="1" u="sng" dirty="0" err="1">
                <a:solidFill>
                  <a:schemeClr val="tx2"/>
                </a:solidFill>
              </a:rPr>
              <a:t>varixy</a:t>
            </a:r>
            <a:endParaRPr lang="sk-SK" sz="22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2200" dirty="0"/>
              <a:t>          - dilatované a vinuté </a:t>
            </a:r>
            <a:r>
              <a:rPr lang="sk-SK" sz="2200" dirty="0" err="1"/>
              <a:t>varixy</a:t>
            </a:r>
            <a:r>
              <a:rPr lang="sk-SK" sz="2200" dirty="0"/>
              <a:t> v </a:t>
            </a:r>
            <a:r>
              <a:rPr lang="sk-SK" sz="2200" dirty="0" err="1"/>
              <a:t>jícnu</a:t>
            </a:r>
            <a:r>
              <a:rPr lang="sk-SK" sz="2200" dirty="0"/>
              <a:t> a </a:t>
            </a:r>
            <a:r>
              <a:rPr lang="sk-SK" sz="2200" dirty="0" err="1"/>
              <a:t>fundu</a:t>
            </a:r>
            <a:r>
              <a:rPr lang="sk-SK" sz="2200" dirty="0"/>
              <a:t> (nad 10 mm Hg)</a:t>
            </a:r>
          </a:p>
          <a:p>
            <a:pPr marL="0" indent="0">
              <a:buNone/>
            </a:pPr>
            <a:r>
              <a:rPr lang="sk-SK" sz="2200" dirty="0"/>
              <a:t>          - významné </a:t>
            </a:r>
            <a:r>
              <a:rPr lang="sk-SK" sz="2200" dirty="0" err="1"/>
              <a:t>krvácení</a:t>
            </a:r>
            <a:r>
              <a:rPr lang="sk-SK" sz="2200" dirty="0"/>
              <a:t> (nad 12 mm Hg)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40AD19-25AF-41AD-B1A4-348F9A5D0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E2BF27-E6A9-45BA-86EC-AB5D2DDC4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7144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Primární</a:t>
            </a:r>
            <a:r>
              <a:rPr lang="sk-SK" b="1" dirty="0"/>
              <a:t> </a:t>
            </a:r>
            <a:r>
              <a:rPr lang="sk-SK" b="1" dirty="0" err="1"/>
              <a:t>sklerozující</a:t>
            </a:r>
            <a:r>
              <a:rPr lang="sk-SK" b="1" dirty="0"/>
              <a:t> </a:t>
            </a:r>
            <a:r>
              <a:rPr lang="sk-SK" b="1" dirty="0" err="1"/>
              <a:t>cholangoitída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autoimunitní </a:t>
            </a:r>
            <a:r>
              <a:rPr lang="sk-SK" sz="2200" dirty="0" err="1"/>
              <a:t>zánětlivé</a:t>
            </a:r>
            <a:r>
              <a:rPr lang="sk-SK" sz="2200" dirty="0"/>
              <a:t> </a:t>
            </a:r>
            <a:r>
              <a:rPr lang="sk-SK" sz="2200" dirty="0" err="1"/>
              <a:t>postižení</a:t>
            </a:r>
            <a:r>
              <a:rPr lang="sk-SK" sz="2200" dirty="0"/>
              <a:t> </a:t>
            </a:r>
            <a:r>
              <a:rPr lang="sk-SK" sz="2200" dirty="0" err="1"/>
              <a:t>intra</a:t>
            </a:r>
            <a:r>
              <a:rPr lang="sk-SK" sz="2200" dirty="0"/>
              <a:t>- i </a:t>
            </a:r>
            <a:r>
              <a:rPr lang="sk-SK" sz="2200" dirty="0" err="1"/>
              <a:t>extrahepat</a:t>
            </a:r>
            <a:r>
              <a:rPr lang="sk-SK" sz="2200" dirty="0"/>
              <a:t>. </a:t>
            </a:r>
            <a:r>
              <a:rPr lang="sk-SK" sz="2200" dirty="0" err="1"/>
              <a:t>žlučovodů</a:t>
            </a:r>
            <a:r>
              <a:rPr lang="sk-SK" sz="2200" dirty="0"/>
              <a:t>, </a:t>
            </a:r>
            <a:r>
              <a:rPr lang="sk-SK" sz="2200" dirty="0" err="1"/>
              <a:t>které</a:t>
            </a:r>
            <a:r>
              <a:rPr lang="sk-SK" sz="2200" dirty="0"/>
              <a:t> vede </a:t>
            </a:r>
            <a:r>
              <a:rPr lang="sk-SK" sz="2200" dirty="0" err="1"/>
              <a:t>ke</a:t>
            </a:r>
            <a:r>
              <a:rPr lang="sk-SK" sz="2200" dirty="0"/>
              <a:t> </a:t>
            </a:r>
            <a:r>
              <a:rPr lang="sk-SK" sz="2200" dirty="0" err="1"/>
              <a:t>chron</a:t>
            </a:r>
            <a:r>
              <a:rPr lang="sk-SK" sz="2200" dirty="0"/>
              <a:t>. </a:t>
            </a:r>
            <a:r>
              <a:rPr lang="sk-SK" sz="2200" dirty="0" err="1"/>
              <a:t>cholestáze</a:t>
            </a:r>
            <a:r>
              <a:rPr lang="sk-SK" sz="2200" dirty="0"/>
              <a:t> a vzniku sek. </a:t>
            </a:r>
            <a:r>
              <a:rPr lang="sk-SK" sz="2200" dirty="0" err="1"/>
              <a:t>biliární</a:t>
            </a:r>
            <a:r>
              <a:rPr lang="sk-SK" sz="2200" dirty="0"/>
              <a:t> </a:t>
            </a:r>
            <a:r>
              <a:rPr lang="sk-SK" sz="2200" dirty="0" err="1"/>
              <a:t>cirhozy</a:t>
            </a:r>
            <a:endParaRPr lang="sk-SK" sz="2200" dirty="0"/>
          </a:p>
          <a:p>
            <a:r>
              <a:rPr lang="sk-SK" sz="2200" dirty="0"/>
              <a:t>až v 80% </a:t>
            </a:r>
            <a:r>
              <a:rPr lang="sk-SK" sz="2200" dirty="0" err="1"/>
              <a:t>asoc</a:t>
            </a:r>
            <a:r>
              <a:rPr lang="sk-SK" sz="2200" dirty="0"/>
              <a:t>. s IBD (hl. </a:t>
            </a:r>
            <a:r>
              <a:rPr lang="sk-SK" sz="2200" dirty="0" err="1"/>
              <a:t>ulcerózní</a:t>
            </a:r>
            <a:r>
              <a:rPr lang="sk-SK" sz="2200" dirty="0"/>
              <a:t> </a:t>
            </a:r>
            <a:r>
              <a:rPr lang="sk-SK" sz="2200" dirty="0" err="1"/>
              <a:t>kolitida</a:t>
            </a:r>
            <a:r>
              <a:rPr lang="sk-SK" sz="2200" dirty="0"/>
              <a:t>)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KO</a:t>
            </a:r>
            <a:r>
              <a:rPr lang="sk-SK" sz="2200" dirty="0"/>
              <a:t> – únava, </a:t>
            </a:r>
            <a:r>
              <a:rPr lang="sk-SK" sz="2200" dirty="0" err="1"/>
              <a:t>svědění</a:t>
            </a:r>
            <a:r>
              <a:rPr lang="sk-SK" sz="2200" dirty="0"/>
              <a:t>, </a:t>
            </a:r>
            <a:r>
              <a:rPr lang="sk-SK" sz="2200" dirty="0" err="1"/>
              <a:t>bolest</a:t>
            </a:r>
            <a:r>
              <a:rPr lang="sk-SK" sz="2200" dirty="0"/>
              <a:t> v </a:t>
            </a:r>
            <a:r>
              <a:rPr lang="sk-SK" sz="2200" dirty="0" err="1"/>
              <a:t>pravém</a:t>
            </a:r>
            <a:r>
              <a:rPr lang="sk-SK" sz="2200" dirty="0"/>
              <a:t> hypochondriu, </a:t>
            </a:r>
            <a:r>
              <a:rPr lang="sk-SK" sz="2200" dirty="0" err="1"/>
              <a:t>ikterus</a:t>
            </a:r>
            <a:r>
              <a:rPr lang="sk-SK" sz="2200" dirty="0"/>
              <a:t>, </a:t>
            </a:r>
            <a:r>
              <a:rPr lang="sk-SK" sz="2200" dirty="0" err="1"/>
              <a:t>febrilie</a:t>
            </a:r>
            <a:r>
              <a:rPr lang="sk-SK" sz="2200" dirty="0"/>
              <a:t>, </a:t>
            </a:r>
            <a:r>
              <a:rPr lang="sk-SK" sz="2200" dirty="0" err="1"/>
              <a:t>nechutenstvív</a:t>
            </a:r>
            <a:r>
              <a:rPr lang="sk-SK" sz="2200" dirty="0"/>
              <a:t> v pokroč. </a:t>
            </a:r>
            <a:r>
              <a:rPr lang="sk-SK" sz="2200" dirty="0" err="1"/>
              <a:t>stádiích</a:t>
            </a:r>
            <a:r>
              <a:rPr lang="sk-SK" sz="2200" dirty="0"/>
              <a:t> obraz </a:t>
            </a:r>
            <a:r>
              <a:rPr lang="sk-SK" sz="2200" dirty="0" err="1"/>
              <a:t>jaterní</a:t>
            </a:r>
            <a:r>
              <a:rPr lang="sk-SK" sz="2200" dirty="0"/>
              <a:t> cirhózy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Dg.</a:t>
            </a:r>
            <a:r>
              <a:rPr lang="sk-SK" sz="2200" dirty="0"/>
              <a:t> – </a:t>
            </a:r>
            <a:r>
              <a:rPr lang="sk-SK" sz="2200" dirty="0" err="1"/>
              <a:t>anaméza</a:t>
            </a:r>
            <a:r>
              <a:rPr lang="sk-SK" sz="2200" dirty="0"/>
              <a:t> IBD, </a:t>
            </a:r>
            <a:r>
              <a:rPr lang="sk-SK" sz="2200" dirty="0" err="1"/>
              <a:t>elevace</a:t>
            </a:r>
            <a:r>
              <a:rPr lang="sk-SK" sz="2200" dirty="0"/>
              <a:t> </a:t>
            </a:r>
            <a:r>
              <a:rPr lang="sk-SK" sz="2200" dirty="0" err="1"/>
              <a:t>obstrukč</a:t>
            </a:r>
            <a:r>
              <a:rPr lang="sk-SK" sz="2200" dirty="0"/>
              <a:t>. </a:t>
            </a:r>
            <a:r>
              <a:rPr lang="sk-SK" sz="2200" dirty="0" err="1"/>
              <a:t>enzymu</a:t>
            </a:r>
            <a:r>
              <a:rPr lang="sk-SK" sz="2200" dirty="0"/>
              <a:t>, </a:t>
            </a:r>
            <a:r>
              <a:rPr lang="sk-SK" sz="2200" dirty="0" err="1"/>
              <a:t>bilirubinu</a:t>
            </a:r>
            <a:r>
              <a:rPr lang="sk-SK" sz="2200" dirty="0"/>
              <a:t>, MRCP, ERCP</a:t>
            </a:r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– drény, </a:t>
            </a:r>
            <a:r>
              <a:rPr lang="sk-SK" sz="2200" dirty="0" err="1"/>
              <a:t>stenty</a:t>
            </a:r>
            <a:r>
              <a:rPr lang="sk-SK" sz="2200" dirty="0"/>
              <a:t>, </a:t>
            </a:r>
            <a:r>
              <a:rPr lang="sk-SK" sz="2200" dirty="0" err="1"/>
              <a:t>ursodeochycholová</a:t>
            </a:r>
            <a:r>
              <a:rPr lang="sk-SK" sz="2200" dirty="0"/>
              <a:t> </a:t>
            </a:r>
            <a:r>
              <a:rPr lang="sk-SK" sz="2200" dirty="0" err="1"/>
              <a:t>kys</a:t>
            </a:r>
            <a:r>
              <a:rPr lang="sk-SK" sz="2200" dirty="0"/>
              <a:t>., </a:t>
            </a:r>
            <a:r>
              <a:rPr lang="sk-SK" sz="2200" dirty="0" err="1"/>
              <a:t>hepatoprotektiva</a:t>
            </a:r>
            <a:r>
              <a:rPr lang="sk-SK" sz="2200" dirty="0"/>
              <a:t>, </a:t>
            </a:r>
            <a:r>
              <a:rPr lang="sk-SK" sz="2200" dirty="0" err="1"/>
              <a:t>supl</a:t>
            </a:r>
            <a:r>
              <a:rPr lang="sk-SK" sz="2200" dirty="0"/>
              <a:t>. </a:t>
            </a:r>
            <a:r>
              <a:rPr lang="sk-SK" sz="2200" dirty="0" err="1"/>
              <a:t>vit</a:t>
            </a:r>
            <a:r>
              <a:rPr lang="sk-SK" sz="2200" dirty="0"/>
              <a:t>.( A,D,E,K), terapie </a:t>
            </a:r>
            <a:r>
              <a:rPr lang="sk-SK" sz="2200" dirty="0" err="1"/>
              <a:t>pruritu</a:t>
            </a:r>
            <a:r>
              <a:rPr lang="sk-SK" sz="2200" dirty="0"/>
              <a:t>, </a:t>
            </a:r>
            <a:r>
              <a:rPr lang="sk-SK" sz="2200" dirty="0" err="1"/>
              <a:t>při</a:t>
            </a:r>
            <a:r>
              <a:rPr lang="sk-SK" sz="2200" dirty="0"/>
              <a:t> </a:t>
            </a:r>
            <a:r>
              <a:rPr lang="sk-SK" sz="2200" dirty="0" err="1"/>
              <a:t>cholangitidě</a:t>
            </a:r>
            <a:r>
              <a:rPr lang="sk-SK" sz="2200" dirty="0"/>
              <a:t> ATB – </a:t>
            </a:r>
            <a:r>
              <a:rPr lang="sk-SK" sz="2200" dirty="0" err="1"/>
              <a:t>cefalosporiny</a:t>
            </a:r>
            <a:r>
              <a:rPr lang="sk-SK" sz="2200" dirty="0"/>
              <a:t>), </a:t>
            </a:r>
            <a:r>
              <a:rPr lang="sk-SK" sz="2200" dirty="0" err="1"/>
              <a:t>jaterní</a:t>
            </a:r>
            <a:r>
              <a:rPr lang="sk-SK" sz="2200" dirty="0"/>
              <a:t> </a:t>
            </a:r>
            <a:r>
              <a:rPr lang="sk-SK" sz="2200" dirty="0" err="1"/>
              <a:t>transplantace</a:t>
            </a:r>
            <a:endParaRPr lang="sk-SK" sz="2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30289D-B219-4B25-B9A8-932DA4972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8BED4F-7BD4-4EDD-99AE-0A8BF0A1A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7971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/>
              <a:t>Nealkoholická </a:t>
            </a:r>
            <a:r>
              <a:rPr lang="sk-SK" b="1" dirty="0" err="1"/>
              <a:t>steatohepatitída</a:t>
            </a:r>
            <a:r>
              <a:rPr lang="sk-SK" dirty="0"/>
              <a:t> </a:t>
            </a:r>
            <a:r>
              <a:rPr lang="sk-SK" b="1" dirty="0"/>
              <a:t>(NASH)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/>
              <a:t>progrese nealkoholické </a:t>
            </a:r>
            <a:r>
              <a:rPr lang="sk-SK" sz="2200" dirty="0" err="1"/>
              <a:t>steatózy</a:t>
            </a:r>
            <a:r>
              <a:rPr lang="sk-SK" sz="2200" dirty="0"/>
              <a:t> s </a:t>
            </a:r>
            <a:r>
              <a:rPr lang="sk-SK" sz="2200" dirty="0" err="1"/>
              <a:t>přítomností</a:t>
            </a:r>
            <a:r>
              <a:rPr lang="sk-SK" sz="2200" dirty="0"/>
              <a:t> </a:t>
            </a:r>
            <a:r>
              <a:rPr lang="sk-SK" sz="2200" dirty="0" err="1"/>
              <a:t>zánětu</a:t>
            </a:r>
            <a:r>
              <a:rPr lang="sk-SK" sz="2200" dirty="0"/>
              <a:t> a fibrózy</a:t>
            </a:r>
          </a:p>
          <a:p>
            <a:r>
              <a:rPr lang="sk-SK" sz="2200" dirty="0" err="1"/>
              <a:t>nealkohol</a:t>
            </a:r>
            <a:r>
              <a:rPr lang="sk-SK" sz="2200" dirty="0"/>
              <a:t>. </a:t>
            </a:r>
            <a:r>
              <a:rPr lang="sk-SK" sz="2200" dirty="0" err="1"/>
              <a:t>steatóza</a:t>
            </a:r>
            <a:r>
              <a:rPr lang="sk-SK" sz="2200" dirty="0"/>
              <a:t> – </a:t>
            </a:r>
            <a:r>
              <a:rPr lang="sk-SK" sz="2200" dirty="0" err="1"/>
              <a:t>akumulace</a:t>
            </a:r>
            <a:r>
              <a:rPr lang="sk-SK" sz="2200" dirty="0"/>
              <a:t> </a:t>
            </a:r>
            <a:r>
              <a:rPr lang="sk-SK" sz="2200" dirty="0" err="1"/>
              <a:t>tuků</a:t>
            </a:r>
            <a:r>
              <a:rPr lang="sk-SK" sz="2200" dirty="0"/>
              <a:t> v </a:t>
            </a:r>
            <a:r>
              <a:rPr lang="sk-SK" sz="2200" dirty="0" err="1"/>
              <a:t>hepatocytech</a:t>
            </a:r>
            <a:r>
              <a:rPr lang="sk-SK" sz="2200" dirty="0"/>
              <a:t> bez významné </a:t>
            </a:r>
            <a:r>
              <a:rPr lang="sk-SK" sz="2200" dirty="0" err="1"/>
              <a:t>komzumace</a:t>
            </a:r>
            <a:r>
              <a:rPr lang="sk-SK" sz="2200" dirty="0"/>
              <a:t> alkoholu (do 20g etanolu/</a:t>
            </a:r>
            <a:r>
              <a:rPr lang="sk-SK" sz="2200" dirty="0" err="1"/>
              <a:t>den</a:t>
            </a:r>
            <a:r>
              <a:rPr lang="sk-SK" sz="2200" dirty="0"/>
              <a:t>)</a:t>
            </a:r>
          </a:p>
          <a:p>
            <a:r>
              <a:rPr lang="sk-SK" sz="2200" dirty="0" err="1"/>
              <a:t>těsná</a:t>
            </a:r>
            <a:r>
              <a:rPr lang="sk-SK" sz="2200" dirty="0"/>
              <a:t> </a:t>
            </a:r>
            <a:r>
              <a:rPr lang="sk-SK" sz="2200" dirty="0" err="1"/>
              <a:t>souvislost</a:t>
            </a:r>
            <a:r>
              <a:rPr lang="sk-SK" sz="2200" dirty="0"/>
              <a:t> s obezitou a metabolickým </a:t>
            </a:r>
            <a:r>
              <a:rPr lang="sk-SK" sz="2200" dirty="0" err="1"/>
              <a:t>syndromem</a:t>
            </a:r>
            <a:endParaRPr lang="sk-SK" sz="2200" dirty="0"/>
          </a:p>
          <a:p>
            <a:r>
              <a:rPr lang="sk-SK" sz="2200" b="1" dirty="0">
                <a:solidFill>
                  <a:schemeClr val="tx2"/>
                </a:solidFill>
              </a:rPr>
              <a:t>KO</a:t>
            </a:r>
            <a:r>
              <a:rPr lang="sk-SK" sz="2200" dirty="0"/>
              <a:t> – v </a:t>
            </a:r>
            <a:r>
              <a:rPr lang="sk-SK" sz="2200" dirty="0" err="1"/>
              <a:t>popředí</a:t>
            </a:r>
            <a:r>
              <a:rPr lang="sk-SK" sz="2200" dirty="0"/>
              <a:t> </a:t>
            </a:r>
            <a:r>
              <a:rPr lang="sk-SK" sz="2200" dirty="0" err="1"/>
              <a:t>symptomatologie</a:t>
            </a:r>
            <a:r>
              <a:rPr lang="sk-SK" sz="2200" dirty="0"/>
              <a:t> </a:t>
            </a:r>
            <a:r>
              <a:rPr lang="sk-SK" sz="2200" dirty="0" err="1"/>
              <a:t>metabol</a:t>
            </a:r>
            <a:r>
              <a:rPr lang="sk-SK" sz="2200" dirty="0"/>
              <a:t>. </a:t>
            </a:r>
            <a:r>
              <a:rPr lang="sk-SK" sz="2200" dirty="0" err="1"/>
              <a:t>syndromu</a:t>
            </a:r>
            <a:r>
              <a:rPr lang="sk-SK" sz="2200" dirty="0"/>
              <a:t>, </a:t>
            </a:r>
            <a:r>
              <a:rPr lang="sk-SK" sz="2200" dirty="0" err="1"/>
              <a:t>symtomy</a:t>
            </a:r>
            <a:r>
              <a:rPr lang="sk-SK" sz="2200" dirty="0"/>
              <a:t> cirhózy a </a:t>
            </a:r>
            <a:r>
              <a:rPr lang="sk-SK" sz="2200" dirty="0" err="1"/>
              <a:t>portální</a:t>
            </a:r>
            <a:r>
              <a:rPr lang="sk-SK" sz="2200" dirty="0"/>
              <a:t> </a:t>
            </a:r>
            <a:r>
              <a:rPr lang="sk-SK" sz="2200" dirty="0" err="1"/>
              <a:t>hypertenze</a:t>
            </a:r>
            <a:endParaRPr lang="sk-SK" sz="2200" dirty="0"/>
          </a:p>
          <a:p>
            <a:r>
              <a:rPr lang="sk-SK" sz="2200" b="1" dirty="0">
                <a:solidFill>
                  <a:schemeClr val="tx2"/>
                </a:solidFill>
              </a:rPr>
              <a:t>Dg.</a:t>
            </a:r>
            <a:r>
              <a:rPr lang="sk-SK" sz="2200" dirty="0"/>
              <a:t> – USG, </a:t>
            </a:r>
            <a:r>
              <a:rPr lang="sk-SK" sz="2200" dirty="0" err="1"/>
              <a:t>elevace</a:t>
            </a:r>
            <a:r>
              <a:rPr lang="sk-SK" sz="2200" dirty="0"/>
              <a:t> ALT, AST, </a:t>
            </a:r>
            <a:r>
              <a:rPr lang="sk-SK" sz="2200" dirty="0" err="1"/>
              <a:t>biopsie</a:t>
            </a:r>
            <a:r>
              <a:rPr lang="sk-SK" sz="2200" dirty="0"/>
              <a:t>, UZ </a:t>
            </a:r>
            <a:r>
              <a:rPr lang="sk-SK" sz="2200" dirty="0" err="1"/>
              <a:t>elastografie</a:t>
            </a:r>
            <a:r>
              <a:rPr lang="sk-SK" sz="2200" dirty="0"/>
              <a:t> </a:t>
            </a:r>
            <a:r>
              <a:rPr lang="sk-SK" sz="2200" dirty="0" err="1"/>
              <a:t>jater</a:t>
            </a:r>
            <a:endParaRPr lang="sk-SK" sz="2200" dirty="0"/>
          </a:p>
          <a:p>
            <a:r>
              <a:rPr lang="sk-SK" sz="2200" b="1" dirty="0" err="1">
                <a:solidFill>
                  <a:schemeClr val="tx2"/>
                </a:solidFill>
              </a:rPr>
              <a:t>Th</a:t>
            </a:r>
            <a:r>
              <a:rPr lang="sk-SK" sz="2200" b="1" dirty="0">
                <a:solidFill>
                  <a:schemeClr val="tx2"/>
                </a:solidFill>
              </a:rPr>
              <a:t>.</a:t>
            </a:r>
            <a:r>
              <a:rPr lang="sk-SK" sz="2200" dirty="0"/>
              <a:t> – úprava životosprávy, </a:t>
            </a:r>
            <a:r>
              <a:rPr lang="sk-SK" sz="2200" dirty="0" err="1"/>
              <a:t>redukce</a:t>
            </a:r>
            <a:r>
              <a:rPr lang="sk-SK" sz="2200" dirty="0"/>
              <a:t> hmotnosti, </a:t>
            </a:r>
            <a:r>
              <a:rPr lang="sk-SK" sz="2200" dirty="0" err="1"/>
              <a:t>metformin</a:t>
            </a:r>
            <a:r>
              <a:rPr lang="sk-SK" sz="2200" dirty="0"/>
              <a:t>, </a:t>
            </a:r>
            <a:r>
              <a:rPr lang="sk-SK" sz="2200" dirty="0" err="1"/>
              <a:t>statiny</a:t>
            </a:r>
            <a:r>
              <a:rPr lang="sk-SK" sz="2200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7CA4BE-D580-4CD9-A0A8-360D0907C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9FCEB1-09B8-4C9B-AF94-776C0CC9B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3858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  <a:br>
              <a:rPr lang="cs-CZ" altLang="cs-CZ" sz="5000" dirty="0"/>
            </a:br>
            <a:endParaRPr lang="cs-CZ" altLang="cs-CZ" sz="5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82621"/>
            <a:ext cx="7468411" cy="563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BDB810-DD4A-4DEF-986B-DE9BB3963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40491D-703A-4D8B-B4AB-9D95A85AD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520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500925"/>
            <a:ext cx="5301859" cy="56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F47414-D5AB-43FA-9818-460D87F1E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BABF20-BCCD-4C9F-98C4-46557E85F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717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Etiopatogeneze</a:t>
            </a:r>
            <a:r>
              <a:rPr lang="sk-SK" b="1" dirty="0"/>
              <a:t> PH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b="1" i="1" u="sng" dirty="0" err="1">
                <a:solidFill>
                  <a:schemeClr val="tx2"/>
                </a:solidFill>
              </a:rPr>
              <a:t>prehepatální</a:t>
            </a:r>
            <a:r>
              <a:rPr lang="sk-SK" sz="2200" dirty="0"/>
              <a:t> – trombóza v. </a:t>
            </a:r>
            <a:r>
              <a:rPr lang="sk-SK" sz="2200" dirty="0" err="1"/>
              <a:t>lienalis</a:t>
            </a:r>
            <a:r>
              <a:rPr lang="sk-SK" sz="2200" dirty="0"/>
              <a:t>, v. </a:t>
            </a:r>
            <a:r>
              <a:rPr lang="sk-SK" sz="2200" dirty="0" err="1"/>
              <a:t>portae</a:t>
            </a:r>
            <a:endParaRPr lang="sk-SK" sz="2200" dirty="0"/>
          </a:p>
          <a:p>
            <a:r>
              <a:rPr lang="sk-SK" sz="2200" b="1" i="1" u="sng" dirty="0" err="1">
                <a:solidFill>
                  <a:schemeClr val="tx2"/>
                </a:solidFill>
              </a:rPr>
              <a:t>intrahepatální</a:t>
            </a:r>
            <a:endParaRPr lang="sk-SK" sz="2200" b="1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k-SK" sz="2200" dirty="0"/>
              <a:t>         - </a:t>
            </a:r>
            <a:r>
              <a:rPr lang="sk-SK" sz="2200" dirty="0" err="1"/>
              <a:t>presinusoidální</a:t>
            </a:r>
            <a:r>
              <a:rPr lang="sk-SK" sz="2200" dirty="0"/>
              <a:t> (</a:t>
            </a:r>
            <a:r>
              <a:rPr lang="sk-SK" sz="2200" dirty="0" err="1"/>
              <a:t>schistosomiáza</a:t>
            </a:r>
            <a:r>
              <a:rPr lang="sk-SK" sz="2200" dirty="0"/>
              <a:t>, metastázy, </a:t>
            </a:r>
            <a:r>
              <a:rPr lang="sk-SK" sz="2200" dirty="0" err="1"/>
              <a:t>myeloproliferace</a:t>
            </a:r>
            <a:r>
              <a:rPr lang="sk-SK" sz="2200" dirty="0"/>
              <a:t>)</a:t>
            </a:r>
          </a:p>
          <a:p>
            <a:pPr marL="0" indent="0">
              <a:buNone/>
            </a:pPr>
            <a:r>
              <a:rPr lang="sk-SK" sz="2200" dirty="0"/>
              <a:t>         - </a:t>
            </a:r>
            <a:r>
              <a:rPr lang="sk-SK" sz="2200" dirty="0" err="1"/>
              <a:t>sinusoidální</a:t>
            </a:r>
            <a:r>
              <a:rPr lang="sk-SK" sz="2200" dirty="0"/>
              <a:t> (</a:t>
            </a:r>
            <a:r>
              <a:rPr lang="sk-SK" sz="2200" dirty="0" err="1"/>
              <a:t>jaterní</a:t>
            </a:r>
            <a:r>
              <a:rPr lang="sk-SK" sz="2200" dirty="0"/>
              <a:t> cirhóza)</a:t>
            </a:r>
          </a:p>
          <a:p>
            <a:pPr marL="0" indent="0">
              <a:buNone/>
            </a:pPr>
            <a:r>
              <a:rPr lang="sk-SK" sz="2200" dirty="0"/>
              <a:t>         - </a:t>
            </a:r>
            <a:r>
              <a:rPr lang="sk-SK" sz="2200" dirty="0" err="1"/>
              <a:t>postsinusoidální</a:t>
            </a:r>
            <a:r>
              <a:rPr lang="sk-SK" sz="2200" dirty="0"/>
              <a:t> (</a:t>
            </a:r>
            <a:r>
              <a:rPr lang="sk-SK" sz="2200" dirty="0" err="1"/>
              <a:t>venookluzivní</a:t>
            </a:r>
            <a:r>
              <a:rPr lang="sk-SK" sz="2200" dirty="0"/>
              <a:t> nemoc)</a:t>
            </a:r>
          </a:p>
          <a:p>
            <a:r>
              <a:rPr lang="sk-SK" sz="2200" b="1" i="1" u="sng" dirty="0" err="1">
                <a:solidFill>
                  <a:schemeClr val="tx2"/>
                </a:solidFill>
              </a:rPr>
              <a:t>posthepatální</a:t>
            </a:r>
            <a:r>
              <a:rPr lang="sk-SK" sz="2200" dirty="0"/>
              <a:t> – </a:t>
            </a:r>
            <a:r>
              <a:rPr lang="sk-SK" sz="2200" dirty="0" err="1"/>
              <a:t>Budd-Chiariho</a:t>
            </a:r>
            <a:r>
              <a:rPr lang="sk-SK" sz="2200" dirty="0"/>
              <a:t> </a:t>
            </a:r>
            <a:r>
              <a:rPr lang="sk-SK" sz="2200" dirty="0" err="1"/>
              <a:t>syndrom</a:t>
            </a:r>
            <a:r>
              <a:rPr lang="sk-SK" sz="2200" dirty="0"/>
              <a:t>, </a:t>
            </a:r>
            <a:r>
              <a:rPr lang="sk-SK" sz="2200" dirty="0" err="1"/>
              <a:t>kostriktivní</a:t>
            </a:r>
            <a:r>
              <a:rPr lang="sk-SK" sz="2200" dirty="0"/>
              <a:t> </a:t>
            </a:r>
            <a:r>
              <a:rPr lang="sk-SK" sz="2200" dirty="0" err="1"/>
              <a:t>perikarditida</a:t>
            </a:r>
            <a:r>
              <a:rPr lang="sk-SK" sz="2200" dirty="0"/>
              <a:t>, SS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1360E4-8099-41D3-A425-70A956E104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6EFA74-B2FE-4F84-B76E-2F3D389D18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291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Komplikace</a:t>
            </a:r>
            <a:r>
              <a:rPr lang="sk-SK" b="1" dirty="0"/>
              <a:t> PH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200" dirty="0" err="1"/>
              <a:t>krvácení</a:t>
            </a:r>
            <a:r>
              <a:rPr lang="sk-SK" sz="2200" dirty="0"/>
              <a:t> z </a:t>
            </a:r>
            <a:r>
              <a:rPr lang="sk-SK" sz="2200" dirty="0" err="1"/>
              <a:t>jícnových</a:t>
            </a:r>
            <a:r>
              <a:rPr lang="sk-SK" sz="2200" dirty="0"/>
              <a:t> </a:t>
            </a:r>
            <a:r>
              <a:rPr lang="sk-SK" sz="2200" dirty="0" err="1"/>
              <a:t>varixů</a:t>
            </a:r>
            <a:endParaRPr lang="sk-SK" sz="2200" dirty="0"/>
          </a:p>
          <a:p>
            <a:r>
              <a:rPr lang="sk-SK" sz="2200" dirty="0" err="1"/>
              <a:t>ascites</a:t>
            </a:r>
            <a:endParaRPr lang="sk-SK" sz="2200" dirty="0"/>
          </a:p>
          <a:p>
            <a:r>
              <a:rPr lang="sk-SK" sz="2200" dirty="0" err="1"/>
              <a:t>spontánní</a:t>
            </a:r>
            <a:r>
              <a:rPr lang="sk-SK" sz="2200" dirty="0"/>
              <a:t> </a:t>
            </a:r>
            <a:r>
              <a:rPr lang="sk-SK" sz="2200" dirty="0" err="1"/>
              <a:t>bakteriální</a:t>
            </a:r>
            <a:r>
              <a:rPr lang="sk-SK" sz="2200" dirty="0"/>
              <a:t> </a:t>
            </a:r>
            <a:r>
              <a:rPr lang="sk-SK" sz="2200" dirty="0" err="1"/>
              <a:t>peritonitida</a:t>
            </a:r>
            <a:r>
              <a:rPr lang="sk-SK" sz="2200" dirty="0"/>
              <a:t> (SBP)</a:t>
            </a:r>
          </a:p>
          <a:p>
            <a:r>
              <a:rPr lang="sk-SK" sz="2200" dirty="0" err="1"/>
              <a:t>jaterní</a:t>
            </a:r>
            <a:r>
              <a:rPr lang="sk-SK" sz="2200" dirty="0"/>
              <a:t> </a:t>
            </a:r>
            <a:r>
              <a:rPr lang="sk-SK" sz="2200" dirty="0" err="1"/>
              <a:t>encefalopatie</a:t>
            </a:r>
            <a:endParaRPr lang="sk-SK" sz="2200" dirty="0"/>
          </a:p>
          <a:p>
            <a:r>
              <a:rPr lang="sk-SK" sz="2200" dirty="0" err="1"/>
              <a:t>hepatorenální</a:t>
            </a:r>
            <a:r>
              <a:rPr lang="sk-SK" sz="2200" dirty="0"/>
              <a:t> </a:t>
            </a:r>
            <a:r>
              <a:rPr lang="sk-SK" sz="2200" dirty="0" err="1"/>
              <a:t>syndrom</a:t>
            </a:r>
            <a:endParaRPr lang="sk-SK" sz="2200" dirty="0"/>
          </a:p>
          <a:p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8CD531-332F-4422-BB8C-14AE4CA53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2CD47F-0AC6-479B-B572-96284B51D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928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err="1"/>
              <a:t>Spontánní</a:t>
            </a:r>
            <a:r>
              <a:rPr lang="sk-SK" b="1" dirty="0"/>
              <a:t> </a:t>
            </a:r>
            <a:r>
              <a:rPr lang="sk-SK" b="1" dirty="0" err="1"/>
              <a:t>bakteriální</a:t>
            </a:r>
            <a:r>
              <a:rPr lang="sk-SK" b="1" dirty="0"/>
              <a:t> </a:t>
            </a:r>
            <a:r>
              <a:rPr lang="sk-SK" b="1" dirty="0" err="1"/>
              <a:t>peritonitida</a:t>
            </a:r>
            <a:r>
              <a:rPr lang="sk-SK" b="1" dirty="0"/>
              <a:t> (SBP)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200" dirty="0" err="1"/>
              <a:t>bakteriální</a:t>
            </a:r>
            <a:r>
              <a:rPr lang="sk-SK" sz="2200" dirty="0"/>
              <a:t> </a:t>
            </a:r>
            <a:r>
              <a:rPr lang="sk-SK" sz="2200" dirty="0" err="1"/>
              <a:t>infekce</a:t>
            </a:r>
            <a:r>
              <a:rPr lang="sk-SK" sz="2200" dirty="0"/>
              <a:t> </a:t>
            </a:r>
            <a:r>
              <a:rPr lang="sk-SK" sz="2200" dirty="0" err="1"/>
              <a:t>ascitické</a:t>
            </a:r>
            <a:r>
              <a:rPr lang="sk-SK" sz="2200" dirty="0"/>
              <a:t> tekutiny bez </a:t>
            </a:r>
            <a:r>
              <a:rPr lang="sk-SK" sz="2200" dirty="0" err="1"/>
              <a:t>zjistitelného</a:t>
            </a:r>
            <a:r>
              <a:rPr lang="sk-SK" sz="2200" dirty="0"/>
              <a:t>, chirurg. </a:t>
            </a:r>
            <a:r>
              <a:rPr lang="sk-SK" sz="2200" dirty="0" err="1"/>
              <a:t>řešitelného</a:t>
            </a:r>
            <a:r>
              <a:rPr lang="sk-SK" sz="2200" dirty="0"/>
              <a:t> zdroje </a:t>
            </a:r>
            <a:r>
              <a:rPr lang="sk-SK" sz="2200" dirty="0" err="1"/>
              <a:t>infekce</a:t>
            </a:r>
            <a:endParaRPr lang="sk-SK" sz="2200" dirty="0"/>
          </a:p>
          <a:p>
            <a:r>
              <a:rPr lang="sk-SK" sz="2200" dirty="0"/>
              <a:t>častá </a:t>
            </a:r>
            <a:r>
              <a:rPr lang="sk-SK" sz="2200" dirty="0" err="1"/>
              <a:t>komplikace</a:t>
            </a:r>
            <a:r>
              <a:rPr lang="sk-SK" sz="2200" dirty="0"/>
              <a:t> </a:t>
            </a:r>
            <a:r>
              <a:rPr lang="sk-SK" sz="2200" dirty="0" err="1"/>
              <a:t>cirhotického</a:t>
            </a:r>
            <a:r>
              <a:rPr lang="sk-SK" sz="2200" dirty="0"/>
              <a:t> </a:t>
            </a:r>
            <a:r>
              <a:rPr lang="sk-SK" sz="2200" dirty="0" err="1"/>
              <a:t>ascitu</a:t>
            </a:r>
            <a:r>
              <a:rPr lang="sk-SK" sz="2200" dirty="0"/>
              <a:t> (10 – 30%)</a:t>
            </a:r>
          </a:p>
          <a:p>
            <a:r>
              <a:rPr lang="sk-SK" sz="2200" dirty="0"/>
              <a:t>vysoká mortalita (do 1 roku </a:t>
            </a:r>
            <a:r>
              <a:rPr lang="sk-SK" sz="2200" dirty="0" err="1"/>
              <a:t>zemře</a:t>
            </a:r>
            <a:r>
              <a:rPr lang="sk-SK" sz="2200" dirty="0"/>
              <a:t> 50 – 75%)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zdroj</a:t>
            </a:r>
            <a:r>
              <a:rPr lang="sk-SK" sz="2200" dirty="0"/>
              <a:t> – neporušené </a:t>
            </a:r>
            <a:r>
              <a:rPr lang="sk-SK" sz="2200" dirty="0" err="1"/>
              <a:t>střevo</a:t>
            </a:r>
            <a:r>
              <a:rPr lang="sk-SK" sz="2200" dirty="0"/>
              <a:t> – </a:t>
            </a:r>
            <a:r>
              <a:rPr lang="sk-SK" sz="2200" dirty="0" err="1"/>
              <a:t>translokace</a:t>
            </a:r>
            <a:r>
              <a:rPr lang="sk-SK" sz="2200" dirty="0"/>
              <a:t> </a:t>
            </a:r>
            <a:r>
              <a:rPr lang="sk-SK" sz="2200" dirty="0" err="1"/>
              <a:t>bakterií</a:t>
            </a:r>
            <a:r>
              <a:rPr lang="sk-SK" sz="2200" dirty="0"/>
              <a:t> z </a:t>
            </a:r>
            <a:r>
              <a:rPr lang="sk-SK" sz="2200" dirty="0" err="1"/>
              <a:t>lumen</a:t>
            </a:r>
            <a:endParaRPr lang="sk-SK" sz="2200" dirty="0"/>
          </a:p>
          <a:p>
            <a:r>
              <a:rPr lang="sk-SK" sz="2200" b="1" dirty="0" err="1">
                <a:solidFill>
                  <a:schemeClr val="tx2"/>
                </a:solidFill>
              </a:rPr>
              <a:t>původce</a:t>
            </a:r>
            <a:r>
              <a:rPr lang="sk-SK" sz="2200" dirty="0"/>
              <a:t> – </a:t>
            </a:r>
            <a:r>
              <a:rPr lang="sk-SK" sz="2200" dirty="0" err="1"/>
              <a:t>aerobní</a:t>
            </a:r>
            <a:r>
              <a:rPr lang="sk-SK" sz="2200" dirty="0"/>
              <a:t> G-</a:t>
            </a:r>
            <a:r>
              <a:rPr lang="sk-SK" sz="2200" dirty="0" err="1"/>
              <a:t>bakterie</a:t>
            </a:r>
            <a:r>
              <a:rPr lang="sk-SK" sz="2200" dirty="0"/>
              <a:t>, </a:t>
            </a:r>
            <a:r>
              <a:rPr lang="sk-SK" sz="2200" dirty="0" err="1"/>
              <a:t>kultivace</a:t>
            </a:r>
            <a:r>
              <a:rPr lang="sk-SK" sz="2200" dirty="0"/>
              <a:t> </a:t>
            </a:r>
            <a:r>
              <a:rPr lang="sk-SK" sz="2200" dirty="0" err="1"/>
              <a:t>většinou</a:t>
            </a:r>
            <a:r>
              <a:rPr lang="sk-SK" sz="2200" dirty="0"/>
              <a:t> </a:t>
            </a:r>
            <a:r>
              <a:rPr lang="sk-SK" sz="2200" dirty="0" err="1"/>
              <a:t>negat</a:t>
            </a:r>
            <a:r>
              <a:rPr lang="sk-SK" sz="2200" dirty="0"/>
              <a:t>.</a:t>
            </a:r>
          </a:p>
          <a:p>
            <a:r>
              <a:rPr lang="sk-SK" sz="2200" b="1" dirty="0">
                <a:solidFill>
                  <a:schemeClr val="tx2"/>
                </a:solidFill>
              </a:rPr>
              <a:t>klinický obraz </a:t>
            </a:r>
            <a:r>
              <a:rPr lang="sk-SK" sz="2200" dirty="0"/>
              <a:t>–</a:t>
            </a:r>
            <a:r>
              <a:rPr lang="sk-SK" sz="2200" dirty="0">
                <a:solidFill>
                  <a:schemeClr val="tx2"/>
                </a:solidFill>
              </a:rPr>
              <a:t> </a:t>
            </a:r>
            <a:r>
              <a:rPr lang="sk-SK" sz="2200" dirty="0" err="1"/>
              <a:t>nespecifický</a:t>
            </a:r>
            <a:r>
              <a:rPr lang="sk-SK" sz="2200" dirty="0"/>
              <a:t> – </a:t>
            </a:r>
            <a:r>
              <a:rPr lang="sk-SK" sz="2200" dirty="0" err="1"/>
              <a:t>kumulace</a:t>
            </a:r>
            <a:r>
              <a:rPr lang="sk-SK" sz="2200" dirty="0"/>
              <a:t> </a:t>
            </a:r>
            <a:r>
              <a:rPr lang="sk-SK" sz="2200" dirty="0" err="1"/>
              <a:t>ascitu</a:t>
            </a:r>
            <a:r>
              <a:rPr lang="sk-SK" sz="2200" dirty="0"/>
              <a:t>, malá </a:t>
            </a:r>
            <a:r>
              <a:rPr lang="sk-SK" sz="2200" dirty="0" err="1"/>
              <a:t>odpověď</a:t>
            </a:r>
            <a:r>
              <a:rPr lang="sk-SK" sz="2200" dirty="0"/>
              <a:t> na diuretika, </a:t>
            </a:r>
            <a:r>
              <a:rPr lang="sk-SK" sz="2200" dirty="0" err="1"/>
              <a:t>subfebrilie</a:t>
            </a:r>
            <a:r>
              <a:rPr lang="sk-SK" sz="2200" dirty="0"/>
              <a:t>, bolesti </a:t>
            </a:r>
            <a:r>
              <a:rPr lang="sk-SK" sz="2200" dirty="0" err="1"/>
              <a:t>břicha</a:t>
            </a:r>
            <a:endParaRPr lang="sk-SK" sz="22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1287C1-9B83-417C-9068-284717B15E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AE24B6-8145-4019-9E15-966E2966F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89169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3365</TotalTime>
  <Words>2361</Words>
  <Application>Microsoft Office PowerPoint</Application>
  <PresentationFormat>Širokoúhlá obrazovka</PresentationFormat>
  <Paragraphs>293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Tahoma</vt:lpstr>
      <vt:lpstr>Wingdings</vt:lpstr>
      <vt:lpstr>Prezentace_MU_CZ</vt:lpstr>
      <vt:lpstr>Diferenciální diagnostika ascitu Cirhóza jater</vt:lpstr>
      <vt:lpstr>Ascites</vt:lpstr>
      <vt:lpstr>Patofyziologie ascitu</vt:lpstr>
      <vt:lpstr>Portální hypertenze</vt:lpstr>
      <vt:lpstr>Prezentace aplikace PowerPoint</vt:lpstr>
      <vt:lpstr>Prezentace aplikace PowerPoint</vt:lpstr>
      <vt:lpstr>Etiopatogeneze PH</vt:lpstr>
      <vt:lpstr>Komplikace PH</vt:lpstr>
      <vt:lpstr>Spontánní bakteriální peritonitida (SBP)</vt:lpstr>
      <vt:lpstr>Spontánní bakteriální peritonitída (SBP)</vt:lpstr>
      <vt:lpstr>Jaterní encefalopatie</vt:lpstr>
      <vt:lpstr>Jaterní encefalopatie</vt:lpstr>
      <vt:lpstr>Prezentace aplikace PowerPoint</vt:lpstr>
      <vt:lpstr>Hepatorenální syndrom</vt:lpstr>
      <vt:lpstr>Klasifikace ascitu</vt:lpstr>
      <vt:lpstr>Etiopatogeneze ascitu</vt:lpstr>
      <vt:lpstr>Klinický obraz ascitu</vt:lpstr>
      <vt:lpstr>Prezentace aplikace PowerPoint</vt:lpstr>
      <vt:lpstr>Vyšetření u ascitu</vt:lpstr>
      <vt:lpstr>Prezentace aplikace PowerPoint</vt:lpstr>
      <vt:lpstr>Prezentace aplikace PowerPoint</vt:lpstr>
      <vt:lpstr>Prezentace aplikace PowerPoint</vt:lpstr>
      <vt:lpstr>Punkce ascitu</vt:lpstr>
      <vt:lpstr>Punkce ascitu</vt:lpstr>
      <vt:lpstr>Prezentace aplikace PowerPoint</vt:lpstr>
      <vt:lpstr>Vzhled ascitu</vt:lpstr>
      <vt:lpstr>Vyšetření punktátu</vt:lpstr>
      <vt:lpstr>Vyšetření punktátu</vt:lpstr>
      <vt:lpstr>Terapie ascitu</vt:lpstr>
      <vt:lpstr>TIPS</vt:lpstr>
      <vt:lpstr>Cirhóza jater</vt:lpstr>
      <vt:lpstr>Etiopatogeneze cirhózy</vt:lpstr>
      <vt:lpstr>Klinický obraz</vt:lpstr>
      <vt:lpstr>Diagnostika</vt:lpstr>
      <vt:lpstr>Terapie cirhózy </vt:lpstr>
      <vt:lpstr>Prognóza</vt:lpstr>
      <vt:lpstr>Alkoholická cirhóza</vt:lpstr>
      <vt:lpstr>Primární biliární cirhóza</vt:lpstr>
      <vt:lpstr>Sekundární biliární cirhóza</vt:lpstr>
      <vt:lpstr>Primární sklerozující cholangoitída</vt:lpstr>
      <vt:lpstr>Nealkoholická steatohepatitída (NASH)</vt:lpstr>
      <vt:lpstr>  Děkuji za pozornost!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274</cp:revision>
  <cp:lastPrinted>1601-01-01T00:00:00Z</cp:lastPrinted>
  <dcterms:created xsi:type="dcterms:W3CDTF">2021-04-27T07:29:37Z</dcterms:created>
  <dcterms:modified xsi:type="dcterms:W3CDTF">2021-09-10T14:38:40Z</dcterms:modified>
</cp:coreProperties>
</file>