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4" r:id="rId3"/>
    <p:sldId id="360" r:id="rId4"/>
    <p:sldId id="364" r:id="rId5"/>
    <p:sldId id="319" r:id="rId6"/>
    <p:sldId id="329" r:id="rId7"/>
    <p:sldId id="342" r:id="rId8"/>
    <p:sldId id="348" r:id="rId9"/>
    <p:sldId id="306" r:id="rId10"/>
    <p:sldId id="347" r:id="rId11"/>
    <p:sldId id="352" r:id="rId12"/>
    <p:sldId id="340" r:id="rId13"/>
    <p:sldId id="336" r:id="rId14"/>
    <p:sldId id="350" r:id="rId15"/>
    <p:sldId id="362" r:id="rId16"/>
    <p:sldId id="343" r:id="rId17"/>
    <p:sldId id="361" r:id="rId18"/>
    <p:sldId id="270" r:id="rId19"/>
    <p:sldId id="301" r:id="rId20"/>
    <p:sldId id="290" r:id="rId21"/>
    <p:sldId id="302" r:id="rId22"/>
    <p:sldId id="351" r:id="rId23"/>
    <p:sldId id="356" r:id="rId24"/>
    <p:sldId id="267" r:id="rId25"/>
    <p:sldId id="357" r:id="rId26"/>
    <p:sldId id="349" r:id="rId27"/>
    <p:sldId id="331" r:id="rId28"/>
    <p:sldId id="335" r:id="rId29"/>
    <p:sldId id="272" r:id="rId30"/>
    <p:sldId id="359" r:id="rId31"/>
    <p:sldId id="311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FFFF"/>
    <a:srgbClr val="FF6600"/>
    <a:srgbClr val="FF9966"/>
    <a:srgbClr val="FF7C80"/>
    <a:srgbClr val="CCFF99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703" autoAdjust="0"/>
  </p:normalViewPr>
  <p:slideViewPr>
    <p:cSldViewPr>
      <p:cViewPr varScale="1">
        <p:scale>
          <a:sx n="85" d="100"/>
          <a:sy n="85" d="100"/>
        </p:scale>
        <p:origin x="84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249A27-2D92-40E4-8F71-0099BD1755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8604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12D36-FAF5-469A-ABB2-AC4EC7D1A9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1814439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741AF-E6E1-4EC2-AAA9-163C622C4C4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050316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86EA3-B26F-4452-83A3-603E8A96C8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42234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5850D4-0917-4844-A927-CA43884A50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0058943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84509E-649E-4A7C-8E1A-5E7AF8D35E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1734969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906A77-98BA-4EF0-8265-EB0F7A735D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7966387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63046-F73D-44A5-AF6E-AF66F7827D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805236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9733-4B35-432F-8CEA-354C392726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6404629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A793-92D1-4C68-A668-E28FF12D8D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343299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E3DEF-9095-4C82-9666-96395C0024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9420267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7E7A3-09F0-4A10-829B-03FC8AD42F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876896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88ED-0667-4D00-9E77-2F3E63CD8C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5883293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14E46-7882-4503-9D44-EE5091C35F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1396856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834CB-38D6-42D9-BD07-24E14C2D0D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764429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FB0D37-C1B1-403B-B4F2-ACA0F540630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zo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FB9-DF6E-422F-93FE-9EC21B7DB1D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720"/>
            <a:ext cx="9144000" cy="201622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altLang="cs-CZ" sz="4500" dirty="0">
                <a:solidFill>
                  <a:srgbClr val="0000FF"/>
                </a:solidFill>
              </a:rPr>
              <a:t>Zacházení s chemickými látkami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996952"/>
            <a:ext cx="7489825" cy="30257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b="1" dirty="0" smtClean="0"/>
              <a:t>Prezentace pro studenty </a:t>
            </a:r>
            <a:r>
              <a:rPr lang="cs-CZ" altLang="cs-CZ" b="1" dirty="0"/>
              <a:t>LF MU</a:t>
            </a:r>
          </a:p>
          <a:p>
            <a:pPr>
              <a:lnSpc>
                <a:spcPct val="150000"/>
              </a:lnSpc>
            </a:pPr>
            <a:r>
              <a:rPr lang="cs-CZ" altLang="cs-CZ" sz="2500" dirty="0"/>
              <a:t> 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Jiří Dostál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Biochemický ústav LF </a:t>
            </a:r>
            <a:r>
              <a:rPr lang="cs-CZ" altLang="cs-CZ" sz="2000" dirty="0" smtClean="0"/>
              <a:t>MU</a:t>
            </a:r>
            <a:endParaRPr lang="cs-CZ" altLang="cs-CZ" sz="2000" dirty="0"/>
          </a:p>
          <a:p>
            <a:pPr>
              <a:lnSpc>
                <a:spcPct val="150000"/>
              </a:lnSpc>
            </a:pPr>
            <a:endParaRPr lang="cs-CZ" altLang="cs-CZ" sz="3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cs-CZ" sz="3000" dirty="0" smtClean="0">
                <a:solidFill>
                  <a:srgbClr val="0000FF"/>
                </a:solidFill>
              </a:rPr>
              <a:t>Devět výstražných symbolů</a:t>
            </a:r>
            <a:endParaRPr lang="en-GB" sz="3000" dirty="0">
              <a:solidFill>
                <a:srgbClr val="0000FF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88ED-0667-4D00-9E77-2F3E63CD8CCA}" type="slidenum">
              <a:rPr lang="cs-CZ" altLang="cs-CZ" smtClean="0"/>
              <a:pPr/>
              <a:t>10</a:t>
            </a:fld>
            <a:endParaRPr lang="cs-CZ" altLang="cs-CZ"/>
          </a:p>
        </p:txBody>
      </p:sp>
      <p:grpSp>
        <p:nvGrpSpPr>
          <p:cNvPr id="5" name="Skupina 4"/>
          <p:cNvGrpSpPr/>
          <p:nvPr/>
        </p:nvGrpSpPr>
        <p:grpSpPr>
          <a:xfrm>
            <a:off x="-76441" y="1844824"/>
            <a:ext cx="9254681" cy="3024336"/>
            <a:chOff x="-86785" y="1772816"/>
            <a:chExt cx="9254681" cy="3024336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85" y="1772816"/>
              <a:ext cx="9254681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6793904" y="3169548"/>
              <a:ext cx="2314600" cy="1627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405342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E7A3-09F0-4A10-829B-03FC8AD42F5A}" type="slidenum">
              <a:rPr lang="cs-CZ" altLang="cs-CZ" smtClean="0"/>
              <a:pPr/>
              <a:t>11</a:t>
            </a:fld>
            <a:endParaRPr lang="cs-CZ" alt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0888"/>
              </p:ext>
            </p:extLst>
          </p:nvPr>
        </p:nvGraphicFramePr>
        <p:xfrm>
          <a:off x="107504" y="1052736"/>
          <a:ext cx="8784979" cy="4430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cs-CZ" b="1" dirty="0"/>
                        <a:t>Třída nebezpečnosti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Kategorie nebezpečnosti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Výstražný symbol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Signální slovo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H-věty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78">
                <a:tc rowSpan="4">
                  <a:txBody>
                    <a:bodyPr/>
                    <a:lstStyle/>
                    <a:p>
                      <a:r>
                        <a:rPr lang="cs-CZ" dirty="0"/>
                        <a:t>Akutní toxicita (17)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Acute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Tox</a:t>
                      </a:r>
                      <a:r>
                        <a:rPr lang="cs-CZ" dirty="0"/>
                        <a:t>. 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Nebezpečí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Orální: H300</a:t>
                      </a:r>
                    </a:p>
                    <a:p>
                      <a:r>
                        <a:rPr lang="cs-CZ" dirty="0"/>
                        <a:t>Dermální: H310</a:t>
                      </a:r>
                    </a:p>
                    <a:p>
                      <a:r>
                        <a:rPr lang="cs-CZ" dirty="0"/>
                        <a:t>Inhalační: H330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5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Acute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Tox</a:t>
                      </a:r>
                      <a:r>
                        <a:rPr lang="cs-CZ" dirty="0"/>
                        <a:t>. 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Nebezpečí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Orální: H300</a:t>
                      </a:r>
                    </a:p>
                    <a:p>
                      <a:r>
                        <a:rPr lang="cs-CZ"/>
                        <a:t>Dermální: H310</a:t>
                      </a:r>
                    </a:p>
                    <a:p>
                      <a:r>
                        <a:rPr lang="cs-CZ"/>
                        <a:t>Inhalační: H330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5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Acute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Tox</a:t>
                      </a:r>
                      <a:r>
                        <a:rPr lang="cs-CZ" dirty="0"/>
                        <a:t>. 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Nebezpečí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Orální: H301</a:t>
                      </a:r>
                    </a:p>
                    <a:p>
                      <a:r>
                        <a:rPr lang="cs-CZ" dirty="0"/>
                        <a:t>Dermální: H311</a:t>
                      </a:r>
                    </a:p>
                    <a:p>
                      <a:r>
                        <a:rPr lang="cs-CZ" dirty="0"/>
                        <a:t>Inhalační: H331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5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Acute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Tox</a:t>
                      </a:r>
                      <a:r>
                        <a:rPr lang="cs-CZ" dirty="0"/>
                        <a:t>. 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Varování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Orální: H302</a:t>
                      </a:r>
                    </a:p>
                    <a:p>
                      <a:r>
                        <a:rPr lang="cs-CZ" dirty="0"/>
                        <a:t>Dermální: H312</a:t>
                      </a:r>
                    </a:p>
                    <a:p>
                      <a:r>
                        <a:rPr lang="cs-CZ" dirty="0"/>
                        <a:t>Inhalační: H332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792088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16" y="4653136"/>
            <a:ext cx="717981" cy="7200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36" y="2780928"/>
            <a:ext cx="792088" cy="7920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09" y="3717032"/>
            <a:ext cx="792088" cy="792088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27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440160"/>
          </a:xfrm>
        </p:spPr>
        <p:txBody>
          <a:bodyPr/>
          <a:lstStyle/>
          <a:p>
            <a:pPr algn="l"/>
            <a:r>
              <a:rPr lang="cs-CZ" sz="2600" dirty="0">
                <a:solidFill>
                  <a:srgbClr val="0000FF"/>
                </a:solidFill>
              </a:rPr>
              <a:t>Systém vět k označování</a:t>
            </a:r>
            <a:br>
              <a:rPr lang="cs-CZ" sz="2600" dirty="0">
                <a:solidFill>
                  <a:srgbClr val="0000FF"/>
                </a:solidFill>
              </a:rPr>
            </a:br>
            <a:r>
              <a:rPr lang="cs-CZ" sz="2600" dirty="0">
                <a:solidFill>
                  <a:srgbClr val="0000FF"/>
                </a:solidFill>
              </a:rPr>
              <a:t>rizika (</a:t>
            </a:r>
            <a:r>
              <a:rPr lang="cs-CZ" sz="2600" dirty="0">
                <a:solidFill>
                  <a:srgbClr val="FF0000"/>
                </a:solidFill>
              </a:rPr>
              <a:t>H</a:t>
            </a:r>
            <a:r>
              <a:rPr lang="cs-CZ" sz="2600" dirty="0">
                <a:solidFill>
                  <a:srgbClr val="0000FF"/>
                </a:solidFill>
              </a:rPr>
              <a:t>, hazard) a bezpečného zacházení (</a:t>
            </a:r>
            <a:r>
              <a:rPr lang="cs-CZ" sz="2600" dirty="0">
                <a:solidFill>
                  <a:srgbClr val="FF0000"/>
                </a:solidFill>
              </a:rPr>
              <a:t>P</a:t>
            </a:r>
            <a:r>
              <a:rPr lang="cs-CZ" sz="2600" dirty="0">
                <a:solidFill>
                  <a:srgbClr val="0000FF"/>
                </a:solidFill>
              </a:rPr>
              <a:t>, </a:t>
            </a:r>
            <a:r>
              <a:rPr lang="cs-CZ" sz="2600" dirty="0" err="1">
                <a:solidFill>
                  <a:srgbClr val="0000FF"/>
                </a:solidFill>
              </a:rPr>
              <a:t>precaution</a:t>
            </a:r>
            <a:r>
              <a:rPr lang="cs-CZ" sz="2600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12</a:t>
            </a:fld>
            <a:endParaRPr lang="cs-CZ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71164"/>
              </p:ext>
            </p:extLst>
          </p:nvPr>
        </p:nvGraphicFramePr>
        <p:xfrm>
          <a:off x="179512" y="1628800"/>
          <a:ext cx="8856984" cy="386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448">
                <a:tc>
                  <a:txBody>
                    <a:bodyPr/>
                    <a:lstStyle/>
                    <a:p>
                      <a:r>
                        <a:rPr lang="cs-CZ" sz="2100" b="1" dirty="0"/>
                        <a:t>H-věty</a:t>
                      </a:r>
                    </a:p>
                    <a:p>
                      <a:r>
                        <a:rPr lang="cs-CZ" sz="2100" b="1" dirty="0"/>
                        <a:t>(věty o nebezpečnosti / riziku)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b="1" dirty="0"/>
                        <a:t>P-věty</a:t>
                      </a:r>
                    </a:p>
                    <a:p>
                      <a:pPr algn="l"/>
                      <a:r>
                        <a:rPr lang="cs-CZ" sz="2100" b="1" dirty="0"/>
                        <a:t>(věty pro</a:t>
                      </a:r>
                      <a:r>
                        <a:rPr lang="cs-CZ" sz="2100" b="1" baseline="0" dirty="0"/>
                        <a:t> bezpečné zacházení)</a:t>
                      </a:r>
                      <a:endParaRPr lang="cs-CZ" sz="2100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r>
                        <a:rPr lang="cs-CZ" sz="2100" dirty="0"/>
                        <a:t>H200</a:t>
                      </a:r>
                      <a:r>
                        <a:rPr lang="cs-CZ" sz="2100" dirty="0">
                          <a:sym typeface="Symbol"/>
                        </a:rPr>
                        <a:t></a:t>
                      </a:r>
                      <a:r>
                        <a:rPr lang="cs-CZ" sz="2100" dirty="0"/>
                        <a:t>H299</a:t>
                      </a:r>
                      <a:r>
                        <a:rPr lang="cs-CZ" sz="2100" baseline="0" dirty="0"/>
                        <a:t>  Fyzikální nebezpečnost</a:t>
                      </a:r>
                      <a:endParaRPr lang="cs-CZ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P100–P199</a:t>
                      </a:r>
                      <a:r>
                        <a:rPr lang="cs-CZ" sz="2100" baseline="0" dirty="0"/>
                        <a:t> Obecné pokyny</a:t>
                      </a:r>
                      <a:r>
                        <a:rPr lang="cs-CZ" sz="21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r>
                        <a:rPr lang="cs-CZ" sz="2100" dirty="0"/>
                        <a:t>H300</a:t>
                      </a:r>
                      <a:r>
                        <a:rPr lang="cs-CZ" sz="2100" dirty="0">
                          <a:sym typeface="Symbol"/>
                        </a:rPr>
                        <a:t></a:t>
                      </a:r>
                      <a:r>
                        <a:rPr lang="cs-CZ" sz="2100" dirty="0"/>
                        <a:t>H399</a:t>
                      </a:r>
                      <a:r>
                        <a:rPr lang="cs-CZ" sz="2100" baseline="0" dirty="0"/>
                        <a:t> Nebezpečí pro zdraví</a:t>
                      </a:r>
                      <a:endParaRPr lang="cs-CZ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P200–P299 Prevence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r>
                        <a:rPr lang="cs-CZ" sz="2100" dirty="0"/>
                        <a:t>H400</a:t>
                      </a:r>
                      <a:r>
                        <a:rPr lang="cs-CZ" sz="2100" dirty="0">
                          <a:sym typeface="Symbol"/>
                        </a:rPr>
                        <a:t></a:t>
                      </a:r>
                      <a:r>
                        <a:rPr lang="cs-CZ" sz="2100" dirty="0"/>
                        <a:t>H499 Nebezpečí pro živ. prostředí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P300–P399 Co dělat při 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endParaRPr lang="cs-CZ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P400–P499 Skladování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endParaRPr lang="cs-CZ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P500–P599 Odstraňování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D5C15503-BB62-4D81-972D-48F2BB7AC3F0}"/>
              </a:ext>
            </a:extLst>
          </p:cNvPr>
          <p:cNvSpPr/>
          <p:nvPr/>
        </p:nvSpPr>
        <p:spPr>
          <a:xfrm>
            <a:off x="155796" y="594928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H315 Dráždí kůži. 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2A5E7F5-2D89-4125-82D3-60FE05E02F67}"/>
              </a:ext>
            </a:extLst>
          </p:cNvPr>
          <p:cNvSpPr/>
          <p:nvPr/>
        </p:nvSpPr>
        <p:spPr>
          <a:xfrm>
            <a:off x="4443874" y="5508300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P235 Uchovávejte v chladu. 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488B57-D87C-475B-A1C2-5AFC4EA8DD89}"/>
              </a:ext>
            </a:extLst>
          </p:cNvPr>
          <p:cNvSpPr/>
          <p:nvPr/>
        </p:nvSpPr>
        <p:spPr>
          <a:xfrm>
            <a:off x="4434675" y="6126946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P410 Chraňte před slunečním zářením. </a:t>
            </a:r>
            <a:endParaRPr lang="cs-CZ" dirty="0"/>
          </a:p>
        </p:txBody>
      </p:sp>
      <p:sp>
        <p:nvSpPr>
          <p:cNvPr id="8" name="Zaoblený obdélník 6">
            <a:extLst>
              <a:ext uri="{FF2B5EF4-FFF2-40B4-BE49-F238E27FC236}">
                <a16:creationId xmlns:a16="http://schemas.microsoft.com/office/drawing/2014/main" id="{009737ED-56D0-4D02-B3CB-9659CC02D785}"/>
              </a:ext>
            </a:extLst>
          </p:cNvPr>
          <p:cNvSpPr/>
          <p:nvPr/>
        </p:nvSpPr>
        <p:spPr>
          <a:xfrm>
            <a:off x="164412" y="5509707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F92F21C-C9C8-4EE2-A075-CE1D3E0BF699}"/>
              </a:ext>
            </a:extLst>
          </p:cNvPr>
          <p:cNvSpPr/>
          <p:nvPr/>
        </p:nvSpPr>
        <p:spPr>
          <a:xfrm>
            <a:off x="4443874" y="5821974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P352 Omyjte velkým množstvím vody a mýdla.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24828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480D-0F23-4803-984C-A1156C7C78E8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389937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cs-CZ" altLang="cs-CZ" sz="2800" dirty="0">
                <a:solidFill>
                  <a:srgbClr val="0000FF"/>
                </a:solidFill>
              </a:rPr>
              <a:t>Také v domácím prostředí se používají přípravky</a:t>
            </a:r>
            <a:r>
              <a:rPr lang="en-US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>
                <a:solidFill>
                  <a:srgbClr val="0000FF"/>
                </a:solidFill>
              </a:rPr>
              <a:t>                </a:t>
            </a:r>
            <a:r>
              <a:rPr lang="en-US" altLang="cs-CZ" sz="2800" dirty="0">
                <a:solidFill>
                  <a:srgbClr val="0000FF"/>
                </a:solidFill>
              </a:rPr>
              <a:t>s </a:t>
            </a:r>
            <a:r>
              <a:rPr lang="cs-CZ" altLang="cs-CZ" sz="2800" dirty="0">
                <a:solidFill>
                  <a:srgbClr val="0000FF"/>
                </a:solidFill>
              </a:rPr>
              <a:t>výstražnými</a:t>
            </a:r>
            <a:r>
              <a:rPr lang="en-US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>
                <a:solidFill>
                  <a:srgbClr val="0000FF"/>
                </a:solidFill>
              </a:rPr>
              <a:t>symboly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171168" y="1268760"/>
            <a:ext cx="2880320" cy="30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1pPr>
            <a:lvl2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2pPr>
            <a:lvl3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3pPr>
            <a:lvl4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4pPr>
            <a:lvl5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například: 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čistící prostředky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barvy, laky, ředidla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spreje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autokosmetika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bazénová chemie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pro kutily, zahrádkáře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a další ...</a:t>
            </a:r>
          </a:p>
        </p:txBody>
      </p:sp>
      <p:pic>
        <p:nvPicPr>
          <p:cNvPr id="5" name="Picture 6" descr="savo_origi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7107" y="968085"/>
            <a:ext cx="1775348" cy="21958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49" y="1119886"/>
            <a:ext cx="791092" cy="21849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7" y="3927747"/>
            <a:ext cx="1872208" cy="187220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47232" y="57044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8% CH</a:t>
            </a:r>
            <a:r>
              <a:rPr lang="cs-CZ" baseline="-25000" dirty="0"/>
              <a:t>3</a:t>
            </a:r>
            <a:r>
              <a:rPr lang="cs-CZ" dirty="0"/>
              <a:t>COOH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64790" y="3236578"/>
            <a:ext cx="133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NaOH</a:t>
            </a:r>
            <a:endParaRPr lang="en-GB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66729" y="320126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NaClO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48725" y="6291427"/>
            <a:ext cx="44331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Nejohroženější skupinou jsou malé děti!</a:t>
            </a:r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38" y="902644"/>
            <a:ext cx="1377154" cy="24482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543605" y="3189199"/>
            <a:ext cx="1521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HCl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633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800" dirty="0">
                <a:solidFill>
                  <a:srgbClr val="0000FF"/>
                </a:solidFill>
              </a:rPr>
              <a:t>Pravidla pro zacházení s nebezpečnými chemickými látkami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5435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rgbClr val="0000FF"/>
                </a:solidFill>
              </a:rPr>
              <a:t>Rámcová pravidla platná pro celou MU </a:t>
            </a:r>
          </a:p>
          <a:p>
            <a:r>
              <a:rPr lang="cs-CZ" sz="2200" dirty="0"/>
              <a:t>projednána s KHS </a:t>
            </a:r>
            <a:r>
              <a:rPr lang="cs-CZ" sz="2200" dirty="0" err="1"/>
              <a:t>JmK</a:t>
            </a:r>
            <a:endParaRPr lang="cs-CZ" sz="2200" dirty="0"/>
          </a:p>
          <a:p>
            <a:r>
              <a:rPr lang="cs-CZ" sz="2200" dirty="0"/>
              <a:t>měla by být v tištené formě na pracovišti </a:t>
            </a:r>
          </a:p>
          <a:p>
            <a:r>
              <a:rPr lang="cs-CZ" sz="2200" dirty="0"/>
              <a:t>pravidla s přílohami dostupná na http://www.rect.muni.cz/nso</a:t>
            </a:r>
          </a:p>
          <a:p>
            <a:r>
              <a:rPr lang="cs-CZ" sz="2200" dirty="0"/>
              <a:t>též příručka (česká, anglická)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>
                <a:solidFill>
                  <a:srgbClr val="0000FF"/>
                </a:solidFill>
              </a:rPr>
              <a:t>Specifická pravidla pro dané pracoviště</a:t>
            </a:r>
          </a:p>
          <a:p>
            <a:r>
              <a:rPr lang="cs-CZ" sz="2200" dirty="0"/>
              <a:t>informace o nebezpečných vlastnostech chemických látek </a:t>
            </a:r>
          </a:p>
          <a:p>
            <a:r>
              <a:rPr lang="cs-CZ" sz="2200" dirty="0"/>
              <a:t>pokyny pro bezpečnost, ochranu zdraví</a:t>
            </a:r>
          </a:p>
          <a:p>
            <a:r>
              <a:rPr lang="cs-CZ" sz="2200" dirty="0"/>
              <a:t>pokyny pro první předlékařskou pomoc a postup při nehodě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6A77-98BA-4EF0-8265-EB0F7A735DC0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5264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A84FCD7-FC92-435E-A9DC-55B60DD8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39" y="332656"/>
            <a:ext cx="6513964" cy="720080"/>
          </a:xfrm>
        </p:spPr>
        <p:txBody>
          <a:bodyPr/>
          <a:lstStyle/>
          <a:p>
            <a:pPr algn="l"/>
            <a:r>
              <a:rPr lang="cs-CZ" sz="3000" dirty="0"/>
              <a:t>Příručka ke stažení </a:t>
            </a:r>
            <a:r>
              <a:rPr lang="cs-CZ" sz="2000" dirty="0"/>
              <a:t>(česká / anglická, 39 stran)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C73A38-AC2B-4743-A865-BF5D2F77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5E34C7-BDA9-4D46-BBAA-705321FE4C35}"/>
              </a:ext>
            </a:extLst>
          </p:cNvPr>
          <p:cNvSpPr/>
          <p:nvPr/>
        </p:nvSpPr>
        <p:spPr>
          <a:xfrm>
            <a:off x="683568" y="1268760"/>
            <a:ext cx="6768752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cs-CZ" sz="20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+mn-lt"/>
              </a:rPr>
              <a:t>Zásady požární ochrany a zacházení                                           s chemickými látkami</a:t>
            </a:r>
          </a:p>
          <a:p>
            <a:pPr algn="ctr"/>
            <a:r>
              <a:rPr lang="cs-CZ" sz="2500" b="1" dirty="0">
                <a:solidFill>
                  <a:srgbClr val="000000"/>
                </a:solidFill>
                <a:latin typeface="+mn-lt"/>
              </a:rPr>
              <a:t> </a:t>
            </a:r>
            <a:endParaRPr lang="cs-CZ" sz="25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sz="2000" dirty="0">
                <a:solidFill>
                  <a:srgbClr val="000000"/>
                </a:solidFill>
                <a:latin typeface="+mn-lt"/>
              </a:rPr>
              <a:t>Vybrané směrnice a pokyny </a:t>
            </a:r>
          </a:p>
          <a:p>
            <a:pPr algn="ctr"/>
            <a:r>
              <a:rPr lang="cs-CZ" sz="2000" dirty="0">
                <a:solidFill>
                  <a:srgbClr val="000000"/>
                </a:solidFill>
                <a:latin typeface="+mn-lt"/>
              </a:rPr>
              <a:t>(určeno studentům a zaměstnancům MU) </a:t>
            </a: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latin typeface="+mn-lt"/>
              </a:rPr>
              <a:t>Mgr. Jaromír </a:t>
            </a:r>
            <a:r>
              <a:rPr lang="cs-CZ" dirty="0" err="1">
                <a:solidFill>
                  <a:srgbClr val="000000"/>
                </a:solidFill>
                <a:latin typeface="+mn-lt"/>
              </a:rPr>
              <a:t>Literák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, Ph.D. 	</a:t>
            </a:r>
          </a:p>
          <a:p>
            <a:pPr algn="ctr"/>
            <a:r>
              <a:rPr lang="cs-CZ" dirty="0">
                <a:solidFill>
                  <a:srgbClr val="000000"/>
                </a:solidFill>
                <a:latin typeface="+mn-lt"/>
              </a:rPr>
              <a:t>Ing. Barbora Loučková 	</a:t>
            </a:r>
          </a:p>
          <a:p>
            <a:pPr algn="ctr"/>
            <a:r>
              <a:rPr lang="cs-CZ" dirty="0">
                <a:solidFill>
                  <a:srgbClr val="000000"/>
                </a:solidFill>
                <a:latin typeface="+mn-lt"/>
              </a:rPr>
              <a:t> Prof. RNDr. Jiří Příhoda, CSc.</a:t>
            </a: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latin typeface="+mn-lt"/>
              </a:rPr>
              <a:t>Brno 2017</a:t>
            </a:r>
          </a:p>
          <a:p>
            <a:pPr algn="ctr"/>
            <a:endParaRPr lang="cs-CZ" b="1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903826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C5BC-B2FA-43D6-B913-EB8AC964AD4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224136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cs-CZ" altLang="cs-CZ" sz="2800" dirty="0"/>
              <a:t>Při zacházení s chemickými látkami je každý pracovník povinen řídit se: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016" y="1420689"/>
            <a:ext cx="8892480" cy="4824536"/>
          </a:xfrm>
        </p:spPr>
        <p:txBody>
          <a:bodyPr/>
          <a:lstStyle/>
          <a:p>
            <a:pPr marL="180000" indent="-180000">
              <a:spcBef>
                <a:spcPts val="0"/>
              </a:spcBef>
            </a:pPr>
            <a:r>
              <a:rPr lang="cs-CZ" altLang="cs-CZ" sz="2200" dirty="0"/>
              <a:t>výstražnými symboly</a:t>
            </a:r>
          </a:p>
          <a:p>
            <a:pPr marL="180000" indent="-180000">
              <a:spcBef>
                <a:spcPts val="0"/>
              </a:spcBef>
            </a:pPr>
            <a:r>
              <a:rPr lang="cs-CZ" altLang="cs-CZ" sz="2200" dirty="0"/>
              <a:t>signálními slovy</a:t>
            </a:r>
          </a:p>
          <a:p>
            <a:pPr marL="180000" indent="-180000">
              <a:spcBef>
                <a:spcPts val="0"/>
              </a:spcBef>
            </a:pPr>
            <a:r>
              <a:rPr lang="cs-CZ" altLang="cs-CZ" sz="2200" dirty="0"/>
              <a:t>H-větami</a:t>
            </a:r>
          </a:p>
          <a:p>
            <a:pPr marL="180000" indent="-180000">
              <a:spcBef>
                <a:spcPts val="0"/>
              </a:spcBef>
            </a:pPr>
            <a:r>
              <a:rPr lang="cs-CZ" altLang="cs-CZ" sz="2200" dirty="0"/>
              <a:t>P-větami</a:t>
            </a:r>
          </a:p>
          <a:p>
            <a:pPr marL="180000" indent="-180000">
              <a:spcBef>
                <a:spcPts val="0"/>
              </a:spcBef>
            </a:pPr>
            <a:r>
              <a:rPr lang="cs-CZ" altLang="cs-CZ" sz="2200" b="1" dirty="0">
                <a:solidFill>
                  <a:srgbClr val="FF0000"/>
                </a:solidFill>
              </a:rPr>
              <a:t>specifickými písemnými pravidly </a:t>
            </a:r>
            <a:r>
              <a:rPr lang="cs-CZ" altLang="cs-CZ" sz="2200" dirty="0"/>
              <a:t>pro látky, které jsou klasifikovány jako: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sz="2200" dirty="0"/>
              <a:t>žíravé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200" dirty="0"/>
              <a:t>toxické pro specifické cílové orgány kategorie 1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sz="2200" dirty="0"/>
              <a:t>karcinogenní kategorie 1 nebo 2, 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200" dirty="0"/>
              <a:t>mutagenní kategorie 1 nebo 2, 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200" dirty="0"/>
              <a:t>toxické pro reprodukci kategorie 1A nebo 1B 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200" dirty="0"/>
              <a:t>akutně toxické kategorie 1 nebo 2</a:t>
            </a:r>
            <a:endParaRPr lang="cs-CZ" altLang="cs-CZ" sz="2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516216" y="3928844"/>
            <a:ext cx="252028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vysoce nebezpečné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6106244" y="3330330"/>
            <a:ext cx="360040" cy="1754854"/>
          </a:xfrm>
          <a:prstGeom prst="rightBrace">
            <a:avLst>
              <a:gd name="adj1" fmla="val 8333"/>
              <a:gd name="adj2" fmla="val 496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004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68604" y="301332"/>
            <a:ext cx="6984776" cy="655985"/>
          </a:xfrm>
        </p:spPr>
        <p:txBody>
          <a:bodyPr/>
          <a:lstStyle/>
          <a:p>
            <a:pPr algn="l"/>
            <a:r>
              <a:rPr lang="cs-CZ" sz="3000" dirty="0"/>
              <a:t>Seznam vysoce nebezpečných látek</a:t>
            </a:r>
            <a:endParaRPr lang="en-GB" sz="3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68604" y="1052736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Každé pracoviště si vytvoří seznam </a:t>
            </a:r>
            <a:r>
              <a:rPr lang="cs-CZ" sz="2000" dirty="0" smtClean="0"/>
              <a:t>látek, </a:t>
            </a:r>
            <a:r>
              <a:rPr lang="cs-CZ" sz="2000" dirty="0"/>
              <a:t>které jsou klasifikovány jako</a:t>
            </a:r>
          </a:p>
          <a:p>
            <a:r>
              <a:rPr lang="cs-CZ" sz="2000" dirty="0" smtClean="0"/>
              <a:t>žíravé</a:t>
            </a:r>
            <a:r>
              <a:rPr lang="cs-CZ" sz="2000" dirty="0"/>
              <a:t>, </a:t>
            </a:r>
          </a:p>
          <a:p>
            <a:r>
              <a:rPr lang="cs-CZ" sz="2000" dirty="0"/>
              <a:t>toxické pro specifické cílové orgány kategorie 1, </a:t>
            </a:r>
          </a:p>
          <a:p>
            <a:r>
              <a:rPr lang="cs-CZ" sz="2000" dirty="0"/>
              <a:t>karcinogenní kategorie 1 nebo 2, </a:t>
            </a:r>
          </a:p>
          <a:p>
            <a:r>
              <a:rPr lang="cs-CZ" sz="2000" dirty="0"/>
              <a:t>mutagenní kategorie 1 nebo 2</a:t>
            </a:r>
          </a:p>
          <a:p>
            <a:r>
              <a:rPr lang="cs-CZ" sz="2000" dirty="0"/>
              <a:t>toxické pro reprodukci kategorie 1 nebo 2, </a:t>
            </a:r>
          </a:p>
          <a:p>
            <a:r>
              <a:rPr lang="cs-CZ" sz="2000" dirty="0"/>
              <a:t>akutně toxické kategorie 1 nebo 2, </a:t>
            </a:r>
          </a:p>
          <a:p>
            <a:pPr marL="0" indent="0">
              <a:buNone/>
            </a:pPr>
            <a:r>
              <a:rPr lang="cs-CZ" sz="2000" dirty="0"/>
              <a:t>které jsou na daném pracovišti používány nebo skladovány. </a:t>
            </a:r>
          </a:p>
          <a:p>
            <a:r>
              <a:rPr lang="cs-CZ" sz="2000" dirty="0"/>
              <a:t>Seznam je veden formou </a:t>
            </a:r>
            <a:r>
              <a:rPr lang="cs-CZ" sz="2000" b="1" dirty="0">
                <a:solidFill>
                  <a:srgbClr val="FF0000"/>
                </a:solidFill>
              </a:rPr>
              <a:t>elektronické databáze </a:t>
            </a:r>
            <a:r>
              <a:rPr lang="cs-CZ" sz="2000" dirty="0"/>
              <a:t>a musí být průběžně aktualizován nejméně jednou za rok. </a:t>
            </a:r>
          </a:p>
          <a:p>
            <a:r>
              <a:rPr lang="cs-CZ" sz="2000" dirty="0"/>
              <a:t>Za správnost a aktuálnost záznamů odpovídá osoba pověřená dohledem nad zacházením s chemickými látkami na pracovišti </a:t>
            </a:r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6A77-98BA-4EF0-8265-EB0F7A735DC0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99217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3437-A7BC-4432-A5DD-ECE0372DE944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84" y="332656"/>
            <a:ext cx="8730304" cy="9536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cs-CZ" altLang="cs-CZ" sz="2600" dirty="0">
                <a:solidFill>
                  <a:srgbClr val="0000FF"/>
                </a:solidFill>
              </a:rPr>
              <a:t>Kdo je způsobilý pro zacházení s vysoce nebezpečnými látkami? (</a:t>
            </a:r>
            <a:r>
              <a:rPr lang="pl-PL" sz="2600" dirty="0">
                <a:solidFill>
                  <a:srgbClr val="0000FF"/>
                </a:solidFill>
              </a:rPr>
              <a:t>podle zákona č. 267/2015 Sb.)</a:t>
            </a:r>
            <a:endParaRPr lang="cs-CZ" altLang="cs-CZ" sz="2600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556792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1. absolventi vysokých škol</a:t>
            </a:r>
            <a:r>
              <a:rPr lang="cs-CZ" sz="2300" dirty="0">
                <a:latin typeface="+mn-lt"/>
              </a:rPr>
              <a:t>, kteří získali vysokoškolské vzdělání v akreditovaném magisterském studijním programu: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</a:rPr>
              <a:t>všeobecné lékařství, zubní lékařství, farmacie, veterinární lékařství 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</a:rPr>
              <a:t>obory toxikologie, chemie, učitelských oborů se zaměřením na chemii,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</a:rPr>
              <a:t>rostlinolékařství nebo ochrana rostlin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2. fyzické osoby</a:t>
            </a:r>
            <a:r>
              <a:rPr lang="cs-CZ" sz="2300" dirty="0">
                <a:latin typeface="+mn-lt"/>
              </a:rPr>
              <a:t>, které se podrobily úspěšné zkoušce odborné způsobilosti a mají osvědčení k nakládání s vysoce toxickými látkami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300" dirty="0"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5101336"/>
            <a:ext cx="66247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Kdo tedy není dle zákona způsobilý?</a:t>
            </a:r>
          </a:p>
          <a:p>
            <a:r>
              <a:rPr lang="cs-CZ" dirty="0">
                <a:latin typeface="+mn-lt"/>
              </a:rPr>
              <a:t>absolventi středních škol (laboranti, laborantky, technici apod.)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4855-2D13-449C-ACC1-9AA8102F381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620688"/>
            <a:ext cx="8640960" cy="4104456"/>
          </a:xfrm>
        </p:spPr>
        <p:txBody>
          <a:bodyPr/>
          <a:lstStyle/>
          <a:p>
            <a:pPr algn="l">
              <a:lnSpc>
                <a:spcPct val="180000"/>
              </a:lnSpc>
            </a:pPr>
            <a:r>
              <a:rPr lang="cs-CZ" altLang="cs-CZ" sz="3000" b="0" dirty="0">
                <a:solidFill>
                  <a:schemeClr val="tx1"/>
                </a:solidFill>
              </a:rPr>
              <a:t>Pro vysoce nebezpečné látky (se kterými se pracuje) je nutno na pracovišti vypracovat:</a:t>
            </a:r>
            <a:br>
              <a:rPr lang="cs-CZ" altLang="cs-CZ" sz="3000" b="0" dirty="0">
                <a:solidFill>
                  <a:schemeClr val="tx1"/>
                </a:solidFill>
              </a:rPr>
            </a:br>
            <a:r>
              <a:rPr lang="cs-CZ" altLang="cs-CZ" sz="3000" b="0" dirty="0">
                <a:solidFill>
                  <a:schemeClr val="tx1"/>
                </a:solidFill>
              </a:rPr>
              <a:t>1) specifické písemné pokyny (jednotlivě / skupinově)   </a:t>
            </a:r>
            <a:br>
              <a:rPr lang="cs-CZ" altLang="cs-CZ" sz="3000" b="0" dirty="0">
                <a:solidFill>
                  <a:schemeClr val="tx1"/>
                </a:solidFill>
              </a:rPr>
            </a:br>
            <a:r>
              <a:rPr lang="cs-CZ" altLang="cs-CZ" sz="3000" b="0" dirty="0">
                <a:solidFill>
                  <a:schemeClr val="tx1"/>
                </a:solidFill>
              </a:rPr>
              <a:t>2) osobní seznam pro pracovníka (Potvrzení)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0D3-FB7C-4DA0-802A-AE0732E9B58B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4211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424863" cy="51845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altLang="cs-CZ" sz="2500" dirty="0"/>
              <a:t>Fyzické osoby, které v rámci svého zaměstnání nebo studia nakládají s chemickými látkami,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500" dirty="0"/>
              <a:t>musí být prokazatelně seznámeny:</a:t>
            </a:r>
          </a:p>
          <a:p>
            <a:pPr marL="216000" indent="-216000">
              <a:lnSpc>
                <a:spcPct val="150000"/>
              </a:lnSpc>
            </a:pPr>
            <a:r>
              <a:rPr lang="cs-CZ" altLang="cs-CZ" sz="2500" dirty="0"/>
              <a:t>s nebezpečnými vlastnostmi chemických látek </a:t>
            </a:r>
          </a:p>
          <a:p>
            <a:pPr marL="216000" indent="-216000">
              <a:lnSpc>
                <a:spcPct val="150000"/>
              </a:lnSpc>
            </a:pPr>
            <a:r>
              <a:rPr lang="cs-CZ" altLang="cs-CZ" sz="2500" dirty="0"/>
              <a:t>se zásadami ochrany zdraví a životního prostředí před jejich škodlivými účinky </a:t>
            </a:r>
          </a:p>
          <a:p>
            <a:pPr marL="216000" indent="-216000">
              <a:lnSpc>
                <a:spcPct val="150000"/>
              </a:lnSpc>
            </a:pPr>
            <a:r>
              <a:rPr lang="cs-CZ" altLang="cs-CZ" sz="2500" dirty="0"/>
              <a:t>a zásadami první </a:t>
            </a:r>
            <a:r>
              <a:rPr lang="cs-CZ" altLang="cs-CZ" sz="2500" dirty="0" err="1"/>
              <a:t>předlékařské</a:t>
            </a:r>
            <a:r>
              <a:rPr lang="cs-CZ" altLang="cs-CZ" sz="2500" dirty="0"/>
              <a:t> pomoci.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500" dirty="0"/>
          </a:p>
          <a:p>
            <a:pPr marL="0" indent="0">
              <a:lnSpc>
                <a:spcPct val="150000"/>
              </a:lnSpc>
              <a:buNone/>
            </a:pPr>
            <a:endParaRPr lang="cs-CZ" altLang="cs-CZ" sz="25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1879-5E08-423E-91D9-A252EF87F6BB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53332" name="Line 84"/>
          <p:cNvSpPr>
            <a:spLocks noChangeShapeType="1"/>
          </p:cNvSpPr>
          <p:nvPr/>
        </p:nvSpPr>
        <p:spPr bwMode="auto">
          <a:xfrm>
            <a:off x="4421188" y="2522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53431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06672"/>
              </p:ext>
            </p:extLst>
          </p:nvPr>
        </p:nvGraphicFramePr>
        <p:xfrm>
          <a:off x="416719" y="1844824"/>
          <a:ext cx="8312150" cy="3916680"/>
        </p:xfrm>
        <a:graphic>
          <a:graphicData uri="http://schemas.openxmlformats.org/drawingml/2006/table">
            <a:tbl>
              <a:tblPr/>
              <a:tblGrid>
                <a:gridCol w="149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Nebezpečné vlastnosti látky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Vysoce hořlavý, může vyvolat rakovinu. 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Toxický při jakémkoliv způsobu expozice – zamezit kontaktu s látkou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Pokyny pro bezpečnou práci, ochranu zdraví a ochranu životního prostředí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pracovat v digestoři, 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pozor na elektrostatický výboj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Ochranné pomůcky: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Nakládání s odpady: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pracovní ochranný oděv, brýle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nevylévat do výlevky, odpad skladovat v určených nádobách, centrálně likvidovat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Pokyny pro první předlékařskou pomoc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Příznaky expozice látkou: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při nadýchání: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přenést na čerstvý vzduch, příp. kyslíková maska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při kontaktu s pokožkou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odstranit kontaminovaný oděv, opláchnout vodou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při zasažení očí: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vyplachovat vodou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při požití:</a:t>
                      </a:r>
                      <a:r>
                        <a:rPr kumimoji="0" lang="cs-CZ" altLang="cs-CZ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postižený nesmí zvracet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Ihned vyhledat lékařskou pomoc!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rozrušení, bolest hlavy, závratě, poruchy CNS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Postup při  náhodném úniku (při nehodě)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nevdechovat, při polití okamžitě odstranit z povrchu těla, zajistit dobré větrání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rozlitou látku setřít,  zasažené místo lze posypat sorbentem (</a:t>
                      </a:r>
                      <a:r>
                        <a:rPr kumimoji="0" lang="cs-CZ" alt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Chemisorb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prostředky použitými k likvidaci úniku zacházet jako s odpadem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Jiné informace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432" name="Rectangle 184"/>
          <p:cNvSpPr>
            <a:spLocks noChangeArrowheads="1"/>
          </p:cNvSpPr>
          <p:nvPr/>
        </p:nvSpPr>
        <p:spPr bwMode="auto">
          <a:xfrm>
            <a:off x="323850" y="727066"/>
            <a:ext cx="8497888" cy="90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2500" dirty="0">
                <a:latin typeface="Times New Roman" pitchFamily="18" charset="0"/>
              </a:rPr>
              <a:t>Název nebezpečné látky nebo přípravku: </a:t>
            </a:r>
            <a:r>
              <a:rPr lang="cs-CZ" altLang="cs-CZ" sz="2500" b="1" dirty="0">
                <a:solidFill>
                  <a:srgbClr val="FF0000"/>
                </a:solidFill>
                <a:latin typeface="Times New Roman" pitchFamily="18" charset="0"/>
              </a:rPr>
              <a:t>Benzen</a:t>
            </a:r>
            <a:r>
              <a:rPr lang="cs-CZ" altLang="cs-CZ" sz="2500" dirty="0">
                <a:latin typeface="Times New Roman" pitchFamily="18" charset="0"/>
              </a:rPr>
              <a:t>		</a:t>
            </a:r>
          </a:p>
          <a:p>
            <a:pPr>
              <a:lnSpc>
                <a:spcPct val="110000"/>
              </a:lnSpc>
            </a:pPr>
            <a:r>
              <a:rPr lang="cs-CZ" altLang="cs-CZ" sz="2500" dirty="0">
                <a:latin typeface="Times New Roman" pitchFamily="18" charset="0"/>
              </a:rPr>
              <a:t>Chemický vzorec nebo složení přípravku:  C</a:t>
            </a:r>
            <a:r>
              <a:rPr lang="cs-CZ" altLang="cs-CZ" sz="2500" baseline="-25000" dirty="0">
                <a:latin typeface="Times New Roman" pitchFamily="18" charset="0"/>
              </a:rPr>
              <a:t>6</a:t>
            </a:r>
            <a:r>
              <a:rPr lang="cs-CZ" altLang="cs-CZ" sz="2500" dirty="0">
                <a:latin typeface="Times New Roman" pitchFamily="18" charset="0"/>
              </a:rPr>
              <a:t>H</a:t>
            </a:r>
            <a:r>
              <a:rPr lang="cs-CZ" altLang="cs-CZ" sz="2500" baseline="-25000" dirty="0">
                <a:latin typeface="Times New Roman" pitchFamily="18" charset="0"/>
              </a:rPr>
              <a:t>6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86FD-E8F2-4CBF-9C23-F9AA453AA649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3528" y="2708920"/>
            <a:ext cx="66976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+mn-lt"/>
              </a:rPr>
              <a:t>Příjmení a jméno proškolené osoby: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+mn-lt"/>
              </a:rPr>
              <a:t>Datum narození: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+mn-lt"/>
              </a:rPr>
              <a:t>Pracoviště:</a:t>
            </a:r>
          </a:p>
        </p:txBody>
      </p:sp>
      <p:graphicFrame>
        <p:nvGraphicFramePr>
          <p:cNvPr id="70716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709339"/>
              </p:ext>
            </p:extLst>
          </p:nvPr>
        </p:nvGraphicFramePr>
        <p:xfrm>
          <a:off x="301804" y="4221088"/>
          <a:ext cx="8402890" cy="2000756"/>
        </p:xfrm>
        <a:graphic>
          <a:graphicData uri="http://schemas.openxmlformats.org/drawingml/2006/table">
            <a:tbl>
              <a:tblPr/>
              <a:tblGrid>
                <a:gridCol w="185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Nebezpečná látka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Datum školení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Školení provedl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Podpis školené osoby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79512" y="332656"/>
            <a:ext cx="871296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b="1" dirty="0">
                <a:latin typeface="+mn-lt"/>
              </a:rPr>
              <a:t>Potvrzení </a:t>
            </a:r>
          </a:p>
          <a:p>
            <a:pPr algn="ctr"/>
            <a:r>
              <a:rPr lang="cs-CZ" b="1" dirty="0">
                <a:latin typeface="+mn-lt"/>
              </a:rPr>
              <a:t> o seznámení s pravidly pro zacházení s nebezpečnými chemickými látkami                       (Osobní seznam)</a:t>
            </a:r>
          </a:p>
          <a:p>
            <a:pPr algn="ctr"/>
            <a:r>
              <a:rPr lang="cs-CZ" sz="1600" dirty="0">
                <a:latin typeface="+mn-lt"/>
              </a:rPr>
              <a:t> </a:t>
            </a:r>
          </a:p>
          <a:p>
            <a:r>
              <a:rPr lang="cs-CZ" sz="1500" dirty="0">
                <a:latin typeface="+mn-lt"/>
              </a:rPr>
              <a:t>Pro látky akutně toxické kategorie 1, 2 nebo 3, karcinogenní kategorie 1 nebo 2, mutagenní kategorie 1 nebo 2, toxické pro reprodukci kategorie 1 nebo 2, mutagenní v zárodečných buňkách kategorie 1A nebo 1B, toxické pro reprodukci kategorie 1A nebo 1B, toxické pro specifické cílové orgány po jednorázové nebo opakované expozici kategorie 1 a žíravé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7456" y="6309320"/>
            <a:ext cx="31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formulář na www.rect.muni.cz/nso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67744" y="4889790"/>
            <a:ext cx="154817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proškolení každé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dva roky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443" y="404664"/>
            <a:ext cx="8229600" cy="864096"/>
          </a:xfrm>
        </p:spPr>
        <p:txBody>
          <a:bodyPr/>
          <a:lstStyle/>
          <a:p>
            <a:pPr algn="l"/>
            <a:r>
              <a:rPr lang="cs-CZ" altLang="cs-CZ" sz="3600" dirty="0"/>
              <a:t>Bezpečnostní list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312443" y="1491647"/>
            <a:ext cx="8748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informuje uživatele o nebezpečnosti 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poskytuje informace o jejím bezpečném skladování, manipulaci a likvidaci z hlediska ochrany zdraví i životního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je vhodné, aby BL byl uskladněn na pracovišti tak, aby k němu měli přístup všichni pracovníci a byl v případě potřeby rychle k dispozici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200" kern="0" dirty="0">
                <a:latin typeface="+mn-lt"/>
              </a:rPr>
              <a:t>před započetím práce je nutné se s obsahem BL seznámit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kern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4503283"/>
            <a:ext cx="3888432" cy="5760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Firma je povinna dodat BL v češtině</a:t>
            </a:r>
          </a:p>
        </p:txBody>
      </p:sp>
    </p:spTree>
    <p:extLst>
      <p:ext uri="{BB962C8B-B14F-4D97-AF65-F5344CB8AC3E}">
        <p14:creationId xmlns:p14="http://schemas.microsoft.com/office/powerpoint/2010/main" val="40379193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23</a:t>
            </a:fld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724"/>
            <a:ext cx="4968552" cy="66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170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0F5B-E961-4A25-8E27-D09FEE068832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408" y="188640"/>
            <a:ext cx="8229600" cy="706090"/>
          </a:xfrm>
        </p:spPr>
        <p:txBody>
          <a:bodyPr/>
          <a:lstStyle/>
          <a:p>
            <a:pPr algn="l"/>
            <a:r>
              <a:rPr lang="cs-CZ" altLang="cs-CZ" sz="3000" dirty="0"/>
              <a:t>Balení a označování nebezpečných látek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20572"/>
            <a:ext cx="8640960" cy="1440160"/>
          </a:xfrm>
        </p:spPr>
        <p:txBody>
          <a:bodyPr/>
          <a:lstStyle/>
          <a:p>
            <a:pPr marL="180000" indent="-180000">
              <a:lnSpc>
                <a:spcPct val="130000"/>
              </a:lnSpc>
            </a:pPr>
            <a:r>
              <a:rPr lang="cs-CZ" altLang="cs-CZ" sz="1900" dirty="0"/>
              <a:t>obal nebezpečných látek a přípravků musí být uzpůsoben tak, aby nedošlo k úniku látek a k ohrožení zdraví člověka a životního prostředí</a:t>
            </a:r>
          </a:p>
          <a:p>
            <a:pPr marL="180000" indent="-180000">
              <a:lnSpc>
                <a:spcPct val="130000"/>
              </a:lnSpc>
            </a:pPr>
            <a:r>
              <a:rPr lang="cs-CZ" altLang="cs-CZ" sz="1900" dirty="0"/>
              <a:t>musí obsahovat chemický název látky, kontakt na výrobce, výstražné symboly a věty</a:t>
            </a:r>
          </a:p>
          <a:p>
            <a:pPr marL="180000" indent="-180000">
              <a:lnSpc>
                <a:spcPct val="130000"/>
              </a:lnSpc>
            </a:pPr>
            <a:endParaRPr lang="cs-CZ" altLang="cs-CZ" sz="19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6212" y="2420888"/>
            <a:ext cx="864096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altLang="cs-CZ" sz="2500" kern="0" dirty="0"/>
              <a:t>V případě náhradního balení je nutné vytvořit štítek vlastní včetně výstražných symbolů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3647688"/>
            <a:ext cx="79437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dirty="0">
                <a:latin typeface="+mn-lt"/>
              </a:rPr>
              <a:t>Štítek musí obsahovat: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Název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Množství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Výstražný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Signální slovo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H-věty a P-věty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360316"/>
            <a:ext cx="7887519" cy="959013"/>
          </a:xfrm>
        </p:spPr>
        <p:txBody>
          <a:bodyPr/>
          <a:lstStyle/>
          <a:p>
            <a:pPr algn="l"/>
            <a:r>
              <a:rPr lang="cs-CZ" sz="2500" dirty="0"/>
              <a:t>Pro tvorbu štítků existují na MU dvě aplikace:                            </a:t>
            </a:r>
            <a:r>
              <a:rPr lang="cs-CZ" sz="2500" dirty="0" err="1"/>
              <a:t>Chemax</a:t>
            </a:r>
            <a:r>
              <a:rPr lang="cs-CZ" sz="2500" dirty="0"/>
              <a:t> a </a:t>
            </a:r>
            <a:r>
              <a:rPr lang="cs-CZ" sz="2500" dirty="0" err="1"/>
              <a:t>Labelmaker</a:t>
            </a:r>
            <a:endParaRPr lang="en-GB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25</a:t>
            </a:fld>
            <a:endParaRPr lang="cs-CZ" alt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" y="1268760"/>
            <a:ext cx="8930253" cy="50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5053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E7A3-09F0-4A10-829B-03FC8AD42F5A}" type="slidenum">
              <a:rPr lang="cs-CZ" altLang="cs-CZ" smtClean="0"/>
              <a:pPr/>
              <a:t>26</a:t>
            </a:fld>
            <a:endParaRPr lang="cs-CZ" altLang="cs-CZ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560840" cy="49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52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79512" y="1484784"/>
            <a:ext cx="8568952" cy="381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None/>
              <a:defRPr/>
            </a:pPr>
            <a:r>
              <a:rPr lang="cs-CZ" sz="3500" b="1" dirty="0">
                <a:solidFill>
                  <a:srgbClr val="0000FF"/>
                </a:solidFill>
                <a:latin typeface="+mn-lt"/>
              </a:rPr>
              <a:t>Přísnější podmínky pro zacházení 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cs-CZ" sz="3500" b="1" dirty="0">
                <a:solidFill>
                  <a:srgbClr val="0000FF"/>
                </a:solidFill>
                <a:latin typeface="+mn-lt"/>
              </a:rPr>
              <a:t>s vysoce toxickými chemickými látkami</a:t>
            </a:r>
          </a:p>
          <a:p>
            <a:pPr>
              <a:spcBef>
                <a:spcPts val="600"/>
              </a:spcBef>
              <a:defRPr/>
            </a:pPr>
            <a:endParaRPr lang="cs-CZ" sz="2400" dirty="0" smtClean="0"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cs-CZ" sz="2400" dirty="0" smtClean="0">
                <a:latin typeface="+mn-lt"/>
              </a:rPr>
              <a:t>třída: akutní toxicita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 smtClean="0">
                <a:latin typeface="+mn-lt"/>
              </a:rPr>
              <a:t>kategorie: 1 </a:t>
            </a:r>
            <a:r>
              <a:rPr lang="cs-CZ" sz="2400" dirty="0">
                <a:latin typeface="+mn-lt"/>
              </a:rPr>
              <a:t>nebo </a:t>
            </a:r>
            <a:r>
              <a:rPr lang="cs-CZ" sz="2400" dirty="0" smtClean="0">
                <a:latin typeface="+mn-lt"/>
              </a:rPr>
              <a:t>2</a:t>
            </a:r>
            <a:endParaRPr lang="cs-CZ" sz="2400" b="1" dirty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cs-CZ" sz="3500" b="1" dirty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cs-CZ" sz="35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0688"/>
            <a:ext cx="1728192" cy="172819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046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ChangeArrowheads="1"/>
          </p:cNvSpPr>
          <p:nvPr/>
        </p:nvSpPr>
        <p:spPr bwMode="auto">
          <a:xfrm>
            <a:off x="251520" y="1052736"/>
            <a:ext cx="6408712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musí být skladovány v uzamykatelných prostorách, zabezpečených proti vstupu  nepovolaných osob 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např. kovová uzamykatelná skříň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při skladování musí být vyloučena záměna a vzájemné působení uskladněných látek 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musí být zabráněno jejich pronikání do životního prostředí a ohrožení fyzických osob</a:t>
            </a:r>
          </a:p>
        </p:txBody>
      </p:sp>
      <p:sp>
        <p:nvSpPr>
          <p:cNvPr id="56323" name="TextovéPole 2"/>
          <p:cNvSpPr txBox="1">
            <a:spLocks noChangeArrowheads="1"/>
          </p:cNvSpPr>
          <p:nvPr/>
        </p:nvSpPr>
        <p:spPr bwMode="auto">
          <a:xfrm>
            <a:off x="135519" y="351530"/>
            <a:ext cx="86382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3000" b="1" dirty="0">
                <a:solidFill>
                  <a:srgbClr val="0000FF"/>
                </a:solidFill>
                <a:latin typeface="Times New Roman" pitchFamily="18" charset="0"/>
              </a:rPr>
              <a:t>Skladování vysoce toxických chemických látek</a:t>
            </a:r>
            <a:endParaRPr lang="cs-CZ" altLang="cs-CZ" sz="3000" dirty="0">
              <a:solidFill>
                <a:srgbClr val="0000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81326"/>
            <a:ext cx="2899684" cy="289968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E9BAC13-0963-4F38-ACB5-24687FBE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928218"/>
            <a:ext cx="8229600" cy="720080"/>
          </a:xfrm>
        </p:spPr>
        <p:txBody>
          <a:bodyPr/>
          <a:lstStyle/>
          <a:p>
            <a:pPr algn="l"/>
            <a:r>
              <a:rPr lang="cs-CZ" sz="3000" dirty="0"/>
              <a:t>Evidence vysoce toxických látek</a:t>
            </a:r>
            <a:endParaRPr lang="en-GB" sz="30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4697DD8-2D13-4CB6-9AB9-8740D144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13" y="4584237"/>
            <a:ext cx="8615784" cy="1978606"/>
          </a:xfrm>
        </p:spPr>
        <p:txBody>
          <a:bodyPr/>
          <a:lstStyle/>
          <a:p>
            <a:pPr marL="180000" indent="-180000">
              <a:spcBef>
                <a:spcPts val="600"/>
              </a:spcBef>
              <a:spcAft>
                <a:spcPts val="0"/>
              </a:spcAft>
            </a:pPr>
            <a:r>
              <a:rPr lang="cs-CZ" sz="2100" dirty="0"/>
              <a:t>vedena odděleně pro každou vysoce toxickou látku 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</a:pPr>
            <a:r>
              <a:rPr lang="cs-CZ" sz="2100" dirty="0"/>
              <a:t>záznamy musejí obsahovat údaje o přijatém a vydaném množství, stavu zásob a jméno osoby, které byla látka vydána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</a:pPr>
            <a:r>
              <a:rPr lang="cs-CZ" sz="2100" dirty="0"/>
              <a:t>evidenční záznamy jsou vedeny </a:t>
            </a:r>
            <a:r>
              <a:rPr lang="cs-CZ" sz="2100" b="1" dirty="0">
                <a:solidFill>
                  <a:srgbClr val="FF0000"/>
                </a:solidFill>
              </a:rPr>
              <a:t>v papírové podobě</a:t>
            </a:r>
            <a:r>
              <a:rPr lang="cs-CZ" sz="2100" dirty="0"/>
              <a:t> a musejí být uchovávány ještě nejméně 5 let po dosažení nulového stavu zásob.</a:t>
            </a:r>
          </a:p>
        </p:txBody>
      </p:sp>
    </p:spTree>
    <p:extLst>
      <p:ext uri="{BB962C8B-B14F-4D97-AF65-F5344CB8AC3E}">
        <p14:creationId xmlns:p14="http://schemas.microsoft.com/office/powerpoint/2010/main" val="20626940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0EE-DD70-4731-80BA-34257663A282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6840760" cy="792386"/>
          </a:xfrm>
        </p:spPr>
        <p:txBody>
          <a:bodyPr/>
          <a:lstStyle/>
          <a:p>
            <a:pPr algn="l"/>
            <a:r>
              <a:rPr lang="cs-CZ" altLang="cs-CZ" sz="3000" dirty="0">
                <a:solidFill>
                  <a:srgbClr val="0000FF"/>
                </a:solidFill>
              </a:rPr>
              <a:t>Nehody s chemickými látkami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856984" cy="5472608"/>
          </a:xfrm>
        </p:spPr>
        <p:txBody>
          <a:bodyPr/>
          <a:lstStyle/>
          <a:p>
            <a:pPr marL="180000" indent="-180000">
              <a:lnSpc>
                <a:spcPct val="150000"/>
              </a:lnSpc>
            </a:pPr>
            <a:r>
              <a:rPr lang="cs-CZ" sz="1900" dirty="0"/>
              <a:t>Obecné i speciální zásady první </a:t>
            </a:r>
            <a:r>
              <a:rPr lang="cs-CZ" sz="1900" dirty="0" err="1"/>
              <a:t>předlékařské</a:t>
            </a:r>
            <a:r>
              <a:rPr lang="cs-CZ" sz="1900" dirty="0"/>
              <a:t> pomoci na </a:t>
            </a:r>
            <a:r>
              <a:rPr lang="cs-CZ" altLang="cs-CZ" sz="1900" dirty="0"/>
              <a:t>http://www.rect.muni.cz/nso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Nadýchání:</a:t>
            </a:r>
          </a:p>
          <a:p>
            <a:r>
              <a:rPr lang="cs-CZ" sz="1900" dirty="0"/>
              <a:t>Vyvést na čerstvý vzduch, ale nenechat chodit.</a:t>
            </a:r>
          </a:p>
          <a:p>
            <a:r>
              <a:rPr lang="cs-CZ" sz="1900" dirty="0"/>
              <a:t>V případě žíravých látek vypláchnout ústa a nosní dutinu.</a:t>
            </a:r>
          </a:p>
          <a:p>
            <a:r>
              <a:rPr lang="cs-CZ" sz="1900" dirty="0"/>
              <a:t>Zajistit lékařskou pomoc.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Zasažení očí: </a:t>
            </a:r>
          </a:p>
          <a:p>
            <a:r>
              <a:rPr lang="cs-CZ" sz="1900" dirty="0"/>
              <a:t>Vypláchnout proudem vody, od vnitřního koutku k vnějšímu.</a:t>
            </a:r>
          </a:p>
          <a:p>
            <a:r>
              <a:rPr lang="cs-CZ" sz="1900" dirty="0"/>
              <a:t>Vyjmout kontaktní čočky.</a:t>
            </a:r>
          </a:p>
          <a:p>
            <a:r>
              <a:rPr lang="cs-CZ" sz="1900" dirty="0"/>
              <a:t>Zajistit lékařskou pomoc.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Potřísnění kůže:</a:t>
            </a:r>
          </a:p>
          <a:p>
            <a:r>
              <a:rPr lang="cs-CZ" sz="1900" dirty="0"/>
              <a:t>Sundat zasažený oděv, oplachovat vodou, </a:t>
            </a:r>
          </a:p>
          <a:p>
            <a:r>
              <a:rPr lang="cs-CZ" sz="1900" dirty="0"/>
              <a:t>v případě vysoce toxických látek lze použít i mýdlo nebo šampon.</a:t>
            </a:r>
          </a:p>
          <a:p>
            <a:r>
              <a:rPr lang="cs-CZ" sz="1900" dirty="0"/>
              <a:t>Sterilní překrytí.</a:t>
            </a:r>
          </a:p>
          <a:p>
            <a:r>
              <a:rPr lang="cs-CZ" sz="1900" dirty="0"/>
              <a:t>Podle potřeby lékařská pomoc.</a:t>
            </a: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500" dirty="0">
                <a:solidFill>
                  <a:srgbClr val="0000FF"/>
                </a:solidFill>
              </a:rPr>
              <a:t>Centrum MU pro biologickou, chemickou, radiační a pracovní bezpečnost </a:t>
            </a:r>
            <a:endParaRPr lang="en-GB" sz="2500" dirty="0">
              <a:solidFill>
                <a:srgbClr val="0000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484984"/>
          </a:xfrm>
        </p:spPr>
        <p:txBody>
          <a:bodyPr/>
          <a:lstStyle/>
          <a:p>
            <a:r>
              <a:rPr lang="cs-CZ" sz="2200" dirty="0"/>
              <a:t>poskytuje podporu zaměstnancům MU, kteří pracují s</a:t>
            </a:r>
          </a:p>
          <a:p>
            <a:r>
              <a:rPr lang="cs-CZ" sz="2200" dirty="0"/>
              <a:t>chemickými látkami</a:t>
            </a:r>
          </a:p>
          <a:p>
            <a:r>
              <a:rPr lang="cs-CZ" sz="2200" dirty="0"/>
              <a:t>geneticky modifikovanými organismy</a:t>
            </a:r>
          </a:p>
          <a:p>
            <a:r>
              <a:rPr lang="cs-CZ" sz="2200" dirty="0"/>
              <a:t>rizikovými biologickými agens a toxiny (viry, bakterie)</a:t>
            </a:r>
          </a:p>
          <a:p>
            <a:r>
              <a:rPr lang="cs-CZ" sz="2200" dirty="0"/>
              <a:t>infekčními látkami</a:t>
            </a:r>
          </a:p>
          <a:p>
            <a:r>
              <a:rPr lang="cs-CZ" sz="2200" dirty="0"/>
              <a:t>zdroji ionizujícího záření</a:t>
            </a:r>
          </a:p>
          <a:p>
            <a:pPr marL="0" indent="0">
              <a:buNone/>
            </a:pPr>
            <a:endParaRPr lang="cs-CZ" sz="2200" dirty="0"/>
          </a:p>
          <a:p>
            <a:endParaRPr lang="cs-CZ" sz="2200" dirty="0"/>
          </a:p>
          <a:p>
            <a:endParaRPr lang="en-GB" sz="22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88ED-0667-4D00-9E77-2F3E63CD8CCA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39552" y="1412776"/>
            <a:ext cx="5688632" cy="6001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3300" dirty="0">
                <a:latin typeface="+mj-lt"/>
              </a:rPr>
              <a:t> http://www.rect.muni.cz/nso</a:t>
            </a:r>
          </a:p>
        </p:txBody>
      </p:sp>
    </p:spTree>
    <p:extLst>
      <p:ext uri="{BB962C8B-B14F-4D97-AF65-F5344CB8AC3E}">
        <p14:creationId xmlns:p14="http://schemas.microsoft.com/office/powerpoint/2010/main" val="27900060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0EE-DD70-4731-80BA-34257663A282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6840760" cy="792386"/>
          </a:xfrm>
        </p:spPr>
        <p:txBody>
          <a:bodyPr/>
          <a:lstStyle/>
          <a:p>
            <a:pPr algn="l"/>
            <a:r>
              <a:rPr lang="cs-CZ" altLang="cs-CZ" sz="3000" dirty="0">
                <a:solidFill>
                  <a:srgbClr val="0000FF"/>
                </a:solidFill>
              </a:rPr>
              <a:t>Nehody s chemickými látkami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856984" cy="3456384"/>
          </a:xfrm>
        </p:spPr>
        <p:txBody>
          <a:bodyPr/>
          <a:lstStyle/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Požití: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b="1" dirty="0"/>
              <a:t>Vysoce toxické látky: </a:t>
            </a:r>
            <a:r>
              <a:rPr lang="cs-CZ" sz="1900" dirty="0"/>
              <a:t>podat vodu s rozdrcenými tabletami aktivního uhlí + vyvolat zvracení.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b="1" dirty="0"/>
              <a:t>Toxické a zdraví škodlivé látky: </a:t>
            </a:r>
            <a:r>
              <a:rPr lang="cs-CZ" sz="1900" dirty="0"/>
              <a:t>podat vodu s rozdrcenými tabletami aktivního uhlí.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b="1" dirty="0"/>
              <a:t>Žíravé látky: </a:t>
            </a:r>
            <a:r>
              <a:rPr lang="cs-CZ" sz="1900" dirty="0"/>
              <a:t>podat 200 – 500 ml studené vody. Nevyvolávat zvracení!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dirty="0"/>
              <a:t>Zajistit lékařskou pomoc.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dirty="0"/>
              <a:t>V případě nejasností kontaktovat Toxikologické informační centrum</a:t>
            </a:r>
          </a:p>
          <a:p>
            <a:pPr marL="0" indent="0">
              <a:buNone/>
            </a:pPr>
            <a:endParaRPr 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</p:txBody>
      </p:sp>
    </p:spTree>
    <p:extLst>
      <p:ext uri="{BB962C8B-B14F-4D97-AF65-F5344CB8AC3E}">
        <p14:creationId xmlns:p14="http://schemas.microsoft.com/office/powerpoint/2010/main" val="13279653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2670"/>
            <a:ext cx="8229600" cy="922114"/>
          </a:xfrm>
        </p:spPr>
        <p:txBody>
          <a:bodyPr/>
          <a:lstStyle/>
          <a:p>
            <a:pPr algn="l"/>
            <a:r>
              <a:rPr lang="cs-CZ" sz="3000" dirty="0"/>
              <a:t>Likvidace odpadů</a:t>
            </a:r>
            <a:endParaRPr lang="en-GB" sz="3000" dirty="0"/>
          </a:p>
        </p:txBody>
      </p:sp>
      <p:sp>
        <p:nvSpPr>
          <p:cNvPr id="91140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84784"/>
            <a:ext cx="8856984" cy="5040560"/>
          </a:xfrm>
        </p:spPr>
        <p:txBody>
          <a:bodyPr/>
          <a:lstStyle/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r>
              <a:rPr lang="cs-CZ" altLang="cs-CZ" sz="2200" dirty="0"/>
              <a:t>Do výlevky lze vylévat jen rozpouštědla </a:t>
            </a:r>
            <a:r>
              <a:rPr lang="cs-CZ" altLang="cs-CZ" sz="2200" b="1" dirty="0">
                <a:solidFill>
                  <a:srgbClr val="FF0000"/>
                </a:solidFill>
              </a:rPr>
              <a:t>mísitelná s vodou</a:t>
            </a:r>
            <a:r>
              <a:rPr lang="cs-CZ" altLang="cs-CZ" sz="2200" dirty="0"/>
              <a:t> do množství 0,5 l, výrazně zředěná vodou.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r>
              <a:rPr lang="cs-CZ" altLang="cs-CZ" sz="2200" dirty="0"/>
              <a:t>Žíraviny, kyseliny a hydroxidy se v menším množství mohou vylévat jen do výlevky, do které teče současně i voda, </a:t>
            </a:r>
            <a:r>
              <a:rPr lang="cs-CZ" altLang="cs-CZ" sz="2200" b="1" dirty="0">
                <a:solidFill>
                  <a:srgbClr val="FF0000"/>
                </a:solidFill>
              </a:rPr>
              <a:t>pH</a:t>
            </a:r>
            <a:r>
              <a:rPr lang="cs-CZ" altLang="cs-CZ" sz="2200" dirty="0"/>
              <a:t> se musí pohybovat v rozmezí </a:t>
            </a:r>
            <a:r>
              <a:rPr lang="cs-CZ" altLang="cs-CZ" sz="2200" b="1" dirty="0">
                <a:solidFill>
                  <a:srgbClr val="FF0000"/>
                </a:solidFill>
              </a:rPr>
              <a:t>6,5 – 8,5.</a:t>
            </a:r>
            <a:r>
              <a:rPr lang="cs-CZ" altLang="cs-CZ" sz="2200" dirty="0"/>
              <a:t> 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r>
              <a:rPr lang="cs-CZ" altLang="cs-CZ" sz="2200" dirty="0"/>
              <a:t>Do výlevky </a:t>
            </a:r>
            <a:r>
              <a:rPr lang="cs-CZ" altLang="cs-CZ" sz="2200" b="1" dirty="0">
                <a:solidFill>
                  <a:srgbClr val="FF0000"/>
                </a:solidFill>
              </a:rPr>
              <a:t>nelze vylévat</a:t>
            </a:r>
            <a:r>
              <a:rPr lang="cs-CZ" altLang="cs-CZ" sz="2200" dirty="0"/>
              <a:t> rozpouštědla </a:t>
            </a:r>
            <a:r>
              <a:rPr lang="cs-CZ" altLang="cs-CZ" sz="2200" b="1" dirty="0">
                <a:solidFill>
                  <a:srgbClr val="FF0000"/>
                </a:solidFill>
              </a:rPr>
              <a:t>nemísitelná </a:t>
            </a:r>
            <a:r>
              <a:rPr lang="cs-CZ" altLang="cs-CZ" sz="2200" dirty="0"/>
              <a:t>s vodou, toxické, hořlavé a výbušné látky, koncentrované kyseliny a hydroxidy a sloučeniny uvolňující toxické nebo dráždivé látky při styku s vodou.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r>
              <a:rPr lang="en-US" altLang="cs-CZ" sz="2200" b="1" dirty="0" err="1">
                <a:solidFill>
                  <a:srgbClr val="FF0000"/>
                </a:solidFill>
              </a:rPr>
              <a:t>Organická</a:t>
            </a:r>
            <a:r>
              <a:rPr lang="en-US" altLang="cs-CZ" sz="2200" b="1" dirty="0">
                <a:solidFill>
                  <a:srgbClr val="FF0000"/>
                </a:solidFill>
              </a:rPr>
              <a:t> </a:t>
            </a:r>
            <a:r>
              <a:rPr lang="cs-CZ" altLang="cs-CZ" sz="2200" b="1" dirty="0">
                <a:solidFill>
                  <a:srgbClr val="FF0000"/>
                </a:solidFill>
              </a:rPr>
              <a:t>rozpouštědla se sbírají v označených nádobách</a:t>
            </a:r>
            <a:r>
              <a:rPr lang="cs-CZ" altLang="cs-CZ" sz="2200" dirty="0"/>
              <a:t>, jež se pravidelně likvidují odvozem do centrálního úložiště.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endParaRPr lang="cs-CZ" altLang="cs-CZ" sz="2200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593B-EAC6-4D98-A1D9-1957A23496A5}" type="slidenum">
              <a:rPr lang="cs-CZ" altLang="cs-CZ"/>
              <a:pPr/>
              <a:t>31</a:t>
            </a:fld>
            <a:endParaRPr lang="cs-CZ" alt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88ED-0667-4D00-9E77-2F3E63CD8CCA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1755922" cy="70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11560" y="116632"/>
            <a:ext cx="7848872" cy="7848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http://www.rect.muni.cz/nso</a:t>
            </a:r>
          </a:p>
        </p:txBody>
      </p:sp>
    </p:spTree>
    <p:extLst>
      <p:ext uri="{BB962C8B-B14F-4D97-AF65-F5344CB8AC3E}">
        <p14:creationId xmlns:p14="http://schemas.microsoft.com/office/powerpoint/2010/main" val="13945070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112568" cy="922114"/>
          </a:xfrm>
        </p:spPr>
        <p:txBody>
          <a:bodyPr/>
          <a:lstStyle/>
          <a:p>
            <a:pPr algn="l"/>
            <a:r>
              <a:rPr lang="cs-CZ" sz="3000" dirty="0">
                <a:solidFill>
                  <a:srgbClr val="0000FF"/>
                </a:solidFill>
              </a:rPr>
              <a:t>Nová chemická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608512"/>
          </a:xfrm>
        </p:spPr>
        <p:txBody>
          <a:bodyPr/>
          <a:lstStyle/>
          <a:p>
            <a:pPr marL="180000" indent="-180000">
              <a:spcBef>
                <a:spcPts val="1200"/>
              </a:spcBef>
              <a:spcAft>
                <a:spcPts val="1200"/>
              </a:spcAft>
            </a:pPr>
            <a:r>
              <a:rPr lang="cs-CZ" sz="2100" dirty="0"/>
              <a:t>Zákon</a:t>
            </a:r>
            <a:r>
              <a:rPr lang="cs-CZ" sz="2100" b="1" dirty="0">
                <a:solidFill>
                  <a:srgbClr val="0000FF"/>
                </a:solidFill>
              </a:rPr>
              <a:t> č. 350/2011 Sb. </a:t>
            </a:r>
            <a:r>
              <a:rPr lang="cs-CZ" sz="2100" dirty="0"/>
              <a:t>o chemických látkách (tzv. chemický zákon), zajišťuje kompatibilitu české legislativy v oblasti chemických látek s právními předpisy EU</a:t>
            </a:r>
          </a:p>
          <a:p>
            <a:pPr marL="180000" indent="-180000">
              <a:spcBef>
                <a:spcPts val="1200"/>
              </a:spcBef>
              <a:spcAft>
                <a:spcPts val="1200"/>
              </a:spcAft>
            </a:pPr>
            <a:r>
              <a:rPr lang="cs-CZ" sz="2100" dirty="0"/>
              <a:t>Zákon </a:t>
            </a:r>
            <a:r>
              <a:rPr lang="cs-CZ" sz="2100" b="1" dirty="0">
                <a:solidFill>
                  <a:srgbClr val="0000FF"/>
                </a:solidFill>
              </a:rPr>
              <a:t>č. 267/2015 Sb.</a:t>
            </a:r>
            <a:r>
              <a:rPr lang="cs-CZ" sz="2100" dirty="0"/>
              <a:t>, který novelizuje zákon č. 258/2000 Sb. o ochraně veřejného zdraví (od 1. prosince 2015).</a:t>
            </a:r>
          </a:p>
          <a:p>
            <a:pPr marL="180000" indent="-180000">
              <a:spcBef>
                <a:spcPts val="1200"/>
              </a:spcBef>
              <a:spcAft>
                <a:spcPts val="1200"/>
              </a:spcAft>
            </a:pPr>
            <a:r>
              <a:rPr lang="cs-CZ" sz="2100" dirty="0"/>
              <a:t>Nařízení Evropského parlamentu a Rady 1272/2008 o klasifikaci, označování             a balení látek = </a:t>
            </a:r>
            <a:r>
              <a:rPr lang="cs-CZ" sz="2100" b="1" dirty="0">
                <a:solidFill>
                  <a:srgbClr val="0000FF"/>
                </a:solidFill>
              </a:rPr>
              <a:t>CLP</a:t>
            </a:r>
            <a:r>
              <a:rPr lang="cs-CZ" sz="2100" dirty="0"/>
              <a:t> = </a:t>
            </a:r>
            <a:r>
              <a:rPr lang="cs-CZ" sz="2100" dirty="0" err="1"/>
              <a:t>classification</a:t>
            </a:r>
            <a:r>
              <a:rPr lang="cs-CZ" sz="2100" dirty="0"/>
              <a:t>, </a:t>
            </a:r>
            <a:r>
              <a:rPr lang="cs-CZ" sz="2100" dirty="0" err="1"/>
              <a:t>labelling</a:t>
            </a:r>
            <a:r>
              <a:rPr lang="cs-CZ" sz="2100" dirty="0"/>
              <a:t>, </a:t>
            </a:r>
            <a:r>
              <a:rPr lang="cs-CZ" sz="2100" dirty="0" err="1"/>
              <a:t>packaging</a:t>
            </a:r>
            <a:r>
              <a:rPr lang="cs-CZ" sz="2100" dirty="0"/>
              <a:t>, (od 1. června 2015)            a novelizace (Nařízení Evropského parlamentu a Rady 487/2013)</a:t>
            </a:r>
          </a:p>
          <a:p>
            <a:pPr marL="180000" indent="-180000">
              <a:spcBef>
                <a:spcPts val="1200"/>
              </a:spcBef>
              <a:spcAft>
                <a:spcPts val="1200"/>
              </a:spcAft>
            </a:pPr>
            <a:r>
              <a:rPr lang="cs-CZ" sz="2100" dirty="0"/>
              <a:t>Nařízení </a:t>
            </a:r>
            <a:r>
              <a:rPr lang="cs-CZ" sz="2100" b="1" dirty="0">
                <a:solidFill>
                  <a:srgbClr val="0000FF"/>
                </a:solidFill>
              </a:rPr>
              <a:t>REACH</a:t>
            </a:r>
            <a:r>
              <a:rPr lang="cs-CZ" sz="2100" dirty="0"/>
              <a:t> (Nařízení Komise č. 1907/2006) a novelizaci tohoto nařízení (Nařízení Komise č. 453/2010)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6941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pPr algn="l"/>
            <a:r>
              <a:rPr lang="cs-CZ" sz="3000" dirty="0"/>
              <a:t>Chemický zákon </a:t>
            </a:r>
            <a:r>
              <a:rPr lang="cs-CZ" altLang="cs-CZ" sz="3000" dirty="0"/>
              <a:t>č. </a:t>
            </a:r>
            <a:r>
              <a:rPr lang="en-US" altLang="cs-CZ" sz="3000" dirty="0"/>
              <a:t>35</a:t>
            </a:r>
            <a:r>
              <a:rPr lang="cs-CZ" altLang="cs-CZ" sz="3000" dirty="0"/>
              <a:t>0</a:t>
            </a:r>
            <a:r>
              <a:rPr lang="en-US" altLang="cs-CZ" sz="3000" dirty="0"/>
              <a:t>/20</a:t>
            </a:r>
            <a:r>
              <a:rPr lang="cs-CZ" altLang="cs-CZ" sz="3000" dirty="0"/>
              <a:t>11</a:t>
            </a:r>
            <a:r>
              <a:rPr lang="en-US" altLang="cs-CZ" sz="3000" dirty="0"/>
              <a:t> </a:t>
            </a:r>
            <a:r>
              <a:rPr lang="cs-CZ" sz="3000" dirty="0"/>
              <a:t>se </a:t>
            </a:r>
            <a:r>
              <a:rPr lang="cs-CZ" sz="3000" u="sng" dirty="0"/>
              <a:t>vztahuje</a:t>
            </a:r>
            <a:r>
              <a:rPr lang="cs-CZ" sz="3000" dirty="0"/>
              <a:t> na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229600" cy="1008112"/>
          </a:xfrm>
          <a:noFill/>
        </p:spPr>
        <p:txBody>
          <a:bodyPr/>
          <a:lstStyle/>
          <a:p>
            <a:pPr marL="216000" indent="-216000">
              <a:spcBef>
                <a:spcPts val="0"/>
              </a:spcBef>
            </a:pPr>
            <a:r>
              <a:rPr lang="cs-CZ" altLang="cs-CZ" sz="2300" dirty="0"/>
              <a:t>běžně obchodovatelné chemické látky a přípravky, které            instituce nakupují pro svůj provoz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8944" y="2060848"/>
            <a:ext cx="70567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altLang="cs-CZ" sz="2600" kern="0" dirty="0"/>
              <a:t>Zákon se </a:t>
            </a:r>
            <a:r>
              <a:rPr lang="cs-CZ" altLang="cs-CZ" sz="2600" u="sng" kern="0" dirty="0"/>
              <a:t>nevztahuje</a:t>
            </a:r>
            <a:r>
              <a:rPr lang="cs-CZ" altLang="cs-CZ" sz="2600" kern="0" dirty="0"/>
              <a:t> na řadu přípravků:                                  zde platí speciální právní normy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0035" y="3314998"/>
            <a:ext cx="61206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léčiva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kosmetické prostředky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radionuklidové zářiče a jaderné materiály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omamné a psychotropní látky 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zdravotnické prostředky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hnojiva, rostlinné přípravky a substráty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krmiva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veterinární přípravky</a:t>
            </a:r>
          </a:p>
        </p:txBody>
      </p:sp>
    </p:spTree>
    <p:extLst>
      <p:ext uri="{BB962C8B-B14F-4D97-AF65-F5344CB8AC3E}">
        <p14:creationId xmlns:p14="http://schemas.microsoft.com/office/powerpoint/2010/main" val="10427270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AC3A-3DAC-404B-BB3B-EAA767E8D766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altLang="cs-CZ" sz="2900" dirty="0">
                <a:solidFill>
                  <a:srgbClr val="0000FF"/>
                </a:solidFill>
              </a:rPr>
              <a:t>Zacházení s </a:t>
            </a:r>
            <a:r>
              <a:rPr lang="cs-CZ" altLang="cs-CZ" sz="2900" dirty="0" err="1">
                <a:solidFill>
                  <a:srgbClr val="0000FF"/>
                </a:solidFill>
              </a:rPr>
              <a:t>chem</a:t>
            </a:r>
            <a:r>
              <a:rPr lang="cs-CZ" altLang="cs-CZ" sz="2900" dirty="0">
                <a:solidFill>
                  <a:srgbClr val="0000FF"/>
                </a:solidFill>
              </a:rPr>
              <a:t>. látkami znamená řadu aktivit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268760"/>
            <a:ext cx="3755182" cy="4293604"/>
          </a:xfrm>
        </p:spPr>
        <p:txBody>
          <a:bodyPr/>
          <a:lstStyle/>
          <a:p>
            <a:r>
              <a:rPr lang="cs-CZ" altLang="cs-CZ" sz="2500" dirty="0"/>
              <a:t>výroba</a:t>
            </a:r>
          </a:p>
          <a:p>
            <a:r>
              <a:rPr lang="cs-CZ" altLang="cs-CZ" sz="2500" dirty="0"/>
              <a:t>vývoz</a:t>
            </a:r>
          </a:p>
          <a:p>
            <a:r>
              <a:rPr lang="cs-CZ" altLang="cs-CZ" sz="2500" dirty="0"/>
              <a:t>distribuce</a:t>
            </a:r>
          </a:p>
          <a:p>
            <a:r>
              <a:rPr lang="cs-CZ" altLang="cs-CZ" sz="2500" dirty="0"/>
              <a:t>prodej</a:t>
            </a:r>
          </a:p>
          <a:p>
            <a:r>
              <a:rPr lang="cs-CZ" altLang="cs-CZ" sz="2500" b="1" dirty="0">
                <a:solidFill>
                  <a:srgbClr val="0000FF"/>
                </a:solidFill>
              </a:rPr>
              <a:t>nákup</a:t>
            </a:r>
          </a:p>
          <a:p>
            <a:r>
              <a:rPr lang="cs-CZ" altLang="cs-CZ" sz="2500" b="1" dirty="0">
                <a:solidFill>
                  <a:srgbClr val="0000FF"/>
                </a:solidFill>
              </a:rPr>
              <a:t>používání</a:t>
            </a:r>
          </a:p>
          <a:p>
            <a:r>
              <a:rPr lang="cs-CZ" altLang="cs-CZ" sz="2500" b="1" dirty="0">
                <a:solidFill>
                  <a:srgbClr val="0000FF"/>
                </a:solidFill>
              </a:rPr>
              <a:t>skladování</a:t>
            </a:r>
          </a:p>
          <a:p>
            <a:r>
              <a:rPr lang="cs-CZ" altLang="cs-CZ" sz="2500" b="1" dirty="0">
                <a:solidFill>
                  <a:srgbClr val="0000FF"/>
                </a:solidFill>
              </a:rPr>
              <a:t>převážení</a:t>
            </a:r>
          </a:p>
          <a:p>
            <a:r>
              <a:rPr lang="cs-CZ" altLang="cs-CZ" sz="2500" dirty="0"/>
              <a:t>a další ...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683568" y="3402701"/>
            <a:ext cx="27005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cs-CZ" sz="3000" kern="0" dirty="0">
                <a:solidFill>
                  <a:srgbClr val="0000FF"/>
                </a:solidFill>
              </a:rPr>
              <a:t>MU řeší pouze</a:t>
            </a:r>
          </a:p>
        </p:txBody>
      </p:sp>
      <p:sp>
        <p:nvSpPr>
          <p:cNvPr id="2" name="Levá složená závorka 1"/>
          <p:cNvSpPr/>
          <p:nvPr/>
        </p:nvSpPr>
        <p:spPr>
          <a:xfrm>
            <a:off x="3584285" y="3221506"/>
            <a:ext cx="432048" cy="1584176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320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179512" y="476672"/>
            <a:ext cx="88319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Pro klasifikaci fyzikální, zdravotní, nebo ekologické nebezpečnosti určité chemické látky slouží tzv. </a:t>
            </a:r>
            <a:r>
              <a:rPr lang="cs-CZ" sz="2100" b="1" dirty="0">
                <a:solidFill>
                  <a:srgbClr val="0000FF"/>
                </a:solidFill>
                <a:latin typeface="+mn-lt"/>
              </a:rPr>
              <a:t>třídy nebezpečnosti</a:t>
            </a:r>
            <a:r>
              <a:rPr lang="cs-CZ" sz="2100" dirty="0">
                <a:latin typeface="+mn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Pro třídu nebezpečnosti jsou pak definovány </a:t>
            </a:r>
            <a:r>
              <a:rPr lang="cs-CZ" sz="2100" b="1" dirty="0">
                <a:solidFill>
                  <a:srgbClr val="0000FF"/>
                </a:solidFill>
                <a:latin typeface="+mn-lt"/>
              </a:rPr>
              <a:t>kategorie nebezpečnosti</a:t>
            </a:r>
            <a:r>
              <a:rPr lang="cs-CZ" sz="2100" dirty="0">
                <a:latin typeface="+mn-lt"/>
              </a:rPr>
              <a:t>,                      které upřesňují povahu a závažnost nebezpečnosti.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1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Každé třídě a kategorii nebezpečnosti jsou přiřazeny: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00FF"/>
                </a:solidFill>
                <a:latin typeface="+mn-lt"/>
              </a:rPr>
              <a:t>standardní věty o nebezpečnosti </a:t>
            </a:r>
            <a:r>
              <a:rPr lang="cs-CZ" sz="2100" dirty="0">
                <a:latin typeface="+mn-lt"/>
              </a:rPr>
              <a:t>(H-věty).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00FF"/>
                </a:solidFill>
                <a:latin typeface="+mn-lt"/>
              </a:rPr>
              <a:t>pokyny pro bezpečné zacházení </a:t>
            </a:r>
            <a:r>
              <a:rPr lang="cs-CZ" sz="2100" dirty="0">
                <a:latin typeface="+mn-lt"/>
              </a:rPr>
              <a:t>(P-věty). 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00FF"/>
                </a:solidFill>
                <a:latin typeface="+mn-lt"/>
              </a:rPr>
              <a:t>výstražné symboly</a:t>
            </a:r>
            <a:r>
              <a:rPr lang="cs-CZ" sz="2100" dirty="0">
                <a:latin typeface="+mn-lt"/>
              </a:rPr>
              <a:t> nebezpečnosti grafickou formou pomocí symbolu sdělují informace o druhu nebezpečnosti.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00FF"/>
                </a:solidFill>
                <a:latin typeface="+mn-lt"/>
              </a:rPr>
              <a:t>signální slovo </a:t>
            </a:r>
            <a:r>
              <a:rPr lang="cs-CZ" sz="2100" dirty="0">
                <a:latin typeface="+mn-lt"/>
              </a:rPr>
              <a:t>vyjadřuje úroveň závažnosti varování před možným nebezpečím: „</a:t>
            </a:r>
            <a:r>
              <a:rPr lang="cs-CZ" sz="2100" b="1" dirty="0">
                <a:solidFill>
                  <a:srgbClr val="FF0000"/>
                </a:solidFill>
                <a:latin typeface="+mn-lt"/>
              </a:rPr>
              <a:t>nebezpečí</a:t>
            </a:r>
            <a:r>
              <a:rPr lang="cs-CZ" sz="2100" dirty="0">
                <a:latin typeface="+mn-lt"/>
              </a:rPr>
              <a:t>“ (závažnější), „</a:t>
            </a:r>
            <a:r>
              <a:rPr lang="cs-CZ" sz="2100" b="1" dirty="0">
                <a:solidFill>
                  <a:srgbClr val="FF0000"/>
                </a:solidFill>
                <a:latin typeface="+mn-lt"/>
              </a:rPr>
              <a:t>varování</a:t>
            </a:r>
            <a:r>
              <a:rPr lang="cs-CZ" sz="2100" dirty="0">
                <a:latin typeface="+mn-lt"/>
              </a:rPr>
              <a:t>“ (méně závažné)</a:t>
            </a:r>
          </a:p>
        </p:txBody>
      </p:sp>
    </p:spTree>
    <p:extLst>
      <p:ext uri="{BB962C8B-B14F-4D97-AF65-F5344CB8AC3E}">
        <p14:creationId xmlns:p14="http://schemas.microsoft.com/office/powerpoint/2010/main" val="23565646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3CB3-059E-43F8-BB5C-3A50DA978696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5256584" cy="504056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cs-CZ" altLang="cs-CZ" sz="3000" dirty="0">
                <a:solidFill>
                  <a:srgbClr val="0000FF"/>
                </a:solidFill>
              </a:rPr>
              <a:t>Existuje 28 tříd nebezpečnosti</a:t>
            </a:r>
            <a:endParaRPr lang="cs-CZ" altLang="cs-CZ" sz="2500" dirty="0">
              <a:solidFill>
                <a:srgbClr val="0000FF"/>
              </a:solidFill>
            </a:endParaRP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146056" y="1052736"/>
            <a:ext cx="44979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1.   výbušniny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2.   hořlavé plyny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3.   aerosoly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4.   oxidující plyny</a:t>
            </a:r>
            <a:endParaRPr lang="en-US" alt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5.   plyny pod tlakem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6.   hořlavé kapaliny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7.   hořlavé tuhé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8.   samovolně reagující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9.   samozápalné kapaliny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10. samozápalné tuhé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11. </a:t>
            </a:r>
            <a:r>
              <a:rPr lang="cs-CZ" altLang="cs-CZ" sz="2000" dirty="0" err="1"/>
              <a:t>samozahřívající</a:t>
            </a:r>
            <a:r>
              <a:rPr lang="cs-CZ" altLang="cs-CZ" sz="2000" dirty="0"/>
              <a:t> se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12. látky ve vodě uvolňující hořlavé plyny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13. oxidující kapaliny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14. oxidující tuhé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15. organické peroxidy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16. látky korozivní pro kovy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cs-CZ" sz="2000" dirty="0"/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4644008" y="808621"/>
            <a:ext cx="46470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17. akutně toxické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18. látky žíravé/dráždivé pro kůži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19. vážné poškození očí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20. senzibilace dýchacích cest/kůže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21. mutagenní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22. karcinogenní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23. toxicita pro reprodukci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24. toxicita pro </a:t>
            </a:r>
            <a:r>
              <a:rPr lang="cs-CZ" altLang="cs-CZ" sz="2000" dirty="0" err="1"/>
              <a:t>spec</a:t>
            </a:r>
            <a:r>
              <a:rPr lang="cs-CZ" altLang="cs-CZ" sz="2000" dirty="0"/>
              <a:t>. orgány </a:t>
            </a:r>
            <a:r>
              <a:rPr lang="cs-CZ" altLang="cs-CZ" sz="1500" dirty="0"/>
              <a:t>(jednorázová)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25. toxicita pro </a:t>
            </a:r>
            <a:r>
              <a:rPr lang="cs-CZ" altLang="cs-CZ" sz="2000" dirty="0" err="1"/>
              <a:t>spec</a:t>
            </a:r>
            <a:r>
              <a:rPr lang="cs-CZ" altLang="cs-CZ" sz="2000" dirty="0"/>
              <a:t>. orgány </a:t>
            </a:r>
            <a:r>
              <a:rPr lang="cs-CZ" altLang="cs-CZ" sz="1500" dirty="0"/>
              <a:t>(chronická)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26. nebezpečí při vdechnutí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27. nebezpečnost pro vodní prostředí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28. nebezpečnost pro ozonovou vrstvu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1681</Words>
  <Application>Microsoft Office PowerPoint</Application>
  <PresentationFormat>Předvádění na obrazovce (4:3)</PresentationFormat>
  <Paragraphs>337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Symbol</vt:lpstr>
      <vt:lpstr>Times New Roman</vt:lpstr>
      <vt:lpstr>Výchozí návrh</vt:lpstr>
      <vt:lpstr>Zacházení s chemickými látkami</vt:lpstr>
      <vt:lpstr>Prezentace aplikace PowerPoint</vt:lpstr>
      <vt:lpstr>Centrum MU pro biologickou, chemickou, radiační a pracovní bezpečnost </vt:lpstr>
      <vt:lpstr>Prezentace aplikace PowerPoint</vt:lpstr>
      <vt:lpstr>Nová chemická legislativa</vt:lpstr>
      <vt:lpstr>Chemický zákon č. 350/2011 se vztahuje na </vt:lpstr>
      <vt:lpstr>Zacházení s chem. látkami znamená řadu aktivit</vt:lpstr>
      <vt:lpstr>Prezentace aplikace PowerPoint</vt:lpstr>
      <vt:lpstr>Existuje 28 tříd nebezpečnosti</vt:lpstr>
      <vt:lpstr>Devět výstražných symbolů</vt:lpstr>
      <vt:lpstr>Prezentace aplikace PowerPoint</vt:lpstr>
      <vt:lpstr>Systém vět k označování rizika (H, hazard) a bezpečného zacházení (P, precaution) </vt:lpstr>
      <vt:lpstr>Také v domácím prostředí se používají přípravky                 s výstražnými symboly</vt:lpstr>
      <vt:lpstr>Pravidla pro zacházení s nebezpečnými chemickými látkami</vt:lpstr>
      <vt:lpstr>Příručka ke stažení (česká / anglická, 39 stran)</vt:lpstr>
      <vt:lpstr>Při zacházení s chemickými látkami je každý pracovník povinen řídit se:</vt:lpstr>
      <vt:lpstr>Seznam vysoce nebezpečných látek</vt:lpstr>
      <vt:lpstr>Kdo je způsobilý pro zacházení s vysoce nebezpečnými látkami? (podle zákona č. 267/2015 Sb.)</vt:lpstr>
      <vt:lpstr>Pro vysoce nebezpečné látky (se kterými se pracuje) je nutno na pracovišti vypracovat: 1) specifické písemné pokyny (jednotlivě / skupinově)    2) osobní seznam pro pracovníka (Potvrzení)</vt:lpstr>
      <vt:lpstr>Prezentace aplikace PowerPoint</vt:lpstr>
      <vt:lpstr>Prezentace aplikace PowerPoint</vt:lpstr>
      <vt:lpstr>Bezpečnostní list</vt:lpstr>
      <vt:lpstr>Prezentace aplikace PowerPoint</vt:lpstr>
      <vt:lpstr>Balení a označování nebezpečných látek</vt:lpstr>
      <vt:lpstr>Pro tvorbu štítků existují na MU dvě aplikace:                            Chemax a Labelmaker</vt:lpstr>
      <vt:lpstr>Prezentace aplikace PowerPoint</vt:lpstr>
      <vt:lpstr>Prezentace aplikace PowerPoint</vt:lpstr>
      <vt:lpstr>Evidence vysoce toxických látek</vt:lpstr>
      <vt:lpstr>Nehody s chemickými látkami</vt:lpstr>
      <vt:lpstr>Nehody s chemickými látkami</vt:lpstr>
      <vt:lpstr>Likvidace odpadů</vt:lpstr>
    </vt:vector>
  </TitlesOfParts>
  <Company>LF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Zacházení s nebezpečnými chemickými látkami</dc:title>
  <dc:creator>Jiří Dostál</dc:creator>
  <cp:lastModifiedBy>Jiří Dostál</cp:lastModifiedBy>
  <cp:revision>221</cp:revision>
  <dcterms:created xsi:type="dcterms:W3CDTF">2006-08-15T08:43:38Z</dcterms:created>
  <dcterms:modified xsi:type="dcterms:W3CDTF">2018-02-14T14:17:11Z</dcterms:modified>
</cp:coreProperties>
</file>