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3" r:id="rId9"/>
    <p:sldId id="278" r:id="rId10"/>
    <p:sldId id="262" r:id="rId11"/>
    <p:sldId id="266" r:id="rId12"/>
    <p:sldId id="265" r:id="rId13"/>
    <p:sldId id="267" r:id="rId14"/>
    <p:sldId id="279" r:id="rId15"/>
    <p:sldId id="277" r:id="rId16"/>
    <p:sldId id="273" r:id="rId17"/>
    <p:sldId id="268" r:id="rId18"/>
    <p:sldId id="274" r:id="rId19"/>
    <p:sldId id="269" r:id="rId20"/>
    <p:sldId id="295" r:id="rId21"/>
    <p:sldId id="271" r:id="rId22"/>
    <p:sldId id="317" r:id="rId23"/>
    <p:sldId id="296" r:id="rId24"/>
    <p:sldId id="307" r:id="rId25"/>
    <p:sldId id="309" r:id="rId26"/>
    <p:sldId id="300" r:id="rId27"/>
    <p:sldId id="312" r:id="rId28"/>
    <p:sldId id="313" r:id="rId29"/>
    <p:sldId id="314" r:id="rId30"/>
    <p:sldId id="318" r:id="rId31"/>
    <p:sldId id="319" r:id="rId32"/>
    <p:sldId id="315" r:id="rId33"/>
    <p:sldId id="322" r:id="rId34"/>
    <p:sldId id="323" r:id="rId35"/>
    <p:sldId id="324" r:id="rId36"/>
    <p:sldId id="26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21" r:id="rId47"/>
  </p:sldIdLst>
  <p:sldSz cx="9144000" cy="6858000" type="screen4x3"/>
  <p:notesSz cx="6858000" cy="9144000"/>
  <p:custDataLst>
    <p:tags r:id="rId49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03" autoAdjust="0"/>
  </p:normalViewPr>
  <p:slideViewPr>
    <p:cSldViewPr>
      <p:cViewPr varScale="1">
        <p:scale>
          <a:sx n="83" d="100"/>
          <a:sy n="83" d="100"/>
        </p:scale>
        <p:origin x="12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7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4C4850F-8077-4C7D-8105-C554CA027B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0573050-49AA-40CE-A23E-B67A0DB21EA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F14474-0EBF-4A4B-B845-384AD541BCD8}" type="datetimeFigureOut">
              <a:rPr lang="cs-CZ"/>
              <a:pPr>
                <a:defRPr/>
              </a:pPr>
              <a:t>23.05.2022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364D9B9-66DE-4706-9970-1BCBD8D5B4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3EBA0E69-F704-4AFB-9FD6-9DC958DE3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4D437E-D429-486B-820E-4E124A746B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58BB88-94A0-40F4-984E-D6AF8330F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26B5D59-7F23-4CF2-BF84-A0CF03597E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D790A0D9-AB53-433C-AC95-EF7A587D1C0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D7E6706-F105-4B24-8719-1CD2C4944F63}" type="slidenum">
              <a:rPr lang="cs-CZ" altLang="cs-CZ" sz="1200">
                <a:latin typeface="Times New Roman" panose="02020603050405020304" pitchFamily="18" charset="0"/>
              </a:rPr>
              <a:pPr algn="r"/>
              <a:t>30</a:t>
            </a:fld>
            <a:endParaRPr lang="cs-CZ" altLang="cs-CZ" sz="1200"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73A14CB5-992B-4398-BD67-ECDD2402C5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1C791C4F-5F3F-405C-9BDF-C27905F46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FA4309F-91ED-4C2F-A18B-3FE2C2EC76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BB3CFD8-5C2F-477E-8A23-B1A9D046CFC2}" type="slidenum">
              <a:rPr lang="cs-CZ" altLang="cs-CZ" sz="1200">
                <a:latin typeface="Times New Roman" panose="02020603050405020304" pitchFamily="18" charset="0"/>
              </a:rPr>
              <a:pPr algn="r"/>
              <a:t>31</a:t>
            </a:fld>
            <a:endParaRPr lang="cs-CZ" altLang="cs-CZ" sz="1200"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D20CA3BD-85A2-4F9E-B14B-F95A6EEFF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EEEBF71-FB1F-4830-91BD-51840ABDB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8CE5A-2DA8-43A5-A5B8-20D6F53A7F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39E631-2B34-47C5-8855-D0BEA5CDA7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6DAD5-DAE3-4A35-AACA-830B4D66DB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0C598-25B6-431B-AE8D-331FD97CC6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416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46EDC9-ACA3-4B2D-B623-748189698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1B14FB-BB3A-48AC-84F9-F2DEB55873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BF3104-7AB6-49BC-8E12-177497480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CA30C-7759-483F-B74F-204ED7589D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704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297705-78E0-4A2C-BA6F-F7148B374A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0766BD-413B-4310-8BB3-2B8249DC3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C72AD-DDCF-4DAA-9EBC-57999B4C1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D2924-F971-4314-810E-953DE7EEAE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762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0768D-EA7E-4AAC-AC5A-AE5E6BD19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8A2E7-BD6B-47C6-B76E-CD6A77D6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79D82A-21AC-46D4-94E3-B419BE6F4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C1BC6-5B6B-49FC-B963-F55EF6F292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504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6901C6-99A0-4E97-BB5A-E3CBD7B5DB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44FD21-ACE9-458B-8130-81D524B8E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D5DA1B-0DEB-43A7-83C7-FE36BBFBE0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5E6F9-040F-4773-857E-C9D9DB5D32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719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A49F7-7DE2-4DE3-9917-7062AB7487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3E3F1D-CA5A-46BF-90EE-60E42646E5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EF8D4-B6DA-4CC1-BB77-BBF8A40145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27074-6E3B-41FD-BF5D-79777404BA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51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E59E26-8077-4514-BD43-4260EB3863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59F7C-B8B2-4554-BD9C-3468E5F3F7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36609-F97A-408A-A2DE-3790DE054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54A3D-B8E7-4B0F-9A23-B2F8388AF8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008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6715CB-5839-4B33-B3CC-76845665E3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9898007-F882-4860-AA8C-D57039498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986275-FDCF-473B-AF39-3E4CAD6012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05357-7006-484B-90D7-47529C81F5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457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8D32E7-FB56-49CD-8BCA-AE0558ED4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E180E9-F372-4132-A98F-850F54E02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76ED6A-0572-454A-9C9B-6A9FA54718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6E54B-FD2B-4F73-9189-3F48237BA3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576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C077A9-8600-4E82-8820-D2C209187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F49D9F-C6E0-4FEC-B712-B352E5B1C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D7B38F5-11C6-43FC-A290-DC51B547D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02C73-5FF7-4D97-8E26-C2C468A9E6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977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57D64-2F36-402C-AA92-0F907AAB4E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FC55FC-7E7D-411B-8213-0D41FA56E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DB83DE-71B7-4D64-B4D1-29D16FE29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A101D-29B8-4E50-B26C-D98B6575A1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944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8A0902-EDFA-465A-BDC3-001B50A66A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CCF98-23C1-4E64-9CE6-B1F0EEA98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03720-9F7E-4E1F-A6B3-46D0932D75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DEC0-3638-4582-AD5A-DB9A4C554E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420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2B6F56D-7866-4989-BCA8-94711103FD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EC594C-1D1D-4684-B922-E0B9578BE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B84FB7-EAEF-4CFE-8781-ED41998B8B3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D8980FF-4BB1-4F21-A2AB-12496D8517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E3B4E6-341F-449E-B6A7-7AA70175B5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858A000-E0C7-4797-A9B0-771EA96A832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file:///D:\PPT%20-%20Vy&#353;et&#345;ovac&#237;%20metody\76rvhsp.mpg" TargetMode="External"/><Relationship Id="rId7" Type="http://schemas.openxmlformats.org/officeDocument/2006/relationships/image" Target="../media/image39.png"/><Relationship Id="rId2" Type="http://schemas.openxmlformats.org/officeDocument/2006/relationships/video" Target="file:///D:\PPT%20-%20Vy&#353;et&#345;ovac&#237;%20metody\45raapp.mpg" TargetMode="External"/><Relationship Id="rId1" Type="http://schemas.microsoft.com/office/2007/relationships/media" Target="file:///D:\PPT%20-%20Vy&#353;et&#345;ovac&#237;%20metody\45raapp.mpg" TargetMode="Externa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D:\PPT%20-%20Vy&#353;et&#345;ovac&#237;%20metody\76rvhsp.m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PPT%20-%20Vy&#353;et&#345;ovac&#237;%20metody\Leads.wmv" TargetMode="External"/><Relationship Id="rId1" Type="http://schemas.microsoft.com/office/2007/relationships/media" Target="file:///D:\PPT%20-%20Vy&#353;et&#345;ovac&#237;%20metody\Leads.wmv" TargetMode="Externa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file:///D:\PPT%20-%20Vy&#353;et&#345;ovac&#237;%20metody\HF3.asf" TargetMode="External"/><Relationship Id="rId7" Type="http://schemas.openxmlformats.org/officeDocument/2006/relationships/slideLayout" Target="../slideLayouts/slideLayout2.xml"/><Relationship Id="rId2" Type="http://schemas.openxmlformats.org/officeDocument/2006/relationships/video" Target="file:///D:\PPT%20-%20Vy&#353;et&#345;ovac&#237;%20metody\HF1.asf" TargetMode="External"/><Relationship Id="rId1" Type="http://schemas.microsoft.com/office/2007/relationships/media" Target="file:///D:\PPT%20-%20Vy&#353;et&#345;ovac&#237;%20metody\HF1.asf" TargetMode="External"/><Relationship Id="rId6" Type="http://schemas.openxmlformats.org/officeDocument/2006/relationships/video" Target="file:///D:\PPT%20-%20Vy&#353;et&#345;ovac&#237;%20metody\HF4.asf" TargetMode="External"/><Relationship Id="rId5" Type="http://schemas.microsoft.com/office/2007/relationships/media" Target="file:///D:\PPT%20-%20Vy&#353;et&#345;ovac&#237;%20metody\HF4.asf" TargetMode="External"/><Relationship Id="rId4" Type="http://schemas.openxmlformats.org/officeDocument/2006/relationships/video" Target="file:///D:\PPT%20-%20Vy&#353;et&#345;ovac&#237;%20metody\HF3.as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CFC9117-7ACF-4437-93A4-0980EAA7D6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60350"/>
            <a:ext cx="7989888" cy="3240088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VYŠETŘOVACÍ METODY</a:t>
            </a:r>
            <a:b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 KARDIOLOGII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D8E5470E-9D1C-4C2D-B64A-9F8C9C0BF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284538"/>
            <a:ext cx="4392613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F82DAAC-ADA3-4A80-AFF4-FDEAB72FD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MĚŘENÍ KREVNÍHO TLAKU</a:t>
            </a: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2B49B0A9-5841-4A79-A0F8-26D823ECB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513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B4C1B8EE-DFB8-4141-A932-4106B0AB9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24175"/>
            <a:ext cx="36718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ovéPole 8">
            <a:extLst>
              <a:ext uri="{FF2B5EF4-FFF2-40B4-BE49-F238E27FC236}">
                <a16:creationId xmlns:a16="http://schemas.microsoft.com/office/drawing/2014/main" id="{D144B086-BEEA-400F-B67C-F81EBA804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868863"/>
            <a:ext cx="287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AUSKULTAČNÍ METODA</a:t>
            </a:r>
          </a:p>
        </p:txBody>
      </p:sp>
      <p:sp>
        <p:nvSpPr>
          <p:cNvPr id="18438" name="TextovéPole 9">
            <a:extLst>
              <a:ext uri="{FF2B5EF4-FFF2-40B4-BE49-F238E27FC236}">
                <a16:creationId xmlns:a16="http://schemas.microsoft.com/office/drawing/2014/main" id="{A217C88E-F438-4C6F-9019-3B00CFBEE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555875"/>
            <a:ext cx="3348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OSCILOMETRICKÁ METODA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67EEC46-2EC1-453B-B39A-60A4B69555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MĚŘENÍ KREVNÍHO TLAKU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61B170C-3BC4-4238-AF3B-3A383757D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1223962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24-HODINOVÉ AMBULATORNÍ MONITOROVÁNÍ KREVNÍHO TLAKU</a:t>
            </a:r>
          </a:p>
          <a:p>
            <a:pPr eaLnBrk="1" hangingPunct="1">
              <a:defRPr/>
            </a:pPr>
            <a:endParaRPr lang="cs-CZ" b="1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460" name="Obrázek 5" descr="img010.jpg">
            <a:extLst>
              <a:ext uri="{FF2B5EF4-FFF2-40B4-BE49-F238E27FC236}">
                <a16:creationId xmlns:a16="http://schemas.microsoft.com/office/drawing/2014/main" id="{1FD784FA-79D8-4EB9-82A7-D8F464116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20599" r="14018" b="41600"/>
          <a:stretch>
            <a:fillRect/>
          </a:stretch>
        </p:blipFill>
        <p:spPr bwMode="auto">
          <a:xfrm>
            <a:off x="323850" y="2781300"/>
            <a:ext cx="55435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>
            <a:extLst>
              <a:ext uri="{FF2B5EF4-FFF2-40B4-BE49-F238E27FC236}">
                <a16:creationId xmlns:a16="http://schemas.microsoft.com/office/drawing/2014/main" id="{9B72E3CF-C695-4963-89CC-1F0440208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924175"/>
            <a:ext cx="230346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A36FAB2-79EA-4979-BEB3-3E50F81B1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MĚŘENÍ KREVNÍHO TLAKU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17FD62C-6727-4E81-AD24-3F0E66D3589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pPr eaLnBrk="1" hangingPunct="1"/>
            <a:r>
              <a:rPr lang="cs-CZ" altLang="cs-CZ" sz="2800"/>
              <a:t>Kontinuální měření </a:t>
            </a:r>
            <a:r>
              <a:rPr lang="cs-CZ" altLang="cs-CZ" sz="2800" b="1"/>
              <a:t>„tep-po-tepu“</a:t>
            </a:r>
          </a:p>
          <a:p>
            <a:pPr eaLnBrk="1" hangingPunct="1"/>
            <a:r>
              <a:rPr lang="cs-CZ" altLang="cs-CZ" sz="2800" b="1"/>
              <a:t>Peňázova metoda </a:t>
            </a:r>
            <a:r>
              <a:rPr lang="cs-CZ" altLang="cs-CZ" sz="2800"/>
              <a:t>- fotopletysmografie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20484" name="Picture 4" descr="IMG_0869">
            <a:extLst>
              <a:ext uri="{FF2B5EF4-FFF2-40B4-BE49-F238E27FC236}">
                <a16:creationId xmlns:a16="http://schemas.microsoft.com/office/drawing/2014/main" id="{084D0C36-ACE2-4179-B16C-D572D857C6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3141663"/>
            <a:ext cx="5400675" cy="3167062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C18AABD-E75D-4152-A5C5-2F8AE43BA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ECHOKARDIOGRAFIE</a:t>
            </a:r>
          </a:p>
        </p:txBody>
      </p:sp>
      <p:pic>
        <p:nvPicPr>
          <p:cNvPr id="21507" name="Obrázek 5" descr="img004.jpg">
            <a:extLst>
              <a:ext uri="{FF2B5EF4-FFF2-40B4-BE49-F238E27FC236}">
                <a16:creationId xmlns:a16="http://schemas.microsoft.com/office/drawing/2014/main" id="{61A90EDA-36FB-439F-9AE3-1A13E46BB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4" t="17146" r="13800" b="64949"/>
          <a:stretch>
            <a:fillRect/>
          </a:stretch>
        </p:blipFill>
        <p:spPr bwMode="auto">
          <a:xfrm>
            <a:off x="755650" y="1989138"/>
            <a:ext cx="30781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6" descr="img004.jpg">
            <a:extLst>
              <a:ext uri="{FF2B5EF4-FFF2-40B4-BE49-F238E27FC236}">
                <a16:creationId xmlns:a16="http://schemas.microsoft.com/office/drawing/2014/main" id="{99120253-2684-4576-8D98-F6EC87B7E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4" t="61549" r="13800" b="15062"/>
          <a:stretch>
            <a:fillRect/>
          </a:stretch>
        </p:blipFill>
        <p:spPr bwMode="auto">
          <a:xfrm>
            <a:off x="755650" y="4005263"/>
            <a:ext cx="30543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ovéPole 7">
            <a:extLst>
              <a:ext uri="{FF2B5EF4-FFF2-40B4-BE49-F238E27FC236}">
                <a16:creationId xmlns:a16="http://schemas.microsoft.com/office/drawing/2014/main" id="{BA42F46C-0D65-45A0-A27F-E3D77739A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484313"/>
            <a:ext cx="2300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APIKÁLNÍ POHLED</a:t>
            </a:r>
          </a:p>
        </p:txBody>
      </p:sp>
      <p:pic>
        <p:nvPicPr>
          <p:cNvPr id="21510" name="Obrázek 8" descr="img005.jpg">
            <a:extLst>
              <a:ext uri="{FF2B5EF4-FFF2-40B4-BE49-F238E27FC236}">
                <a16:creationId xmlns:a16="http://schemas.microsoft.com/office/drawing/2014/main" id="{39EAAAE6-51E3-4016-BD84-76F93FB45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62999" r="56470" b="17052"/>
          <a:stretch>
            <a:fillRect/>
          </a:stretch>
        </p:blipFill>
        <p:spPr bwMode="auto">
          <a:xfrm>
            <a:off x="4965700" y="1989138"/>
            <a:ext cx="25590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ovéPole 9">
            <a:extLst>
              <a:ext uri="{FF2B5EF4-FFF2-40B4-BE49-F238E27FC236}">
                <a16:creationId xmlns:a16="http://schemas.microsoft.com/office/drawing/2014/main" id="{A4898379-AECD-4485-A0B9-759D4F186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84313"/>
            <a:ext cx="3757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PARASTERNÁLNÍ DLOUHÁ OSA</a:t>
            </a:r>
          </a:p>
        </p:txBody>
      </p:sp>
      <p:pic>
        <p:nvPicPr>
          <p:cNvPr id="21512" name="Obrázek 10" descr="img006.jpg">
            <a:extLst>
              <a:ext uri="{FF2B5EF4-FFF2-40B4-BE49-F238E27FC236}">
                <a16:creationId xmlns:a16="http://schemas.microsoft.com/office/drawing/2014/main" id="{161B8D8E-4F9C-4317-B6A1-0C7C94EE0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5004" r="20599" b="25211"/>
          <a:stretch>
            <a:fillRect/>
          </a:stretch>
        </p:blipFill>
        <p:spPr bwMode="auto">
          <a:xfrm>
            <a:off x="4779963" y="4005263"/>
            <a:ext cx="3105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537A1-1B7E-452F-B56A-0560AA63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POČÍTAČOVÁ TOMOGRAFIE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F348FFE6-CE58-428B-B448-F27554D546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684338"/>
          </a:xfrm>
        </p:spPr>
        <p:txBody>
          <a:bodyPr/>
          <a:lstStyle/>
          <a:p>
            <a:pPr eaLnBrk="1" hangingPunct="1"/>
            <a:r>
              <a:rPr lang="cs-CZ" altLang="cs-CZ"/>
              <a:t>CT je rychlá, jednoduchá neinvazivní metoda, která poskytuje obrazy myokardu a velkých cév</a:t>
            </a:r>
          </a:p>
        </p:txBody>
      </p:sp>
      <p:pic>
        <p:nvPicPr>
          <p:cNvPr id="22532" name="Obrázek 3" descr="Clipboard03.bmp">
            <a:extLst>
              <a:ext uri="{FF2B5EF4-FFF2-40B4-BE49-F238E27FC236}">
                <a16:creationId xmlns:a16="http://schemas.microsoft.com/office/drawing/2014/main" id="{599AF69E-B3FE-45E4-B8F8-76C1A907C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284538"/>
            <a:ext cx="61928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B61D4471-716B-4994-84BC-4E3BDB0A7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791200"/>
            <a:ext cx="2244725" cy="2746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>
                <a:latin typeface="Arial" charset="0"/>
              </a:rPr>
              <a:t>Left anterior descending artery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0B6BAF66-3703-44FF-B995-778DE2E4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791200"/>
            <a:ext cx="1165225" cy="2746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>
                <a:latin typeface="Arial" charset="0"/>
              </a:rPr>
              <a:t>Left circumflex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A45B34C9-1CB3-436E-8020-C0D31FDE9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713788" cy="1468437"/>
          </a:xfrm>
        </p:spPr>
        <p:txBody>
          <a:bodyPr/>
          <a:lstStyle/>
          <a:p>
            <a:pPr eaLnBrk="1" hangingPunct="1"/>
            <a:r>
              <a:rPr lang="cs-CZ" altLang="cs-CZ" sz="2400"/>
              <a:t>založena na magnetických vlastnostech vodíkového jádra</a:t>
            </a:r>
          </a:p>
          <a:p>
            <a:pPr eaLnBrk="1" hangingPunct="1"/>
            <a:r>
              <a:rPr lang="cs-CZ" altLang="cs-CZ" sz="2400"/>
              <a:t>užívána k přesnému stanovení EF, ESV, EDV, mohutnosti srdce</a:t>
            </a:r>
          </a:p>
          <a:p>
            <a:pPr eaLnBrk="1" hangingPunct="1"/>
            <a:r>
              <a:rPr lang="cs-CZ" altLang="cs-CZ" sz="2400"/>
              <a:t>výhodou je nepřítomnost radioaktivního záření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4052226-FA14-4269-9A47-6EE8D842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MAGNETICKÁ RESONANCE</a:t>
            </a:r>
          </a:p>
        </p:txBody>
      </p:sp>
      <p:pic>
        <p:nvPicPr>
          <p:cNvPr id="23556" name="Obrázek 6" descr="Clipboard02.bmp">
            <a:extLst>
              <a:ext uri="{FF2B5EF4-FFF2-40B4-BE49-F238E27FC236}">
                <a16:creationId xmlns:a16="http://schemas.microsoft.com/office/drawing/2014/main" id="{71676415-D154-4460-BAE4-8C6CEBDF6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322638"/>
            <a:ext cx="56165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7F1F2B5-00F7-49E8-850B-DC853A787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NUKLEÁRNÍ KARDIOLOGIE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AF65675-C051-4557-A3AB-DD0882317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4643438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Nukleární (radionuklidové) zobrazování vyžaduje intravenózní aplikaci izotopů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SPECT: Single photon emission computed tomography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PET: positron emission tomography</a:t>
            </a:r>
          </a:p>
        </p:txBody>
      </p:sp>
      <p:pic>
        <p:nvPicPr>
          <p:cNvPr id="24580" name="Obrázek 5" descr="Clipboard01.bmp">
            <a:extLst>
              <a:ext uri="{FF2B5EF4-FFF2-40B4-BE49-F238E27FC236}">
                <a16:creationId xmlns:a16="http://schemas.microsoft.com/office/drawing/2014/main" id="{C2101DA1-1B39-4705-9DFE-FCFE3CB8E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3238"/>
            <a:ext cx="43989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1E5557B-F83B-41E7-9A35-C9DD5FC4E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INVAZIVNÍ METODY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61D9C2A-6AE2-48C4-B4AF-7528BF2A3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35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SRDEČNÍ KATETRIZACE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Pravostranná katetrizace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/>
              <a:t>užíváme </a:t>
            </a:r>
            <a:r>
              <a:rPr lang="cs-CZ" b="1"/>
              <a:t>balónkový katétr</a:t>
            </a:r>
            <a:r>
              <a:rPr lang="cs-CZ"/>
              <a:t>, který je zaveden do </a:t>
            </a:r>
            <a:r>
              <a:rPr lang="cs-CZ" b="1"/>
              <a:t>femorální nebo jugulární</a:t>
            </a:r>
            <a:r>
              <a:rPr lang="cs-CZ"/>
              <a:t> žíly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/>
              <a:t>pod skiaskopickou kontrolou  je navigován do </a:t>
            </a:r>
            <a:r>
              <a:rPr lang="cs-CZ" b="1"/>
              <a:t>pravé síně</a:t>
            </a:r>
            <a:r>
              <a:rPr lang="cs-CZ"/>
              <a:t>, </a:t>
            </a:r>
            <a:r>
              <a:rPr lang="cs-CZ" b="1"/>
              <a:t>pravé komory </a:t>
            </a:r>
            <a:r>
              <a:rPr lang="cs-CZ"/>
              <a:t>a </a:t>
            </a:r>
            <a:r>
              <a:rPr lang="cs-CZ" b="1" i="1"/>
              <a:t>a. pulmonalis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cs-CZ" b="1" i="1"/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tlak v zaklínění (wedge pressure)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C41A551-4F36-4ADD-A038-D3E2CAF4E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INVAZIVNÍ METODY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2A04471-619A-4BD5-A3E3-4C1EBA64F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SRDEČNÍ KATETRIZACE</a:t>
            </a:r>
          </a:p>
          <a:p>
            <a:pPr eaLnBrk="1" hangingPunct="1">
              <a:defRPr/>
            </a:pPr>
            <a:r>
              <a:rPr lang="cs-CZ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Levostranná katetrizace </a:t>
            </a:r>
            <a:r>
              <a:rPr lang="cs-CZ" sz="2800" dirty="0"/>
              <a:t>–</a:t>
            </a:r>
          </a:p>
          <a:p>
            <a:pPr lvl="1" eaLnBrk="1" hangingPunct="1">
              <a:defRPr/>
            </a:pPr>
            <a:r>
              <a:rPr lang="cs-CZ" sz="2400" dirty="0"/>
              <a:t>Vstupujeme přes </a:t>
            </a:r>
            <a:r>
              <a:rPr lang="cs-CZ" sz="2400" i="1" dirty="0"/>
              <a:t>a. </a:t>
            </a:r>
            <a:r>
              <a:rPr lang="cs-CZ" sz="2400" i="1" dirty="0" err="1"/>
              <a:t>femoralis</a:t>
            </a:r>
            <a:r>
              <a:rPr lang="cs-CZ" sz="2400" dirty="0"/>
              <a:t>, </a:t>
            </a:r>
            <a:r>
              <a:rPr lang="cs-CZ" sz="2400" i="1" dirty="0"/>
              <a:t>a. </a:t>
            </a:r>
            <a:r>
              <a:rPr lang="cs-CZ" sz="2400" i="1" dirty="0" err="1"/>
              <a:t>axillaris</a:t>
            </a:r>
            <a:r>
              <a:rPr lang="cs-CZ" sz="2400" i="1" dirty="0"/>
              <a:t> </a:t>
            </a:r>
            <a:r>
              <a:rPr lang="cs-CZ" sz="2400" dirty="0"/>
              <a:t>a </a:t>
            </a:r>
            <a:r>
              <a:rPr lang="cs-CZ" sz="2400" i="1" dirty="0" err="1"/>
              <a:t>a</a:t>
            </a:r>
            <a:r>
              <a:rPr lang="cs-CZ" sz="2400" i="1" dirty="0"/>
              <a:t>. brachialis</a:t>
            </a:r>
          </a:p>
          <a:p>
            <a:pPr lvl="1" eaLnBrk="1" hangingPunct="1">
              <a:defRPr/>
            </a:pPr>
            <a:r>
              <a:rPr lang="cs-CZ" sz="2400" dirty="0"/>
              <a:t>pod skiaskopickou kontrolou je katétr zaveden do vzestupné aorty skrze aortální chlopeň do levé komory</a:t>
            </a:r>
          </a:p>
          <a:p>
            <a:pPr eaLnBrk="1" hangingPunct="1">
              <a:defRPr/>
            </a:pPr>
            <a:r>
              <a:rPr lang="cs-CZ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 koronární angiografie</a:t>
            </a:r>
          </a:p>
        </p:txBody>
      </p:sp>
      <p:pic>
        <p:nvPicPr>
          <p:cNvPr id="26628" name="Obrázek 5" descr="img007.jpg">
            <a:extLst>
              <a:ext uri="{FF2B5EF4-FFF2-40B4-BE49-F238E27FC236}">
                <a16:creationId xmlns:a16="http://schemas.microsoft.com/office/drawing/2014/main" id="{C17E1EC7-8E8F-4AE8-A563-416913940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9" t="9456" r="13251" b="50000"/>
          <a:stretch>
            <a:fillRect/>
          </a:stretch>
        </p:blipFill>
        <p:spPr bwMode="auto">
          <a:xfrm>
            <a:off x="5219700" y="4005263"/>
            <a:ext cx="36004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0182D48-3B0A-4FAB-9CB4-4E92D280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INVAZIVNÍ METODY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9F99A47-9A0A-489E-A3E0-B6A205C6AE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/>
              <a:t>K čemu nám slouží katetrizace?</a:t>
            </a:r>
          </a:p>
          <a:p>
            <a:pPr eaLnBrk="1" hangingPunct="1"/>
            <a:endParaRPr lang="cs-CZ" altLang="cs-CZ" sz="2800" b="1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2800" b="1"/>
              <a:t>měření tlaků v srdečních oddílech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2800" b="1"/>
              <a:t>měření krevního průtoku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2800" b="1"/>
              <a:t>odběr tkáně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2800" b="1"/>
              <a:t>odběr krevních vzorků pro analýzu saturace kyslíku (zjišťování intrakardiálních zkratů)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2800" b="1"/>
              <a:t>měření elektrického potenciálu</a:t>
            </a:r>
          </a:p>
          <a:p>
            <a:pPr eaLnBrk="1" hangingPunct="1"/>
            <a:endParaRPr lang="cs-CZ" altLang="cs-CZ" sz="28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184AFC6F-B656-4582-8CBD-ADC1CD95C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Neinvazivní metody</a:t>
            </a:r>
          </a:p>
          <a:p>
            <a:pPr eaLnBrk="1" hangingPunct="1"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Invazivní metody</a:t>
            </a: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445D9ABA-0254-456B-A086-6BAD8699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68413"/>
            <a:ext cx="24860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8700F393-80A6-411F-B95E-83617961C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24860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Skupina 8">
            <a:extLst>
              <a:ext uri="{FF2B5EF4-FFF2-40B4-BE49-F238E27FC236}">
                <a16:creationId xmlns:a16="http://schemas.microsoft.com/office/drawing/2014/main" id="{4C4674C5-C88E-45B4-A473-587F33D67923}"/>
              </a:ext>
            </a:extLst>
          </p:cNvPr>
          <p:cNvGrpSpPr>
            <a:grpSpLocks/>
          </p:cNvGrpSpPr>
          <p:nvPr/>
        </p:nvGrpSpPr>
        <p:grpSpPr bwMode="auto">
          <a:xfrm rot="2728778">
            <a:off x="7246937" y="2143126"/>
            <a:ext cx="1439863" cy="1439862"/>
            <a:chOff x="1691680" y="188640"/>
            <a:chExt cx="1440160" cy="1440160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345634F-8D70-4E9C-8942-E0EA8E1365B6}"/>
                </a:ext>
              </a:extLst>
            </p:cNvPr>
            <p:cNvSpPr/>
            <p:nvPr/>
          </p:nvSpPr>
          <p:spPr>
            <a:xfrm>
              <a:off x="1689653" y="759782"/>
              <a:ext cx="1440159" cy="21594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7348C9AD-6FD6-4EC0-A2F3-60DBEFCBBC38}"/>
                </a:ext>
              </a:extLst>
            </p:cNvPr>
            <p:cNvSpPr/>
            <p:nvPr/>
          </p:nvSpPr>
          <p:spPr>
            <a:xfrm rot="5400000">
              <a:off x="1650714" y="802774"/>
              <a:ext cx="1440161" cy="21594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0246" name="Skupina 9">
            <a:extLst>
              <a:ext uri="{FF2B5EF4-FFF2-40B4-BE49-F238E27FC236}">
                <a16:creationId xmlns:a16="http://schemas.microsoft.com/office/drawing/2014/main" id="{CA2242CB-F6EF-468D-86A3-1FFAFE8314C7}"/>
              </a:ext>
            </a:extLst>
          </p:cNvPr>
          <p:cNvGrpSpPr>
            <a:grpSpLocks/>
          </p:cNvGrpSpPr>
          <p:nvPr/>
        </p:nvGrpSpPr>
        <p:grpSpPr bwMode="auto">
          <a:xfrm rot="2728778">
            <a:off x="7631907" y="4296568"/>
            <a:ext cx="819150" cy="1452563"/>
            <a:chOff x="5151919" y="-1067434"/>
            <a:chExt cx="818799" cy="1453350"/>
          </a:xfrm>
        </p:grpSpPr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26B9E0DB-C089-486D-8E9C-3734A0BFE19A}"/>
                </a:ext>
              </a:extLst>
            </p:cNvPr>
            <p:cNvSpPr/>
            <p:nvPr/>
          </p:nvSpPr>
          <p:spPr>
            <a:xfrm>
              <a:off x="5151607" y="161777"/>
              <a:ext cx="787063" cy="22395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2DB60C1C-BC88-4877-B4E3-53666E555FF4}"/>
                </a:ext>
              </a:extLst>
            </p:cNvPr>
            <p:cNvSpPr/>
            <p:nvPr/>
          </p:nvSpPr>
          <p:spPr>
            <a:xfrm rot="5400000">
              <a:off x="5133814" y="-454485"/>
              <a:ext cx="1440643" cy="2158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>
            <a:extLst>
              <a:ext uri="{FF2B5EF4-FFF2-40B4-BE49-F238E27FC236}">
                <a16:creationId xmlns:a16="http://schemas.microsoft.com/office/drawing/2014/main" id="{1DB7852C-7967-4ECF-82B9-AE3091FCC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Intracardiac Echocardiography</a:t>
            </a:r>
          </a:p>
        </p:txBody>
      </p:sp>
      <p:sp>
        <p:nvSpPr>
          <p:cNvPr id="53251" name="Text Box 1027">
            <a:extLst>
              <a:ext uri="{FF2B5EF4-FFF2-40B4-BE49-F238E27FC236}">
                <a16:creationId xmlns:a16="http://schemas.microsoft.com/office/drawing/2014/main" id="{E9E85DCA-10D4-4E76-9E7A-F5391AF30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629150" cy="20145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>
                <a:latin typeface="Arial" charset="0"/>
              </a:rPr>
              <a:t>Is an intravascular ultrasound modality</a:t>
            </a:r>
          </a:p>
          <a:p>
            <a:pPr eaLnBrk="1" hangingPunct="1">
              <a:defRPr/>
            </a:pPr>
            <a:r>
              <a:rPr lang="cs-CZ">
                <a:latin typeface="Arial" charset="0"/>
              </a:rPr>
              <a:t> that provides diagnostic imaging of cardiac </a:t>
            </a:r>
          </a:p>
          <a:p>
            <a:pPr eaLnBrk="1" hangingPunct="1">
              <a:defRPr/>
            </a:pPr>
            <a:r>
              <a:rPr lang="cs-CZ">
                <a:latin typeface="Arial" charset="0"/>
              </a:rPr>
              <a:t>structures from within the heart.</a:t>
            </a:r>
          </a:p>
          <a:p>
            <a:pPr eaLnBrk="1" hangingPunct="1">
              <a:defRPr/>
            </a:pPr>
            <a:r>
              <a:rPr lang="cs-CZ">
                <a:latin typeface="Arial" charset="0"/>
              </a:rPr>
              <a:t>The first catheters used high frequency</a:t>
            </a:r>
          </a:p>
          <a:p>
            <a:pPr eaLnBrk="1" hangingPunct="1">
              <a:defRPr/>
            </a:pPr>
            <a:r>
              <a:rPr lang="cs-CZ">
                <a:latin typeface="Arial" charset="0"/>
              </a:rPr>
              <a:t> tranducers (20-40 MHz) containing a single</a:t>
            </a:r>
          </a:p>
          <a:p>
            <a:pPr eaLnBrk="1" hangingPunct="1">
              <a:defRPr/>
            </a:pPr>
            <a:r>
              <a:rPr lang="cs-CZ">
                <a:latin typeface="Arial" charset="0"/>
              </a:rPr>
              <a:t> ultrasound crystal that rapidly rotated</a:t>
            </a:r>
          </a:p>
          <a:p>
            <a:pPr eaLnBrk="1" hangingPunct="1">
              <a:defRPr/>
            </a:pPr>
            <a:r>
              <a:rPr lang="cs-CZ">
                <a:latin typeface="Arial" charset="0"/>
              </a:rPr>
              <a:t> at the end of catheter</a:t>
            </a:r>
          </a:p>
        </p:txBody>
      </p:sp>
      <p:pic>
        <p:nvPicPr>
          <p:cNvPr id="28676" name="Picture 1028" descr="C:\Documents and Settings\ja2\Dokumenty\Přednášky medici\intrakardiální echo007.jpg">
            <a:extLst>
              <a:ext uri="{FF2B5EF4-FFF2-40B4-BE49-F238E27FC236}">
                <a16:creationId xmlns:a16="http://schemas.microsoft.com/office/drawing/2014/main" id="{1207C213-B932-483D-84D8-D955A73B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1305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C1E8FE3-1F17-4247-B543-F68301594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INVAZIVNÍ METODY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53D01CC-321D-41D3-93C7-0AA0B9354E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ELEKTROFYZIOLOGICKÉ VYŠETŘENÍ</a:t>
            </a:r>
          </a:p>
        </p:txBody>
      </p:sp>
      <p:pic>
        <p:nvPicPr>
          <p:cNvPr id="29700" name="Obrázek 6" descr="img009.jpg">
            <a:extLst>
              <a:ext uri="{FF2B5EF4-FFF2-40B4-BE49-F238E27FC236}">
                <a16:creationId xmlns:a16="http://schemas.microsoft.com/office/drawing/2014/main" id="{12110BD2-7CFE-49B6-AD35-CE77ED9D2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6524" r="18385" b="55806"/>
          <a:stretch>
            <a:fillRect/>
          </a:stretch>
        </p:blipFill>
        <p:spPr bwMode="auto">
          <a:xfrm>
            <a:off x="250825" y="2133600"/>
            <a:ext cx="468153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5" descr="img009.jpg">
            <a:extLst>
              <a:ext uri="{FF2B5EF4-FFF2-40B4-BE49-F238E27FC236}">
                <a16:creationId xmlns:a16="http://schemas.microsoft.com/office/drawing/2014/main" id="{A94A9EAA-EF19-45CC-AA25-43DB7FEBC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56300" r="16228" b="14301"/>
          <a:stretch>
            <a:fillRect/>
          </a:stretch>
        </p:blipFill>
        <p:spPr bwMode="auto">
          <a:xfrm>
            <a:off x="4140200" y="4221163"/>
            <a:ext cx="48085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11">
            <a:extLst>
              <a:ext uri="{FF2B5EF4-FFF2-40B4-BE49-F238E27FC236}">
                <a16:creationId xmlns:a16="http://schemas.microsoft.com/office/drawing/2014/main" id="{038BEF60-6FC0-478C-82D9-DE1C902D6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962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>
            <a:extLst>
              <a:ext uri="{FF2B5EF4-FFF2-40B4-BE49-F238E27FC236}">
                <a16:creationId xmlns:a16="http://schemas.microsoft.com/office/drawing/2014/main" id="{69CD0B8D-B2C4-44DD-967B-48B2522D93C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133600"/>
            <a:ext cx="3276600" cy="4191000"/>
            <a:chOff x="288" y="1104"/>
            <a:chExt cx="2064" cy="2640"/>
          </a:xfrm>
        </p:grpSpPr>
        <p:sp>
          <p:nvSpPr>
            <p:cNvPr id="76803" name="Text Box 3">
              <a:extLst>
                <a:ext uri="{FF2B5EF4-FFF2-40B4-BE49-F238E27FC236}">
                  <a16:creationId xmlns:a16="http://schemas.microsoft.com/office/drawing/2014/main" id="{A4B56FD4-2B89-4E90-BCEA-B67C5A41B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" y="1565"/>
              <a:ext cx="514" cy="1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</a:p>
          </p:txBody>
        </p:sp>
        <p:pic>
          <p:nvPicPr>
            <p:cNvPr id="32781" name="Picture 4">
              <a:extLst>
                <a:ext uri="{FF2B5EF4-FFF2-40B4-BE49-F238E27FC236}">
                  <a16:creationId xmlns:a16="http://schemas.microsoft.com/office/drawing/2014/main" id="{47B54BA5-4D6F-49C9-991D-627FE68CE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04"/>
              <a:ext cx="2064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5" name="Text Box 5">
            <a:extLst>
              <a:ext uri="{FF2B5EF4-FFF2-40B4-BE49-F238E27FC236}">
                <a16:creationId xmlns:a16="http://schemas.microsoft.com/office/drawing/2014/main" id="{F77AED6F-545F-43E9-BA06-C06460EE4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6738"/>
            <a:ext cx="8382000" cy="701675"/>
          </a:xfrm>
          <a:prstGeom prst="rect">
            <a:avLst/>
          </a:prstGeom>
          <a:noFill/>
          <a:ln>
            <a:noFill/>
          </a:ln>
          <a:effectLst>
            <a:outerShdw dist="17961" dir="189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40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Elektrofyziologické vyšetření</a:t>
            </a: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B0E61AD6-8312-491D-A96D-3A90490DB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3038"/>
            <a:ext cx="83820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DIAGNOSTIKA ARYTMIÍ</a:t>
            </a:r>
          </a:p>
        </p:txBody>
      </p:sp>
      <p:pic>
        <p:nvPicPr>
          <p:cNvPr id="32773" name="Picture 7">
            <a:extLst>
              <a:ext uri="{FF2B5EF4-FFF2-40B4-BE49-F238E27FC236}">
                <a16:creationId xmlns:a16="http://schemas.microsoft.com/office/drawing/2014/main" id="{C3EAFC4F-E7AB-4B91-A08D-65FA670F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 b="2632"/>
          <a:stretch>
            <a:fillRect/>
          </a:stretch>
        </p:blipFill>
        <p:spPr bwMode="auto">
          <a:xfrm>
            <a:off x="4267200" y="1660525"/>
            <a:ext cx="42291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8">
            <a:extLst>
              <a:ext uri="{FF2B5EF4-FFF2-40B4-BE49-F238E27FC236}">
                <a16:creationId xmlns:a16="http://schemas.microsoft.com/office/drawing/2014/main" id="{F75496A0-669C-4802-B739-3A4C9EB43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2338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6809" name="Text Box 9">
            <a:extLst>
              <a:ext uri="{FF2B5EF4-FFF2-40B4-BE49-F238E27FC236}">
                <a16:creationId xmlns:a16="http://schemas.microsoft.com/office/drawing/2014/main" id="{FB82A787-2D75-4356-81AA-C618905F7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114800"/>
            <a:ext cx="1295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HIS</a:t>
            </a:r>
          </a:p>
        </p:txBody>
      </p:sp>
      <p:sp>
        <p:nvSpPr>
          <p:cNvPr id="76810" name="Text Box 10">
            <a:extLst>
              <a:ext uri="{FF2B5EF4-FFF2-40B4-BE49-F238E27FC236}">
                <a16:creationId xmlns:a16="http://schemas.microsoft.com/office/drawing/2014/main" id="{1EBB8513-426F-44AD-870A-934A5484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200400"/>
            <a:ext cx="1295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HRA</a:t>
            </a:r>
          </a:p>
        </p:txBody>
      </p:sp>
      <p:sp>
        <p:nvSpPr>
          <p:cNvPr id="76811" name="Text Box 11">
            <a:extLst>
              <a:ext uri="{FF2B5EF4-FFF2-40B4-BE49-F238E27FC236}">
                <a16:creationId xmlns:a16="http://schemas.microsoft.com/office/drawing/2014/main" id="{E1C17E1C-D918-407A-A689-07D4BD3AB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581400"/>
            <a:ext cx="1295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8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CS</a:t>
            </a:r>
          </a:p>
        </p:txBody>
      </p:sp>
      <p:sp>
        <p:nvSpPr>
          <p:cNvPr id="76812" name="Text Box 12">
            <a:extLst>
              <a:ext uri="{FF2B5EF4-FFF2-40B4-BE49-F238E27FC236}">
                <a16:creationId xmlns:a16="http://schemas.microsoft.com/office/drawing/2014/main" id="{8FD037D0-AB27-421A-AED8-636BF0EB4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743200"/>
            <a:ext cx="19050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potenciál Hisova svazku</a:t>
            </a:r>
          </a:p>
        </p:txBody>
      </p:sp>
      <p:sp>
        <p:nvSpPr>
          <p:cNvPr id="32779" name="Line 13">
            <a:extLst>
              <a:ext uri="{FF2B5EF4-FFF2-40B4-BE49-F238E27FC236}">
                <a16:creationId xmlns:a16="http://schemas.microsoft.com/office/drawing/2014/main" id="{D9486B63-6C83-4CAC-8398-70C30E125B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352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>
            <a:extLst>
              <a:ext uri="{FF2B5EF4-FFF2-40B4-BE49-F238E27FC236}">
                <a16:creationId xmlns:a16="http://schemas.microsoft.com/office/drawing/2014/main" id="{3E3BDB0A-D061-4239-A679-A05D8D712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4" y="620713"/>
            <a:ext cx="9101136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Synchronizované zobrazení </a:t>
            </a:r>
            <a:r>
              <a:rPr lang="cs-CZ" sz="4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NavX</a:t>
            </a:r>
            <a:r>
              <a:rPr lang="cs-CZ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a CT</a:t>
            </a:r>
            <a:endParaRPr lang="cs-CZ" sz="5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87396" name="Rectangle 4">
            <a:extLst>
              <a:ext uri="{FF2B5EF4-FFF2-40B4-BE49-F238E27FC236}">
                <a16:creationId xmlns:a16="http://schemas.microsoft.com/office/drawing/2014/main" id="{9512385D-A34F-4B49-98E4-338C763C3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25" y="44450"/>
            <a:ext cx="61849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defRPr/>
            </a:pPr>
            <a:r>
              <a:rPr lang="cs-CZ" sz="32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Vytváření elektroanatomické mapy LS</a:t>
            </a:r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1C03C633-F18A-488D-BF66-2FB50AD456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773238"/>
            <a:ext cx="9058275" cy="4968875"/>
          </a:xfrm>
          <a:prstGeom prst="rect">
            <a:avLst/>
          </a:pr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6">
            <a:extLst>
              <a:ext uri="{FF2B5EF4-FFF2-40B4-BE49-F238E27FC236}">
                <a16:creationId xmlns:a16="http://schemas.microsoft.com/office/drawing/2014/main" id="{2EC781D2-65D5-4A11-8726-4D535CCD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068638"/>
            <a:ext cx="863600" cy="392112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99"/>
                </a:solidFill>
                <a:latin typeface="Times New Roman" panose="02020603050405020304" pitchFamily="18" charset="0"/>
              </a:rPr>
              <a:t>Ouško</a:t>
            </a:r>
            <a:r>
              <a:rPr lang="cs-CZ" altLang="cs-CZ" sz="1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42" name="Text Box 7">
            <a:extLst>
              <a:ext uri="{FF2B5EF4-FFF2-40B4-BE49-F238E27FC236}">
                <a16:creationId xmlns:a16="http://schemas.microsoft.com/office/drawing/2014/main" id="{1EF032C0-298B-4249-8B47-ADB5ADADF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349500"/>
            <a:ext cx="863600" cy="392113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99"/>
                </a:solidFill>
                <a:latin typeface="Times New Roman" panose="02020603050405020304" pitchFamily="18" charset="0"/>
              </a:rPr>
              <a:t>LSPV</a:t>
            </a:r>
            <a:r>
              <a:rPr lang="cs-CZ" altLang="cs-CZ" sz="1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43" name="Text Box 8">
            <a:extLst>
              <a:ext uri="{FF2B5EF4-FFF2-40B4-BE49-F238E27FC236}">
                <a16:creationId xmlns:a16="http://schemas.microsoft.com/office/drawing/2014/main" id="{3C7F19A6-614E-41D5-AB5A-FD3DFA82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213100"/>
            <a:ext cx="863600" cy="392113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99"/>
                </a:solidFill>
                <a:latin typeface="Times New Roman" panose="02020603050405020304" pitchFamily="18" charset="0"/>
              </a:rPr>
              <a:t>LIPV</a:t>
            </a:r>
            <a:r>
              <a:rPr lang="cs-CZ" altLang="cs-CZ" sz="1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44" name="Text Box 9">
            <a:extLst>
              <a:ext uri="{FF2B5EF4-FFF2-40B4-BE49-F238E27FC236}">
                <a16:creationId xmlns:a16="http://schemas.microsoft.com/office/drawing/2014/main" id="{D5266EED-36B3-468D-A431-A7F0F726F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2738"/>
            <a:ext cx="863600" cy="392112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99"/>
                </a:solidFill>
                <a:latin typeface="Times New Roman" panose="02020603050405020304" pitchFamily="18" charset="0"/>
              </a:rPr>
              <a:t>RSPV</a:t>
            </a:r>
            <a:r>
              <a:rPr lang="cs-CZ" altLang="cs-CZ" sz="1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45" name="Text Box 10">
            <a:extLst>
              <a:ext uri="{FF2B5EF4-FFF2-40B4-BE49-F238E27FC236}">
                <a16:creationId xmlns:a16="http://schemas.microsoft.com/office/drawing/2014/main" id="{2ACA6BE4-F588-42AB-98F9-7E193BEB8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13325"/>
            <a:ext cx="863600" cy="392113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99"/>
                </a:solidFill>
                <a:latin typeface="Times New Roman" panose="02020603050405020304" pitchFamily="18" charset="0"/>
              </a:rPr>
              <a:t>RIPV</a:t>
            </a:r>
            <a:r>
              <a:rPr lang="cs-CZ" altLang="cs-CZ" sz="1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46" name="Text Box 11">
            <a:extLst>
              <a:ext uri="{FF2B5EF4-FFF2-40B4-BE49-F238E27FC236}">
                <a16:creationId xmlns:a16="http://schemas.microsoft.com/office/drawing/2014/main" id="{09D727BA-3B17-4241-83B0-03FF6E116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157788"/>
            <a:ext cx="1800225" cy="392112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99"/>
                </a:solidFill>
                <a:latin typeface="Times New Roman" panose="02020603050405020304" pitchFamily="18" charset="0"/>
              </a:rPr>
              <a:t>Mitrální</a:t>
            </a:r>
            <a:r>
              <a:rPr lang="cs-CZ" altLang="cs-CZ" sz="1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FFFF99"/>
                </a:solidFill>
                <a:latin typeface="Times New Roman" panose="02020603050405020304" pitchFamily="18" charset="0"/>
              </a:rPr>
              <a:t>anulus</a:t>
            </a:r>
            <a:r>
              <a:rPr lang="cs-CZ" altLang="cs-CZ" sz="1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FA733A-713A-47A0-AE3D-136A5221A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113" y="1019641"/>
            <a:ext cx="3098800" cy="461665"/>
          </a:xfrm>
          <a:prstGeom prst="rect">
            <a:avLst/>
          </a:prstGeom>
          <a:noFill/>
          <a:ln w="254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Pohled </a:t>
            </a:r>
            <a:r>
              <a:rPr lang="cs-CZ" altLang="cs-CZ" sz="2400" dirty="0" err="1">
                <a:solidFill>
                  <a:srgbClr val="FF0000"/>
                </a:solidFill>
              </a:rPr>
              <a:t>zhora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21CFBFE3-F5B8-47FE-BC83-48A20D137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-26988"/>
            <a:ext cx="8569325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Izolace pravostranných plicních žil</a:t>
            </a:r>
          </a:p>
        </p:txBody>
      </p:sp>
      <p:pic>
        <p:nvPicPr>
          <p:cNvPr id="41988" name="Picture 6">
            <a:extLst>
              <a:ext uri="{FF2B5EF4-FFF2-40B4-BE49-F238E27FC236}">
                <a16:creationId xmlns:a16="http://schemas.microsoft.com/office/drawing/2014/main" id="{68B263AF-7FD7-46A0-AD57-B7E08155A9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0" y="1773238"/>
            <a:ext cx="8253413" cy="4968875"/>
          </a:xfrm>
        </p:spPr>
      </p:pic>
      <p:sp>
        <p:nvSpPr>
          <p:cNvPr id="41989" name="Rectangle 7">
            <a:extLst>
              <a:ext uri="{FF2B5EF4-FFF2-40B4-BE49-F238E27FC236}">
                <a16:creationId xmlns:a16="http://schemas.microsoft.com/office/drawing/2014/main" id="{3CF5A3D3-0F9C-40D5-BFD6-D48E29FED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95779"/>
            <a:ext cx="4968552" cy="847725"/>
          </a:xfrm>
          <a:prstGeom prst="rect">
            <a:avLst/>
          </a:prstGeom>
          <a:noFill/>
          <a:ln w="254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Ctr="1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Mapování pomocí </a:t>
            </a:r>
            <a:r>
              <a:rPr lang="cs-CZ" altLang="cs-CZ" sz="2400" dirty="0" err="1">
                <a:solidFill>
                  <a:srgbClr val="FF0000"/>
                </a:solidFill>
              </a:rPr>
              <a:t>Lasso</a:t>
            </a:r>
            <a:r>
              <a:rPr lang="cs-CZ" altLang="cs-CZ" sz="2400" dirty="0">
                <a:solidFill>
                  <a:srgbClr val="FF0000"/>
                </a:solidFill>
              </a:rPr>
              <a:t> katetru a RFA gapu RIPV, zprava zboku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>
            <a:extLst>
              <a:ext uri="{FF2B5EF4-FFF2-40B4-BE49-F238E27FC236}">
                <a16:creationId xmlns:a16="http://schemas.microsoft.com/office/drawing/2014/main" id="{B0ED0CCC-6405-40F1-871D-0935C3049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fibrilace síní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7290BF9-FC76-4E0E-A572-33C0FD2D5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3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36924EE5-585F-441C-80DA-341535CF7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3825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60C345E4-F18D-44DD-B42F-636E66B0E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2032000"/>
            <a:ext cx="2819400" cy="4387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Pohled na zadní stěnu levé síně - cirkulární léze kolem levo i pravostranných plicních žil a spojovací linie navzájem a k mitrálnímu anulu vlevo i vpravo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2875D35E-BEEC-420A-B752-06C7CE896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4B471318-D6CC-4FB6-9C06-FA7221054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6775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502FEB3C-E55D-4E6F-99D8-25CACDA99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8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4041" name="Picture 32">
            <a:extLst>
              <a:ext uri="{FF2B5EF4-FFF2-40B4-BE49-F238E27FC236}">
                <a16:creationId xmlns:a16="http://schemas.microsoft.com/office/drawing/2014/main" id="{09922813-2C7E-4E00-A978-ED39482A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5676900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3" name="Text Box 33">
            <a:extLst>
              <a:ext uri="{FF2B5EF4-FFF2-40B4-BE49-F238E27FC236}">
                <a16:creationId xmlns:a16="http://schemas.microsoft.com/office/drawing/2014/main" id="{3D0161DF-E393-4B3E-97D6-83B057CD6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125"/>
            <a:ext cx="9144000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Katetrová</a:t>
            </a: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ablace v levé síni s izolací plicních žil a lineárními lézemi v levé síni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C46FDD01-CC5D-4CB0-9ADB-A2D93DD41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518525" cy="1143000"/>
          </a:xfrm>
        </p:spPr>
        <p:txBody>
          <a:bodyPr/>
          <a:lstStyle/>
          <a:p>
            <a:pPr eaLnBrk="1" hangingPunct="1"/>
            <a:r>
              <a:rPr lang="cs-CZ" altLang="cs-CZ" sz="3200" b="1"/>
              <a:t>ELEKTRODY PRO KARDIOSTIMULACI</a:t>
            </a:r>
          </a:p>
        </p:txBody>
      </p:sp>
      <p:pic>
        <p:nvPicPr>
          <p:cNvPr id="4" name="45raapp.mpg">
            <a:hlinkClick r:id="" action="ppaction://media"/>
            <a:extLst>
              <a:ext uri="{FF2B5EF4-FFF2-40B4-BE49-F238E27FC236}">
                <a16:creationId xmlns:a16="http://schemas.microsoft.com/office/drawing/2014/main" id="{B0083766-17BE-4335-BF94-BFF55ED2C754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484313"/>
            <a:ext cx="4329113" cy="2952750"/>
          </a:xfrm>
        </p:spPr>
      </p:pic>
      <p:sp>
        <p:nvSpPr>
          <p:cNvPr id="45060" name="TextovéPole 4">
            <a:extLst>
              <a:ext uri="{FF2B5EF4-FFF2-40B4-BE49-F238E27FC236}">
                <a16:creationId xmlns:a16="http://schemas.microsoft.com/office/drawing/2014/main" id="{96B5BB9D-C933-47B2-B4D5-137BA9F5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45085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Pravá síň a ouško</a:t>
            </a:r>
          </a:p>
        </p:txBody>
      </p:sp>
      <p:pic>
        <p:nvPicPr>
          <p:cNvPr id="6" name="76rvhsp.mpg">
            <a:hlinkClick r:id="" action="ppaction://media"/>
            <a:extLst>
              <a:ext uri="{FF2B5EF4-FFF2-40B4-BE49-F238E27FC236}">
                <a16:creationId xmlns:a16="http://schemas.microsoft.com/office/drawing/2014/main" id="{FA347919-4322-454B-824A-5473A3CE06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484313"/>
            <a:ext cx="43307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ovéPole 6">
            <a:extLst>
              <a:ext uri="{FF2B5EF4-FFF2-40B4-BE49-F238E27FC236}">
                <a16:creationId xmlns:a16="http://schemas.microsoft.com/office/drawing/2014/main" id="{74D8373E-67EA-4DF7-8112-6FDB12A14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450850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Pravá komora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8B3F7F34-D45E-4C40-82D2-BBB0FC7B8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/>
              <a:t>ELEKTRODY PRO KARDIOSTIMULACI</a:t>
            </a:r>
          </a:p>
        </p:txBody>
      </p:sp>
      <p:pic>
        <p:nvPicPr>
          <p:cNvPr id="5" name="Leads.wmv">
            <a:hlinkClick r:id="" action="ppaction://media"/>
            <a:extLst>
              <a:ext uri="{FF2B5EF4-FFF2-40B4-BE49-F238E27FC236}">
                <a16:creationId xmlns:a16="http://schemas.microsoft.com/office/drawing/2014/main" id="{F10FA3CB-9032-4295-A73F-01BC551454DE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76388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2F732DE-0453-49E8-8D38-2D93310EE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RESYNCHRONIZAČNÍ TERAPIE</a:t>
            </a:r>
          </a:p>
        </p:txBody>
      </p:sp>
      <p:pic>
        <p:nvPicPr>
          <p:cNvPr id="4" name="HF1.asf">
            <a:hlinkClick r:id="" action="ppaction://media"/>
            <a:extLst>
              <a:ext uri="{FF2B5EF4-FFF2-40B4-BE49-F238E27FC236}">
                <a16:creationId xmlns:a16="http://schemas.microsoft.com/office/drawing/2014/main" id="{90FA410B-C36A-4A0F-92A5-0971D4DE8ECF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3048000" cy="2286000"/>
          </a:xfrm>
        </p:spPr>
      </p:pic>
      <p:pic>
        <p:nvPicPr>
          <p:cNvPr id="5" name="HF3.asf">
            <a:hlinkClick r:id="" action="ppaction://media"/>
            <a:extLst>
              <a:ext uri="{FF2B5EF4-FFF2-40B4-BE49-F238E27FC236}">
                <a16:creationId xmlns:a16="http://schemas.microsoft.com/office/drawing/2014/main" id="{B864B7E2-6EB8-4827-8AAB-6DF4F31471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58286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F4.asf">
            <a:hlinkClick r:id="" action="ppaction://media"/>
            <a:extLst>
              <a:ext uri="{FF2B5EF4-FFF2-40B4-BE49-F238E27FC236}">
                <a16:creationId xmlns:a16="http://schemas.microsoft.com/office/drawing/2014/main" id="{1297544A-449A-402D-8C7D-89827DA17D3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3706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D62030F-1226-40C5-94BA-EAC8D06A4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NEINVAZIVNÍ METODY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555E2623-BE32-4F17-85A9-2E4DC115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29527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4E21D4FD-AF65-4779-BF0B-03C73030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76475"/>
            <a:ext cx="237648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70FA3D7D-13BA-43B3-B882-F5641D2C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65625"/>
            <a:ext cx="2447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DC4712C8-17E4-41F4-9C77-D1BD5ED4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211388"/>
            <a:ext cx="20161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AD4733D-3A01-4B79-A6B1-1B26D9268B88}"/>
              </a:ext>
            </a:extLst>
          </p:cNvPr>
          <p:cNvSpPr/>
          <p:nvPr/>
        </p:nvSpPr>
        <p:spPr>
          <a:xfrm>
            <a:off x="323850" y="1412875"/>
            <a:ext cx="83518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Základní </a:t>
            </a:r>
            <a:r>
              <a:rPr lang="cs-CZ" sz="2800" dirty="0">
                <a:latin typeface="Arial" charset="0"/>
              </a:rPr>
              <a:t>– užívány při vyšetření pacienta</a:t>
            </a:r>
          </a:p>
        </p:txBody>
      </p:sp>
      <p:sp>
        <p:nvSpPr>
          <p:cNvPr id="11272" name="Obdélník 10">
            <a:extLst>
              <a:ext uri="{FF2B5EF4-FFF2-40B4-BE49-F238E27FC236}">
                <a16:creationId xmlns:a16="http://schemas.microsoft.com/office/drawing/2014/main" id="{11BA616F-0FA0-49AF-858D-0B5CFB7D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3860800"/>
            <a:ext cx="95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Pohled</a:t>
            </a:r>
          </a:p>
        </p:txBody>
      </p:sp>
      <p:sp>
        <p:nvSpPr>
          <p:cNvPr id="11273" name="Obdélník 11">
            <a:extLst>
              <a:ext uri="{FF2B5EF4-FFF2-40B4-BE49-F238E27FC236}">
                <a16:creationId xmlns:a16="http://schemas.microsoft.com/office/drawing/2014/main" id="{B5777BBC-DCF8-4345-AE13-B84FC5E7A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5148263"/>
            <a:ext cx="103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Pohmat</a:t>
            </a:r>
          </a:p>
        </p:txBody>
      </p:sp>
      <p:sp>
        <p:nvSpPr>
          <p:cNvPr id="11274" name="Obdélník 12">
            <a:extLst>
              <a:ext uri="{FF2B5EF4-FFF2-40B4-BE49-F238E27FC236}">
                <a16:creationId xmlns:a16="http://schemas.microsoft.com/office/drawing/2014/main" id="{71840C25-71DA-44F7-9FE3-7063260DD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381750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Poklep</a:t>
            </a:r>
          </a:p>
        </p:txBody>
      </p:sp>
      <p:sp>
        <p:nvSpPr>
          <p:cNvPr id="11275" name="Obdélník 13">
            <a:extLst>
              <a:ext uri="{FF2B5EF4-FFF2-40B4-BE49-F238E27FC236}">
                <a16:creationId xmlns:a16="http://schemas.microsoft.com/office/drawing/2014/main" id="{74C16317-3846-421E-9DB3-033BF9C52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5373688"/>
            <a:ext cx="106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Poslech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>
            <a:extLst>
              <a:ext uri="{FF2B5EF4-FFF2-40B4-BE49-F238E27FC236}">
                <a16:creationId xmlns:a16="http://schemas.microsoft.com/office/drawing/2014/main" id="{40E0FA38-4170-482B-8115-E87DC021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9875"/>
            <a:ext cx="9144000" cy="790575"/>
          </a:xfrm>
          <a:prstGeom prst="rect">
            <a:avLst/>
          </a:prstGeom>
          <a:noFill/>
          <a:ln>
            <a:noFill/>
          </a:ln>
          <a:effectLst>
            <a:outerShdw dist="28398" dir="14606097" algn="ctr" rotWithShape="0">
              <a:schemeClr val="bg1"/>
            </a:outerShdw>
          </a:effectLst>
        </p:spPr>
        <p:txBody>
          <a:bodyPr>
            <a:spAutoFit/>
          </a:bodyPr>
          <a:lstStyle>
            <a:lvl1pPr marL="384175" indent="-384175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303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780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257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34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306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78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50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22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cs-CZ" sz="5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Dálkové monitorování PM/ICD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B82D3C8-F63E-4044-BB1E-E389DD1E9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2238"/>
            <a:ext cx="8424863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marL="268288" indent="-268288">
              <a:buSzPct val="60000"/>
              <a:buFontTx/>
              <a:buBlip>
                <a:blip r:embed="rId3"/>
              </a:buBlip>
              <a:tabLst>
                <a:tab pos="268288" algn="l"/>
                <a:tab pos="534988" algn="l"/>
              </a:tabLst>
              <a:defRPr/>
            </a:pPr>
            <a:r>
              <a:rPr lang="cs-CZ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Růst počtu pacientů + komplikovanosti PM a ICD </a:t>
            </a:r>
          </a:p>
          <a:p>
            <a:pPr marL="268288" indent="-268288">
              <a:buSzPct val="60000"/>
              <a:tabLst>
                <a:tab pos="268288" algn="l"/>
                <a:tab pos="534988" algn="l"/>
              </a:tabLst>
              <a:defRPr/>
            </a:pPr>
            <a:r>
              <a:rPr lang="cs-CZ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sym typeface="Symbol" pitchFamily="18" charset="2"/>
              </a:rPr>
              <a:t>	 </a:t>
            </a:r>
            <a:r>
              <a:rPr lang="cs-CZ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zvýšení časové náročnosti ambulantní kontroly</a:t>
            </a:r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37EABE3A-FC91-4720-9A1C-A5C5C29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778125"/>
            <a:ext cx="7472362" cy="26479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marL="268288" indent="-268288">
              <a:buFontTx/>
              <a:buChar char="•"/>
              <a:tabLst>
                <a:tab pos="268288" algn="l"/>
              </a:tabLst>
              <a:defRPr/>
            </a:pPr>
            <a:r>
              <a:rPr lang="cs-CZ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zajištění trvalého sledování pacientů </a:t>
            </a:r>
          </a:p>
          <a:p>
            <a:pPr marL="268288" indent="-268288">
              <a:buFontTx/>
              <a:buChar char="•"/>
              <a:tabLst>
                <a:tab pos="268288" algn="l"/>
              </a:tabLst>
              <a:defRPr/>
            </a:pPr>
            <a:r>
              <a:rPr lang="cs-CZ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snížení počtu ambulantních kontrol</a:t>
            </a:r>
          </a:p>
          <a:p>
            <a:pPr marL="268288" indent="-268288">
              <a:buFontTx/>
              <a:buChar char="•"/>
              <a:tabLst>
                <a:tab pos="268288" algn="l"/>
              </a:tabLst>
              <a:defRPr/>
            </a:pPr>
            <a:r>
              <a:rPr lang="cs-CZ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rozlišení „nekomplikovaného a komplikovaného“ pacienta</a:t>
            </a:r>
          </a:p>
          <a:p>
            <a:pPr marL="268288" indent="-268288">
              <a:buFontTx/>
              <a:buChar char="•"/>
              <a:tabLst>
                <a:tab pos="268288" algn="l"/>
              </a:tabLst>
              <a:defRPr/>
            </a:pPr>
            <a:r>
              <a:rPr lang="cs-CZ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zajištění „komplikovaného“ pacienta</a:t>
            </a:r>
          </a:p>
          <a:p>
            <a:pPr marL="268288" indent="-268288">
              <a:buFontTx/>
              <a:buChar char="•"/>
              <a:tabLst>
                <a:tab pos="268288" algn="l"/>
              </a:tabLst>
              <a:defRPr/>
            </a:pPr>
            <a:endParaRPr lang="cs-CZ" sz="2400" b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68288" indent="-268288">
              <a:buFontTx/>
              <a:buChar char="•"/>
              <a:tabLst>
                <a:tab pos="268288" algn="l"/>
              </a:tabLst>
              <a:defRPr/>
            </a:pPr>
            <a:endParaRPr lang="cs-CZ" sz="24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0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0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78" name="Freeform 2">
            <a:extLst>
              <a:ext uri="{FF2B5EF4-FFF2-40B4-BE49-F238E27FC236}">
                <a16:creationId xmlns:a16="http://schemas.microsoft.com/office/drawing/2014/main" id="{BC5DC1C3-9994-42BD-ACED-45605C4F1384}"/>
              </a:ext>
            </a:extLst>
          </p:cNvPr>
          <p:cNvSpPr>
            <a:spLocks/>
          </p:cNvSpPr>
          <p:nvPr/>
        </p:nvSpPr>
        <p:spPr bwMode="auto">
          <a:xfrm>
            <a:off x="4379913" y="4124325"/>
            <a:ext cx="4391025" cy="2660650"/>
          </a:xfrm>
          <a:custGeom>
            <a:avLst/>
            <a:gdLst>
              <a:gd name="T0" fmla="*/ 2147483646 w 2766"/>
              <a:gd name="T1" fmla="*/ 0 h 1676"/>
              <a:gd name="T2" fmla="*/ 2147483646 w 2766"/>
              <a:gd name="T3" fmla="*/ 0 h 1676"/>
              <a:gd name="T4" fmla="*/ 2147483646 w 2766"/>
              <a:gd name="T5" fmla="*/ 2147483646 h 1676"/>
              <a:gd name="T6" fmla="*/ 0 w 2766"/>
              <a:gd name="T7" fmla="*/ 2147483646 h 1676"/>
              <a:gd name="T8" fmla="*/ 2147483646 w 2766"/>
              <a:gd name="T9" fmla="*/ 2147483646 h 1676"/>
              <a:gd name="T10" fmla="*/ 2147483646 w 2766"/>
              <a:gd name="T11" fmla="*/ 2147483646 h 1676"/>
              <a:gd name="T12" fmla="*/ 2147483646 w 2766"/>
              <a:gd name="T13" fmla="*/ 0 h 16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66"/>
              <a:gd name="T22" fmla="*/ 0 h 1676"/>
              <a:gd name="T23" fmla="*/ 2766 w 2766"/>
              <a:gd name="T24" fmla="*/ 1676 h 16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66" h="1676">
                <a:moveTo>
                  <a:pt x="1884" y="0"/>
                </a:moveTo>
                <a:lnTo>
                  <a:pt x="2736" y="0"/>
                </a:lnTo>
                <a:cubicBezTo>
                  <a:pt x="2725" y="253"/>
                  <a:pt x="2766" y="1146"/>
                  <a:pt x="2310" y="1411"/>
                </a:cubicBezTo>
                <a:cubicBezTo>
                  <a:pt x="1854" y="1676"/>
                  <a:pt x="379" y="1649"/>
                  <a:pt x="0" y="1590"/>
                </a:cubicBezTo>
                <a:lnTo>
                  <a:pt x="35" y="1054"/>
                </a:lnTo>
                <a:cubicBezTo>
                  <a:pt x="283" y="1048"/>
                  <a:pt x="1214" y="1116"/>
                  <a:pt x="1532" y="939"/>
                </a:cubicBezTo>
                <a:cubicBezTo>
                  <a:pt x="1840" y="763"/>
                  <a:pt x="1872" y="190"/>
                  <a:pt x="1884" y="0"/>
                </a:cubicBezTo>
                <a:close/>
              </a:path>
            </a:pathLst>
          </a:custGeom>
          <a:ln>
            <a:noFill/>
          </a:ln>
          <a:effectLst>
            <a:prstShdw prst="shdw17" dist="81320" dir="2319588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 useBgFill="1">
        <p:nvSpPr>
          <p:cNvPr id="50179" name="AutoShape 3">
            <a:extLst>
              <a:ext uri="{FF2B5EF4-FFF2-40B4-BE49-F238E27FC236}">
                <a16:creationId xmlns:a16="http://schemas.microsoft.com/office/drawing/2014/main" id="{B4C0EE47-D0E3-4B47-9B75-18E4A0F9E06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19700" y="982663"/>
            <a:ext cx="3492500" cy="39592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025 h 21600"/>
              <a:gd name="T14" fmla="*/ 17315 w 21600"/>
              <a:gd name="T15" fmla="*/ 1013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75" y="0"/>
                </a:lnTo>
                <a:lnTo>
                  <a:pt x="15175" y="2025"/>
                </a:lnTo>
                <a:lnTo>
                  <a:pt x="12427" y="2025"/>
                </a:lnTo>
                <a:cubicBezTo>
                  <a:pt x="5564" y="2025"/>
                  <a:pt x="0" y="6562"/>
                  <a:pt x="0" y="12158"/>
                </a:cubicBezTo>
                <a:lnTo>
                  <a:pt x="0" y="21600"/>
                </a:lnTo>
                <a:lnTo>
                  <a:pt x="8287" y="21600"/>
                </a:lnTo>
                <a:lnTo>
                  <a:pt x="8287" y="12158"/>
                </a:lnTo>
                <a:cubicBezTo>
                  <a:pt x="8287" y="11040"/>
                  <a:pt x="10141" y="10133"/>
                  <a:pt x="12427" y="10133"/>
                </a:cubicBezTo>
                <a:lnTo>
                  <a:pt x="15175" y="10133"/>
                </a:lnTo>
                <a:lnTo>
                  <a:pt x="15175" y="12158"/>
                </a:lnTo>
                <a:lnTo>
                  <a:pt x="21600" y="6079"/>
                </a:lnTo>
                <a:close/>
              </a:path>
            </a:pathLst>
          </a:custGeom>
          <a:ln>
            <a:noFill/>
          </a:ln>
          <a:effectLst>
            <a:prstShdw prst="shdw17" dist="63500" dir="2212194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04" name="Text Box 4">
            <a:extLst>
              <a:ext uri="{FF2B5EF4-FFF2-40B4-BE49-F238E27FC236}">
                <a16:creationId xmlns:a16="http://schemas.microsoft.com/office/drawing/2014/main" id="{3B78923B-A55B-4FEC-9F65-5DC02A2A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90575"/>
          </a:xfrm>
          <a:prstGeom prst="rect">
            <a:avLst/>
          </a:prstGeom>
          <a:noFill/>
          <a:ln>
            <a:noFill/>
          </a:ln>
          <a:effectLst>
            <a:outerShdw dist="28398" dir="14606097" algn="ctr" rotWithShape="0">
              <a:schemeClr val="bg1"/>
            </a:outerShdw>
          </a:effectLst>
        </p:spPr>
        <p:txBody>
          <a:bodyPr>
            <a:spAutoFit/>
          </a:bodyPr>
          <a:lstStyle>
            <a:lvl1pPr marL="384175" indent="-384175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303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780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257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34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306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78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50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22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cs-CZ" sz="5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Přenos zprávy</a:t>
            </a: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9CD6A357-1C76-4DD5-A192-99137BE7D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350838"/>
          </a:xfrm>
          <a:prstGeom prst="rect">
            <a:avLst/>
          </a:prstGeom>
          <a:noFill/>
          <a:ln>
            <a:noFill/>
          </a:ln>
          <a:effectLst>
            <a:outerShdw dist="28398" dir="14606097" algn="ctr" rotWithShape="0">
              <a:schemeClr val="bg1"/>
            </a:outerShdw>
          </a:effectLst>
        </p:spPr>
        <p:txBody>
          <a:bodyPr>
            <a:spAutoFit/>
          </a:bodyPr>
          <a:lstStyle>
            <a:lvl1pPr marL="384175" indent="-384175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303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780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257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3400" indent="-45720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306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78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50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2200" indent="-457200"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endParaRPr lang="cs-CZ" sz="2000" b="1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pic>
        <p:nvPicPr>
          <p:cNvPr id="50182" name="Picture 7" descr="CM_Ladeschale_0409_kl copy">
            <a:extLst>
              <a:ext uri="{FF2B5EF4-FFF2-40B4-BE49-F238E27FC236}">
                <a16:creationId xmlns:a16="http://schemas.microsoft.com/office/drawing/2014/main" id="{C3795240-30B4-45BB-BC21-D44E4AFD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881063"/>
            <a:ext cx="2106612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8">
            <a:extLst>
              <a:ext uri="{FF2B5EF4-FFF2-40B4-BE49-F238E27FC236}">
                <a16:creationId xmlns:a16="http://schemas.microsoft.com/office/drawing/2014/main" id="{B28AF6F0-51F2-405B-9DAB-B4CD380C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749425"/>
            <a:ext cx="2881313" cy="455613"/>
          </a:xfrm>
          <a:prstGeom prst="rect">
            <a:avLst/>
          </a:prstGeom>
          <a:noFill/>
          <a:ln>
            <a:noFill/>
          </a:ln>
          <a:effectLst>
            <a:outerShdw dist="28398" dir="14606097" algn="ctr" rotWithShape="0">
              <a:schemeClr val="bg1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303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78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257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3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30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7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5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2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cs-CZ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PRAVIDELNĚ</a:t>
            </a:r>
          </a:p>
        </p:txBody>
      </p:sp>
      <p:grpSp>
        <p:nvGrpSpPr>
          <p:cNvPr id="102409" name="Group 9">
            <a:extLst>
              <a:ext uri="{FF2B5EF4-FFF2-40B4-BE49-F238E27FC236}">
                <a16:creationId xmlns:a16="http://schemas.microsoft.com/office/drawing/2014/main" id="{0E9BE88C-8DA2-44CF-8C68-B1BA99C36977}"/>
              </a:ext>
            </a:extLst>
          </p:cNvPr>
          <p:cNvGrpSpPr>
            <a:grpSpLocks/>
          </p:cNvGrpSpPr>
          <p:nvPr/>
        </p:nvGrpSpPr>
        <p:grpSpPr bwMode="auto">
          <a:xfrm>
            <a:off x="-468313" y="836613"/>
            <a:ext cx="4598988" cy="6838950"/>
            <a:chOff x="-334" y="528"/>
            <a:chExt cx="2897" cy="4308"/>
          </a:xfrm>
        </p:grpSpPr>
        <p:sp useBgFill="1">
          <p:nvSpPr>
            <p:cNvPr id="50188" name="Freeform 10">
              <a:extLst>
                <a:ext uri="{FF2B5EF4-FFF2-40B4-BE49-F238E27FC236}">
                  <a16:creationId xmlns:a16="http://schemas.microsoft.com/office/drawing/2014/main" id="{D5FA930B-EA8C-442D-898D-E62C775B9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" y="2494"/>
              <a:ext cx="2511" cy="1761"/>
            </a:xfrm>
            <a:custGeom>
              <a:avLst/>
              <a:gdLst>
                <a:gd name="T0" fmla="*/ 772 w 2511"/>
                <a:gd name="T1" fmla="*/ 0 h 1761"/>
                <a:gd name="T2" fmla="*/ 6 w 2511"/>
                <a:gd name="T3" fmla="*/ 0 h 1761"/>
                <a:gd name="T4" fmla="*/ 386 w 2511"/>
                <a:gd name="T5" fmla="*/ 1457 h 1761"/>
                <a:gd name="T6" fmla="*/ 2465 w 2511"/>
                <a:gd name="T7" fmla="*/ 1711 h 1761"/>
                <a:gd name="T8" fmla="*/ 2511 w 2511"/>
                <a:gd name="T9" fmla="*/ 1158 h 1761"/>
                <a:gd name="T10" fmla="*/ 944 w 2511"/>
                <a:gd name="T11" fmla="*/ 847 h 1761"/>
                <a:gd name="T12" fmla="*/ 772 w 2511"/>
                <a:gd name="T13" fmla="*/ 0 h 17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11"/>
                <a:gd name="T22" fmla="*/ 0 h 1761"/>
                <a:gd name="T23" fmla="*/ 2511 w 2511"/>
                <a:gd name="T24" fmla="*/ 1761 h 17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11" h="1761">
                  <a:moveTo>
                    <a:pt x="772" y="0"/>
                  </a:moveTo>
                  <a:cubicBezTo>
                    <a:pt x="772" y="0"/>
                    <a:pt x="389" y="0"/>
                    <a:pt x="6" y="0"/>
                  </a:cubicBezTo>
                  <a:cubicBezTo>
                    <a:pt x="0" y="254"/>
                    <a:pt x="51" y="1166"/>
                    <a:pt x="386" y="1457"/>
                  </a:cubicBezTo>
                  <a:cubicBezTo>
                    <a:pt x="796" y="1742"/>
                    <a:pt x="2111" y="1761"/>
                    <a:pt x="2465" y="1711"/>
                  </a:cubicBezTo>
                  <a:lnTo>
                    <a:pt x="2511" y="1158"/>
                  </a:lnTo>
                  <a:cubicBezTo>
                    <a:pt x="2263" y="1152"/>
                    <a:pt x="1234" y="1040"/>
                    <a:pt x="944" y="847"/>
                  </a:cubicBezTo>
                  <a:cubicBezTo>
                    <a:pt x="654" y="654"/>
                    <a:pt x="808" y="176"/>
                    <a:pt x="772" y="0"/>
                  </a:cubicBezTo>
                  <a:close/>
                </a:path>
              </a:pathLst>
            </a:custGeom>
            <a:ln>
              <a:noFill/>
            </a:ln>
            <a:effectLst>
              <a:prstShdw prst="shdw17" dist="81320" dir="2319588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 useBgFill="1">
          <p:nvSpPr>
            <p:cNvPr id="50189" name="AutoShape 11">
              <a:extLst>
                <a:ext uri="{FF2B5EF4-FFF2-40B4-BE49-F238E27FC236}">
                  <a16:creationId xmlns:a16="http://schemas.microsoft.com/office/drawing/2014/main" id="{27619A20-1DCE-41BC-95D4-2AB0F51D5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528"/>
              <a:ext cx="1950" cy="24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021 h 21600"/>
                <a:gd name="T14" fmla="*/ 17313 w 21600"/>
                <a:gd name="T15" fmla="*/ 101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75" y="0"/>
                  </a:lnTo>
                  <a:lnTo>
                    <a:pt x="15175" y="2025"/>
                  </a:lnTo>
                  <a:lnTo>
                    <a:pt x="12427" y="2025"/>
                  </a:lnTo>
                  <a:cubicBezTo>
                    <a:pt x="5564" y="2025"/>
                    <a:pt x="0" y="6562"/>
                    <a:pt x="0" y="12158"/>
                  </a:cubicBezTo>
                  <a:lnTo>
                    <a:pt x="0" y="21600"/>
                  </a:lnTo>
                  <a:lnTo>
                    <a:pt x="8287" y="21600"/>
                  </a:lnTo>
                  <a:lnTo>
                    <a:pt x="8287" y="12158"/>
                  </a:lnTo>
                  <a:cubicBezTo>
                    <a:pt x="8287" y="11040"/>
                    <a:pt x="10141" y="10133"/>
                    <a:pt x="12427" y="10133"/>
                  </a:cubicBezTo>
                  <a:lnTo>
                    <a:pt x="15175" y="10133"/>
                  </a:lnTo>
                  <a:lnTo>
                    <a:pt x="15175" y="12158"/>
                  </a:lnTo>
                  <a:lnTo>
                    <a:pt x="21600" y="6079"/>
                  </a:lnTo>
                  <a:close/>
                </a:path>
              </a:pathLst>
            </a:custGeom>
            <a:ln>
              <a:noFill/>
            </a:ln>
            <a:effectLst>
              <a:prstShdw prst="shdw17" dist="63500" dir="2212194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412" name="Text Box 12">
              <a:extLst>
                <a:ext uri="{FF2B5EF4-FFF2-40B4-BE49-F238E27FC236}">
                  <a16:creationId xmlns:a16="http://schemas.microsoft.com/office/drawing/2014/main" id="{AA597066-ACAB-4133-BD37-116A1AD9E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981"/>
              <a:ext cx="1315" cy="273"/>
            </a:xfrm>
            <a:prstGeom prst="rect">
              <a:avLst/>
            </a:prstGeom>
            <a:noFill/>
            <a:ln>
              <a:noFill/>
            </a:ln>
            <a:effectLst>
              <a:outerShdw dist="28398" dir="14606097" algn="ctr" rotWithShape="0">
                <a:schemeClr val="bg1"/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11303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7780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24257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30734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35306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9878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44450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9022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cs-CZ" sz="2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OKAMŽITĚ</a:t>
              </a:r>
            </a:p>
          </p:txBody>
        </p:sp>
        <p:sp useBgFill="1">
          <p:nvSpPr>
            <p:cNvPr id="102413" name="Text Box 13">
              <a:extLst>
                <a:ext uri="{FF2B5EF4-FFF2-40B4-BE49-F238E27FC236}">
                  <a16:creationId xmlns:a16="http://schemas.microsoft.com/office/drawing/2014/main" id="{7D32D3F7-9B19-4E53-B248-975CB11EB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2526"/>
              <a:ext cx="1714" cy="483"/>
            </a:xfrm>
            <a:prstGeom prst="rect">
              <a:avLst/>
            </a:prstGeom>
            <a:ln>
              <a:noFill/>
            </a:ln>
            <a:effectLst>
              <a:prstShdw prst="shdw17" dist="35921" dir="2700000">
                <a:srgbClr val="FFFFFF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11303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7780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24257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30734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35306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9878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44450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9022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cs-CZ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závažná událost</a:t>
              </a:r>
              <a:br>
                <a:rPr lang="cs-CZ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</a:br>
              <a:r>
                <a:rPr lang="cs-CZ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(maligní arytmie, ATP, výboj, ERI)</a:t>
              </a:r>
              <a:r>
                <a:rPr lang="cs-CZ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 </a:t>
              </a:r>
            </a:p>
          </p:txBody>
        </p:sp>
        <p:pic>
          <p:nvPicPr>
            <p:cNvPr id="50192" name="Picture 14" descr="smrt">
              <a:extLst>
                <a:ext uri="{FF2B5EF4-FFF2-40B4-BE49-F238E27FC236}">
                  <a16:creationId xmlns:a16="http://schemas.microsoft.com/office/drawing/2014/main" id="{82FAE8AF-FB93-42BA-911B-6897BDE0B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00000" contrast="-100000"/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4" y="2810"/>
              <a:ext cx="2026" cy="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15" name="Rectangle 15">
              <a:extLst>
                <a:ext uri="{FF2B5EF4-FFF2-40B4-BE49-F238E27FC236}">
                  <a16:creationId xmlns:a16="http://schemas.microsoft.com/office/drawing/2014/main" id="{D188D334-A0BF-4B64-8EC2-BD10BA8D5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207"/>
              <a:ext cx="1920" cy="4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(pouze, pokud je pac. jednotka </a:t>
              </a:r>
              <a:br>
                <a:rPr lang="cs-CZ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</a:br>
              <a:r>
                <a:rPr lang="cs-CZ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na dosah implantátu)</a:t>
              </a:r>
            </a:p>
          </p:txBody>
        </p:sp>
      </p:grpSp>
      <p:sp useBgFill="1">
        <p:nvSpPr>
          <p:cNvPr id="102416" name="Text Box 16">
            <a:extLst>
              <a:ext uri="{FF2B5EF4-FFF2-40B4-BE49-F238E27FC236}">
                <a16:creationId xmlns:a16="http://schemas.microsoft.com/office/drawing/2014/main" id="{98602342-8388-468D-869F-4900DE5EC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251325"/>
            <a:ext cx="3228975" cy="714375"/>
          </a:xfrm>
          <a:prstGeom prst="rect">
            <a:avLst/>
          </a:prstGeom>
          <a:ln>
            <a:noFill/>
          </a:ln>
          <a:effectLst>
            <a:prstShdw prst="shdw17" dist="3592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303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78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257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3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30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7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5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2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standardní měření, všechny události</a:t>
            </a:r>
            <a:endParaRPr lang="cs-CZ" sz="280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102417" name="Rectangle 17">
            <a:extLst>
              <a:ext uri="{FF2B5EF4-FFF2-40B4-BE49-F238E27FC236}">
                <a16:creationId xmlns:a16="http://schemas.microsoft.com/office/drawing/2014/main" id="{3E817980-7CEA-49D1-B95A-9346064DB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325" y="2066925"/>
            <a:ext cx="2325688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(1x denně, v noci, </a:t>
            </a:r>
            <a:b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 programovanou hodinu)</a:t>
            </a:r>
          </a:p>
        </p:txBody>
      </p:sp>
      <p:pic>
        <p:nvPicPr>
          <p:cNvPr id="50187" name="Picture 19" descr="CM_Ladeschale_0409_kl copy">
            <a:extLst>
              <a:ext uri="{FF2B5EF4-FFF2-40B4-BE49-F238E27FC236}">
                <a16:creationId xmlns:a16="http://schemas.microsoft.com/office/drawing/2014/main" id="{8078D413-310A-468C-93C9-1FFF65BB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667375"/>
            <a:ext cx="4460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sah 2">
            <a:extLst>
              <a:ext uri="{FF2B5EF4-FFF2-40B4-BE49-F238E27FC236}">
                <a16:creationId xmlns:a16="http://schemas.microsoft.com/office/drawing/2014/main" id="{C734E0BB-83EB-44A4-BD39-068D799A71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8591E74-F7FF-4DCA-A18F-D4FCCF0C2B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OBĚHOVÉ SELHÁNÍ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518940E-09D2-4416-8C4E-270DCE718C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t>Hlavní úlohou krevního oběhu je udržet dostatečnou perfuzi orgánů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4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TK = SV x TPR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4400" b="1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Minutový výdej srdce nestačí dané metabolické potřebě při běžném pracovním zatížení anebo klesá pod normální hodnoty i v klidu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oběhové selhání je generalizované neadekvátní proudění krve v organismu, které způsobuje poškození tkání v důsledku sníženého proudění – tedy snížené dopravy kyslíku (a dalších výživových faktorů). Sám kardiovaskulární systém (srdeční svalovina, stěny cév, vazomotorický systém, a další části cirkulace) se zhoršuje až přijde oběhový šok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526CE58-2F5D-444E-BD8D-F80FE12780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OBĚHOVÉ SELHÁNÍ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69422BA-FB1F-40E3-B2E3-D6C64B183B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cs-CZ" altLang="cs-CZ" sz="36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TK </a:t>
            </a:r>
            <a:r>
              <a:rPr lang="cs-CZ" altLang="cs-CZ" sz="4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cs-CZ" altLang="cs-CZ" sz="5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SV</a:t>
            </a:r>
            <a:r>
              <a:rPr lang="cs-CZ" altLang="cs-CZ" sz="4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36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 TPR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36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SV je snížen: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snížení objemu krve (snížený žilní návrat)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vazodilatace ve venózním systému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snížená čerpací funkce srdce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68A25F3-9341-4E22-8987-3F40D14415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OBĚHOVÉ SELHÁNÍ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3300B2F-E6BD-4429-9F91-35CB4A0C194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sz="4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snížení objemu krve 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snížený žilní návrat </a:t>
            </a: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 důvodu zmenšeného objemu cirkulující krve nebo snížení žilního rezervoáru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Klinicky: např. </a:t>
            </a:r>
            <a:r>
              <a:rPr lang="cs-CZ" altLang="cs-CZ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hypovolemický</a:t>
            </a:r>
            <a:r>
              <a:rPr lang="cs-CZ" alt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(hemoragický) šok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(Frank-</a:t>
            </a:r>
            <a:r>
              <a:rPr lang="cs-CZ" altLang="cs-CZ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Starlingův</a:t>
            </a: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mechanismus – snížení  SV)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Léčba: doplnění objemu tekutin – infuze (např. fyziologický roztok)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B74E166-74C1-410E-9D6D-C1DD934C54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OBĚHOVÉ SELHÁNÍ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D70F30C-80E9-4771-A668-DFD7207F3A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u="sng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Vazodilatace žilního systému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náhlá periferní vazodilatace – např. náhlá ztráta vazomotorického tonu (masivní dilatace cév):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vazomotorická synkopa </a:t>
            </a: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(=neurogenní šok při např. poškození mozku, hluboká nebo spinální anestézie)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b="1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24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vazovagální synkopa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Emoční  - např. silná emoční aktivace parasympatiku vedoucí ke zpomalení srdce a aktivuje potlačení vlivu sympatiku na cévy – nastává dilatace cév, snížení SV a TK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4CACABE-77E5-4762-AC97-F9127A858A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OBĚHOVÉ SELHÁNÍ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80C6D3D-2B7B-4868-9FF4-A76E9298951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908050"/>
            <a:ext cx="8277225" cy="54117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4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cs-CZ" altLang="cs-CZ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cs-CZ" altLang="cs-CZ" b="1" u="sng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Snížená čerpací funkce srdce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Srdce není schopno pracovat jako srdeční pumpa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Např. infarkt myokardu, těžká dysfunkce srdečních chlopní, srdeční arytmie, poškození srdce toxiny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Výsledkem je rozvoj kardiogenního šoku </a:t>
            </a:r>
            <a:r>
              <a:rPr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(tj. oběhový šok, který vyplývá z oslabené schopnosti srdce jako pumpy;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85% lidí, u kterých se rozvine kardiogenní šok, nepřežije)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80A7E66-D74F-4991-B9D6-F4E9BC2695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OBĚHOVÉ SELHÁNÍ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BE0CFD8-CE36-4504-8978-3B6C226FD42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989138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4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TK = SV x TPR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4400">
                <a:latin typeface="Calibri" panose="020F0502020204030204" pitchFamily="34" charset="0"/>
                <a:cs typeface="Calibri" panose="020F0502020204030204" pitchFamily="34" charset="0"/>
              </a:rPr>
              <a:t>Oběhový šok beze změny SV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4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Obrovský nárůst metabolických nároků organismu (tak velký, že fyziologický SV je nedostatečný)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Abnormální perfuze tkáněmi – septický šok (otrava krví)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(neadekvátní zásobení nutrienty nebo neadekvátní produkce odpadních látek z tkání)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DCADEFE-A99F-4F0E-82ED-8DCF785D46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OBĚHOVÉ SELHÁNÍ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FA67B35-743C-4EE3-B6D1-AAFB31BD82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1981200"/>
            <a:ext cx="8856663" cy="4760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cs-CZ" altLang="cs-CZ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TK = SV  </a:t>
            </a:r>
            <a:r>
              <a:rPr lang="cs-CZ" altLang="cs-CZ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cs-CZ" altLang="cs-CZ" sz="5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TPR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TPR se snižuje: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vazodilatace z toxických příčin (histamin – alergie, anafylaktický šok; </a:t>
            </a: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např. bodnutí včelou)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endParaRPr lang="cs-CZ" altLang="cs-CZ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vegetativní kolaps - dysbalance autonomního nervového systému (pokles vlivu sympatiku na cévní tonus – vše souvisí se situacemi popsanými u vazodilatace žilního systému)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DD69A0CD-7555-4076-BC20-5AC104CBE2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FONOKARDIOGRAFIE (FKG)</a:t>
            </a:r>
            <a:endParaRPr lang="cs-CZ" dirty="0"/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0B9ABC40-EC83-44D9-96F2-4547C1C0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69850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ovéPole 5">
            <a:extLst>
              <a:ext uri="{FF2B5EF4-FFF2-40B4-BE49-F238E27FC236}">
                <a16:creationId xmlns:a16="http://schemas.microsoft.com/office/drawing/2014/main" id="{F9E6BC94-F049-4C62-92D5-756304B3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14972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S1</a:t>
            </a:r>
          </a:p>
        </p:txBody>
      </p:sp>
      <p:sp>
        <p:nvSpPr>
          <p:cNvPr id="12293" name="TextovéPole 6">
            <a:extLst>
              <a:ext uri="{FF2B5EF4-FFF2-40B4-BE49-F238E27FC236}">
                <a16:creationId xmlns:a16="http://schemas.microsoft.com/office/drawing/2014/main" id="{C81DD9D2-1874-4DDD-82FA-9086853F7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675" y="414972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S2</a:t>
            </a:r>
          </a:p>
        </p:txBody>
      </p:sp>
      <p:sp>
        <p:nvSpPr>
          <p:cNvPr id="12294" name="TextovéPole 7">
            <a:extLst>
              <a:ext uri="{FF2B5EF4-FFF2-40B4-BE49-F238E27FC236}">
                <a16:creationId xmlns:a16="http://schemas.microsoft.com/office/drawing/2014/main" id="{36C04B4B-D881-4279-8620-707F3E242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14972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S3</a:t>
            </a:r>
          </a:p>
        </p:txBody>
      </p:sp>
      <p:sp>
        <p:nvSpPr>
          <p:cNvPr id="12295" name="TextovéPole 8">
            <a:extLst>
              <a:ext uri="{FF2B5EF4-FFF2-40B4-BE49-F238E27FC236}">
                <a16:creationId xmlns:a16="http://schemas.microsoft.com/office/drawing/2014/main" id="{A1FCCDCE-E3FD-41F8-AFE5-D20BFDC58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14972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S1</a:t>
            </a:r>
          </a:p>
        </p:txBody>
      </p:sp>
      <p:sp>
        <p:nvSpPr>
          <p:cNvPr id="12296" name="TextovéPole 9">
            <a:extLst>
              <a:ext uri="{FF2B5EF4-FFF2-40B4-BE49-F238E27FC236}">
                <a16:creationId xmlns:a16="http://schemas.microsoft.com/office/drawing/2014/main" id="{7DB26E77-6933-425B-B1EE-01BC967C9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414972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S2</a:t>
            </a:r>
          </a:p>
        </p:txBody>
      </p:sp>
      <p:sp>
        <p:nvSpPr>
          <p:cNvPr id="12297" name="TextovéPole 10">
            <a:extLst>
              <a:ext uri="{FF2B5EF4-FFF2-40B4-BE49-F238E27FC236}">
                <a16:creationId xmlns:a16="http://schemas.microsoft.com/office/drawing/2014/main" id="{66E447B8-CCD0-4FBF-93F1-17C4065DB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414972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0B9DAC22-ECA7-4479-BCFA-57636A2EF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052513"/>
            <a:ext cx="715486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SYNKOPA – projevem mozkové ischemie, která vzniká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při náhlém poklesu tlaku v rámci selhání krevního oběhu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- pokud se vědomí vleže vrátí rychle – do jedné minuty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přednášky - medici\příčiny synkop001.jpg">
            <a:extLst>
              <a:ext uri="{FF2B5EF4-FFF2-40B4-BE49-F238E27FC236}">
                <a16:creationId xmlns:a16="http://schemas.microsoft.com/office/drawing/2014/main" id="{63DD650D-56AB-4F3E-A165-0CEBC7165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6934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9431A48E-34E1-44C0-8EFD-47187988B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41275"/>
            <a:ext cx="2020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Příčiny synkop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8539E1DA-99B5-4529-A888-A8128996F4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NYHA klasifikace</a:t>
            </a:r>
          </a:p>
        </p:txBody>
      </p:sp>
      <p:pic>
        <p:nvPicPr>
          <p:cNvPr id="11267" name="Zástupný symbol pro obsah 3" descr="Clipboard07.bmp">
            <a:extLst>
              <a:ext uri="{FF2B5EF4-FFF2-40B4-BE49-F238E27FC236}">
                <a16:creationId xmlns:a16="http://schemas.microsoft.com/office/drawing/2014/main" id="{FD48AF88-154E-4180-9AF8-D08FB9F4F3C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557338"/>
            <a:ext cx="8334375" cy="410368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vc">
            <a:extLst>
              <a:ext uri="{FF2B5EF4-FFF2-40B4-BE49-F238E27FC236}">
                <a16:creationId xmlns:a16="http://schemas.microsoft.com/office/drawing/2014/main" id="{F444EA65-3AAD-4AD9-9339-345787FB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2" r="30446"/>
          <a:stretch>
            <a:fillRect/>
          </a:stretch>
        </p:blipFill>
        <p:spPr bwMode="auto">
          <a:xfrm>
            <a:off x="684213" y="1544638"/>
            <a:ext cx="1690687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MvcC">
            <a:extLst>
              <a:ext uri="{FF2B5EF4-FFF2-40B4-BE49-F238E27FC236}">
                <a16:creationId xmlns:a16="http://schemas.microsoft.com/office/drawing/2014/main" id="{476D5D5F-CB5E-4757-A6BD-1B4D86DF5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1" r="22484"/>
          <a:stretch>
            <a:fillRect/>
          </a:stretch>
        </p:blipFill>
        <p:spPr bwMode="auto">
          <a:xfrm>
            <a:off x="3551238" y="1528763"/>
            <a:ext cx="1597025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MvcF">
            <a:extLst>
              <a:ext uri="{FF2B5EF4-FFF2-40B4-BE49-F238E27FC236}">
                <a16:creationId xmlns:a16="http://schemas.microsoft.com/office/drawing/2014/main" id="{9DE8D4B5-9353-4C38-9DF8-79A5BF206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9" r="30522"/>
          <a:stretch>
            <a:fillRect/>
          </a:stretch>
        </p:blipFill>
        <p:spPr bwMode="auto">
          <a:xfrm>
            <a:off x="6324600" y="1524000"/>
            <a:ext cx="1690688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6">
            <a:extLst>
              <a:ext uri="{FF2B5EF4-FFF2-40B4-BE49-F238E27FC236}">
                <a16:creationId xmlns:a16="http://schemas.microsoft.com/office/drawing/2014/main" id="{00C72171-582A-4C0F-AD65-99C884BB9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363"/>
            <a:ext cx="9036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6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84648278-06F8-4855-A4CC-5EA095E5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9366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Tilt</a:t>
            </a: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table test – vyšetření na nakloněné rovině</a:t>
            </a:r>
          </a:p>
          <a:p>
            <a:pPr algn="ctr" eaLnBrk="1" hangingPunct="1">
              <a:buFontTx/>
              <a:buNone/>
              <a:defRPr/>
            </a:pP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sym typeface="Symbol" pitchFamily="18" charset="2"/>
              </a:rPr>
              <a:t>(</a:t>
            </a:r>
            <a:r>
              <a:rPr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sym typeface="Symbol" pitchFamily="18" charset="2"/>
              </a:rPr>
              <a:t>head</a:t>
            </a: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sym typeface="Symbol" pitchFamily="18" charset="2"/>
              </a:rPr>
              <a:t>-up </a:t>
            </a:r>
            <a:r>
              <a:rPr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sym typeface="Symbol" pitchFamily="18" charset="2"/>
              </a:rPr>
              <a:t>tilt</a:t>
            </a: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sym typeface="Symbol" pitchFamily="18" charset="2"/>
              </a:rPr>
              <a:t> table test)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>
            <a:extLst>
              <a:ext uri="{FF2B5EF4-FFF2-40B4-BE49-F238E27FC236}">
                <a16:creationId xmlns:a16="http://schemas.microsoft.com/office/drawing/2014/main" id="{BC1834E0-88E6-47B4-AC62-E6C18B26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20808" r="25587" b="28282"/>
          <a:stretch>
            <a:fillRect/>
          </a:stretch>
        </p:blipFill>
        <p:spPr bwMode="auto">
          <a:xfrm>
            <a:off x="263525" y="1052513"/>
            <a:ext cx="861695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přednášky - medici\šokové stavy002.jpg">
            <a:extLst>
              <a:ext uri="{FF2B5EF4-FFF2-40B4-BE49-F238E27FC236}">
                <a16:creationId xmlns:a16="http://schemas.microsoft.com/office/drawing/2014/main" id="{C048B637-6536-47A9-8AB3-23FFDEC5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6934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3E1E6F71-5D57-43F4-97FF-FEF291C4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3675"/>
            <a:ext cx="97012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Trvá-li pokles tlaku několik hodin, vznikají v ischemických  orgánech metabolické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poruchy a rozvíjí se obraz šoku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ŠOK = je syndrom akutní oběhové nedostatečnosti s projevy tkáňové ischemie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v různých oblastech organismu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>
            <a:extLst>
              <a:ext uri="{FF2B5EF4-FFF2-40B4-BE49-F238E27FC236}">
                <a16:creationId xmlns:a16="http://schemas.microsoft.com/office/drawing/2014/main" id="{5654AC64-1659-419B-83A3-B033EB928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836613"/>
          <a:ext cx="8686800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Snímek" r:id="rId3" imgW="4413250" imgH="3309938" progId="PowerPoint.Slide.8">
                  <p:embed/>
                </p:oleObj>
              </mc:Choice>
              <mc:Fallback>
                <p:oleObj name="Snímek" r:id="rId3" imgW="4413250" imgH="3309938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36613"/>
                        <a:ext cx="8686800" cy="590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453365D-12B4-4888-ABEB-7481BED53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RTG</a:t>
            </a:r>
          </a:p>
        </p:txBody>
      </p:sp>
      <p:pic>
        <p:nvPicPr>
          <p:cNvPr id="13315" name="Picture 2" descr="RTG Helán">
            <a:extLst>
              <a:ext uri="{FF2B5EF4-FFF2-40B4-BE49-F238E27FC236}">
                <a16:creationId xmlns:a16="http://schemas.microsoft.com/office/drawing/2014/main" id="{536BD15F-32BB-440A-B044-C5AD9EB5D9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12048" r="2721" b="11993"/>
          <a:stretch>
            <a:fillRect/>
          </a:stretch>
        </p:blipFill>
        <p:spPr>
          <a:xfrm>
            <a:off x="4067175" y="1628775"/>
            <a:ext cx="4525963" cy="4525963"/>
          </a:xfrm>
          <a:noFill/>
        </p:spPr>
      </p:pic>
      <p:sp>
        <p:nvSpPr>
          <p:cNvPr id="13316" name="Text Box 6">
            <a:extLst>
              <a:ext uri="{FF2B5EF4-FFF2-40B4-BE49-F238E27FC236}">
                <a16:creationId xmlns:a16="http://schemas.microsoft.com/office/drawing/2014/main" id="{A656C81E-647E-4D0F-B8EB-82CD6E0B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133600"/>
            <a:ext cx="3403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RTG  hrudníku poskytuje užitečné informace o </a:t>
            </a:r>
            <a:r>
              <a:rPr lang="cs-CZ" altLang="cs-CZ" sz="2400" b="1" u="sng"/>
              <a:t>velikosti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 </a:t>
            </a:r>
            <a:r>
              <a:rPr lang="cs-CZ" altLang="cs-CZ" sz="2400" b="1" u="sng"/>
              <a:t>tvaru srdce</a:t>
            </a:r>
            <a:r>
              <a:rPr lang="cs-CZ" altLang="cs-CZ" sz="2400"/>
              <a:t>, stavu </a:t>
            </a:r>
            <a:r>
              <a:rPr lang="cs-CZ" altLang="cs-CZ" sz="2400" b="1" u="sng"/>
              <a:t>pulmonálních cév </a:t>
            </a:r>
            <a:r>
              <a:rPr lang="cs-CZ" altLang="cs-CZ" sz="2400"/>
              <a:t>a může nám pomoci identifikovat nekardiální příčiny pacientova problému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6B70C94-DAF8-4CF3-A7AA-C242819CF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ELEKTROKARDIOGRAFIE (EKG)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91C3FD0-231B-40DB-A01D-02F951CED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713788" cy="2189163"/>
          </a:xfrm>
        </p:spPr>
        <p:txBody>
          <a:bodyPr/>
          <a:lstStyle/>
          <a:p>
            <a:pPr eaLnBrk="1" hangingPunct="1"/>
            <a:r>
              <a:rPr lang="cs-CZ" altLang="cs-CZ" sz="2400"/>
              <a:t>Rutinní 12-svodové EKG</a:t>
            </a:r>
          </a:p>
          <a:p>
            <a:pPr eaLnBrk="1" hangingPunct="1"/>
            <a:r>
              <a:rPr lang="cs-CZ" altLang="cs-CZ" sz="2400"/>
              <a:t>EKG umožňuje určit srdeční rytmus, přítomnost levostranné hypertrofie, nebo předchozího infarktu myokardu včetně šířky QRS komplexu</a:t>
            </a:r>
          </a:p>
          <a:p>
            <a:pPr eaLnBrk="1" hangingPunct="1"/>
            <a:r>
              <a:rPr lang="cs-CZ" altLang="cs-CZ" sz="2400"/>
              <a:t>normální EKG vylučuje systolickou dysfunkci</a:t>
            </a:r>
          </a:p>
        </p:txBody>
      </p:sp>
      <p:pic>
        <p:nvPicPr>
          <p:cNvPr id="14340" name="Obrázek 5" descr="Clipboard04.bmp">
            <a:extLst>
              <a:ext uri="{FF2B5EF4-FFF2-40B4-BE49-F238E27FC236}">
                <a16:creationId xmlns:a16="http://schemas.microsoft.com/office/drawing/2014/main" id="{E657E34E-3750-4093-8355-BCB52BE5C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16338"/>
            <a:ext cx="48768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79E0F90-1760-4593-B795-F6A8CCAAD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ELEKTROKARDIOGRAFIE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5FBD431-8E08-4C78-AC44-BB571D082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6002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HOLTEROVO MONITOROVÁNÍ</a:t>
            </a:r>
          </a:p>
          <a:p>
            <a:pPr eaLnBrk="1" hangingPunct="1">
              <a:defRPr/>
            </a:pPr>
            <a:r>
              <a:rPr lang="cs-CZ" dirty="0"/>
              <a:t>     24-hodinový záznam EKG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  <a:p>
            <a:pPr eaLnBrk="1" hangingPunct="1">
              <a:buFontTx/>
              <a:buNone/>
              <a:defRPr/>
            </a:pPr>
            <a:endParaRPr lang="cs-CZ" dirty="0"/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určení variability srdeční frekvence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cs-CZ" dirty="0"/>
              <a:t>   časová analýza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cs-CZ" dirty="0"/>
              <a:t>   spektrální analýza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A568E903-BA10-4117-954E-324CFE80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96975"/>
            <a:ext cx="251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C:\Documents and Settings\ja2\Dokumenty\Přednášky medici\HRV002.jpg">
            <a:extLst>
              <a:ext uri="{FF2B5EF4-FFF2-40B4-BE49-F238E27FC236}">
                <a16:creationId xmlns:a16="http://schemas.microsoft.com/office/drawing/2014/main" id="{EC226FBA-9D7F-4F89-8D50-22E15748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95800"/>
            <a:ext cx="413543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655B38B-7BFE-4876-BE5A-E0E6575B2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ELEKTROKARDIOGRAFIE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5A9D99C-EC9B-4606-B3DA-C7AF5C698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757363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HOLTEROVO MONITOROVÁNÍ</a:t>
            </a:r>
          </a:p>
          <a:p>
            <a:pPr eaLnBrk="1" hangingPunct="1">
              <a:buFontTx/>
              <a:buNone/>
              <a:defRPr/>
            </a:pPr>
            <a:endParaRPr lang="cs-CZ" b="1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cs-CZ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pozdní potenciály</a:t>
            </a:r>
          </a:p>
        </p:txBody>
      </p:sp>
      <p:pic>
        <p:nvPicPr>
          <p:cNvPr id="16388" name="Picture 5" descr="C:\Documents and Settings\ja2\Dokumenty\Přednášky medici\late potencial001.jpg">
            <a:extLst>
              <a:ext uri="{FF2B5EF4-FFF2-40B4-BE49-F238E27FC236}">
                <a16:creationId xmlns:a16="http://schemas.microsoft.com/office/drawing/2014/main" id="{7C31FE1E-5AA7-466F-BE7F-FB3DED40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05200"/>
            <a:ext cx="62134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309DC-CB11-45CA-B885-DB9D22AD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Reveal</a:t>
            </a:r>
            <a:r>
              <a:rPr lang="cs-CZ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- </a:t>
            </a:r>
            <a:r>
              <a:rPr lang="cs-CZ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implantabilní</a:t>
            </a:r>
            <a:r>
              <a:rPr lang="cs-CZ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nahravač</a:t>
            </a:r>
            <a:endParaRPr lang="cs-CZ" dirty="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30E6179-2ED3-4E38-B855-988D7D675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12875"/>
            <a:ext cx="8120062" cy="24733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2" name="Picture 3" descr="reveal &amp; act white">
            <a:extLst>
              <a:ext uri="{FF2B5EF4-FFF2-40B4-BE49-F238E27FC236}">
                <a16:creationId xmlns:a16="http://schemas.microsoft.com/office/drawing/2014/main" id="{D2FE2853-B144-4E54-810B-E2A56C65D36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75" y="1881188"/>
            <a:ext cx="2284413" cy="1979612"/>
          </a:xfrm>
        </p:spPr>
      </p:pic>
      <p:pic>
        <p:nvPicPr>
          <p:cNvPr id="17413" name="Picture 4" descr="carelink_pgmr">
            <a:extLst>
              <a:ext uri="{FF2B5EF4-FFF2-40B4-BE49-F238E27FC236}">
                <a16:creationId xmlns:a16="http://schemas.microsoft.com/office/drawing/2014/main" id="{A76C03FF-E5DA-49C5-A526-48E345CB059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9163" y="2000250"/>
            <a:ext cx="1831975" cy="182562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36DEEF-D167-462A-9686-060407736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25" y="4095750"/>
            <a:ext cx="6840538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85000" lnSpcReduction="20000"/>
          </a:bodyPr>
          <a:lstStyle/>
          <a:p>
            <a:pPr marL="223838" indent="-223838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cs-CZ" sz="2400" kern="0">
                <a:latin typeface="+mn-lt"/>
              </a:rPr>
              <a:t>malý bezelektrodový přístroj</a:t>
            </a:r>
          </a:p>
          <a:p>
            <a:pPr marL="223838" indent="-223838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cs-CZ" sz="2400" kern="0">
                <a:latin typeface="+mn-lt"/>
              </a:rPr>
              <a:t>zaznamená EKG během synkopy</a:t>
            </a:r>
          </a:p>
          <a:p>
            <a:pPr marL="223838" indent="-223838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cs-CZ" sz="2400" kern="0">
                <a:latin typeface="+mn-lt"/>
              </a:rPr>
              <a:t>	- buď aktivace pacientem</a:t>
            </a:r>
          </a:p>
          <a:p>
            <a:pPr marL="223838" indent="-223838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cs-CZ" sz="2400" kern="0">
                <a:latin typeface="+mn-lt"/>
              </a:rPr>
              <a:t>	- nebo autoaktivace</a:t>
            </a:r>
          </a:p>
          <a:p>
            <a:pPr marL="223838" indent="-223838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cs-CZ" sz="2400" kern="0">
                <a:latin typeface="+mn-lt"/>
              </a:rPr>
              <a:t>až 36 měsíců kontinuálního monitorování, až 42 min epizod v paměti.</a:t>
            </a:r>
            <a:r>
              <a:rPr lang="en-US" sz="2400" kern="0">
                <a:latin typeface="+mn-lt"/>
              </a:rPr>
              <a:t> </a:t>
            </a:r>
            <a:endParaRPr lang="cs-CZ" sz="2400" kern="0">
              <a:latin typeface="+mn-lt"/>
            </a:endParaRPr>
          </a:p>
          <a:p>
            <a:pPr marL="223838" indent="-223838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cs-CZ" sz="2400" kern="0">
                <a:latin typeface="+mn-lt"/>
              </a:rPr>
              <a:t>jednoduchá implantace, jednoduché sledování.</a:t>
            </a:r>
            <a:r>
              <a:rPr lang="cs-CZ" sz="2500" kern="0">
                <a:latin typeface="+mn-lt"/>
              </a:rPr>
              <a:t> </a:t>
            </a:r>
            <a:endParaRPr lang="en-US" sz="2500" kern="0">
              <a:latin typeface="+mn-lt"/>
            </a:endParaRP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14B53FBA-7949-45DE-8F83-9C2F6A281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1530350"/>
            <a:ext cx="2093912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>
                <a:solidFill>
                  <a:schemeClr val="tx2"/>
                </a:solidFill>
              </a:rPr>
              <a:t>Patient Activator and Reveal</a:t>
            </a:r>
            <a:r>
              <a:rPr lang="en-US" altLang="cs-CZ" sz="1400" b="1" baseline="30000">
                <a:solidFill>
                  <a:schemeClr val="tx2"/>
                </a:solidFill>
              </a:rPr>
              <a:t>®</a:t>
            </a:r>
            <a:r>
              <a:rPr lang="en-US" altLang="cs-CZ" sz="1400" b="1">
                <a:solidFill>
                  <a:schemeClr val="tx2"/>
                </a:solidFill>
              </a:rPr>
              <a:t> Plus ILR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 b="1">
              <a:solidFill>
                <a:schemeClr val="tx2"/>
              </a:solidFill>
            </a:endParaRP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83EB3F01-55FF-4EF2-AC07-3759F4B87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1530350"/>
            <a:ext cx="24225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>
                <a:solidFill>
                  <a:schemeClr val="tx2"/>
                </a:solidFill>
              </a:rPr>
              <a:t>Medtronic CareLink</a:t>
            </a:r>
            <a:r>
              <a:rPr lang="en-US" altLang="cs-CZ" sz="1400" b="1" baseline="30000">
                <a:solidFill>
                  <a:schemeClr val="tx2"/>
                </a:solidFill>
              </a:rPr>
              <a:t>®</a:t>
            </a:r>
            <a:r>
              <a:rPr lang="en-US" altLang="cs-CZ" sz="1400" b="1">
                <a:solidFill>
                  <a:schemeClr val="tx2"/>
                </a:solidFill>
              </a:rPr>
              <a:t> Programmer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c63e42f9-cf08-42ce-983e-e1ae493549aa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1098</Words>
  <Application>Microsoft Office PowerPoint</Application>
  <PresentationFormat>Předvádění na obrazovce (4:3)</PresentationFormat>
  <Paragraphs>208</Paragraphs>
  <Slides>46</Slides>
  <Notes>2</Notes>
  <HiddenSlides>0</HiddenSlides>
  <MMClips>6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Arial Narrow</vt:lpstr>
      <vt:lpstr>Calibri</vt:lpstr>
      <vt:lpstr>Times New Roman</vt:lpstr>
      <vt:lpstr>Wingdings</vt:lpstr>
      <vt:lpstr>Výchozí návrh</vt:lpstr>
      <vt:lpstr>Snímek</vt:lpstr>
      <vt:lpstr>VYŠETŘOVACÍ METODY  V KARDIOLOGII</vt:lpstr>
      <vt:lpstr>Prezentace aplikace PowerPoint</vt:lpstr>
      <vt:lpstr>NEINVAZIVNÍ METODY</vt:lpstr>
      <vt:lpstr>Prezentace aplikace PowerPoint</vt:lpstr>
      <vt:lpstr>RTG</vt:lpstr>
      <vt:lpstr>ELEKTROKARDIOGRAFIE (EKG)</vt:lpstr>
      <vt:lpstr>ELEKTROKARDIOGRAFIE</vt:lpstr>
      <vt:lpstr>ELEKTROKARDIOGRAFIE</vt:lpstr>
      <vt:lpstr>Reveal  - implantabilní nahravač</vt:lpstr>
      <vt:lpstr>MĚŘENÍ KREVNÍHO TLAKU</vt:lpstr>
      <vt:lpstr>MĚŘENÍ KREVNÍHO TLAKU</vt:lpstr>
      <vt:lpstr>MĚŘENÍ KREVNÍHO TLAKU</vt:lpstr>
      <vt:lpstr>ECHOKARDIOGRAFIE</vt:lpstr>
      <vt:lpstr>POČÍTAČOVÁ TOMOGRAFIE</vt:lpstr>
      <vt:lpstr>MAGNETICKÁ RESONANCE</vt:lpstr>
      <vt:lpstr>NUKLEÁRNÍ KARDIOLOGIE</vt:lpstr>
      <vt:lpstr>INVAZIVNÍ METODY</vt:lpstr>
      <vt:lpstr>INVAZIVNÍ METODY</vt:lpstr>
      <vt:lpstr>INVAZIVNÍ METODY</vt:lpstr>
      <vt:lpstr>Intracardiac Echocardiography</vt:lpstr>
      <vt:lpstr>INVAZIVNÍ METODY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ELEKTRODY PRO KARDIOSTIMULACI</vt:lpstr>
      <vt:lpstr>ELEKTRODY PRO KARDIOSTIMULACI</vt:lpstr>
      <vt:lpstr>RESYNCHRONIZAČNÍ TERAPIE</vt:lpstr>
      <vt:lpstr>Prezentace aplikace PowerPoint</vt:lpstr>
      <vt:lpstr>Prezentace aplikace PowerPoint</vt:lpstr>
      <vt:lpstr>Prezentace aplikace PowerPoint</vt:lpstr>
      <vt:lpstr>OBĚHOVÉ SELHÁNÍ</vt:lpstr>
      <vt:lpstr>OBĚHOVÉ SELHÁNÍ</vt:lpstr>
      <vt:lpstr>OBĚHOVÉ SELHÁNÍ</vt:lpstr>
      <vt:lpstr>OBĚHOVÉ SELHÁNÍ</vt:lpstr>
      <vt:lpstr>OBĚHOVÉ SELHÁNÍ</vt:lpstr>
      <vt:lpstr>OBĚHOVÉ SELHÁNÍ</vt:lpstr>
      <vt:lpstr>OBĚHOVÉ SELHÁNÍ</vt:lpstr>
      <vt:lpstr>Prezentace aplikace PowerPoint</vt:lpstr>
      <vt:lpstr>Prezentace aplikace PowerPoint</vt:lpstr>
      <vt:lpstr>NYHA klasifikace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EXAMINATION TECHNIQUE   IN CARDIOLOGY</dc:title>
  <dc:creator>znovak</dc:creator>
  <cp:lastModifiedBy>Zuzana Nováková</cp:lastModifiedBy>
  <cp:revision>51</cp:revision>
  <dcterms:created xsi:type="dcterms:W3CDTF">2011-11-26T19:01:52Z</dcterms:created>
  <dcterms:modified xsi:type="dcterms:W3CDTF">2022-05-23T10:54:47Z</dcterms:modified>
</cp:coreProperties>
</file>