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3" r:id="rId3"/>
    <p:sldId id="302" r:id="rId4"/>
    <p:sldId id="307" r:id="rId5"/>
    <p:sldId id="306" r:id="rId6"/>
    <p:sldId id="310" r:id="rId7"/>
    <p:sldId id="318" r:id="rId8"/>
    <p:sldId id="308" r:id="rId9"/>
    <p:sldId id="319" r:id="rId10"/>
    <p:sldId id="326" r:id="rId11"/>
    <p:sldId id="304" r:id="rId12"/>
    <p:sldId id="320" r:id="rId13"/>
    <p:sldId id="321" r:id="rId14"/>
    <p:sldId id="330" r:id="rId15"/>
    <p:sldId id="331" r:id="rId16"/>
    <p:sldId id="293" r:id="rId17"/>
    <p:sldId id="313" r:id="rId18"/>
    <p:sldId id="299" r:id="rId19"/>
    <p:sldId id="317" r:id="rId20"/>
    <p:sldId id="298" r:id="rId21"/>
    <p:sldId id="297" r:id="rId22"/>
    <p:sldId id="322" r:id="rId23"/>
    <p:sldId id="314" r:id="rId24"/>
    <p:sldId id="327" r:id="rId25"/>
    <p:sldId id="296" r:id="rId26"/>
    <p:sldId id="328" r:id="rId27"/>
    <p:sldId id="301" r:id="rId28"/>
    <p:sldId id="300" r:id="rId29"/>
    <p:sldId id="332" r:id="rId30"/>
    <p:sldId id="333" r:id="rId31"/>
    <p:sldId id="334" r:id="rId32"/>
    <p:sldId id="335" r:id="rId33"/>
    <p:sldId id="336" r:id="rId34"/>
    <p:sldId id="337" r:id="rId35"/>
    <p:sldId id="292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828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290761"/>
            <a:ext cx="11361600" cy="1171580"/>
          </a:xfrm>
        </p:spPr>
        <p:txBody>
          <a:bodyPr/>
          <a:lstStyle/>
          <a:p>
            <a:r>
              <a:rPr lang="en-US" dirty="0"/>
              <a:t>Metabolism of </a:t>
            </a:r>
            <a:r>
              <a:rPr lang="en-US" dirty="0" err="1"/>
              <a:t>sacharides</a:t>
            </a:r>
            <a:r>
              <a:rPr lang="en-US" dirty="0"/>
              <a:t>, lipids and proteins. Energy metabolism.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727C2-FA8E-475E-922F-03DEB6DE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tissue</a:t>
            </a:r>
            <a:endParaRPr lang="cs-CZ" dirty="0"/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A77ABD81-89CC-40B5-A2B9-0725E4DC9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14668" r="67746" b="43186"/>
          <a:stretch/>
        </p:blipFill>
        <p:spPr bwMode="auto">
          <a:xfrm>
            <a:off x="2923709" y="1496453"/>
            <a:ext cx="6480175" cy="48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0D51BFB-30EF-41D3-9B3E-EA84253655E1}"/>
              </a:ext>
            </a:extLst>
          </p:cNvPr>
          <p:cNvSpPr/>
          <p:nvPr/>
        </p:nvSpPr>
        <p:spPr>
          <a:xfrm>
            <a:off x="2487986" y="6575672"/>
            <a:ext cx="7216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sz="1000" i="1" dirty="0">
                <a:latin typeface="+mn-lt"/>
              </a:rPr>
              <a:t>http://www.e-dmj.org/ViewImage.php?Type=F&amp;aid=284781&amp;id=F1&amp;afn=2004_DMJ_37_1_22&amp;fn=dmj-37-22-g001_2004DMJ</a:t>
            </a:r>
          </a:p>
        </p:txBody>
      </p:sp>
    </p:spTree>
    <p:extLst>
      <p:ext uri="{BB962C8B-B14F-4D97-AF65-F5344CB8AC3E}">
        <p14:creationId xmlns:p14="http://schemas.microsoft.com/office/powerpoint/2010/main" val="425223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ED4D2-D623-4702-8C9C-CEC8659E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cs-CZ" dirty="0" err="1"/>
              <a:t>etabolic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 - </a:t>
            </a:r>
            <a:r>
              <a:rPr lang="cs-CZ" dirty="0" err="1"/>
              <a:t>lipids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A729EF-0D56-49BC-8D68-77E3512A0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cs-CZ" dirty="0" err="1"/>
              <a:t>yperlipidemia</a:t>
            </a:r>
            <a:endParaRPr lang="en-US" dirty="0"/>
          </a:p>
          <a:p>
            <a:r>
              <a:rPr lang="en-US" dirty="0"/>
              <a:t>H</a:t>
            </a:r>
            <a:r>
              <a:rPr lang="cs-CZ" dirty="0" err="1"/>
              <a:t>yperlipoproteinemia</a:t>
            </a:r>
            <a:endParaRPr lang="cs-CZ" dirty="0"/>
          </a:p>
          <a:p>
            <a:r>
              <a:rPr lang="en-US" dirty="0"/>
              <a:t>I</a:t>
            </a:r>
            <a:r>
              <a:rPr lang="cs-CZ" dirty="0" err="1"/>
              <a:t>nfrequent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lipid </a:t>
            </a:r>
            <a:r>
              <a:rPr lang="cs-CZ" dirty="0" err="1"/>
              <a:t>metabolis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58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7ACD4-5283-4599-80FD-5A52A1EF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cs-CZ" dirty="0" err="1"/>
              <a:t>etabolism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proteins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8A8190-6B3B-4137-A6BB-D0639AF1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76" y="1620285"/>
            <a:ext cx="12201795" cy="4139998"/>
          </a:xfrm>
        </p:spPr>
        <p:txBody>
          <a:bodyPr/>
          <a:lstStyle/>
          <a:p>
            <a:r>
              <a:rPr lang="en-US" dirty="0"/>
              <a:t>Total proteins in body: 10 kg</a:t>
            </a:r>
          </a:p>
          <a:p>
            <a:r>
              <a:rPr lang="en-US" dirty="0"/>
              <a:t>Protein minimum: 0</a:t>
            </a:r>
            <a:r>
              <a:rPr lang="cs-CZ" dirty="0"/>
              <a:t>.</a:t>
            </a:r>
            <a:r>
              <a:rPr lang="en-US" dirty="0"/>
              <a:t>5 g / kg of body mass</a:t>
            </a:r>
            <a:endParaRPr lang="cs-CZ" dirty="0"/>
          </a:p>
          <a:p>
            <a:r>
              <a:rPr lang="en-US" dirty="0"/>
              <a:t>Protein optimum: 0</a:t>
            </a:r>
            <a:r>
              <a:rPr lang="cs-CZ" dirty="0"/>
              <a:t>.</a:t>
            </a:r>
            <a:r>
              <a:rPr lang="en-US" dirty="0"/>
              <a:t>7 g / kg of body mass</a:t>
            </a:r>
          </a:p>
          <a:p>
            <a:r>
              <a:rPr lang="en-US" dirty="0"/>
              <a:t>Increased supply (growth, convalescence, pregnancy, lactation): 1</a:t>
            </a:r>
            <a:r>
              <a:rPr lang="cs-CZ" dirty="0"/>
              <a:t>.</a:t>
            </a:r>
            <a:r>
              <a:rPr lang="en-US" dirty="0"/>
              <a:t>5 – 2</a:t>
            </a:r>
            <a:r>
              <a:rPr lang="cs-CZ" dirty="0"/>
              <a:t>.</a:t>
            </a:r>
            <a:r>
              <a:rPr lang="en-US" dirty="0"/>
              <a:t>0</a:t>
            </a:r>
          </a:p>
          <a:p>
            <a:r>
              <a:rPr lang="en-US" b="1" dirty="0"/>
              <a:t>A</a:t>
            </a:r>
            <a:r>
              <a:rPr lang="cs-CZ" b="1" dirty="0" err="1"/>
              <a:t>minoacides</a:t>
            </a:r>
            <a:endParaRPr lang="cs-CZ" b="1" dirty="0"/>
          </a:p>
          <a:p>
            <a:pPr lvl="1"/>
            <a:r>
              <a:rPr lang="en-US" dirty="0"/>
              <a:t>Essential (not </a:t>
            </a:r>
            <a:r>
              <a:rPr lang="en-US" dirty="0" err="1"/>
              <a:t>synthesised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Non-essential (from glucose metabolism – citrate cycle)</a:t>
            </a:r>
          </a:p>
          <a:p>
            <a:pPr lvl="1"/>
            <a:r>
              <a:rPr lang="cs-CZ" dirty="0"/>
              <a:t>0.5 – 1.5 g / </a:t>
            </a:r>
            <a:r>
              <a:rPr lang="cs-CZ" dirty="0" err="1"/>
              <a:t>day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5" descr="C:\Documents and Settings\majka.MU2003\Dokumenty\Obrázky\ProteinStructure">
            <a:extLst>
              <a:ext uri="{FF2B5EF4-FFF2-40B4-BE49-F238E27FC236}">
                <a16:creationId xmlns:a16="http://schemas.microsoft.com/office/drawing/2014/main" id="{C0B485CF-CAD0-4C28-8C3A-CB9FFE4B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30" y="1521526"/>
            <a:ext cx="32766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96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65483-1173-4B42-B01C-FA6E459C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Metabolism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proteins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535BD9-1995-4F47-85E4-038EB06FE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06" y="1037576"/>
            <a:ext cx="10753200" cy="4139998"/>
          </a:xfrm>
        </p:spPr>
        <p:txBody>
          <a:bodyPr/>
          <a:lstStyle/>
          <a:p>
            <a:r>
              <a:rPr lang="cs-CZ" dirty="0" err="1"/>
              <a:t>Digestion</a:t>
            </a:r>
            <a:r>
              <a:rPr lang="cs-CZ" dirty="0"/>
              <a:t> and </a:t>
            </a:r>
            <a:r>
              <a:rPr lang="cs-CZ" dirty="0" err="1"/>
              <a:t>absorption</a:t>
            </a:r>
            <a:r>
              <a:rPr lang="cs-CZ" dirty="0"/>
              <a:t> </a:t>
            </a:r>
          </a:p>
          <a:p>
            <a:pPr lvl="1"/>
            <a:r>
              <a:rPr lang="en-US" dirty="0"/>
              <a:t>S</a:t>
            </a:r>
            <a:r>
              <a:rPr lang="cs-CZ" dirty="0" err="1"/>
              <a:t>tomach</a:t>
            </a:r>
            <a:r>
              <a:rPr lang="cs-CZ" dirty="0"/>
              <a:t> (</a:t>
            </a:r>
            <a:r>
              <a:rPr lang="en-US" dirty="0"/>
              <a:t>p</a:t>
            </a:r>
            <a:r>
              <a:rPr lang="cs-CZ" dirty="0" err="1"/>
              <a:t>epsin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Duodenum (trypsin, chymotrypsin, </a:t>
            </a:r>
            <a:r>
              <a:rPr lang="cs-CZ" dirty="0" err="1"/>
              <a:t>carboxypeptid</a:t>
            </a:r>
            <a:r>
              <a:rPr lang="en-US" dirty="0" err="1"/>
              <a:t>ase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Jejunum (</a:t>
            </a:r>
            <a:r>
              <a:rPr lang="en-US" dirty="0"/>
              <a:t>m</a:t>
            </a:r>
            <a:r>
              <a:rPr lang="cs-CZ" dirty="0" err="1"/>
              <a:t>embrane</a:t>
            </a:r>
            <a:r>
              <a:rPr lang="cs-CZ" dirty="0"/>
              <a:t> </a:t>
            </a:r>
            <a:r>
              <a:rPr lang="cs-CZ" dirty="0" err="1"/>
              <a:t>peptidases</a:t>
            </a:r>
            <a:r>
              <a:rPr lang="cs-CZ" dirty="0"/>
              <a:t>)</a:t>
            </a:r>
          </a:p>
          <a:p>
            <a:r>
              <a:rPr lang="cs-CZ" dirty="0" err="1"/>
              <a:t>Fun</a:t>
            </a:r>
            <a:r>
              <a:rPr lang="en-US" dirty="0" err="1"/>
              <a:t>ctions</a:t>
            </a:r>
            <a:r>
              <a:rPr lang="en-US" dirty="0"/>
              <a:t> of</a:t>
            </a:r>
            <a:r>
              <a:rPr lang="cs-CZ" dirty="0"/>
              <a:t> protein</a:t>
            </a:r>
            <a:r>
              <a:rPr lang="en-US" dirty="0"/>
              <a:t>es</a:t>
            </a:r>
            <a:r>
              <a:rPr lang="cs-CZ" dirty="0"/>
              <a:t>:</a:t>
            </a:r>
          </a:p>
          <a:p>
            <a:pPr lvl="1"/>
            <a:r>
              <a:rPr lang="en-US" dirty="0"/>
              <a:t>S</a:t>
            </a:r>
            <a:r>
              <a:rPr lang="cs-CZ" dirty="0" err="1"/>
              <a:t>tructural</a:t>
            </a:r>
            <a:r>
              <a:rPr lang="cs-CZ" dirty="0"/>
              <a:t> (</a:t>
            </a:r>
            <a:r>
              <a:rPr lang="cs-CZ" dirty="0" err="1"/>
              <a:t>collagen</a:t>
            </a:r>
            <a:r>
              <a:rPr lang="cs-CZ" dirty="0"/>
              <a:t>, elastin, …)</a:t>
            </a:r>
          </a:p>
          <a:p>
            <a:pPr lvl="1"/>
            <a:r>
              <a:rPr lang="en-US" dirty="0"/>
              <a:t>M</a:t>
            </a:r>
            <a:r>
              <a:rPr lang="cs-CZ" dirty="0" err="1"/>
              <a:t>otoric</a:t>
            </a:r>
            <a:r>
              <a:rPr lang="cs-CZ" dirty="0"/>
              <a:t> (</a:t>
            </a:r>
            <a:r>
              <a:rPr lang="cs-CZ" dirty="0" err="1"/>
              <a:t>actin</a:t>
            </a:r>
            <a:r>
              <a:rPr lang="cs-CZ" dirty="0"/>
              <a:t>, </a:t>
            </a:r>
            <a:r>
              <a:rPr lang="cs-CZ" dirty="0" err="1"/>
              <a:t>myosin</a:t>
            </a:r>
            <a:r>
              <a:rPr lang="cs-CZ" dirty="0"/>
              <a:t>, …)</a:t>
            </a:r>
          </a:p>
          <a:p>
            <a:pPr lvl="1"/>
            <a:r>
              <a:rPr lang="en-US" dirty="0"/>
              <a:t>I</a:t>
            </a:r>
            <a:r>
              <a:rPr lang="cs-CZ" dirty="0" err="1"/>
              <a:t>nformational</a:t>
            </a:r>
            <a:r>
              <a:rPr lang="cs-CZ" dirty="0"/>
              <a:t> (protein </a:t>
            </a:r>
            <a:r>
              <a:rPr lang="cs-CZ" dirty="0" err="1"/>
              <a:t>hormones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P</a:t>
            </a:r>
            <a:r>
              <a:rPr lang="cs-CZ" dirty="0" err="1"/>
              <a:t>rotective</a:t>
            </a:r>
            <a:r>
              <a:rPr lang="cs-CZ" dirty="0"/>
              <a:t> (</a:t>
            </a:r>
            <a:r>
              <a:rPr lang="cs-CZ" dirty="0" err="1"/>
              <a:t>immunoglobulins</a:t>
            </a:r>
            <a:r>
              <a:rPr lang="cs-CZ" dirty="0"/>
              <a:t>, </a:t>
            </a:r>
            <a:r>
              <a:rPr lang="cs-CZ" dirty="0" err="1"/>
              <a:t>complement</a:t>
            </a:r>
            <a:r>
              <a:rPr lang="cs-CZ" dirty="0"/>
              <a:t>, </a:t>
            </a:r>
            <a:r>
              <a:rPr lang="cs-CZ" dirty="0" err="1"/>
              <a:t>antigens</a:t>
            </a:r>
            <a:r>
              <a:rPr lang="cs-CZ" dirty="0"/>
              <a:t>, …)</a:t>
            </a:r>
          </a:p>
          <a:p>
            <a:pPr lvl="1"/>
            <a:r>
              <a:rPr lang="en-US" dirty="0"/>
              <a:t>T</a:t>
            </a:r>
            <a:r>
              <a:rPr lang="cs-CZ" dirty="0" err="1"/>
              <a:t>ransport</a:t>
            </a:r>
            <a:r>
              <a:rPr lang="cs-CZ" dirty="0"/>
              <a:t> (albumin)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32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35E75-4BF3-4FF1-BCD8-EB32FC2F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cs-CZ" dirty="0" err="1"/>
              <a:t>etabolic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 – </a:t>
            </a:r>
            <a:r>
              <a:rPr lang="cs-CZ" dirty="0" err="1"/>
              <a:t>proteins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774ADC-460B-4181-B2C7-F83CB94E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35" y="1171576"/>
            <a:ext cx="11812659" cy="4139998"/>
          </a:xfrm>
        </p:spPr>
        <p:txBody>
          <a:bodyPr/>
          <a:lstStyle/>
          <a:p>
            <a:r>
              <a:rPr lang="en-US" dirty="0"/>
              <a:t>Proteinemia = plasmatic level of proteins.</a:t>
            </a:r>
          </a:p>
          <a:p>
            <a:r>
              <a:rPr lang="cs-CZ" dirty="0" err="1"/>
              <a:t>Dysproteinemia</a:t>
            </a:r>
            <a:r>
              <a:rPr lang="cs-CZ" dirty="0"/>
              <a:t> = </a:t>
            </a: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representation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particular</a:t>
            </a:r>
            <a:r>
              <a:rPr lang="cs-CZ" dirty="0"/>
              <a:t> </a:t>
            </a:r>
            <a:r>
              <a:rPr lang="cs-CZ" dirty="0" err="1"/>
              <a:t>proteins</a:t>
            </a:r>
            <a:r>
              <a:rPr lang="cs-CZ" dirty="0"/>
              <a:t> (</a:t>
            </a:r>
            <a:r>
              <a:rPr lang="cs-CZ" dirty="0" err="1"/>
              <a:t>fractions</a:t>
            </a:r>
            <a:r>
              <a:rPr lang="cs-CZ" dirty="0"/>
              <a:t> shift) – </a:t>
            </a:r>
            <a:r>
              <a:rPr lang="cs-CZ" dirty="0" err="1"/>
              <a:t>nephrotic</a:t>
            </a:r>
            <a:r>
              <a:rPr lang="cs-CZ" dirty="0"/>
              <a:t> syndrome, </a:t>
            </a:r>
            <a:r>
              <a:rPr lang="cs-CZ" dirty="0" err="1"/>
              <a:t>cirrhosis</a:t>
            </a:r>
            <a:r>
              <a:rPr lang="cs-CZ" dirty="0"/>
              <a:t>, 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reactions</a:t>
            </a:r>
            <a:endParaRPr lang="cs-CZ" dirty="0"/>
          </a:p>
          <a:p>
            <a:r>
              <a:rPr lang="cs-CZ" dirty="0" err="1"/>
              <a:t>Paraproteinemia</a:t>
            </a:r>
            <a:r>
              <a:rPr lang="cs-CZ" dirty="0"/>
              <a:t> = presence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pathological</a:t>
            </a:r>
            <a:r>
              <a:rPr lang="cs-CZ" dirty="0"/>
              <a:t> </a:t>
            </a:r>
            <a:r>
              <a:rPr lang="cs-CZ" dirty="0" err="1"/>
              <a:t>imunoglobulines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no </a:t>
            </a:r>
            <a:r>
              <a:rPr lang="cs-CZ" dirty="0" err="1"/>
              <a:t>antibodies</a:t>
            </a:r>
            <a:r>
              <a:rPr lang="cs-CZ" dirty="0"/>
              <a:t> specificity) – </a:t>
            </a:r>
            <a:r>
              <a:rPr lang="cs-CZ" dirty="0" err="1"/>
              <a:t>monoclonal</a:t>
            </a:r>
            <a:r>
              <a:rPr lang="cs-CZ" dirty="0"/>
              <a:t> </a:t>
            </a:r>
            <a:r>
              <a:rPr lang="cs-CZ" dirty="0" err="1"/>
              <a:t>immunopathy</a:t>
            </a:r>
            <a:endParaRPr lang="cs-CZ" dirty="0"/>
          </a:p>
          <a:p>
            <a:r>
              <a:rPr lang="cs-CZ" dirty="0" err="1"/>
              <a:t>Defect</a:t>
            </a:r>
            <a:r>
              <a:rPr lang="cs-CZ" dirty="0"/>
              <a:t> </a:t>
            </a:r>
            <a:r>
              <a:rPr lang="cs-CZ" dirty="0" err="1"/>
              <a:t>proteinemia</a:t>
            </a:r>
            <a:r>
              <a:rPr lang="cs-CZ" dirty="0"/>
              <a:t> =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plasma </a:t>
            </a:r>
            <a:r>
              <a:rPr lang="cs-CZ" dirty="0" err="1"/>
              <a:t>proteins</a:t>
            </a:r>
            <a:r>
              <a:rPr lang="cs-CZ" dirty="0"/>
              <a:t> are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lowered</a:t>
            </a:r>
            <a:r>
              <a:rPr lang="cs-CZ" dirty="0"/>
              <a:t> – </a:t>
            </a:r>
            <a:r>
              <a:rPr lang="cs-CZ" dirty="0" err="1"/>
              <a:t>syndromes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immunodeficiency</a:t>
            </a:r>
            <a:r>
              <a:rPr lang="cs-CZ" dirty="0"/>
              <a:t>, </a:t>
            </a:r>
            <a:r>
              <a:rPr lang="cs-CZ" dirty="0" err="1"/>
              <a:t>polyclonal</a:t>
            </a:r>
            <a:r>
              <a:rPr lang="cs-CZ" dirty="0"/>
              <a:t> </a:t>
            </a:r>
            <a:r>
              <a:rPr lang="cs-CZ" dirty="0" err="1"/>
              <a:t>hypergamaglobulinemia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17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FA35E-38FB-49F9-B3C1-4B8B1598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storage</a:t>
            </a:r>
            <a:endParaRPr lang="cs-CZ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68815A26-F07D-43CE-9EDC-99CE2C178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t="18669" r="27992" b="11990"/>
          <a:stretch>
            <a:fillRect/>
          </a:stretch>
        </p:blipFill>
        <p:spPr bwMode="auto">
          <a:xfrm>
            <a:off x="2145926" y="1307078"/>
            <a:ext cx="7900147" cy="555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5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274C5-C70B-4E4A-BA3E-3A0EF044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Metabolism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7E65F3-2964-4BFD-AA37-A72C952B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= </a:t>
            </a:r>
            <a:r>
              <a:rPr lang="en-US" dirty="0"/>
              <a:t>summary of all chemical (and physical) processes included in</a:t>
            </a:r>
            <a:r>
              <a:rPr lang="cs-CZ" dirty="0"/>
              <a:t>:</a:t>
            </a:r>
          </a:p>
          <a:p>
            <a:r>
              <a:rPr lang="en-US" dirty="0"/>
              <a:t>Production of energy from internal and external sources</a:t>
            </a:r>
          </a:p>
          <a:p>
            <a:r>
              <a:rPr lang="en-US" dirty="0"/>
              <a:t>Synthesis and degradation of structural and functional tissue components</a:t>
            </a:r>
          </a:p>
          <a:p>
            <a:r>
              <a:rPr lang="en-US" dirty="0"/>
              <a:t>Excretion of waste products and toxins from body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31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DA057-E0DE-4F67-AE07-8A041683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cs-CZ" dirty="0" err="1"/>
              <a:t>etabolic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A187D6-306E-4CCB-96B3-E53FC6C6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Physical work (oxygen debt compensation) </a:t>
            </a:r>
          </a:p>
          <a:p>
            <a:r>
              <a:rPr lang="en-US" sz="2000" dirty="0"/>
              <a:t>Specific-dynamic effect of food (assimilation of nutrients in the body)</a:t>
            </a:r>
          </a:p>
          <a:p>
            <a:r>
              <a:rPr lang="en-US" sz="2000" dirty="0"/>
              <a:t>External</a:t>
            </a:r>
            <a:r>
              <a:rPr lang="cs-CZ" sz="2000" dirty="0"/>
              <a:t> </a:t>
            </a:r>
            <a:r>
              <a:rPr lang="cs-CZ" sz="2000" dirty="0" err="1"/>
              <a:t>temperature</a:t>
            </a:r>
            <a:r>
              <a:rPr lang="cs-CZ" sz="2000" dirty="0"/>
              <a:t> </a:t>
            </a:r>
            <a:endParaRPr lang="en-US" sz="2000" dirty="0"/>
          </a:p>
          <a:p>
            <a:r>
              <a:rPr lang="en-US" sz="2000" dirty="0"/>
              <a:t>Height, weight and body surface</a:t>
            </a:r>
          </a:p>
          <a:p>
            <a:r>
              <a:rPr lang="cs-CZ" sz="2000" dirty="0"/>
              <a:t>Gender</a:t>
            </a:r>
            <a:endParaRPr lang="en-US" sz="2000" dirty="0"/>
          </a:p>
          <a:p>
            <a:r>
              <a:rPr lang="en-US" sz="2000" dirty="0"/>
              <a:t>Age</a:t>
            </a:r>
            <a:endParaRPr lang="cs-CZ" sz="2000" dirty="0"/>
          </a:p>
          <a:p>
            <a:r>
              <a:rPr lang="cs-CZ" sz="2000" dirty="0" err="1"/>
              <a:t>Emotions</a:t>
            </a:r>
            <a:endParaRPr lang="en-US" sz="2000" dirty="0"/>
          </a:p>
          <a:p>
            <a:r>
              <a:rPr lang="cs-CZ" sz="2000" dirty="0"/>
              <a:t>Body </a:t>
            </a:r>
            <a:r>
              <a:rPr lang="cs-CZ" sz="2000" dirty="0" err="1"/>
              <a:t>temperature</a:t>
            </a:r>
            <a:endParaRPr lang="en-US" sz="2000" dirty="0"/>
          </a:p>
          <a:p>
            <a:r>
              <a:rPr lang="en-US" sz="2000" dirty="0"/>
              <a:t>Thyroid hormone level (T4, T3) </a:t>
            </a:r>
          </a:p>
          <a:p>
            <a:r>
              <a:rPr lang="cs-CZ" sz="2000" dirty="0"/>
              <a:t>Adrenaline and </a:t>
            </a:r>
            <a:r>
              <a:rPr lang="cs-CZ" sz="2000" dirty="0" err="1"/>
              <a:t>norepinephrine</a:t>
            </a:r>
            <a:r>
              <a:rPr lang="cs-CZ" sz="2000" dirty="0"/>
              <a:t> </a:t>
            </a:r>
            <a:r>
              <a:rPr lang="cs-CZ" sz="2000" dirty="0" err="1"/>
              <a:t>levels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4486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2A633B1-D081-4506-A630-591F72757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3137" r="1436"/>
          <a:stretch/>
        </p:blipFill>
        <p:spPr>
          <a:xfrm>
            <a:off x="1718790" y="758374"/>
            <a:ext cx="8615084" cy="55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40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38686-53F3-4D58-BF71-EC4981B5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Baz</a:t>
            </a:r>
            <a:r>
              <a:rPr lang="en-US" dirty="0"/>
              <a:t>al</a:t>
            </a:r>
            <a:r>
              <a:rPr lang="cs-CZ" dirty="0"/>
              <a:t> </a:t>
            </a:r>
            <a:r>
              <a:rPr lang="cs-CZ" dirty="0" err="1"/>
              <a:t>metaboli</a:t>
            </a:r>
            <a:r>
              <a:rPr lang="en-US" dirty="0"/>
              <a:t>c rate</a:t>
            </a:r>
            <a:r>
              <a:rPr lang="cs-CZ" dirty="0"/>
              <a:t> (BMR)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9ABFB7-5CA3-4329-B621-C14474107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for maintaining all vital functions</a:t>
            </a:r>
          </a:p>
          <a:p>
            <a:r>
              <a:rPr lang="en-US" dirty="0"/>
              <a:t>Thermoneutral environment</a:t>
            </a:r>
          </a:p>
          <a:p>
            <a:r>
              <a:rPr lang="en-US" dirty="0"/>
              <a:t>12 - 14 hours after a meal</a:t>
            </a:r>
          </a:p>
          <a:p>
            <a:r>
              <a:rPr lang="en-US" dirty="0"/>
              <a:t>24 hours without exhausting physical work</a:t>
            </a:r>
          </a:p>
          <a:p>
            <a:r>
              <a:rPr lang="en-US" dirty="0"/>
              <a:t>Elimination of all negative physical and mental factors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5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2A5E6-729F-4F7A-B36F-0B214E55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5073C7-DFF8-4FF7-97D6-ED4D89DCD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" y="1171576"/>
            <a:ext cx="12030634" cy="4139998"/>
          </a:xfrm>
        </p:spPr>
        <p:txBody>
          <a:bodyPr/>
          <a:lstStyle/>
          <a:p>
            <a:pPr marL="72000" indent="0">
              <a:buNone/>
            </a:pPr>
            <a:r>
              <a:rPr lang="en-US" dirty="0"/>
              <a:t>At steady state, the energy input must correspond to the energy output </a:t>
            </a:r>
            <a:endParaRPr lang="cs-CZ" dirty="0"/>
          </a:p>
          <a:p>
            <a:pPr lvl="1"/>
            <a:r>
              <a:rPr lang="en-US" dirty="0"/>
              <a:t>Energy expenditure = external work + energy reserves + heat </a:t>
            </a:r>
          </a:p>
          <a:p>
            <a:pPr lvl="1"/>
            <a:r>
              <a:rPr lang="en-US" dirty="0"/>
              <a:t>Intermediate: various chemical, mechanical and thermal reactions </a:t>
            </a:r>
            <a:endParaRPr lang="cs-CZ" dirty="0"/>
          </a:p>
          <a:p>
            <a:pPr>
              <a:lnSpc>
                <a:spcPct val="200000"/>
              </a:lnSpc>
            </a:pPr>
            <a:r>
              <a:rPr lang="en-US" altLang="cs-CZ" dirty="0"/>
              <a:t>Saccharides</a:t>
            </a:r>
            <a:r>
              <a:rPr lang="cs-CZ" altLang="cs-CZ" dirty="0"/>
              <a:t>, </a:t>
            </a:r>
            <a:r>
              <a:rPr lang="en-US" altLang="cs-CZ" dirty="0"/>
              <a:t>lipids</a:t>
            </a:r>
            <a:r>
              <a:rPr lang="cs-CZ" altLang="cs-CZ" dirty="0"/>
              <a:t>, </a:t>
            </a:r>
            <a:r>
              <a:rPr lang="en-US" altLang="cs-CZ" dirty="0"/>
              <a:t>proteins</a:t>
            </a:r>
            <a:endParaRPr lang="cs-CZ" altLang="cs-CZ" dirty="0"/>
          </a:p>
          <a:p>
            <a:pPr>
              <a:lnSpc>
                <a:spcPct val="200000"/>
              </a:lnSpc>
            </a:pPr>
            <a:r>
              <a:rPr lang="en-US" altLang="cs-CZ" dirty="0"/>
              <a:t>Conversion of proteins and sugars into fats - efficient energy storage</a:t>
            </a:r>
            <a:endParaRPr lang="cs-CZ" altLang="cs-CZ" dirty="0"/>
          </a:p>
          <a:p>
            <a:pPr>
              <a:lnSpc>
                <a:spcPct val="200000"/>
              </a:lnSpc>
            </a:pPr>
            <a:r>
              <a:rPr lang="en-US" altLang="cs-CZ" dirty="0"/>
              <a:t>Conversion of proteins into sugars - the need for fast energy </a:t>
            </a:r>
          </a:p>
          <a:p>
            <a:pPr>
              <a:lnSpc>
                <a:spcPct val="200000"/>
              </a:lnSpc>
            </a:pPr>
            <a:r>
              <a:rPr lang="en-US" altLang="cs-CZ" dirty="0"/>
              <a:t>BUT</a:t>
            </a:r>
            <a:r>
              <a:rPr lang="cs-CZ" altLang="cs-CZ" dirty="0"/>
              <a:t>: </a:t>
            </a:r>
            <a:r>
              <a:rPr lang="en-US" altLang="cs-CZ" dirty="0"/>
              <a:t>there is no significant conversion of fats into sugars 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69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www.science.uwaterloo.ca/~cchieh/cact/fig/caloribomb1.gif">
            <a:extLst>
              <a:ext uri="{FF2B5EF4-FFF2-40B4-BE49-F238E27FC236}">
                <a16:creationId xmlns:a16="http://schemas.microsoft.com/office/drawing/2014/main" id="{CB1CAAA6-540F-4FA6-B8E2-9910F36B2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4"/>
          <a:stretch/>
        </p:blipFill>
        <p:spPr bwMode="auto">
          <a:xfrm>
            <a:off x="2644588" y="3491350"/>
            <a:ext cx="2257653" cy="32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93BD65-463E-4E8D-8565-0FB07438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calorimetry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C2AAA1-BBEB-447B-8C32-56E4A2166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25" y="1261696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= </a:t>
            </a:r>
            <a:r>
              <a:rPr lang="en-US" sz="2400" dirty="0"/>
              <a:t>measuring the energy released by burning food outside the body </a:t>
            </a: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(</a:t>
            </a:r>
            <a:r>
              <a:rPr lang="en-US" sz="2400" dirty="0"/>
              <a:t>oxidation of compounds in a calorimeter </a:t>
            </a:r>
            <a:r>
              <a:rPr lang="cs-CZ" sz="2400" dirty="0"/>
              <a:t>)</a:t>
            </a:r>
          </a:p>
          <a:p>
            <a:r>
              <a:rPr lang="en-US" sz="2400" dirty="0"/>
              <a:t>C</a:t>
            </a:r>
            <a:r>
              <a:rPr lang="cs-CZ" sz="2400" dirty="0" err="1"/>
              <a:t>alorimetry</a:t>
            </a:r>
            <a:r>
              <a:rPr lang="cs-CZ" sz="2400" dirty="0"/>
              <a:t>:</a:t>
            </a:r>
          </a:p>
          <a:p>
            <a:pPr lvl="1"/>
            <a:r>
              <a:rPr lang="en-US" sz="1800" dirty="0"/>
              <a:t>adiabatic = heating of the calorimeter content</a:t>
            </a:r>
            <a:endParaRPr lang="cs-CZ" sz="1800" dirty="0"/>
          </a:p>
          <a:p>
            <a:pPr lvl="1"/>
            <a:r>
              <a:rPr lang="en-US" sz="1800" dirty="0"/>
              <a:t>isothermal = generated heat is dissipated </a:t>
            </a:r>
            <a:endParaRPr lang="cs-CZ" sz="1800" dirty="0"/>
          </a:p>
          <a:p>
            <a:endParaRPr lang="cs-CZ" sz="2400" dirty="0"/>
          </a:p>
        </p:txBody>
      </p:sp>
      <p:pic>
        <p:nvPicPr>
          <p:cNvPr id="4" name="Picture 10" descr="http://www.science.uwaterloo.ca/~cchieh/cact/fig/calorimeter.gif">
            <a:extLst>
              <a:ext uri="{FF2B5EF4-FFF2-40B4-BE49-F238E27FC236}">
                <a16:creationId xmlns:a16="http://schemas.microsoft.com/office/drawing/2014/main" id="{7283B838-DF42-47D7-8CE9-E35C8350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98" y="3633393"/>
            <a:ext cx="2818314" cy="298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4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3B53F-5FE3-4D1E-9EDA-ADF45990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calorimetry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1781D32-518E-4104-BC8C-233A452F8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22" y="1323206"/>
            <a:ext cx="5777753" cy="481479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0C67EC0-473D-4605-B85C-CF2198CC00BD}"/>
              </a:ext>
            </a:extLst>
          </p:cNvPr>
          <p:cNvSpPr txBox="1"/>
          <p:nvPr/>
        </p:nvSpPr>
        <p:spPr>
          <a:xfrm>
            <a:off x="4319865" y="5534794"/>
            <a:ext cx="355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+mn-lt"/>
              </a:rPr>
              <a:t>Noooooooooooooo</a:t>
            </a:r>
            <a:r>
              <a:rPr lang="en-US" b="1" dirty="0">
                <a:latin typeface="+mn-lt"/>
              </a:rPr>
              <a:t>!!!!</a:t>
            </a:r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235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3B53F-5FE3-4D1E-9EDA-ADF45990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calorimetry</a:t>
            </a:r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52D6E5B7-9F08-4B96-B571-455674AA0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31075" r="14937" b="11173"/>
          <a:stretch/>
        </p:blipFill>
        <p:spPr>
          <a:xfrm>
            <a:off x="1952064" y="1336159"/>
            <a:ext cx="8287871" cy="5105029"/>
          </a:xfrm>
        </p:spPr>
      </p:pic>
    </p:spTree>
    <p:extLst>
      <p:ext uri="{BB962C8B-B14F-4D97-AF65-F5344CB8AC3E}">
        <p14:creationId xmlns:p14="http://schemas.microsoft.com/office/powerpoint/2010/main" val="2808539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1F16-81A4-4DE7-8D2D-5E49A16B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BMR. </a:t>
            </a:r>
            <a:r>
              <a:rPr lang="en-US" dirty="0"/>
              <a:t>Calculation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E5C603-0AA8-4504-8D29-AFE6BB255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8" t="22973" r="32492" b="57966"/>
          <a:stretch/>
        </p:blipFill>
        <p:spPr>
          <a:xfrm>
            <a:off x="396115" y="1256382"/>
            <a:ext cx="6470250" cy="19470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1AF0C87-63D3-4BEA-AAED-E52B0D3BE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5" t="63942" r="30618" b="22336"/>
          <a:stretch/>
        </p:blipFill>
        <p:spPr>
          <a:xfrm>
            <a:off x="396115" y="3203432"/>
            <a:ext cx="7106707" cy="14539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C85205-8E56-44D7-8290-85C9CC958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34" t="42535" r="48578" b="45083"/>
          <a:stretch/>
        </p:blipFill>
        <p:spPr>
          <a:xfrm>
            <a:off x="396115" y="4929679"/>
            <a:ext cx="4999233" cy="17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73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25E10-8C50-4C89-BA8A-AF0CBBE1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Energ</a:t>
            </a:r>
            <a:r>
              <a:rPr lang="en-US" dirty="0"/>
              <a:t>y expenditure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094C35-6A4D-4A69-8822-BC7AFCBB2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195599"/>
            <a:ext cx="1121074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ENERGY EQUIVALENT (EE):</a:t>
            </a:r>
          </a:p>
          <a:p>
            <a:r>
              <a:rPr lang="en-US" dirty="0"/>
              <a:t>the amount of energy released when consuming 1 liter of  O</a:t>
            </a:r>
            <a:r>
              <a:rPr lang="en-US" baseline="-25000" dirty="0"/>
              <a:t>2</a:t>
            </a:r>
          </a:p>
          <a:p>
            <a:r>
              <a:rPr lang="en-US" dirty="0"/>
              <a:t>The thermal oxygen coefficient of individual nutrients differs, so the EE also differs </a:t>
            </a:r>
          </a:p>
          <a:p>
            <a:r>
              <a:rPr lang="cs-CZ" dirty="0"/>
              <a:t>EE </a:t>
            </a:r>
            <a:r>
              <a:rPr lang="cs-CZ" dirty="0" err="1"/>
              <a:t>sa</a:t>
            </a:r>
            <a:r>
              <a:rPr lang="en-US" dirty="0"/>
              <a:t>c</a:t>
            </a:r>
            <a:r>
              <a:rPr lang="cs-CZ" dirty="0" err="1"/>
              <a:t>charid</a:t>
            </a:r>
            <a:r>
              <a:rPr lang="en-US" dirty="0"/>
              <a:t>es</a:t>
            </a:r>
            <a:r>
              <a:rPr lang="cs-CZ" dirty="0"/>
              <a:t>	   </a:t>
            </a:r>
            <a:r>
              <a:rPr lang="en-US" dirty="0"/>
              <a:t>     </a:t>
            </a:r>
            <a:r>
              <a:rPr lang="cs-CZ" dirty="0"/>
              <a:t>21</a:t>
            </a:r>
            <a:r>
              <a:rPr lang="en-US" dirty="0"/>
              <a:t>.</a:t>
            </a:r>
            <a:r>
              <a:rPr lang="cs-CZ" dirty="0"/>
              <a:t>1 </a:t>
            </a:r>
            <a:r>
              <a:rPr lang="cs-CZ" dirty="0" err="1"/>
              <a:t>kJ</a:t>
            </a:r>
            <a:r>
              <a:rPr lang="cs-CZ" dirty="0"/>
              <a:t> = 5</a:t>
            </a:r>
            <a:r>
              <a:rPr lang="en-US" dirty="0"/>
              <a:t>.</a:t>
            </a:r>
            <a:r>
              <a:rPr lang="cs-CZ" dirty="0"/>
              <a:t>05  kcal</a:t>
            </a:r>
          </a:p>
          <a:p>
            <a:r>
              <a:rPr lang="cs-CZ" dirty="0"/>
              <a:t>EE protein</a:t>
            </a:r>
            <a:r>
              <a:rPr lang="en-US" dirty="0"/>
              <a:t>es</a:t>
            </a:r>
            <a:r>
              <a:rPr lang="cs-CZ" dirty="0"/>
              <a:t>	</a:t>
            </a:r>
            <a:r>
              <a:rPr lang="en-US" dirty="0"/>
              <a:t>  </a:t>
            </a:r>
            <a:r>
              <a:rPr lang="cs-CZ" dirty="0"/>
              <a:t>18</a:t>
            </a:r>
            <a:r>
              <a:rPr lang="en-US" dirty="0"/>
              <a:t>.</a:t>
            </a:r>
            <a:r>
              <a:rPr lang="cs-CZ" dirty="0"/>
              <a:t>0 </a:t>
            </a:r>
            <a:r>
              <a:rPr lang="cs-CZ" dirty="0" err="1"/>
              <a:t>kJ</a:t>
            </a:r>
            <a:r>
              <a:rPr lang="cs-CZ" dirty="0"/>
              <a:t> = 4</a:t>
            </a:r>
            <a:r>
              <a:rPr lang="en-US" dirty="0"/>
              <a:t>.</a:t>
            </a:r>
            <a:r>
              <a:rPr lang="cs-CZ" dirty="0"/>
              <a:t>31 kcal</a:t>
            </a:r>
          </a:p>
          <a:p>
            <a:r>
              <a:rPr lang="cs-CZ" dirty="0"/>
              <a:t>EE lipid</a:t>
            </a:r>
            <a:r>
              <a:rPr lang="en-US" dirty="0"/>
              <a:t>es</a:t>
            </a:r>
            <a:r>
              <a:rPr lang="cs-CZ" dirty="0"/>
              <a:t>	19</a:t>
            </a:r>
            <a:r>
              <a:rPr lang="en-US" dirty="0"/>
              <a:t>.</a:t>
            </a:r>
            <a:r>
              <a:rPr lang="cs-CZ" dirty="0"/>
              <a:t>0 </a:t>
            </a:r>
            <a:r>
              <a:rPr lang="cs-CZ" dirty="0" err="1"/>
              <a:t>kJ</a:t>
            </a:r>
            <a:r>
              <a:rPr lang="cs-CZ" dirty="0"/>
              <a:t> = 4</a:t>
            </a:r>
            <a:r>
              <a:rPr lang="en-US" dirty="0"/>
              <a:t>.</a:t>
            </a:r>
            <a:r>
              <a:rPr lang="cs-CZ" dirty="0"/>
              <a:t>55 kcal</a:t>
            </a:r>
          </a:p>
          <a:p>
            <a:r>
              <a:rPr lang="en-US" dirty="0"/>
              <a:t>In a mixed diet (60% carbohydrates, 30% fat, 10% protein):</a:t>
            </a:r>
          </a:p>
          <a:p>
            <a:r>
              <a:rPr lang="es-ES" dirty="0"/>
              <a:t>EE = 20.1 kJ = 4.81 kcal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5705B13-57E5-4273-9986-07CCC8157D92}"/>
              </a:ext>
            </a:extLst>
          </p:cNvPr>
          <p:cNvCxnSpPr/>
          <p:nvPr/>
        </p:nvCxnSpPr>
        <p:spPr bwMode="auto">
          <a:xfrm>
            <a:off x="3065922" y="4774847"/>
            <a:ext cx="5312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A211974-8955-4E46-AEB9-D458456B0ACD}"/>
              </a:ext>
            </a:extLst>
          </p:cNvPr>
          <p:cNvCxnSpPr/>
          <p:nvPr/>
        </p:nvCxnSpPr>
        <p:spPr bwMode="auto">
          <a:xfrm>
            <a:off x="3558982" y="4106079"/>
            <a:ext cx="5312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42200D8-6470-4FBD-AA2A-A693B062597A}"/>
              </a:ext>
            </a:extLst>
          </p:cNvPr>
          <p:cNvCxnSpPr>
            <a:cxnSpLocks/>
          </p:cNvCxnSpPr>
          <p:nvPr/>
        </p:nvCxnSpPr>
        <p:spPr bwMode="auto">
          <a:xfrm>
            <a:off x="2680431" y="5418013"/>
            <a:ext cx="5647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0296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BD562-C0EA-4A36-900A-6AEA9BC0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calorimetry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7FC3E8-C7C4-4C28-BD86-484558CF9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amount of consumed O</a:t>
            </a:r>
            <a:r>
              <a:rPr lang="en-US" sz="2400" baseline="-25000" dirty="0"/>
              <a:t>2</a:t>
            </a:r>
          </a:p>
          <a:p>
            <a:r>
              <a:rPr lang="en-US" sz="2400" dirty="0"/>
              <a:t>Influence of diet composition - energy equivalent = universal constant for calculation of energy expenditure under the assumption of mixed diet intake</a:t>
            </a:r>
          </a:p>
          <a:p>
            <a:r>
              <a:rPr lang="en-US" sz="2400" dirty="0"/>
              <a:t>Open system</a:t>
            </a:r>
            <a:endParaRPr lang="cs-CZ" sz="2400" dirty="0"/>
          </a:p>
          <a:p>
            <a:r>
              <a:rPr lang="en-US" sz="2400" dirty="0"/>
              <a:t>Close system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33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0D990-3C55-4525-AEE7-482E4723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calorimetry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D527FD-E458-409A-BF6F-BF3A28C57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800" y="6138000"/>
            <a:ext cx="10753200" cy="585033"/>
          </a:xfrm>
        </p:spPr>
        <p:txBody>
          <a:bodyPr/>
          <a:lstStyle/>
          <a:p>
            <a:pPr marL="72000" indent="0">
              <a:buNone/>
            </a:pPr>
            <a:r>
              <a:rPr lang="en-US" sz="1200" i="1" dirty="0"/>
              <a:t>Barret, K.E., </a:t>
            </a:r>
            <a:r>
              <a:rPr lang="en-US" sz="1200" i="1" dirty="0" err="1"/>
              <a:t>Boitano</a:t>
            </a:r>
            <a:r>
              <a:rPr lang="en-US" sz="1200" i="1" dirty="0"/>
              <a:t>, S., Barman, S.M., Brooks, H.L. </a:t>
            </a:r>
            <a:r>
              <a:rPr lang="en-US" sz="1200" i="1" dirty="0" err="1"/>
              <a:t>Ganong´s</a:t>
            </a:r>
            <a:r>
              <a:rPr lang="en-US" sz="1200" i="1" dirty="0"/>
              <a:t> Review of Medical Physiology. 23rd Ed. McGraw-Hill Companies 2010</a:t>
            </a:r>
          </a:p>
          <a:p>
            <a:endParaRPr lang="cs-CZ" sz="1200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C08BBC-5E5E-4FE8-B6B9-4D03F74C4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9" t="24246" r="25742" b="47994"/>
          <a:stretch/>
        </p:blipFill>
        <p:spPr>
          <a:xfrm>
            <a:off x="477774" y="1497107"/>
            <a:ext cx="11236452" cy="44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2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23B7B-8471-419C-AC43-45223C46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quotient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4E0BC-4F54-43FC-91E2-B562EA6A2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45" y="2619704"/>
            <a:ext cx="10190047" cy="2479200"/>
          </a:xfrm>
        </p:spPr>
        <p:txBody>
          <a:bodyPr/>
          <a:lstStyle/>
          <a:p>
            <a:r>
              <a:rPr lang="cs-CZ" dirty="0" err="1"/>
              <a:t>Sa</a:t>
            </a:r>
            <a:r>
              <a:rPr lang="en-US" dirty="0"/>
              <a:t>c</a:t>
            </a:r>
            <a:r>
              <a:rPr lang="cs-CZ" dirty="0" err="1"/>
              <a:t>charid</a:t>
            </a:r>
            <a:r>
              <a:rPr lang="en-US" dirty="0"/>
              <a:t>es</a:t>
            </a:r>
            <a:r>
              <a:rPr lang="cs-CZ" dirty="0"/>
              <a:t> (</a:t>
            </a:r>
            <a:r>
              <a:rPr lang="cs-CZ" dirty="0" err="1"/>
              <a:t>glu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12</a:t>
            </a:r>
            <a:r>
              <a:rPr lang="cs-CZ" dirty="0"/>
              <a:t>O</a:t>
            </a:r>
            <a:r>
              <a:rPr lang="cs-CZ" baseline="-25000" dirty="0"/>
              <a:t>6</a:t>
            </a:r>
            <a:r>
              <a:rPr lang="cs-CZ" dirty="0"/>
              <a:t> + 6O</a:t>
            </a:r>
            <a:r>
              <a:rPr lang="cs-CZ" baseline="-25000" dirty="0"/>
              <a:t>2</a:t>
            </a:r>
            <a:r>
              <a:rPr lang="cs-CZ" dirty="0"/>
              <a:t> = 6CO</a:t>
            </a:r>
            <a:r>
              <a:rPr lang="cs-CZ" baseline="-25000" dirty="0"/>
              <a:t>2</a:t>
            </a:r>
            <a:r>
              <a:rPr lang="cs-CZ" dirty="0"/>
              <a:t> + 6H</a:t>
            </a:r>
            <a:r>
              <a:rPr lang="cs-CZ" baseline="-25000" dirty="0"/>
              <a:t>2</a:t>
            </a:r>
            <a:r>
              <a:rPr lang="cs-CZ" dirty="0"/>
              <a:t>0</a:t>
            </a:r>
          </a:p>
          <a:p>
            <a:pPr lvl="1"/>
            <a:r>
              <a:rPr lang="cs-CZ" dirty="0"/>
              <a:t>RQ = 6/6 = 1</a:t>
            </a:r>
            <a:r>
              <a:rPr lang="en-US" dirty="0"/>
              <a:t>.</a:t>
            </a:r>
            <a:r>
              <a:rPr lang="cs-CZ" dirty="0"/>
              <a:t>00</a:t>
            </a:r>
          </a:p>
          <a:p>
            <a:r>
              <a:rPr lang="en-US" dirty="0" err="1"/>
              <a:t>Lipides</a:t>
            </a:r>
            <a:endParaRPr lang="cs-CZ" dirty="0"/>
          </a:p>
          <a:p>
            <a:pPr lvl="1"/>
            <a:r>
              <a:rPr lang="cs-CZ" dirty="0"/>
              <a:t>2 C</a:t>
            </a:r>
            <a:r>
              <a:rPr lang="cs-CZ" baseline="-25000" dirty="0"/>
              <a:t>51</a:t>
            </a:r>
            <a:r>
              <a:rPr lang="cs-CZ" dirty="0"/>
              <a:t>H</a:t>
            </a:r>
            <a:r>
              <a:rPr lang="cs-CZ" baseline="-25000" dirty="0"/>
              <a:t>96</a:t>
            </a:r>
            <a:r>
              <a:rPr lang="cs-CZ" dirty="0"/>
              <a:t>O</a:t>
            </a:r>
            <a:r>
              <a:rPr lang="cs-CZ" baseline="-25000" dirty="0"/>
              <a:t>6</a:t>
            </a:r>
            <a:r>
              <a:rPr lang="cs-CZ" dirty="0"/>
              <a:t> + 145 O</a:t>
            </a:r>
            <a:r>
              <a:rPr lang="cs-CZ" baseline="-25000" dirty="0"/>
              <a:t>2</a:t>
            </a:r>
            <a:r>
              <a:rPr lang="cs-CZ" dirty="0"/>
              <a:t> = 102 CO</a:t>
            </a:r>
            <a:r>
              <a:rPr lang="cs-CZ" baseline="-25000" dirty="0"/>
              <a:t>2</a:t>
            </a:r>
            <a:r>
              <a:rPr lang="cs-CZ" dirty="0"/>
              <a:t> + 98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pPr lvl="1"/>
            <a:r>
              <a:rPr lang="cs-CZ" dirty="0"/>
              <a:t>RQ = 102/145 = 0</a:t>
            </a:r>
            <a:r>
              <a:rPr lang="en-US" dirty="0"/>
              <a:t>.</a:t>
            </a:r>
            <a:r>
              <a:rPr lang="cs-CZ" dirty="0"/>
              <a:t>703 (0</a:t>
            </a:r>
            <a:r>
              <a:rPr lang="en-US" dirty="0"/>
              <a:t>.</a:t>
            </a:r>
            <a:r>
              <a:rPr lang="cs-CZ" dirty="0"/>
              <a:t>70)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9C0A1247-FEDE-4C03-8EE9-DD106A61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511605"/>
            <a:ext cx="11472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+mn-lt"/>
              </a:rPr>
              <a:t>RQ</a:t>
            </a:r>
            <a:r>
              <a:rPr lang="cs-CZ" altLang="cs-CZ" sz="2800" dirty="0">
                <a:latin typeface="+mn-lt"/>
              </a:rPr>
              <a:t> = VCO</a:t>
            </a:r>
            <a:r>
              <a:rPr lang="cs-CZ" altLang="cs-CZ" sz="2800" baseline="-25000" dirty="0">
                <a:latin typeface="+mn-lt"/>
              </a:rPr>
              <a:t>2</a:t>
            </a:r>
            <a:r>
              <a:rPr lang="cs-CZ" altLang="cs-CZ" sz="2800" dirty="0">
                <a:latin typeface="+mn-lt"/>
              </a:rPr>
              <a:t> : VO</a:t>
            </a:r>
            <a:r>
              <a:rPr lang="cs-CZ" altLang="cs-CZ" sz="2800" baseline="-25000" dirty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225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C09B0-0638-45E3-BA2B-ECE96FFF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quotient</a:t>
            </a:r>
            <a:r>
              <a:rPr lang="cs-CZ" dirty="0"/>
              <a:t> 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29D4D62-1C94-45EC-AA82-4DC71CDC1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496033"/>
              </p:ext>
            </p:extLst>
          </p:nvPr>
        </p:nvGraphicFramePr>
        <p:xfrm>
          <a:off x="690282" y="2106594"/>
          <a:ext cx="4186518" cy="2560320"/>
        </p:xfrm>
        <a:graphic>
          <a:graphicData uri="http://schemas.openxmlformats.org/drawingml/2006/table">
            <a:tbl>
              <a:tblPr/>
              <a:tblGrid>
                <a:gridCol w="2489825">
                  <a:extLst>
                    <a:ext uri="{9D8B030D-6E8A-4147-A177-3AD203B41FA5}">
                      <a16:colId xmlns:a16="http://schemas.microsoft.com/office/drawing/2014/main" val="1647138739"/>
                    </a:ext>
                  </a:extLst>
                </a:gridCol>
                <a:gridCol w="1696693">
                  <a:extLst>
                    <a:ext uri="{9D8B030D-6E8A-4147-A177-3AD203B41FA5}">
                      <a16:colId xmlns:a16="http://schemas.microsoft.com/office/drawing/2014/main" val="26773229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061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676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959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815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014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645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402988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FFEB925-9C8D-4C89-9321-5F665B512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82715"/>
              </p:ext>
            </p:extLst>
          </p:nvPr>
        </p:nvGraphicFramePr>
        <p:xfrm>
          <a:off x="720000" y="1873857"/>
          <a:ext cx="4996329" cy="32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418">
                  <a:extLst>
                    <a:ext uri="{9D8B030D-6E8A-4147-A177-3AD203B41FA5}">
                      <a16:colId xmlns:a16="http://schemas.microsoft.com/office/drawing/2014/main" val="226110127"/>
                    </a:ext>
                  </a:extLst>
                </a:gridCol>
                <a:gridCol w="1139911">
                  <a:extLst>
                    <a:ext uri="{9D8B030D-6E8A-4147-A177-3AD203B41FA5}">
                      <a16:colId xmlns:a16="http://schemas.microsoft.com/office/drawing/2014/main" val="165400740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>
                          <a:latin typeface="+mn-lt"/>
                        </a:rPr>
                        <a:t>Substr</a:t>
                      </a:r>
                      <a:r>
                        <a:rPr lang="en-US" dirty="0">
                          <a:latin typeface="+mn-lt"/>
                        </a:rPr>
                        <a:t>ate or</a:t>
                      </a:r>
                      <a:r>
                        <a:rPr lang="cs-CZ" dirty="0">
                          <a:latin typeface="+mn-lt"/>
                        </a:rPr>
                        <a:t> </a:t>
                      </a:r>
                      <a:r>
                        <a:rPr lang="cs-CZ" dirty="0" err="1">
                          <a:latin typeface="+mn-lt"/>
                        </a:rPr>
                        <a:t>metabolic</a:t>
                      </a:r>
                      <a:r>
                        <a:rPr lang="cs-CZ" dirty="0">
                          <a:latin typeface="+mn-lt"/>
                        </a:rPr>
                        <a:t> </a:t>
                      </a:r>
                      <a:r>
                        <a:rPr lang="cs-CZ" dirty="0" err="1">
                          <a:latin typeface="+mn-lt"/>
                        </a:rPr>
                        <a:t>process</a:t>
                      </a:r>
                      <a:r>
                        <a:rPr lang="cs-CZ" dirty="0"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n-lt"/>
                        </a:rPr>
                        <a:t>RQ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0177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>
                          <a:latin typeface="+mn-lt"/>
                        </a:rPr>
                        <a:t>sa</a:t>
                      </a:r>
                      <a:r>
                        <a:rPr lang="en-US" dirty="0">
                          <a:latin typeface="+mn-lt"/>
                        </a:rPr>
                        <a:t>c</a:t>
                      </a:r>
                      <a:r>
                        <a:rPr lang="cs-CZ" dirty="0" err="1">
                          <a:latin typeface="+mn-lt"/>
                        </a:rPr>
                        <a:t>charid</a:t>
                      </a:r>
                      <a:r>
                        <a:rPr lang="en-US" dirty="0">
                          <a:latin typeface="+mn-lt"/>
                        </a:rPr>
                        <a:t>es</a:t>
                      </a:r>
                      <a:r>
                        <a:rPr lang="cs-CZ" dirty="0">
                          <a:latin typeface="+mn-lt"/>
                        </a:rPr>
                        <a:t>/</a:t>
                      </a:r>
                      <a:r>
                        <a:rPr lang="cs-CZ" dirty="0" err="1">
                          <a:latin typeface="+mn-lt"/>
                        </a:rPr>
                        <a:t>gly</a:t>
                      </a:r>
                      <a:r>
                        <a:rPr lang="en-US" dirty="0">
                          <a:latin typeface="+mn-lt"/>
                        </a:rPr>
                        <a:t>c</a:t>
                      </a:r>
                      <a:r>
                        <a:rPr lang="cs-CZ" dirty="0" err="1">
                          <a:latin typeface="+mn-lt"/>
                        </a:rPr>
                        <a:t>ogen</a:t>
                      </a:r>
                      <a:endParaRPr lang="cs-CZ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n-lt"/>
                        </a:rPr>
                        <a:t>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9355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lipids</a:t>
                      </a:r>
                      <a:endParaRPr lang="cs-CZ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n-lt"/>
                        </a:rPr>
                        <a:t>0</a:t>
                      </a:r>
                      <a:r>
                        <a:rPr lang="en-US" dirty="0">
                          <a:latin typeface="+mn-lt"/>
                        </a:rPr>
                        <a:t>.</a:t>
                      </a:r>
                      <a:r>
                        <a:rPr lang="cs-CZ" dirty="0">
                          <a:latin typeface="+mn-lt"/>
                        </a:rPr>
                        <a:t>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7914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n-lt"/>
                        </a:rPr>
                        <a:t>protein</a:t>
                      </a:r>
                      <a:r>
                        <a:rPr lang="en-US" dirty="0">
                          <a:latin typeface="+mn-lt"/>
                        </a:rPr>
                        <a:t>s</a:t>
                      </a:r>
                      <a:endParaRPr lang="cs-CZ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n-lt"/>
                        </a:rPr>
                        <a:t>0</a:t>
                      </a:r>
                      <a:r>
                        <a:rPr lang="en-US" dirty="0">
                          <a:latin typeface="+mn-lt"/>
                        </a:rPr>
                        <a:t>.</a:t>
                      </a:r>
                      <a:r>
                        <a:rPr lang="cs-CZ" dirty="0">
                          <a:latin typeface="+mn-lt"/>
                        </a:rPr>
                        <a:t>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655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cs-CZ" u="none" dirty="0" err="1">
                          <a:latin typeface="+mn-lt"/>
                        </a:rPr>
                        <a:t>glu</a:t>
                      </a:r>
                      <a:r>
                        <a:rPr lang="en-US" u="none" dirty="0">
                          <a:latin typeface="+mn-lt"/>
                        </a:rPr>
                        <a:t>c</a:t>
                      </a:r>
                      <a:r>
                        <a:rPr lang="cs-CZ" u="none" dirty="0" err="1">
                          <a:latin typeface="+mn-lt"/>
                        </a:rPr>
                        <a:t>ogene</a:t>
                      </a:r>
                      <a:r>
                        <a:rPr lang="en-US" u="none" dirty="0">
                          <a:latin typeface="+mn-lt"/>
                        </a:rPr>
                        <a:t>sis</a:t>
                      </a:r>
                      <a:endParaRPr lang="cs-CZ" u="none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n-lt"/>
                        </a:rPr>
                        <a:t>0</a:t>
                      </a:r>
                      <a:r>
                        <a:rPr lang="en-US" dirty="0">
                          <a:latin typeface="+mn-lt"/>
                        </a:rPr>
                        <a:t>.</a:t>
                      </a:r>
                      <a:r>
                        <a:rPr lang="cs-CZ" dirty="0">
                          <a:latin typeface="+mn-lt"/>
                        </a:rPr>
                        <a:t>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0986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cs-CZ" u="none" dirty="0" err="1">
                          <a:latin typeface="+mn-lt"/>
                        </a:rPr>
                        <a:t>lipol</a:t>
                      </a:r>
                      <a:r>
                        <a:rPr lang="en-US" u="none" dirty="0" err="1">
                          <a:latin typeface="+mn-lt"/>
                        </a:rPr>
                        <a:t>ysis</a:t>
                      </a:r>
                      <a:endParaRPr lang="cs-CZ" u="none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n-lt"/>
                        </a:rPr>
                        <a:t>0</a:t>
                      </a:r>
                      <a:r>
                        <a:rPr lang="en-US" dirty="0">
                          <a:latin typeface="+mn-lt"/>
                        </a:rPr>
                        <a:t>.</a:t>
                      </a:r>
                      <a:r>
                        <a:rPr lang="cs-CZ" dirty="0">
                          <a:latin typeface="+mn-lt"/>
                        </a:rPr>
                        <a:t>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2592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cs-CZ" u="none" dirty="0" err="1">
                          <a:latin typeface="+mn-lt"/>
                        </a:rPr>
                        <a:t>lipogene</a:t>
                      </a:r>
                      <a:r>
                        <a:rPr lang="en-US" u="none" dirty="0">
                          <a:latin typeface="+mn-lt"/>
                        </a:rPr>
                        <a:t>sis</a:t>
                      </a:r>
                      <a:endParaRPr lang="cs-CZ" u="none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+mn-lt"/>
                        </a:rPr>
                        <a:t>2</a:t>
                      </a:r>
                      <a:r>
                        <a:rPr lang="en-US" dirty="0">
                          <a:latin typeface="+mn-lt"/>
                        </a:rPr>
                        <a:t>.</a:t>
                      </a:r>
                      <a:r>
                        <a:rPr lang="cs-CZ" dirty="0">
                          <a:latin typeface="+mn-lt"/>
                        </a:rPr>
                        <a:t>75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98609"/>
                  </a:ext>
                </a:extLst>
              </a:tr>
            </a:tbl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02067FD-5920-464A-BC91-127F22B42A7C}"/>
              </a:ext>
            </a:extLst>
          </p:cNvPr>
          <p:cNvSpPr txBox="1">
            <a:spLocks/>
          </p:cNvSpPr>
          <p:nvPr/>
        </p:nvSpPr>
        <p:spPr>
          <a:xfrm>
            <a:off x="6390583" y="2272257"/>
            <a:ext cx="4967698" cy="247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H</a:t>
            </a:r>
            <a:r>
              <a:rPr lang="cs-CZ" sz="2000" kern="0" dirty="0" err="1"/>
              <a:t>yperventila</a:t>
            </a:r>
            <a:r>
              <a:rPr lang="en-US" sz="2000" kern="0" dirty="0" err="1"/>
              <a:t>tion</a:t>
            </a:r>
            <a:r>
              <a:rPr lang="cs-CZ" sz="2000" kern="0" dirty="0"/>
              <a:t> RQ </a:t>
            </a:r>
            <a:r>
              <a:rPr lang="en-US" sz="2000" kern="0" dirty="0" err="1"/>
              <a:t>decreasis</a:t>
            </a:r>
            <a:r>
              <a:rPr lang="cs-CZ" sz="2000" kern="0" dirty="0"/>
              <a:t> </a:t>
            </a:r>
          </a:p>
          <a:p>
            <a:r>
              <a:rPr lang="en-US" sz="2000" kern="0" dirty="0"/>
              <a:t>Workload</a:t>
            </a:r>
            <a:r>
              <a:rPr lang="cs-CZ" sz="2000" kern="0" dirty="0"/>
              <a:t> RQ </a:t>
            </a:r>
            <a:r>
              <a:rPr lang="en-US" sz="2000" kern="0" dirty="0"/>
              <a:t>increases</a:t>
            </a:r>
            <a:endParaRPr lang="cs-CZ" sz="2000" kern="0" dirty="0"/>
          </a:p>
          <a:p>
            <a:r>
              <a:rPr lang="en-US" sz="2000" kern="0" dirty="0"/>
              <a:t>A</a:t>
            </a:r>
            <a:r>
              <a:rPr lang="cs-CZ" sz="2000" kern="0" dirty="0" err="1"/>
              <a:t>cid</a:t>
            </a:r>
            <a:r>
              <a:rPr lang="en-US" sz="2000" kern="0" dirty="0" err="1"/>
              <a:t>osis</a:t>
            </a:r>
            <a:r>
              <a:rPr lang="cs-CZ" sz="2000" kern="0" dirty="0"/>
              <a:t> RQ </a:t>
            </a:r>
            <a:r>
              <a:rPr lang="en-US" sz="2000" kern="0" dirty="0"/>
              <a:t>increases</a:t>
            </a:r>
            <a:endParaRPr lang="cs-CZ" sz="2000" kern="0" dirty="0"/>
          </a:p>
          <a:p>
            <a:r>
              <a:rPr lang="en-US" sz="2000" kern="0" dirty="0"/>
              <a:t>A</a:t>
            </a:r>
            <a:r>
              <a:rPr lang="cs-CZ" sz="2000" kern="0" dirty="0"/>
              <a:t>lkal</a:t>
            </a:r>
            <a:r>
              <a:rPr lang="en-US" sz="2000" kern="0" dirty="0" err="1"/>
              <a:t>osis</a:t>
            </a:r>
            <a:r>
              <a:rPr lang="cs-CZ" sz="2000" kern="0" dirty="0"/>
              <a:t> RQ </a:t>
            </a:r>
            <a:r>
              <a:rPr lang="en-US" sz="2000" kern="0" dirty="0" err="1"/>
              <a:t>decriases</a:t>
            </a:r>
            <a:endParaRPr lang="cs-CZ" sz="2000" kern="0" dirty="0"/>
          </a:p>
          <a:p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2771436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13FDB-4A32-49D9-8533-6FDE2E72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Water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B9C80F-79B9-4042-B069-BAFE70B82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8923"/>
            <a:ext cx="10753200" cy="4139998"/>
          </a:xfrm>
        </p:spPr>
        <p:txBody>
          <a:bodyPr/>
          <a:lstStyle/>
          <a:p>
            <a:r>
              <a:rPr lang="cs-CZ" dirty="0"/>
              <a:t> </a:t>
            </a:r>
            <a:r>
              <a:rPr lang="en-US" dirty="0"/>
              <a:t>50-70% of body mass, newborns</a:t>
            </a:r>
            <a:endParaRPr lang="cs-CZ" dirty="0"/>
          </a:p>
          <a:p>
            <a:r>
              <a:rPr lang="cs-CZ" dirty="0"/>
              <a:t> </a:t>
            </a:r>
            <a:r>
              <a:rPr lang="en-US" dirty="0"/>
              <a:t>2/3 intracellularly,</a:t>
            </a:r>
            <a:r>
              <a:rPr lang="cs-CZ" dirty="0"/>
              <a:t> and</a:t>
            </a:r>
            <a:r>
              <a:rPr lang="en-US" dirty="0"/>
              <a:t> 1/3 extracellularly</a:t>
            </a:r>
            <a:r>
              <a:rPr lang="cs-CZ" dirty="0"/>
              <a:t> </a:t>
            </a:r>
          </a:p>
          <a:p>
            <a:r>
              <a:rPr lang="en-US" dirty="0"/>
              <a:t>metabolism</a:t>
            </a:r>
            <a:endParaRPr lang="cs-CZ" dirty="0"/>
          </a:p>
          <a:p>
            <a:r>
              <a:rPr lang="en-US" dirty="0" err="1"/>
              <a:t>compartmentalisation</a:t>
            </a:r>
            <a:endParaRPr lang="cs-CZ" dirty="0"/>
          </a:p>
          <a:p>
            <a:r>
              <a:rPr lang="en-US" dirty="0"/>
              <a:t>functions in the</a:t>
            </a:r>
            <a:r>
              <a:rPr lang="cs-CZ" dirty="0"/>
              <a:t> </a:t>
            </a:r>
            <a:r>
              <a:rPr lang="en-US" dirty="0"/>
              <a:t>human body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t</a:t>
            </a:r>
            <a:r>
              <a:rPr lang="en-US" dirty="0"/>
              <a:t>he transport medium</a:t>
            </a:r>
            <a:endParaRPr lang="cs-CZ" dirty="0"/>
          </a:p>
          <a:p>
            <a:pPr lvl="1"/>
            <a:r>
              <a:rPr lang="en-US" dirty="0"/>
              <a:t>solvent</a:t>
            </a:r>
            <a:endParaRPr lang="cs-CZ" dirty="0"/>
          </a:p>
          <a:p>
            <a:pPr lvl="1"/>
            <a:r>
              <a:rPr lang="cs-CZ" dirty="0"/>
              <a:t>w</a:t>
            </a:r>
            <a:r>
              <a:rPr lang="en-US" dirty="0" err="1"/>
              <a:t>etting</a:t>
            </a:r>
            <a:endParaRPr lang="cs-CZ" dirty="0"/>
          </a:p>
          <a:p>
            <a:pPr lvl="1"/>
            <a:r>
              <a:rPr lang="en-US" dirty="0"/>
              <a:t>protection of the mucous membranes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C71CDF-6434-4ACC-82D9-E6A34A173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5" y="2734147"/>
            <a:ext cx="6522095" cy="30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8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5BCB85-5288-454D-A348-E130F4E0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pools and metabolism</a:t>
            </a:r>
            <a:endParaRPr lang="cs-CZ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67619B50-F798-4F73-8516-1D781419E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2" t="15961" r="23492" b="6656"/>
          <a:stretch/>
        </p:blipFill>
        <p:spPr bwMode="auto">
          <a:xfrm>
            <a:off x="1828309" y="1163293"/>
            <a:ext cx="8535381" cy="569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64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BA148-BCA0-41BF-9A75-08208C64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EAB6FA-C816-4FA3-AC81-18FA4AEA3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1"/>
            <a:ext cx="12192000" cy="67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24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41759DB-9395-4FA1-A3FF-C7E965574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54" y="0"/>
            <a:ext cx="6108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BB35A-08B1-43B1-9AAA-E0C38962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Vitamins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AA82F-D4B8-4321-8F93-7625652B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22756" cy="4139998"/>
          </a:xfrm>
        </p:spPr>
        <p:txBody>
          <a:bodyPr/>
          <a:lstStyle/>
          <a:p>
            <a:r>
              <a:rPr lang="en-US" dirty="0"/>
              <a:t>all organic compounds of diet, necessary for life, health and</a:t>
            </a:r>
            <a:r>
              <a:rPr lang="cs-CZ" dirty="0"/>
              <a:t> g</a:t>
            </a:r>
            <a:r>
              <a:rPr lang="en-US" dirty="0" err="1"/>
              <a:t>rowth</a:t>
            </a:r>
            <a:r>
              <a:rPr lang="en-US" dirty="0"/>
              <a:t>; </a:t>
            </a:r>
            <a:endParaRPr lang="cs-CZ" dirty="0"/>
          </a:p>
          <a:p>
            <a:r>
              <a:rPr lang="en-US" dirty="0"/>
              <a:t>NO source of energy</a:t>
            </a:r>
            <a:r>
              <a:rPr lang="cs-CZ" dirty="0"/>
              <a:t>;</a:t>
            </a:r>
          </a:p>
          <a:p>
            <a:r>
              <a:rPr lang="cs-CZ" dirty="0" err="1"/>
              <a:t>soluble</a:t>
            </a:r>
            <a:r>
              <a:rPr lang="cs-CZ" dirty="0"/>
              <a:t> in:</a:t>
            </a:r>
          </a:p>
          <a:p>
            <a:r>
              <a:rPr lang="cs-CZ" dirty="0"/>
              <a:t>in </a:t>
            </a:r>
            <a:r>
              <a:rPr lang="cs-CZ" dirty="0" err="1"/>
              <a:t>water</a:t>
            </a:r>
            <a:endParaRPr lang="cs-CZ" dirty="0"/>
          </a:p>
          <a:p>
            <a:r>
              <a:rPr lang="cs-CZ" dirty="0">
                <a:effectLst/>
                <a:latin typeface="Arial" panose="020B0604020202020204" pitchFamily="34" charset="0"/>
              </a:rPr>
              <a:t>in </a:t>
            </a:r>
            <a:r>
              <a:rPr lang="cs-CZ" dirty="0" err="1">
                <a:effectLst/>
                <a:latin typeface="Arial" panose="020B0604020202020204" pitchFamily="34" charset="0"/>
              </a:rPr>
              <a:t>lipids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673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FBADE8E-6476-4CDD-9CC9-A5B5334D8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936603"/>
              </p:ext>
            </p:extLst>
          </p:nvPr>
        </p:nvGraphicFramePr>
        <p:xfrm>
          <a:off x="270096" y="909000"/>
          <a:ext cx="11816282" cy="5040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2009">
                  <a:extLst>
                    <a:ext uri="{9D8B030D-6E8A-4147-A177-3AD203B41FA5}">
                      <a16:colId xmlns:a16="http://schemas.microsoft.com/office/drawing/2014/main" val="814635397"/>
                    </a:ext>
                  </a:extLst>
                </a:gridCol>
                <a:gridCol w="3155160">
                  <a:extLst>
                    <a:ext uri="{9D8B030D-6E8A-4147-A177-3AD203B41FA5}">
                      <a16:colId xmlns:a16="http://schemas.microsoft.com/office/drawing/2014/main" val="1092325533"/>
                    </a:ext>
                  </a:extLst>
                </a:gridCol>
                <a:gridCol w="3943953">
                  <a:extLst>
                    <a:ext uri="{9D8B030D-6E8A-4147-A177-3AD203B41FA5}">
                      <a16:colId xmlns:a16="http://schemas.microsoft.com/office/drawing/2014/main" val="218106597"/>
                    </a:ext>
                  </a:extLst>
                </a:gridCol>
                <a:gridCol w="3155160">
                  <a:extLst>
                    <a:ext uri="{9D8B030D-6E8A-4147-A177-3AD203B41FA5}">
                      <a16:colId xmlns:a16="http://schemas.microsoft.com/office/drawing/2014/main" val="2324262459"/>
                    </a:ext>
                  </a:extLst>
                </a:gridCol>
              </a:tblGrid>
              <a:tr h="47052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Vitamin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Deficiency disease(s)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Overdose syndrome/symptoms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Food sources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881565700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K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Bleeding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diathesis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Decreased anticoagulation effect of warfarin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Leafy green vegetables such as spinach; egg yolks; liver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854629893"/>
                  </a:ext>
                </a:extLst>
              </a:tr>
              <a:tr h="661939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E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Deficiency is very rare; mild hemolytic anemia in newborn infants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Possible increased incidence of congestive heart failure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Many fruits and vegetables, nuts and seeds, and seed oils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2799210734"/>
                  </a:ext>
                </a:extLst>
              </a:tr>
              <a:tr h="98223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Vitamin D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Rickets and </a:t>
                      </a:r>
                      <a:r>
                        <a:rPr lang="cs-CZ" sz="1400" dirty="0" err="1"/>
                        <a:t>osteomalacia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Hypervitaminosis</a:t>
                      </a:r>
                      <a:r>
                        <a:rPr lang="cs-CZ" sz="1400" dirty="0"/>
                        <a:t> D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Eggs, liver, certain fish species such as sardines, certain mushroom species such as shiitake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499095130"/>
                  </a:ext>
                </a:extLst>
              </a:tr>
              <a:tr h="226336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A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Night blindness, hyperkeratosis, and keratomalacia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Hypervitaminosis</a:t>
                      </a:r>
                      <a:r>
                        <a:rPr lang="cs-CZ" sz="1400" dirty="0"/>
                        <a:t> A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from</a:t>
                      </a:r>
                      <a:r>
                        <a:rPr lang="cs-CZ" sz="1400" dirty="0"/>
                        <a:t> animal </a:t>
                      </a:r>
                      <a:r>
                        <a:rPr lang="cs-CZ" sz="1400" dirty="0" err="1"/>
                        <a:t>origin</a:t>
                      </a:r>
                      <a:r>
                        <a:rPr lang="cs-CZ" sz="1400" dirty="0"/>
                        <a:t>: </a:t>
                      </a:r>
                      <a:r>
                        <a:rPr lang="cs-CZ" sz="1400" dirty="0" err="1"/>
                        <a:t>fish</a:t>
                      </a:r>
                      <a:r>
                        <a:rPr lang="cs-CZ" sz="1400" dirty="0"/>
                        <a:t> in </a:t>
                      </a:r>
                      <a:r>
                        <a:rPr lang="cs-CZ" sz="1400" dirty="0" err="1"/>
                        <a:t>general</a:t>
                      </a:r>
                      <a:r>
                        <a:rPr lang="cs-CZ" sz="1400" dirty="0"/>
                        <a:t>, liver and </a:t>
                      </a:r>
                      <a:r>
                        <a:rPr lang="cs-CZ" sz="1400" dirty="0" err="1"/>
                        <a:t>dairy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products</a:t>
                      </a:r>
                      <a:r>
                        <a:rPr lang="cs-CZ" sz="1400" dirty="0"/>
                        <a:t>; </a:t>
                      </a:r>
                    </a:p>
                    <a:p>
                      <a:pPr algn="ctr"/>
                      <a:r>
                        <a:rPr lang="cs-CZ" sz="1400" dirty="0" err="1"/>
                        <a:t>from</a:t>
                      </a:r>
                      <a:r>
                        <a:rPr lang="cs-CZ" sz="1400" dirty="0"/>
                        <a:t> plant </a:t>
                      </a:r>
                      <a:r>
                        <a:rPr lang="cs-CZ" sz="1400" dirty="0" err="1"/>
                        <a:t>origin</a:t>
                      </a:r>
                      <a:r>
                        <a:rPr lang="cs-CZ" sz="1400" dirty="0"/>
                        <a:t>: </a:t>
                      </a:r>
                      <a:r>
                        <a:rPr lang="cs-CZ" sz="1400" dirty="0" err="1"/>
                        <a:t>orange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ripe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yellow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fruits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leafy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vegetables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carrots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pumpkin</a:t>
                      </a:r>
                      <a:r>
                        <a:rPr lang="cs-CZ" sz="1400" dirty="0"/>
                        <a:t>, squash, </a:t>
                      </a:r>
                      <a:r>
                        <a:rPr lang="cs-CZ" sz="1400" dirty="0" err="1"/>
                        <a:t>spinach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282222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776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FBADE8E-6476-4CDD-9CC9-A5B5334D8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15274"/>
              </p:ext>
            </p:extLst>
          </p:nvPr>
        </p:nvGraphicFramePr>
        <p:xfrm>
          <a:off x="394074" y="181646"/>
          <a:ext cx="11456911" cy="61199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6496">
                  <a:extLst>
                    <a:ext uri="{9D8B030D-6E8A-4147-A177-3AD203B41FA5}">
                      <a16:colId xmlns:a16="http://schemas.microsoft.com/office/drawing/2014/main" val="814635397"/>
                    </a:ext>
                  </a:extLst>
                </a:gridCol>
                <a:gridCol w="3340729">
                  <a:extLst>
                    <a:ext uri="{9D8B030D-6E8A-4147-A177-3AD203B41FA5}">
                      <a16:colId xmlns:a16="http://schemas.microsoft.com/office/drawing/2014/main" val="1092325533"/>
                    </a:ext>
                  </a:extLst>
                </a:gridCol>
                <a:gridCol w="4117196">
                  <a:extLst>
                    <a:ext uri="{9D8B030D-6E8A-4147-A177-3AD203B41FA5}">
                      <a16:colId xmlns:a16="http://schemas.microsoft.com/office/drawing/2014/main" val="218106597"/>
                    </a:ext>
                  </a:extLst>
                </a:gridCol>
                <a:gridCol w="2772490">
                  <a:extLst>
                    <a:ext uri="{9D8B030D-6E8A-4147-A177-3AD203B41FA5}">
                      <a16:colId xmlns:a16="http://schemas.microsoft.com/office/drawing/2014/main" val="2324262459"/>
                    </a:ext>
                  </a:extLst>
                </a:gridCol>
              </a:tblGrid>
              <a:tr h="45240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Vitamin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Deficiency disease(s)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Overdose syndrome/symptoms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Food sources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881565700"/>
                  </a:ext>
                </a:extLst>
              </a:tr>
              <a:tr h="32852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C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Scurvy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Stomach Pain, </a:t>
                      </a:r>
                      <a:r>
                        <a:rPr lang="en-US" sz="1400" dirty="0" err="1"/>
                        <a:t>Diarrhoea</a:t>
                      </a:r>
                      <a:r>
                        <a:rPr lang="en-US" sz="1400" dirty="0"/>
                        <a:t> and Flatulence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Many fruits and vegetables, liver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1724253095"/>
                  </a:ext>
                </a:extLst>
              </a:tr>
              <a:tr h="57579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B</a:t>
                      </a:r>
                      <a:r>
                        <a:rPr lang="cs-CZ" sz="1400" baseline="-25000" dirty="0"/>
                        <a:t>12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B</a:t>
                      </a:r>
                      <a:r>
                        <a:rPr lang="cs-CZ" sz="1400" baseline="-25000" dirty="0"/>
                        <a:t>12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deficiency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anemia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None proven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Meat, poultry, fish, eggs, milk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2109487665"/>
                  </a:ext>
                </a:extLst>
              </a:tr>
              <a:tr h="94443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B</a:t>
                      </a:r>
                      <a:r>
                        <a:rPr lang="cs-CZ" sz="1400" baseline="-25000" dirty="0"/>
                        <a:t>9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Megaloblastic anemia and deficiency during pregnancy is associated with birth defects, such as neural tube defects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May mask symptoms of vitamin B</a:t>
                      </a:r>
                      <a:r>
                        <a:rPr lang="en-US" sz="1400" baseline="-25000" dirty="0"/>
                        <a:t>12</a:t>
                      </a:r>
                      <a:r>
                        <a:rPr lang="en-US" sz="1400" dirty="0"/>
                        <a:t> deficiency; other effects.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Leafy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vegetables</a:t>
                      </a:r>
                      <a:r>
                        <a:rPr lang="cs-CZ" sz="1400" dirty="0"/>
                        <a:t>, pasta, </a:t>
                      </a:r>
                      <a:r>
                        <a:rPr lang="cs-CZ" sz="1400" dirty="0" err="1"/>
                        <a:t>bread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cereal</a:t>
                      </a:r>
                      <a:r>
                        <a:rPr lang="cs-CZ" sz="1400" dirty="0"/>
                        <a:t>, liver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1341846325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B</a:t>
                      </a:r>
                      <a:r>
                        <a:rPr lang="cs-CZ" sz="1400" baseline="-25000" dirty="0"/>
                        <a:t>7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Dermatitis, enteritis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Raw egg yolk, liver, peanuts, leafy green vegetables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1140104051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B</a:t>
                      </a:r>
                      <a:r>
                        <a:rPr lang="cs-CZ" sz="1400" baseline="-25000" dirty="0"/>
                        <a:t>6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Anemia, Peripheral neuropathy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Impairment of proprioception, nerve damage (doses &gt; 100 mg/day)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Meat, vegetables, tree nuts, bananas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1913225747"/>
                  </a:ext>
                </a:extLst>
              </a:tr>
              <a:tr h="32852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B</a:t>
                      </a:r>
                      <a:r>
                        <a:rPr lang="cs-CZ" sz="1400" baseline="-25000" dirty="0"/>
                        <a:t>5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Paresthesia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Diarrhea; possibly nausea and heartburn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Meat, broccoli, avocados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554931021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B</a:t>
                      </a:r>
                      <a:r>
                        <a:rPr lang="cs-CZ" sz="1400" baseline="-25000" dirty="0"/>
                        <a:t>3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Pellagra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Liver damage (doses &gt; 2g/day) and other problems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Meat, fish, eggs, many vegetables, mushrooms, tree nuts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1683152565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B</a:t>
                      </a:r>
                      <a:r>
                        <a:rPr lang="cs-CZ" sz="1400" baseline="-25000" dirty="0"/>
                        <a:t>2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Ariboflavinosis, glossitis, angular stomatitis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Dairy products, bananas, green beans, asparagus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1542649265"/>
                  </a:ext>
                </a:extLst>
              </a:tr>
              <a:tr h="94443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Vitamin B</a:t>
                      </a:r>
                      <a:r>
                        <a:rPr lang="cs-CZ" sz="1400" baseline="-25000" dirty="0"/>
                        <a:t>1</a:t>
                      </a:r>
                      <a:r>
                        <a:rPr lang="cs-CZ" sz="1400" dirty="0"/>
                        <a:t>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Beriberi, Wernicke-Korsakoff syndrome 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Drowsiness and muscle relaxation</a:t>
                      </a:r>
                    </a:p>
                  </a:txBody>
                  <a:tcPr marL="14248" marR="14248" marT="7124" marB="7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Pork, whole</a:t>
                      </a:r>
                      <a:r>
                        <a:rPr lang="cs-CZ" sz="1400" dirty="0"/>
                        <a:t> </a:t>
                      </a:r>
                      <a:r>
                        <a:rPr lang="en-US" sz="1400" dirty="0"/>
                        <a:t>meal grains, brown rice, vegetables, potatoes, liver, eggs </a:t>
                      </a:r>
                    </a:p>
                  </a:txBody>
                  <a:tcPr marL="14248" marR="14248" marT="7124" marB="7124" anchor="ctr"/>
                </a:tc>
                <a:extLst>
                  <a:ext uri="{0D108BD9-81ED-4DB2-BD59-A6C34878D82A}">
                    <a16:rowId xmlns:a16="http://schemas.microsoft.com/office/drawing/2014/main" val="369619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527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01758"/>
            <a:ext cx="10753200" cy="451576"/>
          </a:xfrm>
        </p:spPr>
        <p:txBody>
          <a:bodyPr/>
          <a:lstStyle/>
          <a:p>
            <a:pPr algn="ctr"/>
            <a:r>
              <a:rPr lang="en-US" sz="5400" dirty="0"/>
              <a:t>Thank you for your attention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79760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02856-4658-42D5-867E-B4246568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Metabolism</a:t>
            </a:r>
            <a:r>
              <a:rPr lang="en-US" dirty="0"/>
              <a:t> of</a:t>
            </a:r>
            <a:r>
              <a:rPr lang="cs-CZ" dirty="0"/>
              <a:t> </a:t>
            </a:r>
            <a:r>
              <a:rPr lang="cs-CZ" dirty="0" err="1"/>
              <a:t>saccharides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F758E3-8C4D-487D-AF7F-66451EE4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82" y="1136200"/>
            <a:ext cx="11158236" cy="4139998"/>
          </a:xfrm>
        </p:spPr>
        <p:txBody>
          <a:bodyPr/>
          <a:lstStyle/>
          <a:p>
            <a:r>
              <a:rPr lang="cs-CZ" sz="2600" dirty="0" err="1"/>
              <a:t>Energy</a:t>
            </a:r>
            <a:r>
              <a:rPr lang="cs-CZ" sz="2600" dirty="0"/>
              <a:t> source </a:t>
            </a:r>
            <a:endParaRPr lang="en-US" sz="2600" dirty="0"/>
          </a:p>
          <a:p>
            <a:r>
              <a:rPr lang="en-US" sz="2600" dirty="0"/>
              <a:t>Functions of saccharides</a:t>
            </a:r>
            <a:r>
              <a:rPr lang="cs-CZ" sz="2600" dirty="0"/>
              <a:t>:</a:t>
            </a:r>
          </a:p>
          <a:p>
            <a:pPr lvl="1"/>
            <a:r>
              <a:rPr lang="en-US" dirty="0"/>
              <a:t>Part of glycoproteins and glycolipids</a:t>
            </a:r>
            <a:endParaRPr lang="cs-CZ" dirty="0"/>
          </a:p>
          <a:p>
            <a:pPr lvl="1"/>
            <a:r>
              <a:rPr lang="en-US" dirty="0"/>
              <a:t>Inevitable for nucleic acids and coenzyme synthesis</a:t>
            </a:r>
          </a:p>
          <a:p>
            <a:pPr lvl="1"/>
            <a:r>
              <a:rPr lang="en-US" dirty="0"/>
              <a:t>P</a:t>
            </a:r>
            <a:r>
              <a:rPr lang="cs-CZ" dirty="0"/>
              <a:t>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extracellular</a:t>
            </a:r>
            <a:r>
              <a:rPr lang="cs-CZ" dirty="0"/>
              <a:t> </a:t>
            </a:r>
            <a:r>
              <a:rPr lang="cs-CZ" dirty="0" err="1"/>
              <a:t>matter</a:t>
            </a:r>
            <a:endParaRPr lang="cs-CZ" dirty="0"/>
          </a:p>
          <a:p>
            <a:r>
              <a:rPr lang="cs-CZ" dirty="0" err="1"/>
              <a:t>Saccharides</a:t>
            </a:r>
            <a:r>
              <a:rPr lang="cs-CZ" dirty="0"/>
              <a:t>:</a:t>
            </a:r>
          </a:p>
          <a:p>
            <a:pPr lvl="1"/>
            <a:r>
              <a:rPr lang="cs-CZ" sz="1800" dirty="0" err="1"/>
              <a:t>Monosa</a:t>
            </a:r>
            <a:r>
              <a:rPr lang="en-US" sz="1800" dirty="0" err="1"/>
              <a:t>ccharides</a:t>
            </a:r>
            <a:r>
              <a:rPr lang="cs-CZ" sz="1800" dirty="0"/>
              <a:t> </a:t>
            </a:r>
          </a:p>
          <a:p>
            <a:pPr lvl="1"/>
            <a:r>
              <a:rPr lang="cs-CZ" sz="1800" dirty="0" err="1"/>
              <a:t>Oligosa</a:t>
            </a:r>
            <a:r>
              <a:rPr lang="en-US" sz="1800" dirty="0"/>
              <a:t>c</a:t>
            </a:r>
            <a:r>
              <a:rPr lang="cs-CZ" sz="1800" dirty="0" err="1"/>
              <a:t>charid</a:t>
            </a:r>
            <a:r>
              <a:rPr lang="en-US" sz="1800" dirty="0"/>
              <a:t>es</a:t>
            </a:r>
            <a:r>
              <a:rPr lang="cs-CZ" sz="1800" dirty="0"/>
              <a:t> </a:t>
            </a:r>
          </a:p>
          <a:p>
            <a:pPr lvl="1"/>
            <a:r>
              <a:rPr lang="cs-CZ" sz="1800" dirty="0" err="1"/>
              <a:t>Polysa</a:t>
            </a:r>
            <a:r>
              <a:rPr lang="en-US" sz="1800" dirty="0"/>
              <a:t>c</a:t>
            </a:r>
            <a:r>
              <a:rPr lang="cs-CZ" sz="1800" dirty="0" err="1"/>
              <a:t>charid</a:t>
            </a:r>
            <a:r>
              <a:rPr lang="en-US" sz="1800" dirty="0"/>
              <a:t>es</a:t>
            </a:r>
            <a:endParaRPr lang="cs-CZ" sz="1800" dirty="0"/>
          </a:p>
          <a:p>
            <a:r>
              <a:rPr lang="cs-CZ" sz="2600" dirty="0" err="1"/>
              <a:t>Digestion</a:t>
            </a:r>
            <a:r>
              <a:rPr lang="cs-CZ" sz="2600" dirty="0"/>
              <a:t> and </a:t>
            </a:r>
            <a:r>
              <a:rPr lang="cs-CZ" sz="2600" dirty="0" err="1"/>
              <a:t>absorption</a:t>
            </a:r>
            <a:endParaRPr lang="cs-CZ" sz="2600" dirty="0"/>
          </a:p>
          <a:p>
            <a:pPr lvl="1"/>
            <a:r>
              <a:rPr lang="cs-CZ" sz="1800" dirty="0" err="1"/>
              <a:t>Saliva</a:t>
            </a:r>
            <a:r>
              <a:rPr lang="en-US" sz="1800" dirty="0"/>
              <a:t> (salivary amylase)</a:t>
            </a:r>
            <a:endParaRPr lang="cs-CZ" sz="1800" dirty="0"/>
          </a:p>
          <a:p>
            <a:pPr lvl="1"/>
            <a:r>
              <a:rPr lang="cs-CZ" sz="1800" dirty="0" err="1"/>
              <a:t>Pancreatic</a:t>
            </a:r>
            <a:r>
              <a:rPr lang="cs-CZ" sz="1800" dirty="0"/>
              <a:t> </a:t>
            </a:r>
            <a:r>
              <a:rPr lang="cs-CZ" sz="1800" dirty="0" err="1"/>
              <a:t>juice</a:t>
            </a:r>
            <a:r>
              <a:rPr lang="cs-CZ" sz="1800" dirty="0"/>
              <a:t> (a-amylase)</a:t>
            </a:r>
          </a:p>
          <a:p>
            <a:pPr lvl="1"/>
            <a:r>
              <a:rPr lang="en-US" sz="1800" dirty="0"/>
              <a:t>Epithelium of duodenum and jejunum</a:t>
            </a:r>
            <a:r>
              <a:rPr lang="cs-CZ" sz="1800" dirty="0"/>
              <a:t> (</a:t>
            </a:r>
            <a:r>
              <a:rPr lang="cs-CZ" sz="1800" dirty="0" err="1"/>
              <a:t>isomaltase</a:t>
            </a:r>
            <a:r>
              <a:rPr lang="cs-CZ" sz="1800" dirty="0"/>
              <a:t>, </a:t>
            </a:r>
            <a:r>
              <a:rPr lang="cs-CZ" sz="1800" dirty="0" err="1"/>
              <a:t>maltase</a:t>
            </a:r>
            <a:r>
              <a:rPr lang="cs-CZ" sz="1800" dirty="0"/>
              <a:t>, </a:t>
            </a:r>
            <a:r>
              <a:rPr lang="cs-CZ" sz="1800" dirty="0" err="1"/>
              <a:t>saccharase</a:t>
            </a:r>
            <a:r>
              <a:rPr lang="cs-CZ" sz="1800" dirty="0"/>
              <a:t>, </a:t>
            </a:r>
            <a:r>
              <a:rPr lang="cs-CZ" sz="1800" dirty="0" err="1"/>
              <a:t>lactase</a:t>
            </a:r>
            <a:r>
              <a:rPr lang="cs-CZ" sz="1800" dirty="0"/>
              <a:t>)</a:t>
            </a:r>
          </a:p>
          <a:p>
            <a:endParaRPr 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25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8A688-58D2-451A-BFA4-471CB99B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Metabolism</a:t>
            </a:r>
            <a:r>
              <a:rPr lang="en-US" dirty="0"/>
              <a:t> of</a:t>
            </a:r>
            <a:r>
              <a:rPr lang="cs-CZ" dirty="0"/>
              <a:t> </a:t>
            </a:r>
            <a:r>
              <a:rPr lang="cs-CZ" dirty="0" err="1"/>
              <a:t>saccharides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431DE7-4038-4AFD-A00C-632675708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substrate</a:t>
            </a:r>
            <a:r>
              <a:rPr lang="cs-CZ" dirty="0"/>
              <a:t> </a:t>
            </a:r>
            <a:r>
              <a:rPr lang="en-US" dirty="0"/>
              <a:t>is</a:t>
            </a:r>
            <a:r>
              <a:rPr lang="cs-CZ" dirty="0"/>
              <a:t> </a:t>
            </a:r>
            <a:r>
              <a:rPr lang="cs-CZ" b="1" dirty="0" err="1"/>
              <a:t>glucose</a:t>
            </a:r>
            <a:r>
              <a:rPr lang="cs-CZ" dirty="0"/>
              <a:t> </a:t>
            </a:r>
          </a:p>
          <a:p>
            <a:r>
              <a:rPr lang="cs-CZ" dirty="0" err="1"/>
              <a:t>Postprandial</a:t>
            </a:r>
            <a:r>
              <a:rPr lang="cs-CZ" dirty="0"/>
              <a:t> plasma </a:t>
            </a:r>
            <a:r>
              <a:rPr lang="cs-CZ" dirty="0" err="1"/>
              <a:t>glucose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: </a:t>
            </a:r>
            <a:r>
              <a:rPr lang="cs-CZ" b="1" dirty="0"/>
              <a:t>3</a:t>
            </a:r>
            <a:r>
              <a:rPr lang="en-US" b="1" dirty="0"/>
              <a:t>.</a:t>
            </a:r>
            <a:r>
              <a:rPr lang="cs-CZ" b="1" dirty="0"/>
              <a:t>5 – </a:t>
            </a:r>
            <a:r>
              <a:rPr lang="ru-RU" b="1" dirty="0"/>
              <a:t>5</a:t>
            </a:r>
            <a:r>
              <a:rPr lang="en-US" b="1" dirty="0"/>
              <a:t>.</a:t>
            </a:r>
            <a:r>
              <a:rPr lang="cs-CZ" b="1" dirty="0"/>
              <a:t>5 </a:t>
            </a:r>
            <a:r>
              <a:rPr lang="cs-CZ" b="1" dirty="0" err="1"/>
              <a:t>mmol</a:t>
            </a:r>
            <a:r>
              <a:rPr lang="cs-CZ" b="1" dirty="0"/>
              <a:t>/l</a:t>
            </a:r>
          </a:p>
          <a:p>
            <a:r>
              <a:rPr lang="cs-CZ" dirty="0" err="1"/>
              <a:t>Glycemia</a:t>
            </a:r>
            <a:r>
              <a:rPr lang="cs-CZ" dirty="0"/>
              <a:t>. </a:t>
            </a:r>
            <a:r>
              <a:rPr lang="cs-CZ" dirty="0" err="1"/>
              <a:t>Hypoglycemia</a:t>
            </a:r>
            <a:r>
              <a:rPr lang="cs-CZ" dirty="0"/>
              <a:t>, </a:t>
            </a:r>
            <a:r>
              <a:rPr lang="cs-CZ" dirty="0" err="1"/>
              <a:t>hyperglycemia</a:t>
            </a:r>
            <a:endParaRPr lang="cs-CZ" dirty="0"/>
          </a:p>
          <a:p>
            <a:r>
              <a:rPr lang="cs-CZ" dirty="0" err="1"/>
              <a:t>Glycolysis</a:t>
            </a:r>
            <a:r>
              <a:rPr lang="cs-CZ" dirty="0"/>
              <a:t>, </a:t>
            </a:r>
            <a:r>
              <a:rPr lang="cs-CZ" dirty="0" err="1"/>
              <a:t>gluconeogenesis</a:t>
            </a:r>
            <a:r>
              <a:rPr lang="cs-CZ" dirty="0"/>
              <a:t> </a:t>
            </a:r>
            <a:endParaRPr lang="en-US" dirty="0"/>
          </a:p>
          <a:p>
            <a:r>
              <a:rPr lang="cs-CZ" dirty="0" err="1"/>
              <a:t>Glycogenolysis</a:t>
            </a:r>
            <a:r>
              <a:rPr lang="cs-CZ" dirty="0"/>
              <a:t>, </a:t>
            </a:r>
            <a:r>
              <a:rPr lang="cs-CZ" dirty="0" err="1"/>
              <a:t>glycogenesis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583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1B5B9-FC98-4C2C-AD61-E2AA199D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Metabolism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saccharides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09A009-7291-47FA-9A32-6ADEE58C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65" y="1171576"/>
            <a:ext cx="11929200" cy="4139998"/>
          </a:xfrm>
        </p:spPr>
        <p:txBody>
          <a:bodyPr/>
          <a:lstStyle/>
          <a:p>
            <a:r>
              <a:rPr lang="en-US" sz="1800" dirty="0"/>
              <a:t>Morning glucose intake - 70% consumed by peripheral tissues (muscles), 30% - splanchnic organs (liver) </a:t>
            </a:r>
          </a:p>
          <a:p>
            <a:endParaRPr lang="cs-CZ" sz="1800" dirty="0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9D3C85A9-85E2-499B-801B-C7563756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4"/>
          <a:stretch/>
        </p:blipFill>
        <p:spPr>
          <a:xfrm>
            <a:off x="1611419" y="1877819"/>
            <a:ext cx="8969162" cy="44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0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6E5A3-7430-45B1-A801-AEF4FC97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cs-CZ" dirty="0" err="1"/>
              <a:t>etabolic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 - </a:t>
            </a:r>
            <a:r>
              <a:rPr lang="cs-CZ" dirty="0" err="1"/>
              <a:t>saccharides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A2A119-E586-4EA1-861E-DC77E398E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42" y="1683038"/>
            <a:ext cx="12036776" cy="4139998"/>
          </a:xfrm>
        </p:spPr>
        <p:txBody>
          <a:bodyPr/>
          <a:lstStyle/>
          <a:p>
            <a:r>
              <a:rPr lang="cs-CZ" b="1" dirty="0"/>
              <a:t>Diabetes </a:t>
            </a:r>
            <a:r>
              <a:rPr lang="cs-CZ" b="1" dirty="0" err="1"/>
              <a:t>mellitus</a:t>
            </a:r>
            <a:endParaRPr lang="cs-CZ" b="1" dirty="0"/>
          </a:p>
          <a:p>
            <a:r>
              <a:rPr lang="cs-CZ" b="1" dirty="0" err="1"/>
              <a:t>McArdle</a:t>
            </a:r>
            <a:r>
              <a:rPr lang="cs-CZ" b="1" dirty="0"/>
              <a:t> syndrom </a:t>
            </a:r>
            <a:r>
              <a:rPr lang="cs-CZ" dirty="0"/>
              <a:t>(</a:t>
            </a:r>
            <a:r>
              <a:rPr lang="en-US" dirty="0"/>
              <a:t>glycogenesis from deficiency of </a:t>
            </a:r>
            <a:r>
              <a:rPr lang="en-US" dirty="0" err="1"/>
              <a:t>myophosphorylase</a:t>
            </a:r>
            <a:r>
              <a:rPr lang="en-US" dirty="0"/>
              <a:t>                   </a:t>
            </a:r>
          </a:p>
          <a:p>
            <a:pPr marL="72000" indent="0">
              <a:buNone/>
            </a:pPr>
            <a:r>
              <a:rPr lang="en-US" dirty="0"/>
              <a:t>        accumulation of glycogen in muscles: muscle stiffness, rigor during  exercise, lower tolerance of load</a:t>
            </a:r>
            <a:r>
              <a:rPr lang="cs-CZ" dirty="0"/>
              <a:t>)</a:t>
            </a:r>
          </a:p>
          <a:p>
            <a:r>
              <a:rPr lang="cs-CZ" b="1" dirty="0" err="1"/>
              <a:t>Galactosemia</a:t>
            </a:r>
            <a:r>
              <a:rPr lang="cs-CZ" dirty="0"/>
              <a:t>(</a:t>
            </a:r>
            <a:r>
              <a:rPr lang="en-US" dirty="0"/>
              <a:t>inherited deficiency of </a:t>
            </a:r>
            <a:r>
              <a:rPr lang="en-US" dirty="0" err="1"/>
              <a:t>phosphogalactosauridyltransferase</a:t>
            </a:r>
            <a:r>
              <a:rPr lang="en-US" dirty="0"/>
              <a:t>; disorders of growths and development</a:t>
            </a:r>
            <a:r>
              <a:rPr lang="cs-CZ" dirty="0"/>
              <a:t>) </a:t>
            </a:r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82F6556-D347-4997-AE15-723D9AD1B7FB}"/>
              </a:ext>
            </a:extLst>
          </p:cNvPr>
          <p:cNvCxnSpPr/>
          <p:nvPr/>
        </p:nvCxnSpPr>
        <p:spPr bwMode="auto">
          <a:xfrm>
            <a:off x="500365" y="3316941"/>
            <a:ext cx="4392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839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69EB5-C532-4DE1-A87B-B0AE036A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cs-CZ" dirty="0" err="1"/>
              <a:t>etabolism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lipids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3C005C-AF8D-4088-8531-239B7F0C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65" y="945788"/>
            <a:ext cx="10753200" cy="4139998"/>
          </a:xfrm>
        </p:spPr>
        <p:txBody>
          <a:bodyPr/>
          <a:lstStyle/>
          <a:p>
            <a:r>
              <a:rPr lang="en-US" sz="2600" dirty="0"/>
              <a:t>Main and most profitable form of energy store</a:t>
            </a:r>
          </a:p>
          <a:p>
            <a:r>
              <a:rPr lang="en-US" sz="2600" dirty="0"/>
              <a:t>L</a:t>
            </a:r>
            <a:r>
              <a:rPr lang="cs-CZ" sz="2600" dirty="0" err="1"/>
              <a:t>ipid</a:t>
            </a:r>
            <a:r>
              <a:rPr lang="en-US" sz="2600" dirty="0"/>
              <a:t> functions</a:t>
            </a:r>
            <a:r>
              <a:rPr lang="cs-CZ" sz="2600" dirty="0"/>
              <a:t>:</a:t>
            </a:r>
          </a:p>
          <a:p>
            <a:pPr lvl="1"/>
            <a:r>
              <a:rPr lang="en-US" dirty="0"/>
              <a:t>Part of biological membranes - </a:t>
            </a:r>
            <a:r>
              <a:rPr lang="en-US" dirty="0" err="1"/>
              <a:t>fospholipids</a:t>
            </a:r>
            <a:endParaRPr lang="cs-CZ" dirty="0"/>
          </a:p>
          <a:p>
            <a:pPr lvl="1"/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storage</a:t>
            </a:r>
            <a:endParaRPr lang="cs-CZ" dirty="0"/>
          </a:p>
          <a:p>
            <a:pPr lvl="1"/>
            <a:r>
              <a:rPr lang="en-US" dirty="0"/>
              <a:t>P</a:t>
            </a:r>
            <a:r>
              <a:rPr lang="cs-CZ" dirty="0" err="1"/>
              <a:t>rotective</a:t>
            </a:r>
            <a:r>
              <a:rPr lang="cs-CZ" dirty="0"/>
              <a:t> </a:t>
            </a:r>
            <a:r>
              <a:rPr lang="cs-CZ" dirty="0" err="1"/>
              <a:t>cover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organisms</a:t>
            </a:r>
            <a:r>
              <a:rPr lang="cs-CZ" dirty="0"/>
              <a:t> </a:t>
            </a:r>
            <a:endParaRPr lang="en-US" dirty="0"/>
          </a:p>
          <a:p>
            <a:pPr lvl="1"/>
            <a:r>
              <a:rPr lang="en-US" dirty="0"/>
              <a:t>Precursors of some important substances </a:t>
            </a:r>
          </a:p>
          <a:p>
            <a:pPr lvl="1"/>
            <a:r>
              <a:rPr lang="cs-CZ" dirty="0"/>
              <a:t>Vitamin </a:t>
            </a:r>
            <a:r>
              <a:rPr lang="cs-CZ" dirty="0" err="1"/>
              <a:t>solvents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cs-CZ" dirty="0"/>
              <a:t>A, D, E, K</a:t>
            </a:r>
            <a:r>
              <a:rPr lang="en-US" dirty="0"/>
              <a:t>)</a:t>
            </a:r>
            <a:endParaRPr lang="cs-CZ" dirty="0"/>
          </a:p>
          <a:p>
            <a:r>
              <a:rPr lang="cs-CZ" sz="2600" dirty="0"/>
              <a:t>Lipid</a:t>
            </a:r>
            <a:r>
              <a:rPr lang="en-US" sz="2600" dirty="0"/>
              <a:t>s</a:t>
            </a:r>
            <a:r>
              <a:rPr lang="cs-CZ" sz="2600" dirty="0"/>
              <a:t>:</a:t>
            </a:r>
          </a:p>
          <a:p>
            <a:pPr lvl="1"/>
            <a:r>
              <a:rPr lang="cs-CZ" dirty="0" err="1"/>
              <a:t>Triglycerides</a:t>
            </a:r>
            <a:endParaRPr lang="en-US" dirty="0"/>
          </a:p>
          <a:p>
            <a:pPr lvl="1"/>
            <a:r>
              <a:rPr lang="cs-CZ" dirty="0" err="1"/>
              <a:t>Sterols</a:t>
            </a:r>
            <a:endParaRPr lang="en-US" dirty="0"/>
          </a:p>
          <a:p>
            <a:pPr lvl="1"/>
            <a:r>
              <a:rPr lang="cs-CZ" dirty="0" err="1"/>
              <a:t>Phospholipids</a:t>
            </a:r>
            <a:endParaRPr lang="cs-CZ" dirty="0"/>
          </a:p>
          <a:p>
            <a:r>
              <a:rPr lang="en-US" sz="2600" dirty="0"/>
              <a:t>D</a:t>
            </a:r>
            <a:r>
              <a:rPr lang="cs-CZ" sz="2600" dirty="0" err="1"/>
              <a:t>igestion</a:t>
            </a:r>
            <a:r>
              <a:rPr lang="cs-CZ" sz="2600" dirty="0"/>
              <a:t> and </a:t>
            </a:r>
            <a:r>
              <a:rPr lang="cs-CZ" sz="2600" dirty="0" err="1"/>
              <a:t>absorption</a:t>
            </a:r>
            <a:endParaRPr lang="en-US" sz="2600" dirty="0"/>
          </a:p>
          <a:p>
            <a:pPr lvl="1"/>
            <a:r>
              <a:rPr lang="en-US" dirty="0"/>
              <a:t>B</a:t>
            </a:r>
            <a:r>
              <a:rPr lang="cs-CZ" dirty="0" err="1"/>
              <a:t>ile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</a:t>
            </a:r>
            <a:r>
              <a:rPr lang="cs-CZ" dirty="0" err="1"/>
              <a:t>salts</a:t>
            </a:r>
            <a:r>
              <a:rPr lang="en-US" dirty="0"/>
              <a:t> (emulsification)</a:t>
            </a:r>
            <a:endParaRPr lang="cs-CZ" dirty="0"/>
          </a:p>
          <a:p>
            <a:pPr lvl="1"/>
            <a:r>
              <a:rPr lang="en-US" dirty="0"/>
              <a:t>P</a:t>
            </a:r>
            <a:r>
              <a:rPr lang="cs-CZ" dirty="0" err="1"/>
              <a:t>ancreatic</a:t>
            </a:r>
            <a:r>
              <a:rPr lang="cs-CZ" dirty="0"/>
              <a:t> </a:t>
            </a:r>
            <a:r>
              <a:rPr lang="cs-CZ" dirty="0" err="1"/>
              <a:t>lipase</a:t>
            </a:r>
            <a:r>
              <a:rPr lang="en-US" dirty="0"/>
              <a:t>,</a:t>
            </a:r>
            <a:r>
              <a:rPr lang="cs-CZ" dirty="0"/>
              <a:t> cholesterol-</a:t>
            </a:r>
            <a:r>
              <a:rPr lang="cs-CZ" dirty="0" err="1"/>
              <a:t>estherase</a:t>
            </a:r>
            <a:r>
              <a:rPr lang="cs-CZ" dirty="0"/>
              <a:t>, </a:t>
            </a:r>
            <a:r>
              <a:rPr lang="cs-CZ" dirty="0" err="1"/>
              <a:t>phospholipase</a:t>
            </a:r>
            <a:r>
              <a:rPr lang="cs-CZ" dirty="0"/>
              <a:t> a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dirty="0" err="1"/>
              <a:t>enteric</a:t>
            </a:r>
            <a:r>
              <a:rPr lang="cs-CZ" dirty="0"/>
              <a:t> </a:t>
            </a:r>
            <a:r>
              <a:rPr lang="cs-CZ" dirty="0" err="1"/>
              <a:t>lipase</a:t>
            </a:r>
            <a:r>
              <a:rPr lang="cs-CZ" dirty="0"/>
              <a:t>(</a:t>
            </a:r>
            <a:r>
              <a:rPr lang="cs-CZ" dirty="0" err="1"/>
              <a:t>deestherification</a:t>
            </a:r>
            <a:r>
              <a:rPr lang="cs-CZ" dirty="0"/>
              <a:t>)</a:t>
            </a:r>
          </a:p>
          <a:p>
            <a:pPr lvl="1"/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278373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2627B-58BE-4745-A0D5-B8251A25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Metabolism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lipids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B469CA-85D9-4237-8708-D936971A0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r="7630"/>
          <a:stretch/>
        </p:blipFill>
        <p:spPr>
          <a:xfrm>
            <a:off x="2442882" y="1295207"/>
            <a:ext cx="7306236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4877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10034</TotalTime>
  <Words>1477</Words>
  <Application>Microsoft Office PowerPoint</Application>
  <PresentationFormat>Širokoúhlá obrazovka</PresentationFormat>
  <Paragraphs>240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Tahoma</vt:lpstr>
      <vt:lpstr>Wingdings</vt:lpstr>
      <vt:lpstr>Prezentace_MU_CZ</vt:lpstr>
      <vt:lpstr>Metabolism of sacharides, lipids and proteins. Energy metabolism.</vt:lpstr>
      <vt:lpstr>Introduction</vt:lpstr>
      <vt:lpstr>Nutrient pools and metabolism</vt:lpstr>
      <vt:lpstr>Metabolism of saccharides</vt:lpstr>
      <vt:lpstr>Metabolism of saccharides</vt:lpstr>
      <vt:lpstr>Metabolism of saccharides</vt:lpstr>
      <vt:lpstr>Metabolic disorders - saccharides</vt:lpstr>
      <vt:lpstr>Metabolism of lipids  </vt:lpstr>
      <vt:lpstr>Metabolism of lipids</vt:lpstr>
      <vt:lpstr>Fat tissue</vt:lpstr>
      <vt:lpstr>Metabolic disorders - lipids</vt:lpstr>
      <vt:lpstr>Metabolism of proteins </vt:lpstr>
      <vt:lpstr>Metabolism of proteins</vt:lpstr>
      <vt:lpstr>Metabolic disorders – proteins </vt:lpstr>
      <vt:lpstr>Energy storage</vt:lpstr>
      <vt:lpstr>Metabolism  </vt:lpstr>
      <vt:lpstr>Metabolic rate</vt:lpstr>
      <vt:lpstr>Prezentace aplikace PowerPoint</vt:lpstr>
      <vt:lpstr>Bazal metabolic rate (BMR)</vt:lpstr>
      <vt:lpstr>Direct calorimetry </vt:lpstr>
      <vt:lpstr>Direct calorimetry</vt:lpstr>
      <vt:lpstr>Direct calorimetry</vt:lpstr>
      <vt:lpstr>BMR. Calculation</vt:lpstr>
      <vt:lpstr>Energy expenditure </vt:lpstr>
      <vt:lpstr>Indirect calorimetry</vt:lpstr>
      <vt:lpstr>Indirect calorimetry</vt:lpstr>
      <vt:lpstr>Respiratory quotient  </vt:lpstr>
      <vt:lpstr>Respiratory quotient </vt:lpstr>
      <vt:lpstr>Water</vt:lpstr>
      <vt:lpstr>Prezentace aplikace PowerPoint</vt:lpstr>
      <vt:lpstr>Prezentace aplikace PowerPoint</vt:lpstr>
      <vt:lpstr>Vitamins</vt:lpstr>
      <vt:lpstr>Prezentace aplikace PowerPoint</vt:lpstr>
      <vt:lpstr>Prezentace aplikace PowerPoint</vt:lpstr>
      <vt:lpstr>Thank you for your attention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Ksenia Budinskaya</cp:lastModifiedBy>
  <cp:revision>189</cp:revision>
  <cp:lastPrinted>1601-01-01T00:00:00Z</cp:lastPrinted>
  <dcterms:created xsi:type="dcterms:W3CDTF">2019-10-07T09:26:17Z</dcterms:created>
  <dcterms:modified xsi:type="dcterms:W3CDTF">2022-05-09T07:42:43Z</dcterms:modified>
</cp:coreProperties>
</file>